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8" r:id="rId4"/>
    <p:sldId id="259" r:id="rId5"/>
    <p:sldId id="262" r:id="rId6"/>
    <p:sldId id="261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E7F1-F3E2-49E4-903F-4D61F0EA494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F90A-5E36-4F37-8A87-D5256BDAD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422D-2D8D-4A65-803E-549047F7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D2863-881E-42BF-95B3-E519A9824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22A3-47B2-404A-9EAC-2D5D124F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045C-3ADF-4F52-BDD1-7FE7F44D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C39A-5F40-4326-BD67-3AB36DE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08D0-041A-4884-95FE-98BF4245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F19AF-53DC-4911-A6CB-456AB2B9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C562-FB02-4CB0-9F30-E978A7E2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ACED-271B-4576-B508-B29315D8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CCD9-94BC-4BEB-9936-A3B7BB1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908ED-37EE-4516-835D-CEB485AD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85F79-FF1E-4DC2-B2DF-14905FC28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30E5-E3AC-409C-9C8D-94A80329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D1C0-201B-4662-B8B0-83BE833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D52E-41A6-4180-B432-1FA98665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305C-D949-438C-AB5B-2547F51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50D7-C2D0-4221-A133-D518EE2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489B-33D9-4035-994C-33F894E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4070-0802-44F6-8C65-0AE685F9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68E7-0078-45C2-A445-FF6B03CB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D4A-7E91-408F-9ADB-525908EE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1A200-C17E-43E8-B6A0-3CB2DC75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82BF-DAFA-4A02-94B0-39B99F9B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847C-2F62-4EC5-833E-EE245321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0412-239E-41F7-87F3-776EA548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A289-CF73-418A-8B7C-C2EA96A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DC68-803F-4EDF-98D0-04FE7FD4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CD699-FB83-467B-9511-E36A9F58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41FE6-A605-4FF0-A8E2-3891278E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64E27-876B-441E-A553-D1768CA8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DC685-428F-43B6-BB9E-B758B57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3A7F-45D2-4FAD-B319-967F5B6C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9E37-A5DE-407E-A512-C6D7C458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4987F-F5BD-4F9B-89AF-672B8E59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2DFFC-FA2F-4094-B416-67BD2B73C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AA072-A775-4975-8762-8E6F3D712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95ED0-7CA2-43F0-9824-897C242F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9650C-B7F8-4DAA-8395-C312ECB1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CE0E-982F-41FA-B0DC-D8701EDB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DB1D-1813-467F-9067-9037F9DB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726A-9120-4EEF-A347-F07266F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95CBD-FAC3-4245-9A2E-0252059B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6DE9-41E8-4669-B4DC-A015BD31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6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8DAA8-A478-47A3-B04C-D0BF1BDE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B83F2-E8D9-491F-89B7-C785F4C4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7FF5-970B-4655-8FBB-26E81167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88D6-9737-49F5-8CB3-A9CD0EB5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C90D-C0A3-4688-87E2-3E0D7855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7E0A7-4E2E-403F-AB98-D73131E3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C8BED-54E7-4E7B-BA31-25D9BE6E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38F6C-03AA-4C53-A9D0-95F4FD0F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8DFC-0A42-4183-9E9E-A85BED2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D7B-271E-4060-9C5D-0D451C4D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A8E6B-96EB-40AF-B2AD-E32B87C70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9918-4DF6-432D-B5E8-A796A54A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581E-09BD-4AB4-AEE7-F9C1850F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52FA-D966-47FC-B1C9-BC4D5AC4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D970-5240-4F33-BE32-FB2012EC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C46B3-7BFE-46D9-BEE0-C3A3ACE5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79F57-F107-4115-BC6C-1ACC44FE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6742-3652-41A4-9873-2FB835B4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3EA-2E57-4645-8950-2BA3C2252F70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8999-6035-4D5F-BA3B-123ECC22E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8D7C-7716-46FB-81A8-4B174B721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4EE5-34AC-42CA-8030-8542976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3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8794B-FAA9-4189-B829-C9BA86143228}"/>
              </a:ext>
            </a:extLst>
          </p:cNvPr>
          <p:cNvSpPr txBox="1"/>
          <p:nvPr/>
        </p:nvSpPr>
        <p:spPr>
          <a:xfrm>
            <a:off x="4630616" y="483821"/>
            <a:ext cx="29307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/>
              <a:t>Calendar Analysis Tutorial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D31C0-B737-4E21-8793-9511087C1986}"/>
              </a:ext>
            </a:extLst>
          </p:cNvPr>
          <p:cNvSpPr txBox="1"/>
          <p:nvPr/>
        </p:nvSpPr>
        <p:spPr>
          <a:xfrm>
            <a:off x="1666875" y="2007820"/>
            <a:ext cx="8858250" cy="2277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Watch a tutorial video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Export calendar from Microsoft Outlook (see slide 2)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Run Calendar Analysis.EXE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Loading....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Press to start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Open newly written excel file “output.xslx” and “plot.PNG” to view the analysis results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276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8794B-FAA9-4189-B829-C9BA86143228}"/>
              </a:ext>
            </a:extLst>
          </p:cNvPr>
          <p:cNvSpPr txBox="1"/>
          <p:nvPr/>
        </p:nvSpPr>
        <p:spPr>
          <a:xfrm>
            <a:off x="3240380" y="483821"/>
            <a:ext cx="57112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/>
              <a:t>How to export Microsoft Outlook calendar to csv file?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D31C0-B737-4E21-8793-9511087C1986}"/>
              </a:ext>
            </a:extLst>
          </p:cNvPr>
          <p:cNvSpPr txBox="1"/>
          <p:nvPr/>
        </p:nvSpPr>
        <p:spPr>
          <a:xfrm>
            <a:off x="1666875" y="2007820"/>
            <a:ext cx="8858250" cy="2277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Open “file” tab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Open “ Open &amp; Export”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Choose “Import/Export”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Choose “Export to a file” and then “Comma Separated Values” 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Choose the calendar that you want to analyze, export to the location of the script and choose “finish”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Enter the wanted period (</a:t>
            </a:r>
            <a:r>
              <a:rPr lang="en-US" sz="1600" b="1" dirty="0">
                <a:latin typeface="David" panose="020E0502060401010101" pitchFamily="34" charset="-79"/>
                <a:cs typeface="David" panose="020E0502060401010101" pitchFamily="34" charset="-79"/>
              </a:rPr>
              <a:t>3 months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16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067233-0C87-8F06-A3C9-ED9433BD2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25435" r="29132" b="27015"/>
          <a:stretch/>
        </p:blipFill>
        <p:spPr>
          <a:xfrm>
            <a:off x="5993138" y="799520"/>
            <a:ext cx="6105833" cy="2710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0345A1-0F64-4CE0-984F-D729590AA80C}"/>
              </a:ext>
            </a:extLst>
          </p:cNvPr>
          <p:cNvSpPr/>
          <p:nvPr/>
        </p:nvSpPr>
        <p:spPr>
          <a:xfrm>
            <a:off x="6080117" y="1709051"/>
            <a:ext cx="1031631" cy="36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8794B-FAA9-4189-B829-C9BA86143228}"/>
              </a:ext>
            </a:extLst>
          </p:cNvPr>
          <p:cNvSpPr txBox="1"/>
          <p:nvPr/>
        </p:nvSpPr>
        <p:spPr>
          <a:xfrm>
            <a:off x="697332" y="969382"/>
            <a:ext cx="368886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solidFill>
                  <a:srgbClr val="FF0000"/>
                </a:solidFill>
              </a:rPr>
              <a:t>Input.csv is the exported calendar from outlook. It must be in the same location as the script/exe 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456B79-B997-F25D-A820-6CB7BBE7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6" y="4483389"/>
            <a:ext cx="11803248" cy="2160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7EFAA-C72E-1340-C7A2-123C93B3B5FD}"/>
              </a:ext>
            </a:extLst>
          </p:cNvPr>
          <p:cNvSpPr txBox="1"/>
          <p:nvPr/>
        </p:nvSpPr>
        <p:spPr>
          <a:xfrm>
            <a:off x="697332" y="3920613"/>
            <a:ext cx="12929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solidFill>
                  <a:srgbClr val="FF0000"/>
                </a:solidFill>
              </a:rPr>
              <a:t>Input.csv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9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C581A0-703B-CEEC-C468-AEA1936B9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25435" r="29132" b="27015"/>
          <a:stretch/>
        </p:blipFill>
        <p:spPr>
          <a:xfrm>
            <a:off x="5993138" y="799520"/>
            <a:ext cx="6105833" cy="2710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DF8B29-AF05-74FE-E8F8-E0CDF1A4A4A7}"/>
              </a:ext>
            </a:extLst>
          </p:cNvPr>
          <p:cNvSpPr/>
          <p:nvPr/>
        </p:nvSpPr>
        <p:spPr>
          <a:xfrm>
            <a:off x="6080117" y="1984351"/>
            <a:ext cx="1031631" cy="36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25F63-E124-6708-1AA9-C9794A991602}"/>
              </a:ext>
            </a:extLst>
          </p:cNvPr>
          <p:cNvSpPr txBox="1"/>
          <p:nvPr/>
        </p:nvSpPr>
        <p:spPr>
          <a:xfrm>
            <a:off x="697332" y="969382"/>
            <a:ext cx="368886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err="1">
                <a:solidFill>
                  <a:srgbClr val="FF0000"/>
                </a:solidFill>
              </a:rPr>
              <a:t>keywords.xslx</a:t>
            </a:r>
            <a:r>
              <a:rPr lang="en-US" b="1" dirty="0">
                <a:solidFill>
                  <a:srgbClr val="FF0000"/>
                </a:solidFill>
              </a:rPr>
              <a:t> is the file that we use to determine the sorting process by the proper key words. It must be in the same location as the script/exe 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E05BA9-75D9-7D30-9435-DFE0E2DE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2" y="4912872"/>
            <a:ext cx="9419136" cy="1417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EB799C-1AFF-C1F9-DB13-0FFC69658242}"/>
              </a:ext>
            </a:extLst>
          </p:cNvPr>
          <p:cNvSpPr txBox="1"/>
          <p:nvPr/>
        </p:nvSpPr>
        <p:spPr>
          <a:xfrm>
            <a:off x="697331" y="4503624"/>
            <a:ext cx="16427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err="1">
                <a:solidFill>
                  <a:srgbClr val="FF0000"/>
                </a:solidFill>
              </a:rPr>
              <a:t>Keywords.xslx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7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993CE6-5A31-270D-8882-357710D16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25435" r="29132" b="27015"/>
          <a:stretch/>
        </p:blipFill>
        <p:spPr>
          <a:xfrm>
            <a:off x="5993138" y="799520"/>
            <a:ext cx="6105833" cy="2710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0C1EB9-5FE4-428F-C325-EE11ED37CD85}"/>
              </a:ext>
            </a:extLst>
          </p:cNvPr>
          <p:cNvSpPr/>
          <p:nvPr/>
        </p:nvSpPr>
        <p:spPr>
          <a:xfrm>
            <a:off x="6080117" y="2328481"/>
            <a:ext cx="1031631" cy="36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272FE-1C86-5AD8-5B04-F83D2F2F7D40}"/>
              </a:ext>
            </a:extLst>
          </p:cNvPr>
          <p:cNvSpPr txBox="1"/>
          <p:nvPr/>
        </p:nvSpPr>
        <p:spPr>
          <a:xfrm>
            <a:off x="697332" y="969382"/>
            <a:ext cx="368886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err="1">
                <a:solidFill>
                  <a:srgbClr val="FF0000"/>
                </a:solidFill>
              </a:rPr>
              <a:t>output.xslx</a:t>
            </a:r>
            <a:r>
              <a:rPr lang="en-US" b="1" dirty="0">
                <a:solidFill>
                  <a:srgbClr val="FF0000"/>
                </a:solidFill>
              </a:rPr>
              <a:t> is the a that the script writes to the destination. Its first sheet shows the results of the script. 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74357-FBB9-9D41-8E44-6248B909B3D2}"/>
              </a:ext>
            </a:extLst>
          </p:cNvPr>
          <p:cNvSpPr txBox="1"/>
          <p:nvPr/>
        </p:nvSpPr>
        <p:spPr>
          <a:xfrm>
            <a:off x="697331" y="4503624"/>
            <a:ext cx="275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err="1">
                <a:solidFill>
                  <a:srgbClr val="FF0000"/>
                </a:solidFill>
              </a:rPr>
              <a:t>Output.xslx</a:t>
            </a:r>
            <a:r>
              <a:rPr lang="en-US" b="1" dirty="0">
                <a:solidFill>
                  <a:srgbClr val="FF0000"/>
                </a:solidFill>
              </a:rPr>
              <a:t> - results sheet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8185AA-E8A7-6000-4D64-34118394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38" y="5214127"/>
            <a:ext cx="893141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5ADCC03-A283-F338-6257-80103A39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25435" r="29132" b="27015"/>
          <a:stretch/>
        </p:blipFill>
        <p:spPr>
          <a:xfrm>
            <a:off x="5993138" y="799520"/>
            <a:ext cx="6105833" cy="2710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DA24A9-D899-2F90-EE30-6669A0941EB2}"/>
              </a:ext>
            </a:extLst>
          </p:cNvPr>
          <p:cNvSpPr/>
          <p:nvPr/>
        </p:nvSpPr>
        <p:spPr>
          <a:xfrm>
            <a:off x="6080117" y="2328481"/>
            <a:ext cx="1031631" cy="36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FD4A4-8D55-559D-1895-11B0D489B752}"/>
              </a:ext>
            </a:extLst>
          </p:cNvPr>
          <p:cNvSpPr txBox="1"/>
          <p:nvPr/>
        </p:nvSpPr>
        <p:spPr>
          <a:xfrm>
            <a:off x="697332" y="969382"/>
            <a:ext cx="368886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err="1">
                <a:solidFill>
                  <a:srgbClr val="FF0000"/>
                </a:solidFill>
              </a:rPr>
              <a:t>output.xslx</a:t>
            </a:r>
            <a:r>
              <a:rPr lang="en-US" b="1" dirty="0">
                <a:solidFill>
                  <a:srgbClr val="FF0000"/>
                </a:solidFill>
              </a:rPr>
              <a:t> is the a that the script writes to the destination. Its second sheet shows how the tool sorted each of the meetings. Users can continue or correct their own manual sorting.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7F4C5-48F8-0751-99A0-D18B79AD1444}"/>
              </a:ext>
            </a:extLst>
          </p:cNvPr>
          <p:cNvSpPr txBox="1"/>
          <p:nvPr/>
        </p:nvSpPr>
        <p:spPr>
          <a:xfrm>
            <a:off x="697331" y="4503624"/>
            <a:ext cx="4454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err="1">
                <a:solidFill>
                  <a:srgbClr val="FF0000"/>
                </a:solidFill>
              </a:rPr>
              <a:t>Output.xslx</a:t>
            </a:r>
            <a:r>
              <a:rPr lang="en-US" b="1" dirty="0">
                <a:solidFill>
                  <a:srgbClr val="FF0000"/>
                </a:solidFill>
              </a:rPr>
              <a:t> – draft for manual sorting sheet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797AB3-0F04-2885-0BC0-A0670AA2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4894"/>
            <a:ext cx="12192000" cy="8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2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5ADCC03-A283-F338-6257-80103A39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25435" r="29132" b="27015"/>
          <a:stretch/>
        </p:blipFill>
        <p:spPr>
          <a:xfrm>
            <a:off x="5993138" y="799520"/>
            <a:ext cx="6105833" cy="2710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DA24A9-D899-2F90-EE30-6669A0941EB2}"/>
              </a:ext>
            </a:extLst>
          </p:cNvPr>
          <p:cNvSpPr/>
          <p:nvPr/>
        </p:nvSpPr>
        <p:spPr>
          <a:xfrm>
            <a:off x="6080117" y="2603784"/>
            <a:ext cx="1031631" cy="36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FD4A4-8D55-559D-1895-11B0D489B752}"/>
              </a:ext>
            </a:extLst>
          </p:cNvPr>
          <p:cNvSpPr txBox="1"/>
          <p:nvPr/>
        </p:nvSpPr>
        <p:spPr>
          <a:xfrm>
            <a:off x="697332" y="969382"/>
            <a:ext cx="368886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solidFill>
                  <a:srgbClr val="FF0000"/>
                </a:solidFill>
              </a:rPr>
              <a:t>Bar Chart.png is a file that the script writes to the destination. It shows a comparison by categories for each month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7F4C5-48F8-0751-99A0-D18B79AD1444}"/>
              </a:ext>
            </a:extLst>
          </p:cNvPr>
          <p:cNvSpPr txBox="1"/>
          <p:nvPr/>
        </p:nvSpPr>
        <p:spPr>
          <a:xfrm>
            <a:off x="6329703" y="4688290"/>
            <a:ext cx="19180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solidFill>
                  <a:srgbClr val="FF0000"/>
                </a:solidFill>
              </a:rPr>
              <a:t>Bar Chart.png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75E86B-19CA-214D-2C83-028E4FA73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9" y="2840844"/>
            <a:ext cx="4742147" cy="36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3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5ADCC03-A283-F338-6257-80103A39C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25435" r="29132" b="27015"/>
          <a:stretch/>
        </p:blipFill>
        <p:spPr>
          <a:xfrm>
            <a:off x="5993138" y="799520"/>
            <a:ext cx="6105833" cy="2710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DA24A9-D899-2F90-EE30-6669A0941EB2}"/>
              </a:ext>
            </a:extLst>
          </p:cNvPr>
          <p:cNvSpPr/>
          <p:nvPr/>
        </p:nvSpPr>
        <p:spPr>
          <a:xfrm>
            <a:off x="6080117" y="2928246"/>
            <a:ext cx="1031631" cy="367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FD4A4-8D55-559D-1895-11B0D489B752}"/>
              </a:ext>
            </a:extLst>
          </p:cNvPr>
          <p:cNvSpPr txBox="1"/>
          <p:nvPr/>
        </p:nvSpPr>
        <p:spPr>
          <a:xfrm>
            <a:off x="697332" y="969382"/>
            <a:ext cx="368886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solidFill>
                  <a:srgbClr val="FF0000"/>
                </a:solidFill>
              </a:rPr>
              <a:t>Linear plot.png is a file that the script writes to the destination. It shows a comparison by months for each category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7F4C5-48F8-0751-99A0-D18B79AD1444}"/>
              </a:ext>
            </a:extLst>
          </p:cNvPr>
          <p:cNvSpPr txBox="1"/>
          <p:nvPr/>
        </p:nvSpPr>
        <p:spPr>
          <a:xfrm>
            <a:off x="6329703" y="4688290"/>
            <a:ext cx="19180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solidFill>
                  <a:srgbClr val="FF0000"/>
                </a:solidFill>
              </a:rPr>
              <a:t>Linear Plot.png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FEDAE31-171B-DCC5-2DCE-D78F1B7F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9" y="2971107"/>
            <a:ext cx="4453645" cy="345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7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8794B-FAA9-4189-B829-C9BA86143228}"/>
              </a:ext>
            </a:extLst>
          </p:cNvPr>
          <p:cNvSpPr txBox="1"/>
          <p:nvPr/>
        </p:nvSpPr>
        <p:spPr>
          <a:xfrm>
            <a:off x="4251569" y="306906"/>
            <a:ext cx="36888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sz="2400" b="1" dirty="0"/>
              <a:t>Troubleshooting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836FED-FFF5-4BEB-8A3E-87E525305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4026"/>
              </p:ext>
            </p:extLst>
          </p:nvPr>
        </p:nvGraphicFramePr>
        <p:xfrm>
          <a:off x="162539" y="1275080"/>
          <a:ext cx="11658600" cy="430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75853667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899545398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21842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6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Exporting input as instructed in slide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file is not saved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 </a:t>
                      </a:r>
                      <a:r>
                        <a:rPr lang="en-US" dirty="0"/>
                        <a:t>Output file and the plot are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7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Saving Keywords as instructed in slide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Keywords file is not saved correctly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 </a:t>
                      </a:r>
                      <a:r>
                        <a:rPr lang="en-US" dirty="0"/>
                        <a:t>Output file and the plot are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424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Switching the language of Microsoft Outlook to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 </a:t>
                      </a:r>
                      <a:r>
                        <a:rPr lang="en-US" dirty="0"/>
                        <a:t>Usage of Microsoft Outlook with different language than English</a:t>
                      </a:r>
                      <a:endParaRPr lang="he-IL" dirty="0"/>
                    </a:p>
                    <a:p>
                      <a:pPr algn="ctr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success rate (0-15%)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679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Exporting 3 months of calendar, and repeating the process again for another 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Exported more than 3 months of calendar. The tool only works for 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analysis over 1 year span but ended up with only the starting 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390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Re-run the application, only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 the application twice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Plot that contains 2 legends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809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Exploring your calendar and updating the proper key words.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 </a:t>
                      </a:r>
                      <a:r>
                        <a:rPr lang="en-US" dirty="0"/>
                        <a:t>Keywords file is not updated to the calendar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success rate (40-70%)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1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19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466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מערך 9900/‏מרכז המודיעין 9910/‏חירום/‏זירת איראן/‏מוכנות לאיראן/‏תא מיוחדים/‏מפענח 4 מס - מילואים מילואים</dc:creator>
  <cp:lastModifiedBy>Niv Ilany</cp:lastModifiedBy>
  <cp:revision>21</cp:revision>
  <dcterms:created xsi:type="dcterms:W3CDTF">2022-02-13T08:35:07Z</dcterms:created>
  <dcterms:modified xsi:type="dcterms:W3CDTF">2022-08-02T21:18:06Z</dcterms:modified>
</cp:coreProperties>
</file>