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[projectdata.xlsx]sector_pivot!PivotTable2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Total Operating Income By Industry</a:t>
            </a:r>
          </a:p>
          <a:p>
            <a:pPr>
              <a:defRPr sz="2000"/>
            </a:pPr>
            <a:r>
              <a:rPr lang="en-US" sz="2000"/>
              <a:t>(2016)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sector_pivot!$B$3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sector_pivot!$A$4:$A$14</c:f>
              <c:strCache>
                <c:ptCount val="10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Utilities</c:v>
                </c:pt>
              </c:strCache>
            </c:strRef>
          </c:cat>
          <c:val>
            <c:numRef>
              <c:f>sector_pivot!$B$4:$B$14</c:f>
              <c:numCache>
                <c:formatCode>"$"#,##0.00</c:formatCode>
                <c:ptCount val="10"/>
                <c:pt idx="0">
                  <c:v>132266944000</c:v>
                </c:pt>
                <c:pt idx="1">
                  <c:v>113395514000</c:v>
                </c:pt>
                <c:pt idx="2">
                  <c:v>3929047000</c:v>
                </c:pt>
                <c:pt idx="3">
                  <c:v>8815050000</c:v>
                </c:pt>
                <c:pt idx="4">
                  <c:v>56640278000</c:v>
                </c:pt>
                <c:pt idx="5">
                  <c:v>93794923000</c:v>
                </c:pt>
                <c:pt idx="6">
                  <c:v>173693841000</c:v>
                </c:pt>
                <c:pt idx="7">
                  <c:v>11958800000</c:v>
                </c:pt>
                <c:pt idx="8">
                  <c:v>2653677000</c:v>
                </c:pt>
                <c:pt idx="9">
                  <c:v>9105000000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4-4583-B0F6-9E55C3173B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10431487"/>
        <c:axId val="1610429407"/>
      </c:barChart>
      <c:catAx>
        <c:axId val="1610431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610429407"/>
        <c:crosses val="autoZero"/>
        <c:auto val="1"/>
        <c:lblAlgn val="ctr"/>
        <c:lblOffset val="100"/>
        <c:noMultiLvlLbl val="0"/>
      </c:catAx>
      <c:valAx>
        <c:axId val="161042940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1" i="1"/>
                  <a:t>sectoral</a:t>
                </a:r>
                <a:r>
                  <a:rPr lang="en-US" sz="2000" b="1" i="1" baseline="0"/>
                  <a:t> ebit [billion $]</a:t>
                </a:r>
              </a:p>
            </c:rich>
          </c:tx>
          <c:layout>
            <c:manualLayout>
              <c:xMode val="edge"/>
              <c:yMode val="edge"/>
              <c:x val="7.7405247578146374E-2"/>
              <c:y val="0.1790128047206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</c:title>
        <c:numFmt formatCode="#,##0" sourceLinked="0"/>
        <c:majorTickMark val="none"/>
        <c:minorTickMark val="none"/>
        <c:tickLblPos val="nextTo"/>
        <c:crossAx val="1610431487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4.7188538932633417E-2"/>
                <c:y val="0.2091666666666666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900" b="0" i="0" u="none" strike="noStrike" kern="1200" cap="all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Sectoral EBIT [Billion $] 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[projectdata.xlsx]sector_pivot!PivotTable2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EBIT Share By Industry</a:t>
            </a:r>
          </a:p>
          <a:p>
            <a:pPr>
              <a:defRPr sz="2400"/>
            </a:pPr>
            <a:r>
              <a:rPr lang="en-US" sz="2400" dirty="0"/>
              <a:t>(2016)</a:t>
            </a:r>
          </a:p>
        </c:rich>
      </c:tx>
      <c:layout>
        <c:manualLayout>
          <c:xMode val="edge"/>
          <c:yMode val="edge"/>
          <c:x val="0.55977725194863048"/>
          <c:y val="9.2828822507223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solidFill>
              <a:srgbClr val="FF0000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LID4096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sector_pivot!$B$3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143-4DD0-821B-DC4211EE62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143-4DD0-821B-DC4211EE62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143-4DD0-821B-DC4211EE62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143-4DD0-821B-DC4211EE62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143-4DD0-821B-DC4211EE62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143-4DD0-821B-DC4211EE620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3143-4DD0-821B-DC4211EE620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3143-4DD0-821B-DC4211EE620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3143-4DD0-821B-DC4211EE620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3143-4DD0-821B-DC4211EE6206}"/>
              </c:ext>
            </c:extLst>
          </c:dPt>
          <c:dLbls>
            <c:spPr>
              <a:solidFill>
                <a:srgbClr val="FF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sector_pivot!$A$4:$A$14</c:f>
              <c:strCache>
                <c:ptCount val="10"/>
                <c:pt idx="0">
                  <c:v>Consumer Discretionary</c:v>
                </c:pt>
                <c:pt idx="1">
                  <c:v>Consumer Staples</c:v>
                </c:pt>
                <c:pt idx="2">
                  <c:v>Energy</c:v>
                </c:pt>
                <c:pt idx="3">
                  <c:v>Financials</c:v>
                </c:pt>
                <c:pt idx="4">
                  <c:v>Health Care</c:v>
                </c:pt>
                <c:pt idx="5">
                  <c:v>Industrials</c:v>
                </c:pt>
                <c:pt idx="6">
                  <c:v>Information Technology</c:v>
                </c:pt>
                <c:pt idx="7">
                  <c:v>Materials</c:v>
                </c:pt>
                <c:pt idx="8">
                  <c:v>Real Estate</c:v>
                </c:pt>
                <c:pt idx="9">
                  <c:v>Utilities</c:v>
                </c:pt>
              </c:strCache>
            </c:strRef>
          </c:cat>
          <c:val>
            <c:numRef>
              <c:f>sector_pivot!$B$4:$B$14</c:f>
              <c:numCache>
                <c:formatCode>"$"#,##0.00</c:formatCode>
                <c:ptCount val="10"/>
                <c:pt idx="0">
                  <c:v>132266944000</c:v>
                </c:pt>
                <c:pt idx="1">
                  <c:v>113395514000</c:v>
                </c:pt>
                <c:pt idx="2">
                  <c:v>3929047000</c:v>
                </c:pt>
                <c:pt idx="3">
                  <c:v>8815050000</c:v>
                </c:pt>
                <c:pt idx="4">
                  <c:v>56640278000</c:v>
                </c:pt>
                <c:pt idx="5">
                  <c:v>93794923000</c:v>
                </c:pt>
                <c:pt idx="6">
                  <c:v>173693841000</c:v>
                </c:pt>
                <c:pt idx="7">
                  <c:v>11958800000</c:v>
                </c:pt>
                <c:pt idx="8">
                  <c:v>2653677000</c:v>
                </c:pt>
                <c:pt idx="9">
                  <c:v>9105000000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143-4DD0-821B-DC4211EE6206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0F659-B316-920F-0FBF-823F34E71228}"/>
              </a:ext>
            </a:extLst>
          </p:cNvPr>
          <p:cNvSpPr txBox="1"/>
          <p:nvPr/>
        </p:nvSpPr>
        <p:spPr>
          <a:xfrm>
            <a:off x="-509396" y="0"/>
            <a:ext cx="51581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4000" b="1" dirty="0">
                <a:cs typeface="Calibri"/>
              </a:rPr>
              <a:t>Summary statistics</a:t>
            </a:r>
            <a:endParaRPr lang="en-US" sz="3200" b="1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20F2E-7244-6B22-723C-5199D8D8176D}"/>
              </a:ext>
            </a:extLst>
          </p:cNvPr>
          <p:cNvSpPr txBox="1"/>
          <p:nvPr/>
        </p:nvSpPr>
        <p:spPr>
          <a:xfrm>
            <a:off x="4196443" y="2413337"/>
            <a:ext cx="3799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 energy sector compares to the information technology sector in 2016 ?</a:t>
            </a:r>
            <a:endParaRPr lang="LID4096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38E047-53C4-3B36-E3D4-FEBC25CEDDE3}"/>
              </a:ext>
            </a:extLst>
          </p:cNvPr>
          <p:cNvSpPr txBox="1"/>
          <p:nvPr/>
        </p:nvSpPr>
        <p:spPr>
          <a:xfrm>
            <a:off x="0" y="396240"/>
            <a:ext cx="1032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revenue for IT companies was higher by more than 10B$ in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looking at the median of the energy sector’s R&amp;D expenses, it can be learned that most companies within this sector don’t spend money on research. In contrast, in the IT sector, the median expenses of R&amp;D was almost 1B$.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Both sectors’ EBIT range is between 70-80[Billion $] . It means that theirs is little difference between the sector’s operating income in terms of minimum – maximum gap.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taking into consideration the standard deviation of EBIT per company in both sectors in 2016, there is a notable difference: the deviation of the energy sector is 1.7B$, while the deviation of the IT sector is  10B$. It can be inferred that the EBITs within the IT sector are way more diverse and spread out: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019DA-23CC-0553-65A0-203CE825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2272"/>
            <a:ext cx="4855237" cy="2915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5B5CEB-3B7C-34DC-51B5-77BB8DA390A1}"/>
              </a:ext>
            </a:extLst>
          </p:cNvPr>
          <p:cNvSpPr txBox="1"/>
          <p:nvPr/>
        </p:nvSpPr>
        <p:spPr>
          <a:xfrm>
            <a:off x="5070799" y="5103674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by looking at the histogram, this large standard deviation is caused by an outlier, which is the </a:t>
            </a:r>
            <a:r>
              <a:rPr lang="en-US" dirty="0">
                <a:solidFill>
                  <a:schemeClr val="accent1"/>
                </a:solidFill>
              </a:rPr>
              <a:t>EBIT of Apple</a:t>
            </a:r>
            <a:r>
              <a:rPr lang="en-US" dirty="0"/>
              <a:t>, which makes sense, as it is a leading IT company.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5132EE-B396-1B7E-349D-0A4D68E2C48D}"/>
              </a:ext>
            </a:extLst>
          </p:cNvPr>
          <p:cNvCxnSpPr>
            <a:cxnSpLocks/>
          </p:cNvCxnSpPr>
          <p:nvPr/>
        </p:nvCxnSpPr>
        <p:spPr>
          <a:xfrm flipH="1">
            <a:off x="4295955" y="5650302"/>
            <a:ext cx="774844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4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B2EB-B0B1-6099-5CC6-445E92D4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A6A-5C29-F0AA-EF20-DC6A7603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following charts provide different perspective on EBIT distribution within the market as of 2016.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83319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2F38581-6320-A2B4-BB87-DE56F05A5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99" y="281216"/>
            <a:ext cx="8675801" cy="629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6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B6A56F6-B4CE-6951-77A6-9BA118F85B18}"/>
              </a:ext>
            </a:extLst>
          </p:cNvPr>
          <p:cNvGraphicFramePr>
            <a:graphicFrameLocks noGrp="1"/>
          </p:cNvGraphicFramePr>
          <p:nvPr/>
        </p:nvGraphicFramePr>
        <p:xfrm>
          <a:off x="1758723" y="282348"/>
          <a:ext cx="8674554" cy="629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46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F213BE-0F22-25C9-9697-B5DB43840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6238"/>
              </p:ext>
            </p:extLst>
          </p:nvPr>
        </p:nvGraphicFramePr>
        <p:xfrm>
          <a:off x="1758723" y="282348"/>
          <a:ext cx="8674554" cy="629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654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251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Overall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oved</dc:creator>
  <cp:lastModifiedBy>nadav oved</cp:lastModifiedBy>
  <cp:revision>26</cp:revision>
  <dcterms:created xsi:type="dcterms:W3CDTF">2022-10-05T14:05:22Z</dcterms:created>
  <dcterms:modified xsi:type="dcterms:W3CDTF">2022-10-07T12:36:42Z</dcterms:modified>
</cp:coreProperties>
</file>