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9" r:id="rId6"/>
    <p:sldId id="260" r:id="rId7"/>
    <p:sldId id="265" r:id="rId8"/>
    <p:sldId id="268" r:id="rId9"/>
    <p:sldId id="261" r:id="rId10"/>
    <p:sldId id="271" r:id="rId11"/>
    <p:sldId id="267" r:id="rId12"/>
    <p:sldId id="266" r:id="rId13"/>
    <p:sldId id="27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AA9EE0-36DE-4838-A225-92A6E1885F8C}" type="datetimeFigureOut">
              <a:rPr lang="he-IL" smtClean="0"/>
              <a:t>כ"ג/אלול/תשפ"ב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D9EB2C-D6D4-4A90-A130-FD765B9D35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05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AC37AA-A557-4D6C-B9C7-51F21C24D1AA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2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5448-7550-41BB-AC2F-512559F531F2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3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DCA0-0FCB-4A55-90C6-C0E962B6DB3C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29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C922-F5C5-4A9F-914B-3BB520D0B65A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7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A855-271C-4F11-BA59-58318A48AF83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86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FBDB-E501-4D65-9B96-6A5F240F6656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6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B4E9-DDF9-456C-8BC7-877228776583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52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4865-F79B-4D31-B10B-CAABECDDB1DF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0B3-140A-4795-B292-DFCB1F543F0D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45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2847-C38F-46FB-BA16-569C359D42DF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D59A-882A-4700-8D76-35BCDBDD3C8B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66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0A88E9-1BD2-4C3D-AD8D-6AC37B2440FE}" type="datetime8">
              <a:rPr lang="he-IL" smtClean="0"/>
              <a:t>19 ספטמבר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46DFD3C-6B9E-47C8-880A-968226AEDF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968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F216DD-C7F0-DB4C-8B12-8CB1BAA04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3855"/>
            <a:ext cx="9144000" cy="1048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Style Set - Retinal Vessel Segmentation With </a:t>
            </a:r>
            <a:r>
              <a:rPr lang="en-US" dirty="0" err="1"/>
              <a:t>StyleGan</a:t>
            </a:r>
            <a:r>
              <a:rPr lang="en-US" dirty="0"/>
              <a:t> Images </a:t>
            </a:r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D0B320E-40A9-39B6-B0AA-9DEC5CF2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8DF019-4548-37D8-BA6C-80A95773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1</a:t>
            </a:fld>
            <a:endParaRPr lang="he-IL"/>
          </a:p>
        </p:txBody>
      </p:sp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AB2973DF-9207-AFA7-CCED-B201146E2B97}"/>
              </a:ext>
            </a:extLst>
          </p:cNvPr>
          <p:cNvSpPr txBox="1"/>
          <p:nvPr/>
        </p:nvSpPr>
        <p:spPr>
          <a:xfrm>
            <a:off x="779552" y="6119594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Nadav </a:t>
            </a:r>
            <a:r>
              <a:rPr lang="en-US" dirty="0" err="1"/>
              <a:t>Potasman</a:t>
            </a:r>
            <a:endParaRPr lang="en-US" dirty="0"/>
          </a:p>
          <a:p>
            <a:pPr algn="l" rtl="0"/>
            <a:r>
              <a:rPr lang="en-US" dirty="0"/>
              <a:t>Ariel Rechtman</a:t>
            </a:r>
          </a:p>
        </p:txBody>
      </p:sp>
    </p:spTree>
    <p:extLst>
      <p:ext uri="{BB962C8B-B14F-4D97-AF65-F5344CB8AC3E}">
        <p14:creationId xmlns:p14="http://schemas.microsoft.com/office/powerpoint/2010/main" val="27001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2D9C08-65AF-AA71-966E-849375AC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69" y="365760"/>
            <a:ext cx="9692640" cy="1069933"/>
          </a:xfrm>
        </p:spPr>
        <p:txBody>
          <a:bodyPr/>
          <a:lstStyle/>
          <a:p>
            <a:pPr algn="ctr" rtl="0"/>
            <a:r>
              <a:rPr lang="en-US" dirty="0"/>
              <a:t>Our result – More results</a:t>
            </a:r>
            <a:endParaRPr lang="he-IL" dirty="0"/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163E8D47-C6B3-ADED-E6DB-37D22463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36683"/>
              </p:ext>
            </p:extLst>
          </p:nvPr>
        </p:nvGraphicFramePr>
        <p:xfrm>
          <a:off x="1085850" y="2078931"/>
          <a:ext cx="9339069" cy="2331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6785">
                  <a:extLst>
                    <a:ext uri="{9D8B030D-6E8A-4147-A177-3AD203B41FA5}">
                      <a16:colId xmlns:a16="http://schemas.microsoft.com/office/drawing/2014/main" val="334196943"/>
                    </a:ext>
                  </a:extLst>
                </a:gridCol>
                <a:gridCol w="938655">
                  <a:extLst>
                    <a:ext uri="{9D8B030D-6E8A-4147-A177-3AD203B41FA5}">
                      <a16:colId xmlns:a16="http://schemas.microsoft.com/office/drawing/2014/main" val="1443577512"/>
                    </a:ext>
                  </a:extLst>
                </a:gridCol>
                <a:gridCol w="1175389">
                  <a:extLst>
                    <a:ext uri="{9D8B030D-6E8A-4147-A177-3AD203B41FA5}">
                      <a16:colId xmlns:a16="http://schemas.microsoft.com/office/drawing/2014/main" val="3342664540"/>
                    </a:ext>
                  </a:extLst>
                </a:gridCol>
                <a:gridCol w="1384569">
                  <a:extLst>
                    <a:ext uri="{9D8B030D-6E8A-4147-A177-3AD203B41FA5}">
                      <a16:colId xmlns:a16="http://schemas.microsoft.com/office/drawing/2014/main" val="3460791242"/>
                    </a:ext>
                  </a:extLst>
                </a:gridCol>
                <a:gridCol w="1494139">
                  <a:extLst>
                    <a:ext uri="{9D8B030D-6E8A-4147-A177-3AD203B41FA5}">
                      <a16:colId xmlns:a16="http://schemas.microsoft.com/office/drawing/2014/main" val="2532716507"/>
                    </a:ext>
                  </a:extLst>
                </a:gridCol>
                <a:gridCol w="1508882">
                  <a:extLst>
                    <a:ext uri="{9D8B030D-6E8A-4147-A177-3AD203B41FA5}">
                      <a16:colId xmlns:a16="http://schemas.microsoft.com/office/drawing/2014/main" val="1618087665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24193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Specificity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0.8019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0.8820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0.9875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0.9686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0.9797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0.8530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SA-</a:t>
                      </a:r>
                      <a:r>
                        <a:rPr lang="en-US" sz="1400" dirty="0" err="1"/>
                        <a:t>Unet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sz="1050" dirty="0"/>
                        <a:t>implementation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0.8891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0.9376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0.9776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0.9655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0.9917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0.7671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Our Result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0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0.9689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0.9835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0.9402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0.955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0.9984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0.504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Best F1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0.8726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0.9274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0.982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0.9674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0.9897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0.7352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Alternative result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27885"/>
                  </a:ext>
                </a:extLst>
              </a:tr>
            </a:tbl>
          </a:graphicData>
        </a:graphic>
      </p:graphicFrame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694925-D37A-2F18-5DCC-6AD22089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6EFCC2A-C7C4-E9AF-3E2C-022B3EA5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B0819F-D149-2575-0823-5E1A9B1C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74" y="269519"/>
            <a:ext cx="9692640" cy="786311"/>
          </a:xfrm>
        </p:spPr>
        <p:txBody>
          <a:bodyPr/>
          <a:lstStyle/>
          <a:p>
            <a:pPr algn="ctr" rtl="0"/>
            <a:r>
              <a:rPr lang="en-US" dirty="0"/>
              <a:t>Result Analysis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901FF68-D2B8-89BD-932D-D36A5C76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44F5CB-69C3-0078-30AB-EE4EE30C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11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F768894-E301-9E6C-1BD0-72A3E9BCD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1" y="1313341"/>
            <a:ext cx="3212420" cy="23055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9CDBC46-8053-B9E6-7CC7-015118E5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1" y="4163498"/>
            <a:ext cx="3212419" cy="230556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06B7085-0355-89F2-635B-40BADE2FE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6" y="1313341"/>
            <a:ext cx="3212419" cy="230556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92536B5-F8D4-0539-6BE8-D1F122FA4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6" y="4163498"/>
            <a:ext cx="3212419" cy="2316648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6E6EDC51-1903-A243-8002-D892C416C5B3}"/>
              </a:ext>
            </a:extLst>
          </p:cNvPr>
          <p:cNvCxnSpPr>
            <a:cxnSpLocks/>
          </p:cNvCxnSpPr>
          <p:nvPr/>
        </p:nvCxnSpPr>
        <p:spPr>
          <a:xfrm flipV="1">
            <a:off x="6202470" y="1890663"/>
            <a:ext cx="2028315" cy="1793831"/>
          </a:xfrm>
          <a:prstGeom prst="straightConnector1">
            <a:avLst/>
          </a:prstGeom>
          <a:ln w="571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F0289913-48AD-7F0F-FD2A-0827D81164BE}"/>
              </a:ext>
            </a:extLst>
          </p:cNvPr>
          <p:cNvCxnSpPr>
            <a:cxnSpLocks/>
          </p:cNvCxnSpPr>
          <p:nvPr/>
        </p:nvCxnSpPr>
        <p:spPr>
          <a:xfrm flipH="1" flipV="1">
            <a:off x="3085430" y="2129725"/>
            <a:ext cx="2201924" cy="1576282"/>
          </a:xfrm>
          <a:prstGeom prst="straightConnector1">
            <a:avLst/>
          </a:prstGeom>
          <a:ln w="571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24F7194-9852-26E8-1212-DA516928225F}"/>
              </a:ext>
            </a:extLst>
          </p:cNvPr>
          <p:cNvCxnSpPr>
            <a:cxnSpLocks/>
          </p:cNvCxnSpPr>
          <p:nvPr/>
        </p:nvCxnSpPr>
        <p:spPr>
          <a:xfrm flipH="1">
            <a:off x="3085430" y="4163498"/>
            <a:ext cx="2161151" cy="478855"/>
          </a:xfrm>
          <a:prstGeom prst="straightConnector1">
            <a:avLst/>
          </a:prstGeom>
          <a:ln w="571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6FBCC89-A21A-F51F-4B62-073F3EF724B4}"/>
              </a:ext>
            </a:extLst>
          </p:cNvPr>
          <p:cNvCxnSpPr>
            <a:cxnSpLocks/>
          </p:cNvCxnSpPr>
          <p:nvPr/>
        </p:nvCxnSpPr>
        <p:spPr>
          <a:xfrm>
            <a:off x="6244608" y="4214682"/>
            <a:ext cx="1783725" cy="362082"/>
          </a:xfrm>
          <a:prstGeom prst="straightConnector1">
            <a:avLst/>
          </a:prstGeom>
          <a:ln w="571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08B6D0A-BE19-CC96-A796-7FA20F01CCED}"/>
              </a:ext>
            </a:extLst>
          </p:cNvPr>
          <p:cNvSpPr txBox="1"/>
          <p:nvPr/>
        </p:nvSpPr>
        <p:spPr>
          <a:xfrm>
            <a:off x="5042371" y="3728428"/>
            <a:ext cx="1666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switch</a:t>
            </a:r>
          </a:p>
        </p:txBody>
      </p:sp>
    </p:spTree>
    <p:extLst>
      <p:ext uri="{BB962C8B-B14F-4D97-AF65-F5344CB8AC3E}">
        <p14:creationId xmlns:p14="http://schemas.microsoft.com/office/powerpoint/2010/main" val="154837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BA2735-D2BE-B9EF-32E6-61E9C508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98" y="186298"/>
            <a:ext cx="9692640" cy="805014"/>
          </a:xfrm>
        </p:spPr>
        <p:txBody>
          <a:bodyPr/>
          <a:lstStyle/>
          <a:p>
            <a:pPr algn="ctr" rtl="0"/>
            <a:r>
              <a:rPr lang="en-US" dirty="0"/>
              <a:t>Images Examples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D5C1376-1795-0657-7BA9-FC962F3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AE09755-EB97-5497-6D88-CE7D3343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12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482BB8-8A22-67AA-B716-E8D94D65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52" y="2084277"/>
            <a:ext cx="3757613" cy="388397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F58F304-3BD5-9FDC-9027-B6585BD92711}"/>
              </a:ext>
            </a:extLst>
          </p:cNvPr>
          <p:cNvSpPr txBox="1"/>
          <p:nvPr/>
        </p:nvSpPr>
        <p:spPr>
          <a:xfrm>
            <a:off x="7524632" y="137965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Train without GAN images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6F1EA0B-993F-A041-44AD-5A32F6CCD6F8}"/>
              </a:ext>
            </a:extLst>
          </p:cNvPr>
          <p:cNvSpPr txBox="1"/>
          <p:nvPr/>
        </p:nvSpPr>
        <p:spPr>
          <a:xfrm>
            <a:off x="1771791" y="1379650"/>
            <a:ext cx="317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Train with  GAN images only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E0C360F-4AC1-584F-6D91-A077E68F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38" y="2084277"/>
            <a:ext cx="3757613" cy="38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5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E548F1-21B8-7FB3-D4A4-481E0C85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99102"/>
            <a:ext cx="9692640" cy="913655"/>
          </a:xfrm>
        </p:spPr>
        <p:txBody>
          <a:bodyPr/>
          <a:lstStyle/>
          <a:p>
            <a:pPr algn="ctr" rtl="0"/>
            <a:r>
              <a:rPr lang="en-US" dirty="0"/>
              <a:t>Ensemble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2B55B8-CDBD-44B6-16D0-614DC6E9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401510"/>
            <a:ext cx="8595360" cy="4351337"/>
          </a:xfrm>
        </p:spPr>
        <p:txBody>
          <a:bodyPr/>
          <a:lstStyle/>
          <a:p>
            <a:pPr algn="l" rtl="0"/>
            <a:r>
              <a:rPr lang="en-US" dirty="0"/>
              <a:t>Last we try to combine the fine details of ‘only original’ model with the success of large vessel segmentation of the GAN images model</a:t>
            </a:r>
          </a:p>
          <a:p>
            <a:pPr algn="l" rtl="0"/>
            <a:r>
              <a:rPr lang="en-US" dirty="0"/>
              <a:t>We train network only on GAN images and a second network only on the original dataset</a:t>
            </a:r>
          </a:p>
          <a:p>
            <a:pPr algn="l" rtl="0"/>
            <a:r>
              <a:rPr lang="en-US" dirty="0"/>
              <a:t>From those two NN we built naïve ensemble that combine the results of the networks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6B9EB587-EB9C-493C-B89F-94D511342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64918"/>
              </p:ext>
            </p:extLst>
          </p:nvPr>
        </p:nvGraphicFramePr>
        <p:xfrm>
          <a:off x="464259" y="4023191"/>
          <a:ext cx="10478061" cy="2062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96866">
                  <a:extLst>
                    <a:ext uri="{9D8B030D-6E8A-4147-A177-3AD203B41FA5}">
                      <a16:colId xmlns:a16="http://schemas.microsoft.com/office/drawing/2014/main" val="2367327690"/>
                    </a:ext>
                  </a:extLst>
                </a:gridCol>
                <a:gridCol w="1104020">
                  <a:extLst>
                    <a:ext uri="{9D8B030D-6E8A-4147-A177-3AD203B41FA5}">
                      <a16:colId xmlns:a16="http://schemas.microsoft.com/office/drawing/2014/main" val="144357751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426645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6079124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3271650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618087665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24193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Specificity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0.8019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0.8820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0.9875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0.9797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0.8530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/>
                        <a:t>SA-</a:t>
                      </a:r>
                      <a:r>
                        <a:rPr lang="en-US" sz="1400" b="0" dirty="0" err="1"/>
                        <a:t>Unet</a:t>
                      </a:r>
                      <a:br>
                        <a:rPr lang="en-US" b="0" dirty="0"/>
                      </a:br>
                      <a:r>
                        <a:rPr lang="en-US" b="0" dirty="0"/>
                        <a:t>(</a:t>
                      </a:r>
                      <a:r>
                        <a:rPr lang="en-US" sz="1050" b="0" dirty="0"/>
                        <a:t>implementation</a:t>
                      </a:r>
                      <a:r>
                        <a:rPr lang="en-US" b="0" dirty="0"/>
                        <a:t>)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0.8891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0.9376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0.9776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0.9655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0.9917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0.7671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Our Mid Result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1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0.887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0.9363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0.983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0.9911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0.7295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Ensemble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0.734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0.835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0.985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0.982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Ensemble  - Recall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5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16FF54-4BBB-1FE9-8BB7-3013CD54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Further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EE2B66-CE8A-7A44-76D7-14F474F7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Manual segmentation correction of StyleGan2 images (before train)</a:t>
            </a:r>
          </a:p>
          <a:p>
            <a:pPr algn="l" rtl="0"/>
            <a:r>
              <a:rPr lang="en-US" dirty="0"/>
              <a:t>Using  </a:t>
            </a:r>
            <a:r>
              <a:rPr lang="en-US" dirty="0" err="1"/>
              <a:t>DataSet</a:t>
            </a:r>
            <a:r>
              <a:rPr lang="en-US" dirty="0"/>
              <a:t> GAN to create couple of image and segmentation</a:t>
            </a:r>
          </a:p>
          <a:p>
            <a:pPr algn="l" rtl="0"/>
            <a:r>
              <a:rPr lang="en-US" dirty="0"/>
              <a:t>Making the process iterative</a:t>
            </a:r>
          </a:p>
          <a:p>
            <a:pPr algn="l" rtl="0"/>
            <a:r>
              <a:rPr lang="en-US" dirty="0"/>
              <a:t>Create more sophisticated ensemble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6CE81A-B86A-E5D8-2833-949E0C73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A51C74-73C0-E5C9-562A-D3669FB6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49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A21B9E-4AF4-EA5B-44A4-8F95274A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90F7E0-66AD-9CE9-526E-039C1D73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63325"/>
          </a:xfrm>
        </p:spPr>
        <p:txBody>
          <a:bodyPr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Segment blood vessels in medical retinal images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Vessels width may change in factor of 20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Very limited data – only 40 train images and 20 test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dirty="0"/>
              <a:t>Neural Networks</a:t>
            </a:r>
            <a:r>
              <a:rPr lang="he-IL" sz="1800" dirty="0"/>
              <a:t> </a:t>
            </a:r>
            <a:r>
              <a:rPr lang="en-US" sz="1800" dirty="0"/>
              <a:t>tend to overfitting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תמונה 4" descr="תמונה שמכילה אור, כתום, בלון, מנורה&#10;&#10;התיאור נוצר באופן אוטומטי">
            <a:extLst>
              <a:ext uri="{FF2B5EF4-FFF2-40B4-BE49-F238E27FC236}">
                <a16:creationId xmlns:a16="http://schemas.microsoft.com/office/drawing/2014/main" id="{E49A64A1-FCA9-60FB-F3E1-9D163DFA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87" y="3919209"/>
            <a:ext cx="1874575" cy="1937614"/>
          </a:xfrm>
          <a:prstGeom prst="rect">
            <a:avLst/>
          </a:prstGeom>
        </p:spPr>
      </p:pic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F25E7781-D53F-9D3E-5DAD-79A23A66D3DC}"/>
              </a:ext>
            </a:extLst>
          </p:cNvPr>
          <p:cNvSpPr/>
          <p:nvPr/>
        </p:nvSpPr>
        <p:spPr>
          <a:xfrm>
            <a:off x="4537817" y="4555507"/>
            <a:ext cx="2006717" cy="665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תמונה שמכילה כדורסל">
            <a:extLst>
              <a:ext uri="{FF2B5EF4-FFF2-40B4-BE49-F238E27FC236}">
                <a16:creationId xmlns:a16="http://schemas.microsoft.com/office/drawing/2014/main" id="{6FC5EAFB-1DF8-B2DF-F35A-54018056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470" y="3746543"/>
            <a:ext cx="2208672" cy="2282946"/>
          </a:xfrm>
          <a:prstGeom prst="rect">
            <a:avLst/>
          </a:prstGeom>
        </p:spPr>
      </p:pic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73D23C1D-B15E-310D-E7F4-2383160B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20112A-E44D-4FE7-C44B-7A3FA35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90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101534-B619-EFA9-45DC-801FA97D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Why Is this problem hard?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E27050-E131-1870-5B6F-8820FC82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Edge detection algorithm should do the job?</a:t>
            </a:r>
          </a:p>
          <a:p>
            <a:pPr lvl="1" algn="l" rtl="0"/>
            <a:r>
              <a:rPr lang="en-US" dirty="0"/>
              <a:t>Noisy images</a:t>
            </a:r>
          </a:p>
          <a:p>
            <a:pPr lvl="1" algn="l" rtl="0"/>
            <a:r>
              <a:rPr lang="en-US" dirty="0"/>
              <a:t>Very thin vessel</a:t>
            </a:r>
          </a:p>
          <a:p>
            <a:pPr lvl="1" algn="l" rtl="0"/>
            <a:r>
              <a:rPr lang="en-US" dirty="0"/>
              <a:t>Classics methods not good enough for that mission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CA3E3EC-061C-E342-471A-4A64D8C0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44" y="3239701"/>
            <a:ext cx="3924785" cy="3584115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E9469F3-ECF2-7067-532D-5BAFA8FC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DB8D00-5990-62BC-2A5C-2B037EF5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3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28DDD2D-3A9A-D0EA-EB0C-81170B05FC1C}"/>
              </a:ext>
            </a:extLst>
          </p:cNvPr>
          <p:cNvSpPr txBox="1"/>
          <p:nvPr/>
        </p:nvSpPr>
        <p:spPr>
          <a:xfrm>
            <a:off x="4782504" y="6405139"/>
            <a:ext cx="251246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Edge detection result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184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6FCBB5A-DDD6-C7A0-31F5-0D5FF835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06" y="1150895"/>
            <a:ext cx="6933755" cy="505476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9564D8F-AAB7-8CAF-C14B-76860D5DA7D5}"/>
              </a:ext>
            </a:extLst>
          </p:cNvPr>
          <p:cNvSpPr txBox="1"/>
          <p:nvPr/>
        </p:nvSpPr>
        <p:spPr>
          <a:xfrm>
            <a:off x="1051133" y="6156214"/>
            <a:ext cx="94943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dirty="0"/>
              <a:t>“SA-</a:t>
            </a:r>
            <a:r>
              <a:rPr lang="en-US" sz="1400" dirty="0" err="1"/>
              <a:t>UNet</a:t>
            </a:r>
            <a:r>
              <a:rPr lang="en-US" sz="1400" dirty="0"/>
              <a:t>: Spatial Attention U-Net for Retinal Vessel Segmentation” [</a:t>
            </a:r>
            <a:r>
              <a:rPr lang="en-US" sz="1400" dirty="0" err="1"/>
              <a:t>Changlu</a:t>
            </a:r>
            <a:r>
              <a:rPr lang="en-US" sz="1400" dirty="0"/>
              <a:t> Guo at al. ICPR 2020]</a:t>
            </a:r>
            <a:endParaRPr lang="he-IL" sz="14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8538BC-C04D-A284-D64C-B8CAE962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00" y="308349"/>
            <a:ext cx="9692640" cy="725647"/>
          </a:xfrm>
        </p:spPr>
        <p:txBody>
          <a:bodyPr/>
          <a:lstStyle/>
          <a:p>
            <a:pPr algn="ctr" rtl="0"/>
            <a:r>
              <a:rPr lang="en-US" dirty="0"/>
              <a:t>Spatial Attention U-Net</a:t>
            </a:r>
            <a:endParaRPr lang="he-IL" dirty="0"/>
          </a:p>
        </p:txBody>
      </p:sp>
      <p:sp>
        <p:nvSpPr>
          <p:cNvPr id="7" name="סוגר מסולסל שמאלי 6">
            <a:extLst>
              <a:ext uri="{FF2B5EF4-FFF2-40B4-BE49-F238E27FC236}">
                <a16:creationId xmlns:a16="http://schemas.microsoft.com/office/drawing/2014/main" id="{BFFB654D-4826-5BF7-24F0-37FEF563FFBF}"/>
              </a:ext>
            </a:extLst>
          </p:cNvPr>
          <p:cNvSpPr/>
          <p:nvPr/>
        </p:nvSpPr>
        <p:spPr>
          <a:xfrm>
            <a:off x="4443143" y="1410057"/>
            <a:ext cx="310765" cy="38968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סוגר מסולסל שמאלי 8">
            <a:extLst>
              <a:ext uri="{FF2B5EF4-FFF2-40B4-BE49-F238E27FC236}">
                <a16:creationId xmlns:a16="http://schemas.microsoft.com/office/drawing/2014/main" id="{3B1CA7D1-1E92-CF5E-A609-BF5440F9A517}"/>
              </a:ext>
            </a:extLst>
          </p:cNvPr>
          <p:cNvSpPr/>
          <p:nvPr/>
        </p:nvSpPr>
        <p:spPr>
          <a:xfrm rot="10800000">
            <a:off x="10815458" y="1545169"/>
            <a:ext cx="310765" cy="38968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F8E2FD-84E6-B4AD-85BA-5718883A7413}"/>
              </a:ext>
            </a:extLst>
          </p:cNvPr>
          <p:cNvSpPr txBox="1"/>
          <p:nvPr/>
        </p:nvSpPr>
        <p:spPr>
          <a:xfrm>
            <a:off x="11205861" y="3308943"/>
            <a:ext cx="11251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Decoder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F8508A4-A6E9-EED1-EA42-881FB0FEA4BF}"/>
              </a:ext>
            </a:extLst>
          </p:cNvPr>
          <p:cNvSpPr txBox="1"/>
          <p:nvPr/>
        </p:nvSpPr>
        <p:spPr>
          <a:xfrm>
            <a:off x="385875" y="1545168"/>
            <a:ext cx="298775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Difference from </a:t>
            </a:r>
            <a:r>
              <a:rPr lang="en-US" dirty="0" err="1"/>
              <a:t>Unet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-Special Attention</a:t>
            </a:r>
          </a:p>
          <a:p>
            <a:pPr algn="l"/>
            <a:r>
              <a:rPr lang="en-US" dirty="0"/>
              <a:t>-</a:t>
            </a:r>
            <a:r>
              <a:rPr lang="en-US" dirty="0" err="1"/>
              <a:t>DropBlocks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11F25B1-1CD2-9C2A-81C3-62EBB84A88B2}"/>
              </a:ext>
            </a:extLst>
          </p:cNvPr>
          <p:cNvSpPr txBox="1"/>
          <p:nvPr/>
        </p:nvSpPr>
        <p:spPr>
          <a:xfrm>
            <a:off x="3232427" y="3133107"/>
            <a:ext cx="11251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Encoder</a:t>
            </a:r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5FE173-51CD-CD40-B9E1-719B9AA2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409A39-0E05-C3D0-56EB-BF416EEB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4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76EAB9-0DCC-3BC8-F1BD-0BD70F03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SA-</a:t>
            </a:r>
            <a:r>
              <a:rPr lang="en-US" dirty="0" err="1"/>
              <a:t>Unet</a:t>
            </a:r>
            <a:r>
              <a:rPr lang="en-US" dirty="0"/>
              <a:t> vs. </a:t>
            </a:r>
            <a:r>
              <a:rPr lang="en-US" dirty="0" err="1"/>
              <a:t>Unet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20732C-26CF-D5F0-A8F8-2548368C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Unet</a:t>
            </a:r>
            <a:r>
              <a:rPr lang="en-US" dirty="0"/>
              <a:t> has overfitting problem, so instead of normal convolutional blocks, SA-</a:t>
            </a:r>
            <a:r>
              <a:rPr lang="en-US" dirty="0" err="1"/>
              <a:t>Unet</a:t>
            </a:r>
            <a:r>
              <a:rPr lang="en-US" dirty="0"/>
              <a:t> use </a:t>
            </a:r>
            <a:r>
              <a:rPr lang="en-US" dirty="0" err="1"/>
              <a:t>DropBlocks</a:t>
            </a:r>
            <a:r>
              <a:rPr lang="en-US" dirty="0"/>
              <a:t>, and Spatial Attention block</a:t>
            </a:r>
          </a:p>
          <a:p>
            <a:pPr algn="l" rtl="0"/>
            <a:r>
              <a:rPr lang="en-US" dirty="0"/>
              <a:t>Dropout  randomly discards features during training 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DropBlock</a:t>
            </a:r>
            <a:r>
              <a:rPr lang="en-US" dirty="0"/>
              <a:t> discards contiguous region of a feature map</a:t>
            </a:r>
          </a:p>
          <a:p>
            <a:pPr algn="l" rtl="0"/>
            <a:r>
              <a:rPr lang="en-US" dirty="0"/>
              <a:t>Spatial Attention :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4821FFB-BD2C-DD5A-CE10-2633858C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17" y="2435225"/>
            <a:ext cx="1552575" cy="387157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CABB886-FB5B-CC10-E9AA-E6C71EA6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192" y="2435225"/>
            <a:ext cx="1457325" cy="3871571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20B9BB0-49FF-112A-A791-894877A30BFB}"/>
              </a:ext>
            </a:extLst>
          </p:cNvPr>
          <p:cNvSpPr txBox="1"/>
          <p:nvPr/>
        </p:nvSpPr>
        <p:spPr>
          <a:xfrm>
            <a:off x="8280418" y="6284147"/>
            <a:ext cx="11453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Original </a:t>
            </a:r>
            <a:r>
              <a:rPr lang="en-US" sz="1400" dirty="0" err="1"/>
              <a:t>UNet</a:t>
            </a:r>
            <a:r>
              <a:rPr lang="en-US" sz="1400" dirty="0"/>
              <a:t> Block</a:t>
            </a:r>
            <a:endParaRPr lang="he-IL" sz="14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7CA213E-94E3-D206-F454-660B8B14A519}"/>
              </a:ext>
            </a:extLst>
          </p:cNvPr>
          <p:cNvSpPr txBox="1"/>
          <p:nvPr/>
        </p:nvSpPr>
        <p:spPr>
          <a:xfrm>
            <a:off x="9938759" y="6278243"/>
            <a:ext cx="114530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SA-</a:t>
            </a:r>
            <a:r>
              <a:rPr lang="en-US" sz="1400" dirty="0" err="1"/>
              <a:t>UNet</a:t>
            </a:r>
            <a:r>
              <a:rPr lang="en-US" sz="1400" dirty="0"/>
              <a:t> Block</a:t>
            </a:r>
            <a:endParaRPr lang="he-IL" sz="14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92AB2E23-2343-1D1D-85AC-B46A7C8D26A4}"/>
              </a:ext>
            </a:extLst>
          </p:cNvPr>
          <p:cNvCxnSpPr>
            <a:cxnSpLocks/>
          </p:cNvCxnSpPr>
          <p:nvPr/>
        </p:nvCxnSpPr>
        <p:spPr>
          <a:xfrm>
            <a:off x="9699192" y="2435225"/>
            <a:ext cx="0" cy="387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1B522FED-DBCA-420F-4D85-856C83B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7747A752-726A-BF00-F5C5-6E51B1D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5</a:t>
            </a:fld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90F5130-2B97-E7B7-B64B-63CB77975298}"/>
              </a:ext>
            </a:extLst>
          </p:cNvPr>
          <p:cNvSpPr txBox="1"/>
          <p:nvPr/>
        </p:nvSpPr>
        <p:spPr>
          <a:xfrm>
            <a:off x="1496369" y="6030575"/>
            <a:ext cx="640856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“SD-</a:t>
            </a:r>
            <a:r>
              <a:rPr lang="en-US" sz="1200" dirty="0" err="1"/>
              <a:t>Unet</a:t>
            </a:r>
            <a:r>
              <a:rPr lang="en-US" sz="1200" dirty="0"/>
              <a:t>: A Structured Dropout U-Net for Retinal Vessel Segmentation” [</a:t>
            </a:r>
            <a:r>
              <a:rPr lang="en-US" sz="1200" dirty="0" err="1"/>
              <a:t>Changlu</a:t>
            </a:r>
            <a:r>
              <a:rPr lang="en-US" sz="1200" dirty="0"/>
              <a:t> Guo et al. 2019 IEEE]</a:t>
            </a:r>
            <a:endParaRPr lang="he-IL" sz="1200" dirty="0"/>
          </a:p>
        </p:txBody>
      </p:sp>
      <p:pic>
        <p:nvPicPr>
          <p:cNvPr id="16" name="תמונה 1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A51FA2B-390F-8E53-FF01-506B1210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43" y="3622045"/>
            <a:ext cx="4095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A1FAB-09F2-FA1F-964D-0AFDBBA6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Our Innovation – Using Style GAN2 + SA-</a:t>
            </a:r>
            <a:r>
              <a:rPr lang="en-US" dirty="0" err="1"/>
              <a:t>UNet</a:t>
            </a:r>
            <a:endParaRPr lang="he-IL" dirty="0"/>
          </a:p>
        </p:txBody>
      </p:sp>
      <p:sp>
        <p:nvSpPr>
          <p:cNvPr id="4" name="גליל 3">
            <a:extLst>
              <a:ext uri="{FF2B5EF4-FFF2-40B4-BE49-F238E27FC236}">
                <a16:creationId xmlns:a16="http://schemas.microsoft.com/office/drawing/2014/main" id="{CC69D35E-0F2E-B45A-18FB-930BDF24125F}"/>
              </a:ext>
            </a:extLst>
          </p:cNvPr>
          <p:cNvSpPr/>
          <p:nvPr/>
        </p:nvSpPr>
        <p:spPr>
          <a:xfrm>
            <a:off x="1194274" y="2213362"/>
            <a:ext cx="1192139" cy="13434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Original </a:t>
            </a:r>
            <a:br>
              <a:rPr lang="en-US" dirty="0"/>
            </a:br>
            <a:r>
              <a:rPr lang="en-US" dirty="0"/>
              <a:t>Data Set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DRIVE)</a:t>
            </a:r>
            <a:endParaRPr lang="he-IL" b="1" dirty="0"/>
          </a:p>
        </p:txBody>
      </p: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F31B6099-2C13-9485-CF5A-524E440182CD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1104989" y="3991539"/>
            <a:ext cx="1958234" cy="762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98AB8BAC-46E5-FE8D-50CF-AD9308267A47}"/>
              </a:ext>
            </a:extLst>
          </p:cNvPr>
          <p:cNvSpPr/>
          <p:nvPr/>
        </p:nvSpPr>
        <p:spPr>
          <a:xfrm>
            <a:off x="4187442" y="2373102"/>
            <a:ext cx="1008402" cy="114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SA-</a:t>
            </a:r>
            <a:r>
              <a:rPr lang="en-US" dirty="0" err="1"/>
              <a:t>Unet</a:t>
            </a:r>
            <a:endParaRPr lang="en-US" dirty="0"/>
          </a:p>
          <a:p>
            <a:pPr algn="ctr"/>
            <a:r>
              <a:rPr lang="en-US" dirty="0"/>
              <a:t>(SOTA)</a:t>
            </a:r>
            <a:endParaRPr lang="he-IL" dirty="0"/>
          </a:p>
        </p:txBody>
      </p:sp>
      <p:sp>
        <p:nvSpPr>
          <p:cNvPr id="10" name="חץ: מחומש 9">
            <a:extLst>
              <a:ext uri="{FF2B5EF4-FFF2-40B4-BE49-F238E27FC236}">
                <a16:creationId xmlns:a16="http://schemas.microsoft.com/office/drawing/2014/main" id="{F1DDC705-944F-C878-0F22-8247F3DCD070}"/>
              </a:ext>
            </a:extLst>
          </p:cNvPr>
          <p:cNvSpPr/>
          <p:nvPr/>
        </p:nvSpPr>
        <p:spPr>
          <a:xfrm>
            <a:off x="2465462" y="4747397"/>
            <a:ext cx="1867257" cy="12092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StyleGan2</a:t>
            </a:r>
            <a:endParaRPr lang="he-IL" dirty="0"/>
          </a:p>
        </p:txBody>
      </p:sp>
      <p:sp>
        <p:nvSpPr>
          <p:cNvPr id="13" name="גליל 12">
            <a:extLst>
              <a:ext uri="{FF2B5EF4-FFF2-40B4-BE49-F238E27FC236}">
                <a16:creationId xmlns:a16="http://schemas.microsoft.com/office/drawing/2014/main" id="{25A81163-AAD5-2FA3-C6AE-22D652AF6A83}"/>
              </a:ext>
            </a:extLst>
          </p:cNvPr>
          <p:cNvSpPr/>
          <p:nvPr/>
        </p:nvSpPr>
        <p:spPr>
          <a:xfrm>
            <a:off x="7081259" y="2330374"/>
            <a:ext cx="1553910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Larger Data Set</a:t>
            </a:r>
          </a:p>
          <a:p>
            <a:pPr algn="ctr"/>
            <a:r>
              <a:rPr lang="en-US" dirty="0"/>
              <a:t>(</a:t>
            </a:r>
            <a:r>
              <a:rPr lang="en-US" sz="1400" dirty="0"/>
              <a:t>less Accurate Segmentation</a:t>
            </a:r>
            <a:r>
              <a:rPr lang="en-US" dirty="0"/>
              <a:t>)</a:t>
            </a:r>
            <a:endParaRPr lang="he-IL" dirty="0"/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D1E4420A-D626-83E9-8F10-B4BDB13D0E5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2719" y="3108317"/>
            <a:ext cx="1690285" cy="224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מלבן 30">
            <a:extLst>
              <a:ext uri="{FF2B5EF4-FFF2-40B4-BE49-F238E27FC236}">
                <a16:creationId xmlns:a16="http://schemas.microsoft.com/office/drawing/2014/main" id="{140426BE-1AF3-52A2-244C-5F2AB06CFA48}"/>
              </a:ext>
            </a:extLst>
          </p:cNvPr>
          <p:cNvSpPr/>
          <p:nvPr/>
        </p:nvSpPr>
        <p:spPr>
          <a:xfrm>
            <a:off x="8998365" y="4372895"/>
            <a:ext cx="1456346" cy="1151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SA-</a:t>
            </a:r>
            <a:r>
              <a:rPr lang="en-US" dirty="0" err="1"/>
              <a:t>Unet</a:t>
            </a:r>
            <a:br>
              <a:rPr lang="en-US" dirty="0"/>
            </a:br>
            <a:r>
              <a:rPr lang="en-US" dirty="0"/>
              <a:t>(Our)</a:t>
            </a:r>
            <a:endParaRPr lang="he-IL" dirty="0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158C646-CA2B-7604-CD86-CD9AEEA0A32A}"/>
              </a:ext>
            </a:extLst>
          </p:cNvPr>
          <p:cNvCxnSpPr>
            <a:cxnSpLocks/>
          </p:cNvCxnSpPr>
          <p:nvPr/>
        </p:nvCxnSpPr>
        <p:spPr>
          <a:xfrm>
            <a:off x="8699263" y="2913581"/>
            <a:ext cx="61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D1A78AB-E8CA-AE36-8C95-E01A946F7589}"/>
              </a:ext>
            </a:extLst>
          </p:cNvPr>
          <p:cNvSpPr/>
          <p:nvPr/>
        </p:nvSpPr>
        <p:spPr>
          <a:xfrm>
            <a:off x="2591513" y="2588409"/>
            <a:ext cx="1489818" cy="6067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</a:t>
            </a:r>
            <a:endParaRPr lang="he-IL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C6FF8305-F795-3CE9-6FD9-B148C668C399}"/>
              </a:ext>
            </a:extLst>
          </p:cNvPr>
          <p:cNvSpPr/>
          <p:nvPr/>
        </p:nvSpPr>
        <p:spPr>
          <a:xfrm>
            <a:off x="5411624" y="2685388"/>
            <a:ext cx="1553911" cy="52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</a:t>
            </a:r>
            <a:endParaRPr lang="he-IL" dirty="0"/>
          </a:p>
        </p:txBody>
      </p:sp>
      <p:sp>
        <p:nvSpPr>
          <p:cNvPr id="43" name="חץ: ימינה 42">
            <a:extLst>
              <a:ext uri="{FF2B5EF4-FFF2-40B4-BE49-F238E27FC236}">
                <a16:creationId xmlns:a16="http://schemas.microsoft.com/office/drawing/2014/main" id="{18C384EF-B68F-817E-1E1E-75624E696551}"/>
              </a:ext>
            </a:extLst>
          </p:cNvPr>
          <p:cNvSpPr/>
          <p:nvPr/>
        </p:nvSpPr>
        <p:spPr>
          <a:xfrm rot="5400000">
            <a:off x="9020796" y="3144852"/>
            <a:ext cx="1489818" cy="6067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</a:t>
            </a:r>
            <a:endParaRPr lang="he-IL" dirty="0"/>
          </a:p>
        </p:txBody>
      </p: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481BC75-87D0-9BBE-811E-97037633971E}"/>
              </a:ext>
            </a:extLst>
          </p:cNvPr>
          <p:cNvCxnSpPr>
            <a:stCxn id="9" idx="2"/>
          </p:cNvCxnSpPr>
          <p:nvPr/>
        </p:nvCxnSpPr>
        <p:spPr>
          <a:xfrm>
            <a:off x="4691643" y="3513967"/>
            <a:ext cx="0" cy="422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: מרפקי 52">
            <a:extLst>
              <a:ext uri="{FF2B5EF4-FFF2-40B4-BE49-F238E27FC236}">
                <a16:creationId xmlns:a16="http://schemas.microsoft.com/office/drawing/2014/main" id="{1CABC374-EF13-F990-09EB-3023FACA6E38}"/>
              </a:ext>
            </a:extLst>
          </p:cNvPr>
          <p:cNvCxnSpPr>
            <a:cxnSpLocks/>
          </p:cNvCxnSpPr>
          <p:nvPr/>
        </p:nvCxnSpPr>
        <p:spPr>
          <a:xfrm flipV="1">
            <a:off x="4691643" y="3144605"/>
            <a:ext cx="1054333" cy="792143"/>
          </a:xfrm>
          <a:prstGeom prst="bentConnector3">
            <a:avLst>
              <a:gd name="adj1" fmla="val 100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3875ADB-EE0E-5A8E-4B0D-E237A294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16DC086-1BB8-C925-74FD-57D63651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6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FDD024-93CC-3CAC-E1C6-E635769B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Our Work - Pipeline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2E3A0C-CC7D-CF5E-198A-98A2BC40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Train the SOTA SA-</a:t>
            </a:r>
            <a:r>
              <a:rPr lang="en-US" dirty="0" err="1"/>
              <a:t>Unet</a:t>
            </a:r>
            <a:r>
              <a:rPr lang="en-US" dirty="0"/>
              <a:t> on DRIVE dataset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Train StyleGAN2 with transfer learning that pretrained on FFHQ dataset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Create 1,000 new images from StyleGAN2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Segmented the 1,000 StyleGAN2 images with the SA-</a:t>
            </a:r>
            <a:r>
              <a:rPr lang="en-US" dirty="0" err="1"/>
              <a:t>Unet</a:t>
            </a:r>
            <a:r>
              <a:rPr lang="en-US" dirty="0"/>
              <a:t> (from 1)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Train the new SA-</a:t>
            </a:r>
            <a:r>
              <a:rPr lang="en-US" dirty="0" err="1"/>
              <a:t>Unet</a:t>
            </a:r>
            <a:r>
              <a:rPr lang="en-US" dirty="0"/>
              <a:t> from StyleGAN2 and DRIVE images (many configuration)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333D05D-40E4-BFB1-059E-E81BB45A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27660E-EA70-88C7-1A14-69A9B19E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75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15DD88-13E3-84D1-CF0B-08175A1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StyleGAN2 images vs. DRIVE images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2AFC7D8-AF56-F7A5-8DDF-01BC6037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88" y="2479822"/>
            <a:ext cx="3525086" cy="260356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950DFDB-B363-9F5F-8F8B-DD9A394D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290" y="2479822"/>
            <a:ext cx="3253510" cy="277593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51C4517A-A16C-F314-4C6F-0CAAF8DE8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6" y="2944447"/>
            <a:ext cx="1227988" cy="126928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E5F4AB4-66CD-54FD-7DE4-B23801BA7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0" y="2944447"/>
            <a:ext cx="1311564" cy="1311564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ECBC516-419A-A46D-F294-BC1ACC43600B}"/>
              </a:ext>
            </a:extLst>
          </p:cNvPr>
          <p:cNvSpPr txBox="1"/>
          <p:nvPr/>
        </p:nvSpPr>
        <p:spPr>
          <a:xfrm>
            <a:off x="838200" y="5368249"/>
            <a:ext cx="3797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Original images</a:t>
            </a:r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B4A2308-BD30-1A18-03C4-E0E8B46503F0}"/>
              </a:ext>
            </a:extLst>
          </p:cNvPr>
          <p:cNvSpPr txBox="1"/>
          <p:nvPr/>
        </p:nvSpPr>
        <p:spPr>
          <a:xfrm>
            <a:off x="6895744" y="5423021"/>
            <a:ext cx="37978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StyleGAN2 images</a:t>
            </a:r>
            <a:endParaRPr lang="he-IL" dirty="0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3B0B9970-347E-CC05-2249-051588DE60BE}"/>
              </a:ext>
            </a:extLst>
          </p:cNvPr>
          <p:cNvCxnSpPr/>
          <p:nvPr/>
        </p:nvCxnSpPr>
        <p:spPr>
          <a:xfrm>
            <a:off x="6024785" y="2068083"/>
            <a:ext cx="0" cy="4084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A91D942-9382-0641-557F-DD13DB95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199EAC-DF99-B68F-47E9-52C278EC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5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2D9C08-65AF-AA71-966E-849375AC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323031"/>
            <a:ext cx="9692640" cy="1325562"/>
          </a:xfrm>
        </p:spPr>
        <p:txBody>
          <a:bodyPr/>
          <a:lstStyle/>
          <a:p>
            <a:pPr algn="ctr" rtl="0"/>
            <a:r>
              <a:rPr lang="en-US" dirty="0"/>
              <a:t>Our result - Mid results</a:t>
            </a:r>
            <a:endParaRPr lang="he-IL" dirty="0"/>
          </a:p>
        </p:txBody>
      </p:sp>
      <p:graphicFrame>
        <p:nvGraphicFramePr>
          <p:cNvPr id="4" name="טבלה 5">
            <a:extLst>
              <a:ext uri="{FF2B5EF4-FFF2-40B4-BE49-F238E27FC236}">
                <a16:creationId xmlns:a16="http://schemas.microsoft.com/office/drawing/2014/main" id="{163E8D47-C6B3-ADED-E6DB-37D22463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12520"/>
              </p:ext>
            </p:extLst>
          </p:nvPr>
        </p:nvGraphicFramePr>
        <p:xfrm>
          <a:off x="1000124" y="2078931"/>
          <a:ext cx="9424795" cy="2331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60065">
                  <a:extLst>
                    <a:ext uri="{9D8B030D-6E8A-4147-A177-3AD203B41FA5}">
                      <a16:colId xmlns:a16="http://schemas.microsoft.com/office/drawing/2014/main" val="334196943"/>
                    </a:ext>
                  </a:extLst>
                </a:gridCol>
                <a:gridCol w="973379">
                  <a:extLst>
                    <a:ext uri="{9D8B030D-6E8A-4147-A177-3AD203B41FA5}">
                      <a16:colId xmlns:a16="http://schemas.microsoft.com/office/drawing/2014/main" val="144357751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4266454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607912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271650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618087665"/>
                    </a:ext>
                  </a:extLst>
                </a:gridCol>
                <a:gridCol w="1390651">
                  <a:extLst>
                    <a:ext uri="{9D8B030D-6E8A-4147-A177-3AD203B41FA5}">
                      <a16:colId xmlns:a16="http://schemas.microsoft.com/office/drawing/2014/main" val="224193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Specificity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0.7839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0.8012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0.9789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0.9666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0.9857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0.7677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0.8097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0.8263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0.9861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0.9698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0.9840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0.8212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SA-</a:t>
                      </a:r>
                      <a:r>
                        <a:rPr lang="en-US" dirty="0" err="1"/>
                        <a:t>Unet</a:t>
                      </a:r>
                      <a:r>
                        <a:rPr lang="en-US" dirty="0"/>
                        <a:t> (paper)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1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0.8019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0.8820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0.9875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0.9686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0.9797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0.8530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SA-</a:t>
                      </a:r>
                      <a:r>
                        <a:rPr lang="en-US" sz="1400" dirty="0" err="1"/>
                        <a:t>Unet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sz="1050" dirty="0"/>
                        <a:t>implementation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0.8891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0.9376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0.9776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0.9655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0.9917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0.7671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Our Result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01657"/>
                  </a:ext>
                </a:extLst>
              </a:tr>
            </a:tbl>
          </a:graphicData>
        </a:graphic>
      </p:graphicFrame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A694925-D37A-2F18-5DCC-6AD22089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Retinal Vessel SA-Unet Segmentation Improvment</a:t>
            </a: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6EFCC2A-C7C4-E9AF-3E2C-022B3EA5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46DFD3C-6B9E-47C8-880A-968226AEDF2C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154376"/>
      </p:ext>
    </p:extLst>
  </p:cSld>
  <p:clrMapOvr>
    <a:masterClrMapping/>
  </p:clrMapOvr>
</p:sld>
</file>

<file path=ppt/theme/theme1.xml><?xml version="1.0" encoding="utf-8"?>
<a:theme xmlns:a="http://schemas.openxmlformats.org/drawingml/2006/main" name="נוף">
  <a:themeElements>
    <a:clrScheme name="נוף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נוף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נוף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840</TotalTime>
  <Words>598</Words>
  <Application>Microsoft Office PowerPoint</Application>
  <PresentationFormat>מסך רחב</PresentationFormat>
  <Paragraphs>194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נוף</vt:lpstr>
      <vt:lpstr>Style Set - Retinal Vessel Segmentation With StyleGan Images </vt:lpstr>
      <vt:lpstr>Problem Description</vt:lpstr>
      <vt:lpstr>Why Is this problem hard?</vt:lpstr>
      <vt:lpstr>Spatial Attention U-Net</vt:lpstr>
      <vt:lpstr>SA-Unet vs. Unet</vt:lpstr>
      <vt:lpstr>Our Innovation – Using Style GAN2 + SA-UNet</vt:lpstr>
      <vt:lpstr>Our Work - Pipeline</vt:lpstr>
      <vt:lpstr>StyleGAN2 images vs. DRIVE images</vt:lpstr>
      <vt:lpstr>Our result - Mid results</vt:lpstr>
      <vt:lpstr>Our result – More results</vt:lpstr>
      <vt:lpstr>Result Analysis</vt:lpstr>
      <vt:lpstr>Images Examples</vt:lpstr>
      <vt:lpstr>Ensemble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SA-UNet for Retinal Vessel</dc:title>
  <dc:creator>Ariel Rechtman</dc:creator>
  <cp:lastModifiedBy>Ariel Rechtman</cp:lastModifiedBy>
  <cp:revision>34</cp:revision>
  <dcterms:created xsi:type="dcterms:W3CDTF">2022-09-07T08:04:42Z</dcterms:created>
  <dcterms:modified xsi:type="dcterms:W3CDTF">2022-09-19T20:12:02Z</dcterms:modified>
</cp:coreProperties>
</file>