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a:xfrm>
            <a:off x="3962399" y="5870575"/>
            <a:ext cx="4893958" cy="377825"/>
          </a:xfrm>
        </p:spPr>
        <p:txBody>
          <a:bodyPr/>
          <a:lstStyle/>
          <a:p>
            <a:endParaRPr lang="he-IL"/>
          </a:p>
        </p:txBody>
      </p:sp>
      <p:sp>
        <p:nvSpPr>
          <p:cNvPr id="6" name="Slide Number Placeholder 5"/>
          <p:cNvSpPr>
            <a:spLocks noGrp="1"/>
          </p:cNvSpPr>
          <p:nvPr>
            <p:ph type="sldNum" sz="quarter" idx="12"/>
          </p:nvPr>
        </p:nvSpPr>
        <p:spPr>
          <a:xfrm>
            <a:off x="10608958" y="5870575"/>
            <a:ext cx="551167" cy="377825"/>
          </a:xfrm>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917448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224851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344851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262252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11096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1555465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2479734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69145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107250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59815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63215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94978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224175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263556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319708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173502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A47D08B-3543-4636-9827-8CFC713B569C}" type="datetimeFigureOut">
              <a:rPr lang="he-IL" smtClean="0"/>
              <a:t>ט"ו/תמוז/תשפ"ב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64A441E-DC69-4FE5-A435-A9BF8E872C1B}" type="slidenum">
              <a:rPr lang="he-IL" smtClean="0"/>
              <a:t>‹#›</a:t>
            </a:fld>
            <a:endParaRPr lang="he-IL"/>
          </a:p>
        </p:txBody>
      </p:sp>
    </p:spTree>
    <p:extLst>
      <p:ext uri="{BB962C8B-B14F-4D97-AF65-F5344CB8AC3E}">
        <p14:creationId xmlns:p14="http://schemas.microsoft.com/office/powerpoint/2010/main" val="280877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47D08B-3543-4636-9827-8CFC713B569C}" type="datetimeFigureOut">
              <a:rPr lang="he-IL" smtClean="0"/>
              <a:t>ט"ו/תמוז/תשפ"ב</a:t>
            </a:fld>
            <a:endParaRPr lang="he-I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4A441E-DC69-4FE5-A435-A9BF8E872C1B}" type="slidenum">
              <a:rPr lang="he-IL" smtClean="0"/>
              <a:t>‹#›</a:t>
            </a:fld>
            <a:endParaRPr lang="he-IL"/>
          </a:p>
        </p:txBody>
      </p:sp>
    </p:spTree>
    <p:extLst>
      <p:ext uri="{BB962C8B-B14F-4D97-AF65-F5344CB8AC3E}">
        <p14:creationId xmlns:p14="http://schemas.microsoft.com/office/powerpoint/2010/main" val="2788656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ji.com/robomaster-s1" TargetMode="Externa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https://github.com/nadavsuissa/FinalRobotTas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l.djicdn.com/downloads/ROBOMASTER_EP/20200515/RoboMaster%20EP%20Programming%20Guide%20V1.0.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רובוט ינטג '">
            <a:extLst>
              <a:ext uri="{FF2B5EF4-FFF2-40B4-BE49-F238E27FC236}">
                <a16:creationId xmlns:a16="http://schemas.microsoft.com/office/drawing/2014/main" id="{0D1B3239-210F-4A5E-A2D1-3B0C2B2FDEE4}"/>
              </a:ext>
            </a:extLst>
          </p:cNvPr>
          <p:cNvPicPr>
            <a:picLocks noChangeAspect="1"/>
          </p:cNvPicPr>
          <p:nvPr/>
        </p:nvPicPr>
        <p:blipFill rotWithShape="1">
          <a:blip r:embed="rId2">
            <a:alphaModFix amt="50000"/>
          </a:blip>
          <a:srcRect t="21329"/>
          <a:stretch/>
        </p:blipFill>
        <p:spPr>
          <a:xfrm>
            <a:off x="20" y="1"/>
            <a:ext cx="12191980" cy="6857999"/>
          </a:xfrm>
          <a:prstGeom prst="rect">
            <a:avLst/>
          </a:prstGeom>
        </p:spPr>
      </p:pic>
      <p:sp>
        <p:nvSpPr>
          <p:cNvPr id="2" name="Title 1">
            <a:extLst>
              <a:ext uri="{FF2B5EF4-FFF2-40B4-BE49-F238E27FC236}">
                <a16:creationId xmlns:a16="http://schemas.microsoft.com/office/drawing/2014/main" id="{FD3F35A1-5B7C-0238-B7A6-44BF6CB1A9EF}"/>
              </a:ext>
            </a:extLst>
          </p:cNvPr>
          <p:cNvSpPr>
            <a:spLocks noGrp="1"/>
          </p:cNvSpPr>
          <p:nvPr>
            <p:ph type="ctrTitle"/>
          </p:nvPr>
        </p:nvSpPr>
        <p:spPr>
          <a:xfrm>
            <a:off x="2769704" y="1108944"/>
            <a:ext cx="9144000" cy="2900518"/>
          </a:xfrm>
        </p:spPr>
        <p:txBody>
          <a:bodyPr>
            <a:normAutofit/>
          </a:bodyPr>
          <a:lstStyle/>
          <a:p>
            <a:r>
              <a:rPr lang="he-IL" dirty="0">
                <a:solidFill>
                  <a:srgbClr val="FFFFFF"/>
                </a:solidFill>
                <a:cs typeface="+mn-cs"/>
              </a:rPr>
              <a:t>פרויקט סוף – רובוטים אוטונומיים</a:t>
            </a:r>
            <a:br>
              <a:rPr lang="he-IL" dirty="0">
                <a:solidFill>
                  <a:srgbClr val="FFFFFF"/>
                </a:solidFill>
                <a:cs typeface="+mn-cs"/>
              </a:rPr>
            </a:br>
            <a:r>
              <a:rPr lang="he-IL" dirty="0">
                <a:solidFill>
                  <a:srgbClr val="FFFFFF"/>
                </a:solidFill>
                <a:cs typeface="+mn-cs"/>
              </a:rPr>
              <a:t>נדב </a:t>
            </a:r>
            <a:r>
              <a:rPr lang="he-IL" dirty="0" err="1">
                <a:solidFill>
                  <a:srgbClr val="FFFFFF"/>
                </a:solidFill>
                <a:cs typeface="+mn-cs"/>
              </a:rPr>
              <a:t>סויסה</a:t>
            </a:r>
            <a:r>
              <a:rPr lang="he-IL" dirty="0">
                <a:solidFill>
                  <a:srgbClr val="FFFFFF"/>
                </a:solidFill>
                <a:cs typeface="+mn-cs"/>
              </a:rPr>
              <a:t>, דוד פויסט, רואן שריף</a:t>
            </a:r>
          </a:p>
        </p:txBody>
      </p:sp>
      <p:sp>
        <p:nvSpPr>
          <p:cNvPr id="3" name="Subtitle 2">
            <a:extLst>
              <a:ext uri="{FF2B5EF4-FFF2-40B4-BE49-F238E27FC236}">
                <a16:creationId xmlns:a16="http://schemas.microsoft.com/office/drawing/2014/main" id="{48F18C90-54B8-7377-DCFB-1F4352884A96}"/>
              </a:ext>
            </a:extLst>
          </p:cNvPr>
          <p:cNvSpPr>
            <a:spLocks noGrp="1"/>
          </p:cNvSpPr>
          <p:nvPr>
            <p:ph type="subTitle" idx="1"/>
          </p:nvPr>
        </p:nvSpPr>
        <p:spPr>
          <a:xfrm>
            <a:off x="2769704" y="4119648"/>
            <a:ext cx="9144000" cy="1313743"/>
          </a:xfrm>
        </p:spPr>
        <p:txBody>
          <a:bodyPr>
            <a:noAutofit/>
          </a:bodyPr>
          <a:lstStyle/>
          <a:p>
            <a:pPr rtl="1"/>
            <a:r>
              <a:rPr lang="he-IL" dirty="0">
                <a:solidFill>
                  <a:srgbClr val="FFFFFF"/>
                </a:solidFill>
              </a:rPr>
              <a:t>היכרות ופיתוח ראשוני על סביבת הפיתוח של </a:t>
            </a:r>
            <a:r>
              <a:rPr lang="en-US" dirty="0">
                <a:solidFill>
                  <a:srgbClr val="FFFFFF"/>
                </a:solidFill>
              </a:rPr>
              <a:t>DJI SDK</a:t>
            </a:r>
            <a:r>
              <a:rPr lang="he-IL" dirty="0">
                <a:solidFill>
                  <a:srgbClr val="FFFFFF"/>
                </a:solidFill>
              </a:rPr>
              <a:t> ובפרט עם הסביבה של:</a:t>
            </a:r>
          </a:p>
          <a:p>
            <a:pPr rtl="1"/>
            <a:r>
              <a:rPr lang="en-US" b="1" i="0" u="sng" strike="noStrike" dirty="0">
                <a:solidFill>
                  <a:srgbClr val="FFFFFF"/>
                </a:solidFill>
                <a:effectLst/>
                <a:latin typeface="Arial" panose="020B0604020202020204" pitchFamily="34" charset="0"/>
                <a:hlinkClick r:id="rId3"/>
              </a:rPr>
              <a:t>https://www.dji.com/robomaster-s1</a:t>
            </a:r>
            <a:endParaRPr lang="he-IL" b="1" i="0" u="sng" strike="noStrike" dirty="0">
              <a:solidFill>
                <a:srgbClr val="FFFFFF"/>
              </a:solidFill>
              <a:effectLst/>
              <a:latin typeface="Arial" panose="020B0604020202020204" pitchFamily="34" charset="0"/>
            </a:endParaRPr>
          </a:p>
          <a:p>
            <a:pPr rtl="1"/>
            <a:r>
              <a:rPr lang="en-US" u="sng" dirty="0">
                <a:solidFill>
                  <a:srgbClr val="FFFFFF"/>
                </a:solidFill>
                <a:latin typeface="Arial" panose="020B0604020202020204" pitchFamily="34" charset="0"/>
              </a:rPr>
              <a:t>GitHub</a:t>
            </a:r>
            <a:r>
              <a:rPr lang="he-IL" u="sng" dirty="0">
                <a:solidFill>
                  <a:srgbClr val="FFFFFF"/>
                </a:solidFill>
                <a:latin typeface="Arial" panose="020B0604020202020204" pitchFamily="34" charset="0"/>
              </a:rPr>
              <a:t> שלנו:</a:t>
            </a:r>
            <a:endParaRPr lang="he-IL" u="sng" dirty="0">
              <a:solidFill>
                <a:srgbClr val="FFFFFF"/>
              </a:solidFill>
            </a:endParaRPr>
          </a:p>
          <a:p>
            <a:r>
              <a:rPr lang="en-US" b="1" u="sng" dirty="0">
                <a:solidFill>
                  <a:srgbClr val="FFFFFF"/>
                </a:solidFill>
                <a:hlinkClick r:id="rId4"/>
              </a:rPr>
              <a:t>https://github.com/nadavsuissa/FinalRobotTask</a:t>
            </a:r>
            <a:endParaRPr lang="he-IL" b="1" u="sng" dirty="0">
              <a:solidFill>
                <a:srgbClr val="FFFFFF"/>
              </a:solidFill>
            </a:endParaRPr>
          </a:p>
        </p:txBody>
      </p:sp>
    </p:spTree>
    <p:extLst>
      <p:ext uri="{BB962C8B-B14F-4D97-AF65-F5344CB8AC3E}">
        <p14:creationId xmlns:p14="http://schemas.microsoft.com/office/powerpoint/2010/main" val="14323158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6BA-88FC-12E2-8F0D-2294FFFE5C84}"/>
              </a:ext>
            </a:extLst>
          </p:cNvPr>
          <p:cNvSpPr>
            <a:spLocks noGrp="1"/>
          </p:cNvSpPr>
          <p:nvPr>
            <p:ph type="title"/>
          </p:nvPr>
        </p:nvSpPr>
        <p:spPr>
          <a:xfrm>
            <a:off x="838200" y="18255"/>
            <a:ext cx="10515600" cy="1325563"/>
          </a:xfrm>
        </p:spPr>
        <p:txBody>
          <a:bodyPr/>
          <a:lstStyle/>
          <a:p>
            <a:pPr algn="ctr"/>
            <a:r>
              <a:rPr lang="he-IL" dirty="0"/>
              <a:t>איך </a:t>
            </a:r>
            <a:r>
              <a:rPr lang="he-IL" dirty="0" err="1"/>
              <a:t>הכל</a:t>
            </a:r>
            <a:r>
              <a:rPr lang="he-IL" dirty="0"/>
              <a:t> התחבר והניסויים שעשינו</a:t>
            </a:r>
          </a:p>
        </p:txBody>
      </p:sp>
      <p:sp>
        <p:nvSpPr>
          <p:cNvPr id="3" name="Content Placeholder 2">
            <a:extLst>
              <a:ext uri="{FF2B5EF4-FFF2-40B4-BE49-F238E27FC236}">
                <a16:creationId xmlns:a16="http://schemas.microsoft.com/office/drawing/2014/main" id="{7AB53CC3-115D-3180-D527-51AAB9B52B43}"/>
              </a:ext>
            </a:extLst>
          </p:cNvPr>
          <p:cNvSpPr>
            <a:spLocks noGrp="1"/>
          </p:cNvSpPr>
          <p:nvPr>
            <p:ph idx="1"/>
          </p:nvPr>
        </p:nvSpPr>
        <p:spPr>
          <a:xfrm>
            <a:off x="685801" y="1537253"/>
            <a:ext cx="10406269" cy="4094924"/>
          </a:xfrm>
        </p:spPr>
        <p:txBody>
          <a:bodyPr>
            <a:normAutofit/>
          </a:bodyPr>
          <a:lstStyle/>
          <a:p>
            <a:pPr marL="0" indent="0" algn="r" rtl="1">
              <a:buNone/>
            </a:pPr>
            <a:r>
              <a:rPr lang="he-IL" sz="2400" dirty="0"/>
              <a:t>אז בדוגמה הראשונה בעצם עוד לפני שנחיל לזוז או לעשות משהו מעט מורכב, היינו רוצים קודם לראות איך אני יכול להחליט על האורות שיוצאים מהרובוט, בסרטון הבא אתה תראה הדגמה של המון פונקציות ופעולות שעובדות עם הרובוט</a:t>
            </a:r>
          </a:p>
          <a:p>
            <a:pPr marL="0" indent="0" algn="ctr" rtl="1">
              <a:buNone/>
            </a:pPr>
            <a:r>
              <a:rPr lang="he-IL" sz="2400" dirty="0"/>
              <a:t>פקודות שהשתמשנו:</a:t>
            </a:r>
          </a:p>
          <a:p>
            <a:pPr algn="r" rtl="1"/>
            <a:r>
              <a:rPr lang="en-US" sz="2400" dirty="0" err="1"/>
              <a:t>led_ctrl.gun_led_on</a:t>
            </a:r>
            <a:r>
              <a:rPr lang="en-US" sz="2400" dirty="0"/>
              <a:t>() </a:t>
            </a:r>
            <a:endParaRPr lang="he-IL" sz="2400" dirty="0"/>
          </a:p>
          <a:p>
            <a:pPr algn="r" rtl="1"/>
            <a:r>
              <a:rPr lang="en-US" sz="2400" dirty="0" err="1"/>
              <a:t>led_ctrl.set_top_led</a:t>
            </a:r>
            <a:r>
              <a:rPr lang="en-US" sz="2400" dirty="0"/>
              <a:t>(</a:t>
            </a:r>
            <a:r>
              <a:rPr lang="en-US" sz="2400" dirty="0" err="1"/>
              <a:t>rm_define.armor_top_all</a:t>
            </a:r>
            <a:r>
              <a:rPr lang="en-US" sz="2400" dirty="0"/>
              <a:t>, RGB1[j][0], RGB1[j][1], RGB1[j][2], </a:t>
            </a:r>
            <a:r>
              <a:rPr lang="en-US" sz="2400" dirty="0" err="1"/>
              <a:t>rm_define.effect_always_off</a:t>
            </a:r>
            <a:r>
              <a:rPr lang="en-US" sz="2400" dirty="0"/>
              <a:t>)</a:t>
            </a:r>
            <a:endParaRPr lang="he-IL" sz="2400" dirty="0"/>
          </a:p>
          <a:p>
            <a:pPr algn="r" rtl="1"/>
            <a:r>
              <a:rPr lang="en-US" sz="2400" dirty="0"/>
              <a:t> </a:t>
            </a:r>
            <a:r>
              <a:rPr lang="en-US" sz="2400" dirty="0" err="1"/>
              <a:t>led_ctrl.set_top_led</a:t>
            </a:r>
            <a:r>
              <a:rPr lang="en-US" sz="2400" dirty="0"/>
              <a:t>(</a:t>
            </a:r>
            <a:r>
              <a:rPr lang="en-US" sz="2400" dirty="0" err="1"/>
              <a:t>rm_define.armor_top_all</a:t>
            </a:r>
            <a:r>
              <a:rPr lang="en-US" sz="2400" dirty="0"/>
              <a:t>, l2, l1, l1, </a:t>
            </a:r>
            <a:r>
              <a:rPr lang="en-US" sz="2400" dirty="0" err="1"/>
              <a:t>rm_define.effect_marquee</a:t>
            </a:r>
            <a:r>
              <a:rPr lang="en-US" sz="2400" dirty="0"/>
              <a:t>)</a:t>
            </a:r>
            <a:endParaRPr lang="he-IL" sz="2400" dirty="0"/>
          </a:p>
        </p:txBody>
      </p:sp>
    </p:spTree>
    <p:extLst>
      <p:ext uri="{BB962C8B-B14F-4D97-AF65-F5344CB8AC3E}">
        <p14:creationId xmlns:p14="http://schemas.microsoft.com/office/powerpoint/2010/main" val="187231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77B0D7-B52E-72F4-3BF2-1B86530A729B}"/>
              </a:ext>
            </a:extLst>
          </p:cNvPr>
          <p:cNvSpPr>
            <a:spLocks noGrp="1"/>
          </p:cNvSpPr>
          <p:nvPr>
            <p:ph type="title"/>
          </p:nvPr>
        </p:nvSpPr>
        <p:spPr>
          <a:xfrm>
            <a:off x="643598" y="60960"/>
            <a:ext cx="10131425" cy="1456267"/>
          </a:xfrm>
        </p:spPr>
        <p:txBody>
          <a:bodyPr/>
          <a:lstStyle/>
          <a:p>
            <a:r>
              <a:rPr lang="en-US" dirty="0"/>
              <a:t>Drive Functionality</a:t>
            </a:r>
            <a:endParaRPr lang="he-IL" dirty="0"/>
          </a:p>
        </p:txBody>
      </p:sp>
      <p:sp>
        <p:nvSpPr>
          <p:cNvPr id="5" name="מציין מיקום תוכן 4">
            <a:extLst>
              <a:ext uri="{FF2B5EF4-FFF2-40B4-BE49-F238E27FC236}">
                <a16:creationId xmlns:a16="http://schemas.microsoft.com/office/drawing/2014/main" id="{7B02B3C7-0C4A-46DC-2019-74426488AEDA}"/>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71867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B32B3E-E9B0-59B6-4627-013345440CD0}"/>
              </a:ext>
            </a:extLst>
          </p:cNvPr>
          <p:cNvSpPr>
            <a:spLocks noGrp="1"/>
          </p:cNvSpPr>
          <p:nvPr>
            <p:ph type="title"/>
          </p:nvPr>
        </p:nvSpPr>
        <p:spPr>
          <a:xfrm>
            <a:off x="1266092" y="145365"/>
            <a:ext cx="9551134" cy="1456267"/>
          </a:xfrm>
        </p:spPr>
        <p:txBody>
          <a:bodyPr/>
          <a:lstStyle/>
          <a:p>
            <a:r>
              <a:rPr lang="en-US" dirty="0"/>
              <a:t>Claps</a:t>
            </a:r>
            <a:endParaRPr lang="he-IL" dirty="0"/>
          </a:p>
        </p:txBody>
      </p:sp>
      <p:sp>
        <p:nvSpPr>
          <p:cNvPr id="5" name="מציין מיקום תוכן 4">
            <a:extLst>
              <a:ext uri="{FF2B5EF4-FFF2-40B4-BE49-F238E27FC236}">
                <a16:creationId xmlns:a16="http://schemas.microsoft.com/office/drawing/2014/main" id="{A1E65829-4822-A241-DC4D-7EB6FA7D72A8}"/>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721211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59C341-983A-AF57-5DE3-5FABFE6AFE0F}"/>
              </a:ext>
            </a:extLst>
          </p:cNvPr>
          <p:cNvSpPr>
            <a:spLocks noGrp="1"/>
          </p:cNvSpPr>
          <p:nvPr>
            <p:ph type="title"/>
          </p:nvPr>
        </p:nvSpPr>
        <p:spPr>
          <a:xfrm>
            <a:off x="1162879" y="288127"/>
            <a:ext cx="10131425" cy="1456267"/>
          </a:xfrm>
        </p:spPr>
        <p:txBody>
          <a:bodyPr/>
          <a:lstStyle/>
          <a:p>
            <a:r>
              <a:rPr lang="en-US" dirty="0"/>
              <a:t>watch dog</a:t>
            </a:r>
            <a:endParaRPr lang="he-IL" dirty="0"/>
          </a:p>
        </p:txBody>
      </p:sp>
      <p:sp>
        <p:nvSpPr>
          <p:cNvPr id="5" name="מציין מיקום תוכן 4">
            <a:extLst>
              <a:ext uri="{FF2B5EF4-FFF2-40B4-BE49-F238E27FC236}">
                <a16:creationId xmlns:a16="http://schemas.microsoft.com/office/drawing/2014/main" id="{AB2604FB-B2D3-B98D-18A0-2B025B4BF202}"/>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45977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6382B7-E7DA-5A7B-E632-BDAFA6987D22}"/>
              </a:ext>
            </a:extLst>
          </p:cNvPr>
          <p:cNvSpPr>
            <a:spLocks noGrp="1"/>
          </p:cNvSpPr>
          <p:nvPr>
            <p:ph type="title"/>
          </p:nvPr>
        </p:nvSpPr>
        <p:spPr>
          <a:xfrm>
            <a:off x="1097280" y="173501"/>
            <a:ext cx="9719946" cy="1456267"/>
          </a:xfrm>
        </p:spPr>
        <p:txBody>
          <a:bodyPr/>
          <a:lstStyle/>
          <a:p>
            <a:r>
              <a:rPr lang="en-US" dirty="0"/>
              <a:t>Shoot targets</a:t>
            </a:r>
            <a:endParaRPr lang="he-IL" dirty="0"/>
          </a:p>
        </p:txBody>
      </p:sp>
      <p:sp>
        <p:nvSpPr>
          <p:cNvPr id="5" name="מציין מיקום תוכן 4">
            <a:extLst>
              <a:ext uri="{FF2B5EF4-FFF2-40B4-BE49-F238E27FC236}">
                <a16:creationId xmlns:a16="http://schemas.microsoft.com/office/drawing/2014/main" id="{8FA123D0-83F9-9599-B9A9-FAABF5EA56F7}"/>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77379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5A08F1-7FB4-FAEC-8368-23CC6F5A6912}"/>
              </a:ext>
            </a:extLst>
          </p:cNvPr>
          <p:cNvSpPr>
            <a:spLocks noGrp="1"/>
          </p:cNvSpPr>
          <p:nvPr>
            <p:ph type="title"/>
          </p:nvPr>
        </p:nvSpPr>
        <p:spPr>
          <a:xfrm>
            <a:off x="1229140" y="289827"/>
            <a:ext cx="10131425" cy="1456267"/>
          </a:xfrm>
        </p:spPr>
        <p:txBody>
          <a:bodyPr/>
          <a:lstStyle/>
          <a:p>
            <a:r>
              <a:rPr lang="en-US" dirty="0"/>
              <a:t>Hit Detection</a:t>
            </a:r>
            <a:endParaRPr lang="he-IL" dirty="0"/>
          </a:p>
        </p:txBody>
      </p:sp>
      <p:sp>
        <p:nvSpPr>
          <p:cNvPr id="5" name="מציין מיקום תוכן 4">
            <a:extLst>
              <a:ext uri="{FF2B5EF4-FFF2-40B4-BE49-F238E27FC236}">
                <a16:creationId xmlns:a16="http://schemas.microsoft.com/office/drawing/2014/main" id="{DBDA032C-FED3-0CDB-005E-1EF6E70FB66A}"/>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49092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3EC3AF-4419-F04B-81D4-AC0A5E24A9C5}"/>
              </a:ext>
            </a:extLst>
          </p:cNvPr>
          <p:cNvSpPr>
            <a:spLocks noGrp="1"/>
          </p:cNvSpPr>
          <p:nvPr>
            <p:ph type="title"/>
          </p:nvPr>
        </p:nvSpPr>
        <p:spPr>
          <a:xfrm>
            <a:off x="1234441" y="217379"/>
            <a:ext cx="10131425" cy="1456267"/>
          </a:xfrm>
        </p:spPr>
        <p:txBody>
          <a:bodyPr/>
          <a:lstStyle/>
          <a:p>
            <a:r>
              <a:rPr lang="en-US" dirty="0"/>
              <a:t>Blaster Functionality</a:t>
            </a:r>
            <a:endParaRPr lang="he-IL" dirty="0"/>
          </a:p>
        </p:txBody>
      </p:sp>
      <p:sp>
        <p:nvSpPr>
          <p:cNvPr id="5" name="מציין מיקום תוכן 4">
            <a:extLst>
              <a:ext uri="{FF2B5EF4-FFF2-40B4-BE49-F238E27FC236}">
                <a16:creationId xmlns:a16="http://schemas.microsoft.com/office/drawing/2014/main" id="{D81A42D2-9556-4B7D-79CE-B1EBA8C353B7}"/>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71657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BF88-D35D-8DA1-315D-73F51541D212}"/>
              </a:ext>
            </a:extLst>
          </p:cNvPr>
          <p:cNvSpPr>
            <a:spLocks noGrp="1"/>
          </p:cNvSpPr>
          <p:nvPr>
            <p:ph type="title"/>
          </p:nvPr>
        </p:nvSpPr>
        <p:spPr>
          <a:xfrm>
            <a:off x="767522" y="1214008"/>
            <a:ext cx="10515600" cy="1325563"/>
          </a:xfrm>
        </p:spPr>
        <p:txBody>
          <a:bodyPr anchor="t"/>
          <a:lstStyle/>
          <a:p>
            <a:pPr algn="ctr" rtl="1"/>
            <a:r>
              <a:rPr lang="he-IL" dirty="0"/>
              <a:t>מה רצינו לעשות כאן?</a:t>
            </a:r>
          </a:p>
        </p:txBody>
      </p:sp>
      <p:sp>
        <p:nvSpPr>
          <p:cNvPr id="3" name="Content Placeholder 2">
            <a:extLst>
              <a:ext uri="{FF2B5EF4-FFF2-40B4-BE49-F238E27FC236}">
                <a16:creationId xmlns:a16="http://schemas.microsoft.com/office/drawing/2014/main" id="{802E2B7C-E738-DF50-6A37-6C12D62C46A9}"/>
              </a:ext>
            </a:extLst>
          </p:cNvPr>
          <p:cNvSpPr>
            <a:spLocks noGrp="1"/>
          </p:cNvSpPr>
          <p:nvPr>
            <p:ph idx="1"/>
          </p:nvPr>
        </p:nvSpPr>
        <p:spPr/>
        <p:txBody>
          <a:bodyPr anchor="ctr">
            <a:normAutofit/>
          </a:bodyPr>
          <a:lstStyle/>
          <a:p>
            <a:pPr marL="0" indent="0" algn="ctr" rtl="1">
              <a:buNone/>
            </a:pPr>
            <a:r>
              <a:rPr lang="he-IL" sz="2800" dirty="0"/>
              <a:t>כפי שנדרש מהמטלה, משימתנו הייתה להכיר היכרות ראשונית עם ה </a:t>
            </a:r>
            <a:r>
              <a:rPr lang="en-US" sz="2800" dirty="0"/>
              <a:t>SDK</a:t>
            </a:r>
            <a:r>
              <a:rPr lang="he-IL" sz="2800" dirty="0"/>
              <a:t> של </a:t>
            </a:r>
            <a:r>
              <a:rPr lang="en-US" sz="2800" dirty="0"/>
              <a:t>DJI</a:t>
            </a:r>
            <a:r>
              <a:rPr lang="he-IL" sz="2800" dirty="0"/>
              <a:t>, להכיר את סביבת העבודה ובפרט להתביית על המכשיר </a:t>
            </a:r>
            <a:r>
              <a:rPr lang="en-US" sz="2800" dirty="0"/>
              <a:t>ROBOMASTER</a:t>
            </a:r>
            <a:r>
              <a:rPr lang="he-IL" sz="2800" dirty="0"/>
              <a:t>, לאחר שהיכרנו את הסביבה רצינו להראות את כוחו ומה בעצם ניתן לעשות עם הרובוט.</a:t>
            </a:r>
          </a:p>
          <a:p>
            <a:pPr marL="0" indent="0" algn="ctr" rtl="1">
              <a:buNone/>
            </a:pPr>
            <a:r>
              <a:rPr lang="he-IL" sz="2800" dirty="0"/>
              <a:t>בהמשך המצגת אנו נראה דוגמאות כיצד ניתן לגשת לחיישנים וחומרה של הרובוט על מנת שיבצע את המשימות שאני מגדיר לו.</a:t>
            </a:r>
          </a:p>
        </p:txBody>
      </p:sp>
    </p:spTree>
    <p:extLst>
      <p:ext uri="{BB962C8B-B14F-4D97-AF65-F5344CB8AC3E}">
        <p14:creationId xmlns:p14="http://schemas.microsoft.com/office/powerpoint/2010/main" val="61631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BF88-D35D-8DA1-315D-73F51541D212}"/>
              </a:ext>
            </a:extLst>
          </p:cNvPr>
          <p:cNvSpPr>
            <a:spLocks noGrp="1"/>
          </p:cNvSpPr>
          <p:nvPr>
            <p:ph type="title"/>
          </p:nvPr>
        </p:nvSpPr>
        <p:spPr>
          <a:xfrm>
            <a:off x="838200" y="18255"/>
            <a:ext cx="10515600" cy="1325563"/>
          </a:xfrm>
        </p:spPr>
        <p:txBody>
          <a:bodyPr/>
          <a:lstStyle/>
          <a:p>
            <a:pPr algn="ctr" rtl="1"/>
            <a:r>
              <a:rPr lang="he-IL" dirty="0"/>
              <a:t>קצת על ה </a:t>
            </a:r>
            <a:r>
              <a:rPr lang="en-US" dirty="0"/>
              <a:t>SDK</a:t>
            </a:r>
            <a:endParaRPr lang="he-IL" dirty="0"/>
          </a:p>
        </p:txBody>
      </p:sp>
      <p:sp>
        <p:nvSpPr>
          <p:cNvPr id="3" name="Content Placeholder 2">
            <a:extLst>
              <a:ext uri="{FF2B5EF4-FFF2-40B4-BE49-F238E27FC236}">
                <a16:creationId xmlns:a16="http://schemas.microsoft.com/office/drawing/2014/main" id="{802E2B7C-E738-DF50-6A37-6C12D62C46A9}"/>
              </a:ext>
            </a:extLst>
          </p:cNvPr>
          <p:cNvSpPr>
            <a:spLocks noGrp="1"/>
          </p:cNvSpPr>
          <p:nvPr>
            <p:ph idx="1"/>
          </p:nvPr>
        </p:nvSpPr>
        <p:spPr>
          <a:xfrm>
            <a:off x="785192" y="1026418"/>
            <a:ext cx="10515600" cy="2273372"/>
          </a:xfrm>
        </p:spPr>
        <p:txBody>
          <a:bodyPr>
            <a:normAutofit/>
          </a:bodyPr>
          <a:lstStyle/>
          <a:p>
            <a:pPr marL="0" indent="0" algn="r" rtl="1">
              <a:buNone/>
            </a:pPr>
            <a:r>
              <a:rPr lang="he-IL" sz="2000" dirty="0"/>
              <a:t>ה </a:t>
            </a:r>
            <a:r>
              <a:rPr lang="en-US" sz="2000" dirty="0"/>
              <a:t>SDK</a:t>
            </a:r>
            <a:r>
              <a:rPr lang="he-IL" sz="2000" dirty="0"/>
              <a:t> המדובר הוא חינם לחלוטין, ניתן להוריד אותו מהאתר של </a:t>
            </a:r>
            <a:r>
              <a:rPr lang="en-US" sz="2000" dirty="0"/>
              <a:t>DJI</a:t>
            </a:r>
            <a:r>
              <a:rPr lang="he-IL" sz="2000" dirty="0"/>
              <a:t> ובעצם להתחיל את ההתממשקות דרך סביבת עבודה של </a:t>
            </a:r>
            <a:r>
              <a:rPr lang="he-IL" sz="2000" dirty="0" err="1"/>
              <a:t>פייתון</a:t>
            </a:r>
            <a:r>
              <a:rPr lang="he-IL" sz="2000" dirty="0"/>
              <a:t> או לחלופין להוריד את </a:t>
            </a:r>
            <a:r>
              <a:rPr lang="en-US" sz="2000" dirty="0"/>
              <a:t>ROBOMASTER</a:t>
            </a:r>
            <a:r>
              <a:rPr lang="he-IL" sz="2000" dirty="0"/>
              <a:t> מהאתר של </a:t>
            </a:r>
            <a:r>
              <a:rPr lang="en-US" sz="2000" dirty="0"/>
              <a:t>DJI</a:t>
            </a:r>
            <a:r>
              <a:rPr lang="he-IL" sz="2000" dirty="0"/>
              <a:t> ובעצם לנצל את הכוח של ה </a:t>
            </a:r>
            <a:r>
              <a:rPr lang="en-US" sz="2000" dirty="0"/>
              <a:t>SDK</a:t>
            </a:r>
            <a:r>
              <a:rPr lang="he-IL" sz="2000" dirty="0"/>
              <a:t> ככה ישירות, כל מה שיש לעשות זה ליצור חיבור בין הרובוט למחשב , להחליט על דרך לגשת ל </a:t>
            </a:r>
            <a:r>
              <a:rPr lang="en-US" sz="2000" dirty="0"/>
              <a:t>SDK</a:t>
            </a:r>
            <a:r>
              <a:rPr lang="he-IL" sz="2000" dirty="0"/>
              <a:t>(בלוקים או קוד </a:t>
            </a:r>
            <a:r>
              <a:rPr lang="he-IL" sz="2000" dirty="0" err="1"/>
              <a:t>פייתון</a:t>
            </a:r>
            <a:r>
              <a:rPr lang="he-IL" sz="2000" dirty="0"/>
              <a:t>), להריץ ולהתחיל להתנסות. </a:t>
            </a:r>
            <a:r>
              <a:rPr lang="en-US" sz="2000" dirty="0" err="1">
                <a:hlinkClick r:id="rId2"/>
              </a:rPr>
              <a:t>RoboMaster</a:t>
            </a:r>
            <a:r>
              <a:rPr lang="en-US" sz="2000" dirty="0">
                <a:hlinkClick r:id="rId2"/>
              </a:rPr>
              <a:t> EP (djicdn.com)</a:t>
            </a:r>
            <a:endParaRPr lang="he-IL" sz="2000" dirty="0"/>
          </a:p>
          <a:p>
            <a:pPr marL="0" indent="0" algn="ctr" rtl="1">
              <a:buNone/>
            </a:pPr>
            <a:r>
              <a:rPr lang="he-IL" sz="2800" b="1" u="sng" dirty="0"/>
              <a:t>ה </a:t>
            </a:r>
            <a:r>
              <a:rPr lang="en-US" sz="2800" b="1" u="sng" dirty="0"/>
              <a:t>SDK</a:t>
            </a:r>
            <a:r>
              <a:rPr lang="he-IL" sz="2800" b="1" u="sng" dirty="0"/>
              <a:t> מחולק לקטגוריות הבאות:</a:t>
            </a:r>
          </a:p>
        </p:txBody>
      </p:sp>
      <p:sp>
        <p:nvSpPr>
          <p:cNvPr id="4" name="תיבת טקסט 3">
            <a:extLst>
              <a:ext uri="{FF2B5EF4-FFF2-40B4-BE49-F238E27FC236}">
                <a16:creationId xmlns:a16="http://schemas.microsoft.com/office/drawing/2014/main" id="{4242175A-EC29-5221-1EE9-D9535F2F2746}"/>
              </a:ext>
            </a:extLst>
          </p:cNvPr>
          <p:cNvSpPr txBox="1"/>
          <p:nvPr/>
        </p:nvSpPr>
        <p:spPr>
          <a:xfrm>
            <a:off x="463828" y="3299790"/>
            <a:ext cx="11158330" cy="3046988"/>
          </a:xfrm>
          <a:prstGeom prst="rect">
            <a:avLst/>
          </a:prstGeom>
          <a:noFill/>
        </p:spPr>
        <p:txBody>
          <a:bodyPr wrap="square" numCol="2" rtlCol="1">
            <a:spAutoFit/>
          </a:bodyPr>
          <a:lstStyle/>
          <a:p>
            <a:pPr marL="285750" indent="-285750" algn="r" rtl="1">
              <a:buFont typeface="Arial" panose="020B0604020202020204" pitchFamily="34" charset="0"/>
              <a:buChar char="•"/>
            </a:pPr>
            <a:r>
              <a:rPr lang="en-US" sz="2400" dirty="0"/>
              <a:t>System</a:t>
            </a:r>
          </a:p>
          <a:p>
            <a:pPr marL="285750" indent="-285750" algn="r" rtl="1">
              <a:buFont typeface="Arial" panose="020B0604020202020204" pitchFamily="34" charset="0"/>
              <a:buChar char="•"/>
            </a:pPr>
            <a:r>
              <a:rPr lang="en-US" sz="2400" dirty="0"/>
              <a:t>LED EFFECTS</a:t>
            </a:r>
          </a:p>
          <a:p>
            <a:pPr marL="285750" indent="-285750" algn="r" rtl="1">
              <a:buFont typeface="Arial" panose="020B0604020202020204" pitchFamily="34" charset="0"/>
              <a:buChar char="•"/>
            </a:pPr>
            <a:r>
              <a:rPr lang="en-US" sz="2400" dirty="0"/>
              <a:t>CHASSIS</a:t>
            </a:r>
          </a:p>
          <a:p>
            <a:pPr marL="285750" indent="-285750" algn="r" rtl="1">
              <a:buFont typeface="Arial" panose="020B0604020202020204" pitchFamily="34" charset="0"/>
              <a:buChar char="•"/>
            </a:pPr>
            <a:r>
              <a:rPr lang="en-US" sz="2400" dirty="0"/>
              <a:t>GIMBAL</a:t>
            </a:r>
          </a:p>
          <a:p>
            <a:pPr marL="285750" indent="-285750" algn="r" rtl="1">
              <a:buFont typeface="Arial" panose="020B0604020202020204" pitchFamily="34" charset="0"/>
              <a:buChar char="•"/>
            </a:pPr>
            <a:r>
              <a:rPr lang="en-US" sz="2400" dirty="0"/>
              <a:t>BLASTER</a:t>
            </a:r>
          </a:p>
          <a:p>
            <a:pPr marL="285750" indent="-285750" algn="r" rtl="1">
              <a:buFont typeface="Arial" panose="020B0604020202020204" pitchFamily="34" charset="0"/>
              <a:buChar char="•"/>
            </a:pPr>
            <a:r>
              <a:rPr lang="en-US" sz="2400" dirty="0"/>
              <a:t>EXTENSION MODULE</a:t>
            </a:r>
          </a:p>
          <a:p>
            <a:pPr marL="285750" indent="-285750" algn="r" rtl="1">
              <a:buFont typeface="Arial" panose="020B0604020202020204" pitchFamily="34" charset="0"/>
              <a:buChar char="•"/>
            </a:pPr>
            <a:r>
              <a:rPr lang="en-US" sz="2400" dirty="0"/>
              <a:t>SMART</a:t>
            </a:r>
          </a:p>
          <a:p>
            <a:pPr marL="285750" indent="-285750" algn="r" rtl="1">
              <a:buFont typeface="Arial" panose="020B0604020202020204" pitchFamily="34" charset="0"/>
              <a:buChar char="•"/>
            </a:pPr>
            <a:r>
              <a:rPr lang="en-US" sz="2400" dirty="0"/>
              <a:t>ARMOR</a:t>
            </a:r>
          </a:p>
          <a:p>
            <a:pPr marL="285750" indent="-285750" algn="r" rtl="1">
              <a:buFont typeface="Arial" panose="020B0604020202020204" pitchFamily="34" charset="0"/>
              <a:buChar char="•"/>
            </a:pPr>
            <a:r>
              <a:rPr lang="en-US" sz="2400" dirty="0"/>
              <a:t>SENSOR</a:t>
            </a:r>
          </a:p>
          <a:p>
            <a:pPr marL="285750" indent="-285750" algn="r" rtl="1">
              <a:buFont typeface="Arial" panose="020B0604020202020204" pitchFamily="34" charset="0"/>
              <a:buChar char="•"/>
            </a:pPr>
            <a:r>
              <a:rPr lang="en-US" sz="2400" dirty="0"/>
              <a:t>SENSOR ADAPTOR</a:t>
            </a:r>
          </a:p>
          <a:p>
            <a:pPr marL="285750" indent="-285750" algn="r" rtl="1">
              <a:buFont typeface="Arial" panose="020B0604020202020204" pitchFamily="34" charset="0"/>
              <a:buChar char="•"/>
            </a:pPr>
            <a:r>
              <a:rPr lang="en-US" sz="2400" dirty="0"/>
              <a:t>MOBILE DEVICE</a:t>
            </a:r>
          </a:p>
          <a:p>
            <a:pPr marL="285750" indent="-285750" algn="r" rtl="1">
              <a:buFont typeface="Arial" panose="020B0604020202020204" pitchFamily="34" charset="0"/>
              <a:buChar char="•"/>
            </a:pPr>
            <a:r>
              <a:rPr lang="en-US" sz="2400" dirty="0"/>
              <a:t>MEDIA</a:t>
            </a:r>
          </a:p>
          <a:p>
            <a:pPr marL="285750" indent="-285750" algn="r" rtl="1">
              <a:buFont typeface="Arial" panose="020B0604020202020204" pitchFamily="34" charset="0"/>
              <a:buChar char="•"/>
            </a:pPr>
            <a:r>
              <a:rPr lang="en-US" sz="2400" dirty="0"/>
              <a:t>COMMANDS</a:t>
            </a:r>
          </a:p>
          <a:p>
            <a:pPr marL="285750" indent="-285750" algn="r" rtl="1">
              <a:buFont typeface="Arial" panose="020B0604020202020204" pitchFamily="34" charset="0"/>
              <a:buChar char="•"/>
            </a:pPr>
            <a:r>
              <a:rPr lang="en-US" sz="2400" dirty="0"/>
              <a:t>DATA OBJECTS</a:t>
            </a:r>
          </a:p>
          <a:p>
            <a:pPr marL="285750" indent="-285750" algn="r" rtl="1">
              <a:buFont typeface="Arial" panose="020B0604020202020204" pitchFamily="34" charset="0"/>
              <a:buChar char="•"/>
            </a:pPr>
            <a:r>
              <a:rPr lang="en-US" sz="2400" dirty="0"/>
              <a:t>FUNCTIONS</a:t>
            </a:r>
            <a:endParaRPr lang="he-IL" sz="2800" dirty="0"/>
          </a:p>
        </p:txBody>
      </p:sp>
    </p:spTree>
    <p:extLst>
      <p:ext uri="{BB962C8B-B14F-4D97-AF65-F5344CB8AC3E}">
        <p14:creationId xmlns:p14="http://schemas.microsoft.com/office/powerpoint/2010/main" val="394356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6BA-88FC-12E2-8F0D-2294FFFE5C84}"/>
              </a:ext>
            </a:extLst>
          </p:cNvPr>
          <p:cNvSpPr>
            <a:spLocks noGrp="1"/>
          </p:cNvSpPr>
          <p:nvPr>
            <p:ph type="title"/>
          </p:nvPr>
        </p:nvSpPr>
        <p:spPr>
          <a:xfrm>
            <a:off x="838200" y="18255"/>
            <a:ext cx="10515600" cy="1325563"/>
          </a:xfrm>
        </p:spPr>
        <p:txBody>
          <a:bodyPr/>
          <a:lstStyle/>
          <a:p>
            <a:pPr algn="ctr"/>
            <a:r>
              <a:rPr lang="he-IL" dirty="0"/>
              <a:t>נסביר בקצרה:</a:t>
            </a:r>
          </a:p>
        </p:txBody>
      </p:sp>
      <p:sp>
        <p:nvSpPr>
          <p:cNvPr id="3" name="Content Placeholder 2">
            <a:extLst>
              <a:ext uri="{FF2B5EF4-FFF2-40B4-BE49-F238E27FC236}">
                <a16:creationId xmlns:a16="http://schemas.microsoft.com/office/drawing/2014/main" id="{7AB53CC3-115D-3180-D527-51AAB9B52B43}"/>
              </a:ext>
            </a:extLst>
          </p:cNvPr>
          <p:cNvSpPr>
            <a:spLocks noGrp="1"/>
          </p:cNvSpPr>
          <p:nvPr>
            <p:ph idx="1"/>
          </p:nvPr>
        </p:nvSpPr>
        <p:spPr>
          <a:xfrm>
            <a:off x="838200" y="1343818"/>
            <a:ext cx="10131425" cy="4823791"/>
          </a:xfrm>
        </p:spPr>
        <p:txBody>
          <a:bodyPr>
            <a:normAutofit/>
          </a:bodyPr>
          <a:lstStyle/>
          <a:p>
            <a:pPr algn="r" rtl="1"/>
            <a:r>
              <a:rPr lang="en-US" u="sng" dirty="0"/>
              <a:t>SYSTEM</a:t>
            </a:r>
            <a:r>
              <a:rPr lang="he-IL" dirty="0"/>
              <a:t> – בעצם כאן אני עושה אתחול ראשוני לרובוט, כאן אני יכול להגדיר באיצה מצב תנועה הוא יהיה, טיימר, זום למצלמה, זמן שהטיימר רץ, זמן שהתוכנית רצה ועוד.</a:t>
            </a:r>
          </a:p>
          <a:p>
            <a:pPr algn="r" rtl="1"/>
            <a:r>
              <a:rPr lang="en-US" u="sng" dirty="0"/>
              <a:t>LED EFFECTS</a:t>
            </a:r>
            <a:r>
              <a:rPr lang="he-IL" u="sng" dirty="0"/>
              <a:t> </a:t>
            </a:r>
            <a:r>
              <a:rPr lang="he-IL" dirty="0"/>
              <a:t>– בעצם כל הגישה לכלל נורות החיווי מתבצעות כאן, דרך ה </a:t>
            </a:r>
            <a:r>
              <a:rPr lang="en-US" dirty="0"/>
              <a:t>SDK</a:t>
            </a:r>
            <a:r>
              <a:rPr lang="he-IL" dirty="0"/>
              <a:t> אני בעצם יכול להדליק את כל </a:t>
            </a:r>
            <a:r>
              <a:rPr lang="he-IL" dirty="0" err="1"/>
              <a:t>הלדים</a:t>
            </a:r>
            <a:r>
              <a:rPr lang="he-IL" dirty="0"/>
              <a:t>, להדליק לאופן קבוע או להבהב, </a:t>
            </a:r>
            <a:r>
              <a:rPr lang="he-IL" dirty="0" err="1"/>
              <a:t>אינטרוואלים</a:t>
            </a:r>
            <a:r>
              <a:rPr lang="he-IL" dirty="0"/>
              <a:t> על הנורות, צבעים ועוד.</a:t>
            </a:r>
          </a:p>
          <a:p>
            <a:pPr marL="0" indent="0" algn="ctr" rtl="1">
              <a:buNone/>
            </a:pPr>
            <a:r>
              <a:rPr lang="he-IL" b="1" u="sng" dirty="0"/>
              <a:t>לדוגמא</a:t>
            </a:r>
            <a:r>
              <a:rPr lang="he-IL" dirty="0"/>
              <a:t>:</a:t>
            </a:r>
          </a:p>
          <a:p>
            <a:pPr marL="0" indent="0" algn="ctr" rtl="1">
              <a:buNone/>
            </a:pPr>
            <a:r>
              <a:rPr lang="en-US" dirty="0"/>
              <a:t>Python API:</a:t>
            </a:r>
          </a:p>
          <a:p>
            <a:pPr marL="0" indent="0" algn="ctr" rtl="1">
              <a:buNone/>
            </a:pPr>
            <a:r>
              <a:rPr lang="en-US" dirty="0"/>
              <a:t>Function: </a:t>
            </a:r>
            <a:r>
              <a:rPr lang="en-US" dirty="0" err="1"/>
              <a:t>robot.set_mode</a:t>
            </a:r>
            <a:r>
              <a:rPr lang="en-US" dirty="0"/>
              <a:t>(</a:t>
            </a:r>
            <a:r>
              <a:rPr lang="en-US" dirty="0" err="1"/>
              <a:t>mode_enum</a:t>
            </a:r>
            <a:r>
              <a:rPr lang="en-US" dirty="0"/>
              <a:t>)</a:t>
            </a:r>
          </a:p>
          <a:p>
            <a:pPr marL="0" indent="0" algn="ctr" rtl="1">
              <a:buNone/>
            </a:pPr>
            <a:r>
              <a:rPr lang="en-US" dirty="0"/>
              <a:t>Parameters:</a:t>
            </a:r>
          </a:p>
          <a:p>
            <a:pPr marL="0" indent="0" algn="ctr" rtl="1">
              <a:buNone/>
            </a:pPr>
            <a:r>
              <a:rPr lang="en-US" dirty="0"/>
              <a:t>● </a:t>
            </a:r>
            <a:r>
              <a:rPr lang="en-US" dirty="0" err="1"/>
              <a:t>mode_enum</a:t>
            </a:r>
            <a:r>
              <a:rPr lang="en-US" dirty="0"/>
              <a:t>(</a:t>
            </a:r>
            <a:r>
              <a:rPr lang="en-US" dirty="0" err="1"/>
              <a:t>enum</a:t>
            </a:r>
            <a:r>
              <a:rPr lang="en-US" dirty="0"/>
              <a:t>)</a:t>
            </a:r>
          </a:p>
          <a:p>
            <a:pPr marL="0" indent="0" algn="ctr" rtl="1">
              <a:buNone/>
            </a:pPr>
            <a:r>
              <a:rPr lang="en-US" dirty="0"/>
              <a:t>■ </a:t>
            </a:r>
            <a:r>
              <a:rPr lang="en-US" dirty="0" err="1"/>
              <a:t>rm_define.robot_mode_gimbal_follow</a:t>
            </a:r>
            <a:endParaRPr lang="en-US" dirty="0"/>
          </a:p>
          <a:p>
            <a:pPr marL="0" indent="0" algn="ctr" rtl="1">
              <a:buNone/>
            </a:pPr>
            <a:r>
              <a:rPr lang="en-US" dirty="0"/>
              <a:t>■ </a:t>
            </a:r>
            <a:r>
              <a:rPr lang="en-US" dirty="0" err="1"/>
              <a:t>rm_define.robot_mode_chassis_follow</a:t>
            </a:r>
            <a:endParaRPr lang="en-US" dirty="0"/>
          </a:p>
          <a:p>
            <a:pPr marL="0" indent="0" algn="ctr" rtl="1">
              <a:buNone/>
            </a:pPr>
            <a:r>
              <a:rPr lang="en-US" dirty="0"/>
              <a:t>■ </a:t>
            </a:r>
            <a:r>
              <a:rPr lang="en-US" dirty="0" err="1"/>
              <a:t>rm_define.robot_mode_free</a:t>
            </a:r>
            <a:endParaRPr lang="he-IL" dirty="0"/>
          </a:p>
        </p:txBody>
      </p:sp>
    </p:spTree>
    <p:extLst>
      <p:ext uri="{BB962C8B-B14F-4D97-AF65-F5344CB8AC3E}">
        <p14:creationId xmlns:p14="http://schemas.microsoft.com/office/powerpoint/2010/main" val="391256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6BA-88FC-12E2-8F0D-2294FFFE5C84}"/>
              </a:ext>
            </a:extLst>
          </p:cNvPr>
          <p:cNvSpPr>
            <a:spLocks noGrp="1"/>
          </p:cNvSpPr>
          <p:nvPr>
            <p:ph type="title"/>
          </p:nvPr>
        </p:nvSpPr>
        <p:spPr>
          <a:xfrm>
            <a:off x="838200" y="18255"/>
            <a:ext cx="10515600" cy="1325563"/>
          </a:xfrm>
        </p:spPr>
        <p:txBody>
          <a:bodyPr/>
          <a:lstStyle/>
          <a:p>
            <a:pPr algn="ctr"/>
            <a:r>
              <a:rPr lang="he-IL" dirty="0"/>
              <a:t>נסביר בקצרה:</a:t>
            </a:r>
          </a:p>
        </p:txBody>
      </p:sp>
      <p:sp>
        <p:nvSpPr>
          <p:cNvPr id="3" name="Content Placeholder 2">
            <a:extLst>
              <a:ext uri="{FF2B5EF4-FFF2-40B4-BE49-F238E27FC236}">
                <a16:creationId xmlns:a16="http://schemas.microsoft.com/office/drawing/2014/main" id="{7AB53CC3-115D-3180-D527-51AAB9B52B43}"/>
              </a:ext>
            </a:extLst>
          </p:cNvPr>
          <p:cNvSpPr>
            <a:spLocks noGrp="1"/>
          </p:cNvSpPr>
          <p:nvPr>
            <p:ph idx="1"/>
          </p:nvPr>
        </p:nvSpPr>
        <p:spPr>
          <a:xfrm>
            <a:off x="685801" y="1343819"/>
            <a:ext cx="10131425" cy="4447382"/>
          </a:xfrm>
        </p:spPr>
        <p:txBody>
          <a:bodyPr>
            <a:normAutofit fontScale="92500" lnSpcReduction="10000"/>
          </a:bodyPr>
          <a:lstStyle/>
          <a:p>
            <a:pPr algn="r" rtl="1"/>
            <a:r>
              <a:rPr lang="en-US" sz="2000" u="sng" dirty="0"/>
              <a:t>Chassis</a:t>
            </a:r>
            <a:r>
              <a:rPr lang="he-IL" sz="2000" dirty="0"/>
              <a:t> – שליטה על המרכבה, בעצם פה אני מכתיב כיצד הגוף (דגש על רק גוף) זז ואיך הוא מתנהל, איזה מהירות, איזה זווית, איזה כיוון כללי ומתי לעצור.</a:t>
            </a:r>
          </a:p>
          <a:p>
            <a:pPr algn="r" rtl="1"/>
            <a:r>
              <a:rPr lang="en-US" sz="2000" u="sng" dirty="0"/>
              <a:t>GIMBAL</a:t>
            </a:r>
            <a:r>
              <a:rPr lang="he-IL" sz="2000" dirty="0"/>
              <a:t>– גישה לכיוון, מהירות הזזה(רוטציה), האם הוא יעקב אחרי הגוף או הפוך, למרכז, </a:t>
            </a:r>
            <a:r>
              <a:rPr lang="he-IL" sz="2000" dirty="0" err="1"/>
              <a:t>להתמרכז</a:t>
            </a:r>
            <a:r>
              <a:rPr lang="he-IL" sz="2000" dirty="0"/>
              <a:t> ביחס לזווית מסוימת.</a:t>
            </a:r>
          </a:p>
          <a:p>
            <a:pPr marL="0" indent="0" algn="ctr" rtl="1">
              <a:buNone/>
            </a:pPr>
            <a:r>
              <a:rPr lang="he-IL" sz="2000" b="1" u="sng" dirty="0"/>
              <a:t>לדוגמא</a:t>
            </a:r>
            <a:r>
              <a:rPr lang="he-IL" sz="2000" dirty="0"/>
              <a:t>:</a:t>
            </a:r>
          </a:p>
          <a:p>
            <a:pPr marL="0" indent="0" algn="ctr" rtl="1">
              <a:buNone/>
            </a:pPr>
            <a:r>
              <a:rPr lang="en-US" sz="2000" dirty="0"/>
              <a:t>Python API：</a:t>
            </a:r>
          </a:p>
          <a:p>
            <a:pPr marL="0" indent="0" algn="ctr" rtl="1">
              <a:buNone/>
            </a:pPr>
            <a:r>
              <a:rPr lang="en-US" sz="2000" dirty="0"/>
              <a:t>Function: </a:t>
            </a:r>
            <a:r>
              <a:rPr lang="en-US" sz="2000" dirty="0" err="1"/>
              <a:t>chassis_ctrl.set_wheel_speed</a:t>
            </a:r>
            <a:r>
              <a:rPr lang="en-US" sz="2000" dirty="0"/>
              <a:t>(</a:t>
            </a:r>
            <a:r>
              <a:rPr lang="en-US" sz="2000" dirty="0" err="1"/>
              <a:t>lf_speed</a:t>
            </a:r>
            <a:r>
              <a:rPr lang="en-US" sz="2000" dirty="0"/>
              <a:t>, </a:t>
            </a:r>
            <a:r>
              <a:rPr lang="en-US" sz="2000" dirty="0" err="1"/>
              <a:t>rf_speed</a:t>
            </a:r>
            <a:r>
              <a:rPr lang="en-US" sz="2000" dirty="0"/>
              <a:t>, </a:t>
            </a:r>
            <a:r>
              <a:rPr lang="en-US" sz="2000" dirty="0" err="1"/>
              <a:t>lr_speed</a:t>
            </a:r>
            <a:r>
              <a:rPr lang="en-US" sz="2000" dirty="0"/>
              <a:t>, </a:t>
            </a:r>
            <a:r>
              <a:rPr lang="en-US" sz="2000" dirty="0" err="1"/>
              <a:t>rr_speed</a:t>
            </a:r>
            <a:r>
              <a:rPr lang="en-US" sz="2000" dirty="0"/>
              <a:t>)</a:t>
            </a:r>
          </a:p>
          <a:p>
            <a:pPr marL="0" indent="0" algn="ctr" rtl="1">
              <a:buNone/>
            </a:pPr>
            <a:r>
              <a:rPr lang="en-US" sz="2000" dirty="0"/>
              <a:t>Parameters:</a:t>
            </a:r>
          </a:p>
          <a:p>
            <a:pPr marL="0" indent="0" algn="ctr" rtl="1">
              <a:buNone/>
            </a:pPr>
            <a:r>
              <a:rPr lang="en-US" sz="2000" dirty="0"/>
              <a:t>● </a:t>
            </a:r>
            <a:r>
              <a:rPr lang="en-US" sz="2000" dirty="0" err="1"/>
              <a:t>lf_speed</a:t>
            </a:r>
            <a:r>
              <a:rPr lang="en-US" sz="2000" dirty="0"/>
              <a:t>(int): [-1000, 1000] rpm</a:t>
            </a:r>
          </a:p>
          <a:p>
            <a:pPr marL="0" indent="0" algn="ctr" rtl="1">
              <a:buNone/>
            </a:pPr>
            <a:r>
              <a:rPr lang="en-US" sz="2000" dirty="0"/>
              <a:t>● </a:t>
            </a:r>
            <a:r>
              <a:rPr lang="en-US" sz="2000" dirty="0" err="1"/>
              <a:t>rf_speed</a:t>
            </a:r>
            <a:r>
              <a:rPr lang="en-US" sz="2000" dirty="0"/>
              <a:t>(int): [-1000, 1000] rpm</a:t>
            </a:r>
          </a:p>
          <a:p>
            <a:pPr marL="0" indent="0" algn="ctr" rtl="1">
              <a:buNone/>
            </a:pPr>
            <a:r>
              <a:rPr lang="en-US" sz="2000" dirty="0"/>
              <a:t>● </a:t>
            </a:r>
            <a:r>
              <a:rPr lang="en-US" sz="2000" dirty="0" err="1"/>
              <a:t>lr_speed</a:t>
            </a:r>
            <a:r>
              <a:rPr lang="en-US" sz="2000" dirty="0"/>
              <a:t>(int): [-1000, 1000] rpm</a:t>
            </a:r>
          </a:p>
          <a:p>
            <a:pPr marL="0" indent="0" algn="ctr" rtl="1">
              <a:buNone/>
            </a:pPr>
            <a:r>
              <a:rPr lang="en-US" sz="2000" dirty="0"/>
              <a:t>● </a:t>
            </a:r>
            <a:r>
              <a:rPr lang="en-US" sz="2000" dirty="0" err="1"/>
              <a:t>rr_speed</a:t>
            </a:r>
            <a:r>
              <a:rPr lang="en-US" sz="2000" dirty="0"/>
              <a:t>(int): [-1000, 1000] rpm</a:t>
            </a:r>
            <a:endParaRPr lang="he-IL" sz="2000" dirty="0"/>
          </a:p>
        </p:txBody>
      </p:sp>
    </p:spTree>
    <p:extLst>
      <p:ext uri="{BB962C8B-B14F-4D97-AF65-F5344CB8AC3E}">
        <p14:creationId xmlns:p14="http://schemas.microsoft.com/office/powerpoint/2010/main" val="163581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6BA-88FC-12E2-8F0D-2294FFFE5C84}"/>
              </a:ext>
            </a:extLst>
          </p:cNvPr>
          <p:cNvSpPr>
            <a:spLocks noGrp="1"/>
          </p:cNvSpPr>
          <p:nvPr>
            <p:ph type="title"/>
          </p:nvPr>
        </p:nvSpPr>
        <p:spPr>
          <a:xfrm>
            <a:off x="838200" y="18255"/>
            <a:ext cx="10515600" cy="1325563"/>
          </a:xfrm>
        </p:spPr>
        <p:txBody>
          <a:bodyPr/>
          <a:lstStyle/>
          <a:p>
            <a:pPr algn="ctr"/>
            <a:r>
              <a:rPr lang="he-IL" dirty="0"/>
              <a:t>נסביר בקצרה:</a:t>
            </a:r>
          </a:p>
        </p:txBody>
      </p:sp>
      <p:sp>
        <p:nvSpPr>
          <p:cNvPr id="3" name="Content Placeholder 2">
            <a:extLst>
              <a:ext uri="{FF2B5EF4-FFF2-40B4-BE49-F238E27FC236}">
                <a16:creationId xmlns:a16="http://schemas.microsoft.com/office/drawing/2014/main" id="{7AB53CC3-115D-3180-D527-51AAB9B52B43}"/>
              </a:ext>
            </a:extLst>
          </p:cNvPr>
          <p:cNvSpPr>
            <a:spLocks noGrp="1"/>
          </p:cNvSpPr>
          <p:nvPr>
            <p:ph idx="1"/>
          </p:nvPr>
        </p:nvSpPr>
        <p:spPr>
          <a:xfrm>
            <a:off x="685801" y="1205949"/>
            <a:ext cx="10923103" cy="4797286"/>
          </a:xfrm>
        </p:spPr>
        <p:txBody>
          <a:bodyPr>
            <a:normAutofit fontScale="92500" lnSpcReduction="10000"/>
          </a:bodyPr>
          <a:lstStyle/>
          <a:p>
            <a:pPr algn="r" rtl="1"/>
            <a:r>
              <a:rPr lang="en-US" u="sng" dirty="0"/>
              <a:t>BLASTER</a:t>
            </a:r>
            <a:r>
              <a:rPr lang="he-IL" dirty="0"/>
              <a:t> – שליטה על התותח של הרובוט, באיזה מהירות לירות, כמה לירות, איזה סוג לירות, ירי בודד או אוטומט (אין לשכוח שזה חשוב עקב משחקי מלחמה שעושים עם הרובוט).</a:t>
            </a:r>
          </a:p>
          <a:p>
            <a:pPr algn="r" rtl="1"/>
            <a:r>
              <a:rPr lang="en-US" u="sng" dirty="0"/>
              <a:t>EXTENSION MODULE</a:t>
            </a:r>
            <a:r>
              <a:rPr lang="he-IL" dirty="0"/>
              <a:t>– בעצם זה הוא תוסף שניתן לרכוש שמעניק לרובוט זרוע שניתן בעזרת ה </a:t>
            </a:r>
            <a:r>
              <a:rPr lang="en-US" dirty="0"/>
              <a:t>SDK</a:t>
            </a:r>
            <a:r>
              <a:rPr lang="he-IL" dirty="0"/>
              <a:t> להחליט על חוזק הצביטה, מתי לסגור ומתי לפתוח ובעצם הזזת הזרוע קדימה ואחורה.</a:t>
            </a:r>
          </a:p>
          <a:p>
            <a:pPr marL="0" indent="0" algn="ctr" rtl="1">
              <a:buNone/>
            </a:pPr>
            <a:r>
              <a:rPr lang="he-IL" b="1" u="sng" dirty="0"/>
              <a:t>לדוגמא</a:t>
            </a:r>
            <a:r>
              <a:rPr lang="he-IL" dirty="0"/>
              <a:t>:</a:t>
            </a:r>
          </a:p>
          <a:p>
            <a:pPr marL="0" indent="0" algn="ctr" rtl="1">
              <a:buNone/>
            </a:pPr>
            <a:r>
              <a:rPr lang="en-US" dirty="0"/>
              <a:t>Python API：</a:t>
            </a:r>
          </a:p>
          <a:p>
            <a:pPr marL="0" indent="0" algn="ctr" rtl="1">
              <a:buNone/>
            </a:pPr>
            <a:r>
              <a:rPr lang="en-US" dirty="0"/>
              <a:t>Function: </a:t>
            </a:r>
            <a:r>
              <a:rPr lang="en-US" dirty="0" err="1"/>
              <a:t>gimbal_ctrl.rotate_with_degree</a:t>
            </a:r>
            <a:r>
              <a:rPr lang="en-US" dirty="0"/>
              <a:t>(</a:t>
            </a:r>
            <a:r>
              <a:rPr lang="en-US" dirty="0" err="1"/>
              <a:t>direction_enum</a:t>
            </a:r>
            <a:r>
              <a:rPr lang="en-US" dirty="0"/>
              <a:t>, degree)</a:t>
            </a:r>
          </a:p>
          <a:p>
            <a:pPr marL="0" indent="0" algn="ctr" rtl="1">
              <a:buNone/>
            </a:pPr>
            <a:r>
              <a:rPr lang="en-US" dirty="0"/>
              <a:t>Parameters:</a:t>
            </a:r>
          </a:p>
          <a:p>
            <a:pPr marL="0" indent="0" algn="ctr" rtl="1">
              <a:buNone/>
            </a:pPr>
            <a:r>
              <a:rPr lang="en-US" dirty="0"/>
              <a:t>● </a:t>
            </a:r>
            <a:r>
              <a:rPr lang="en-US" dirty="0" err="1"/>
              <a:t>direction_enum</a:t>
            </a:r>
            <a:r>
              <a:rPr lang="en-US" dirty="0"/>
              <a:t>(</a:t>
            </a:r>
            <a:r>
              <a:rPr lang="en-US" dirty="0" err="1"/>
              <a:t>enum</a:t>
            </a:r>
            <a:r>
              <a:rPr lang="en-US" dirty="0"/>
              <a:t>):</a:t>
            </a:r>
          </a:p>
          <a:p>
            <a:pPr marL="0" indent="0" algn="ctr" rtl="1">
              <a:buNone/>
            </a:pPr>
            <a:r>
              <a:rPr lang="en-US" dirty="0"/>
              <a:t>■ </a:t>
            </a:r>
            <a:r>
              <a:rPr lang="en-US" dirty="0" err="1"/>
              <a:t>rm_define.gimbal_up</a:t>
            </a:r>
            <a:endParaRPr lang="en-US" dirty="0"/>
          </a:p>
          <a:p>
            <a:pPr marL="0" indent="0" algn="ctr" rtl="1">
              <a:buNone/>
            </a:pPr>
            <a:r>
              <a:rPr lang="en-US" dirty="0"/>
              <a:t>■ </a:t>
            </a:r>
            <a:r>
              <a:rPr lang="en-US" dirty="0" err="1"/>
              <a:t>rm_define.gimbal_down</a:t>
            </a:r>
            <a:endParaRPr lang="en-US" dirty="0"/>
          </a:p>
          <a:p>
            <a:pPr marL="0" indent="0" algn="ctr" rtl="1">
              <a:buNone/>
            </a:pPr>
            <a:r>
              <a:rPr lang="en-US" dirty="0"/>
              <a:t>■ </a:t>
            </a:r>
            <a:r>
              <a:rPr lang="en-US" dirty="0" err="1"/>
              <a:t>rm_define.gimbal_left</a:t>
            </a:r>
            <a:endParaRPr lang="en-US" dirty="0"/>
          </a:p>
          <a:p>
            <a:pPr marL="0" indent="0" algn="ctr" rtl="1">
              <a:buNone/>
            </a:pPr>
            <a:r>
              <a:rPr lang="en-US" dirty="0"/>
              <a:t>■ </a:t>
            </a:r>
            <a:r>
              <a:rPr lang="en-US" dirty="0" err="1"/>
              <a:t>rm_define.gimbal_right</a:t>
            </a:r>
            <a:endParaRPr lang="en-US" dirty="0"/>
          </a:p>
          <a:p>
            <a:pPr marL="0" indent="0" algn="ctr" rtl="1">
              <a:buNone/>
            </a:pPr>
            <a:r>
              <a:rPr lang="en-US" dirty="0"/>
              <a:t>● degree(int): [0, 55]°</a:t>
            </a:r>
            <a:endParaRPr lang="he-IL" dirty="0"/>
          </a:p>
        </p:txBody>
      </p:sp>
    </p:spTree>
    <p:extLst>
      <p:ext uri="{BB962C8B-B14F-4D97-AF65-F5344CB8AC3E}">
        <p14:creationId xmlns:p14="http://schemas.microsoft.com/office/powerpoint/2010/main" val="377167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6BA-88FC-12E2-8F0D-2294FFFE5C84}"/>
              </a:ext>
            </a:extLst>
          </p:cNvPr>
          <p:cNvSpPr>
            <a:spLocks noGrp="1"/>
          </p:cNvSpPr>
          <p:nvPr>
            <p:ph type="title"/>
          </p:nvPr>
        </p:nvSpPr>
        <p:spPr>
          <a:xfrm>
            <a:off x="838200" y="18255"/>
            <a:ext cx="10515600" cy="1325563"/>
          </a:xfrm>
        </p:spPr>
        <p:txBody>
          <a:bodyPr/>
          <a:lstStyle/>
          <a:p>
            <a:pPr algn="ctr"/>
            <a:r>
              <a:rPr lang="he-IL" dirty="0"/>
              <a:t>נסביר בקצרה:</a:t>
            </a:r>
          </a:p>
        </p:txBody>
      </p:sp>
      <p:sp>
        <p:nvSpPr>
          <p:cNvPr id="3" name="Content Placeholder 2">
            <a:extLst>
              <a:ext uri="{FF2B5EF4-FFF2-40B4-BE49-F238E27FC236}">
                <a16:creationId xmlns:a16="http://schemas.microsoft.com/office/drawing/2014/main" id="{7AB53CC3-115D-3180-D527-51AAB9B52B43}"/>
              </a:ext>
            </a:extLst>
          </p:cNvPr>
          <p:cNvSpPr>
            <a:spLocks noGrp="1"/>
          </p:cNvSpPr>
          <p:nvPr>
            <p:ph idx="1"/>
          </p:nvPr>
        </p:nvSpPr>
        <p:spPr>
          <a:xfrm>
            <a:off x="685801" y="1073426"/>
            <a:ext cx="10667999" cy="5181599"/>
          </a:xfrm>
        </p:spPr>
        <p:txBody>
          <a:bodyPr>
            <a:normAutofit fontScale="92500" lnSpcReduction="10000"/>
          </a:bodyPr>
          <a:lstStyle/>
          <a:p>
            <a:pPr algn="r" rtl="1"/>
            <a:r>
              <a:rPr lang="en-US" sz="1600" u="sng" dirty="0"/>
              <a:t>SMART</a:t>
            </a:r>
            <a:r>
              <a:rPr lang="he-IL" sz="1600" dirty="0"/>
              <a:t> – היכולת של הרובוט לזהות </a:t>
            </a:r>
            <a:r>
              <a:rPr lang="he-IL" sz="1600" dirty="0" err="1"/>
              <a:t>אנשים,רכבים,תמונות,תזוזות</a:t>
            </a:r>
            <a:r>
              <a:rPr lang="he-IL" sz="1600" dirty="0"/>
              <a:t> ועוד, בעצם כאן אנחנו נגדיר עבור איזה פריט או תנועה </a:t>
            </a:r>
            <a:r>
              <a:rPr lang="he-IL" sz="1600" dirty="0" err="1"/>
              <a:t>לזהות,לאחר</a:t>
            </a:r>
            <a:r>
              <a:rPr lang="he-IL" sz="1600" dirty="0"/>
              <a:t> שהוגדר מה נרצה לזהות יש להגדיר באיזה מרחק ובאיזה רגישות ועוד</a:t>
            </a:r>
          </a:p>
          <a:p>
            <a:pPr algn="r" rtl="1"/>
            <a:r>
              <a:rPr lang="en-US" sz="1600" u="sng" dirty="0"/>
              <a:t>SENSOR</a:t>
            </a:r>
            <a:r>
              <a:rPr lang="he-IL" sz="1600" dirty="0"/>
              <a:t>– כפי </a:t>
            </a:r>
            <a:r>
              <a:rPr lang="he-IL" sz="1600" dirty="0" err="1"/>
              <a:t>שציינצי</a:t>
            </a:r>
            <a:r>
              <a:rPr lang="he-IL" sz="1600" dirty="0"/>
              <a:t> בהתחלה, לרובוט יש הרבה חיישנים, בזכותם הוא יודע לבצע המון דברים, לדוגמא מדידת מרחק, פה נקבע דרך ה </a:t>
            </a:r>
            <a:r>
              <a:rPr lang="en-US" sz="1600" dirty="0"/>
              <a:t>SDK</a:t>
            </a:r>
            <a:r>
              <a:rPr lang="he-IL" sz="1600" dirty="0"/>
              <a:t> האם נרצה למדוד מרחק, לחכות עד שאני מודד </a:t>
            </a:r>
            <a:r>
              <a:rPr lang="en-US" sz="1600" dirty="0"/>
              <a:t>X</a:t>
            </a:r>
            <a:r>
              <a:rPr lang="he-IL" sz="1600" dirty="0"/>
              <a:t> מרחק </a:t>
            </a:r>
            <a:r>
              <a:rPr lang="he-IL" sz="1600" dirty="0" err="1"/>
              <a:t>מסויים</a:t>
            </a:r>
            <a:endParaRPr lang="he-IL" sz="1600" dirty="0"/>
          </a:p>
          <a:p>
            <a:pPr marL="0" indent="0" algn="ctr" rtl="1">
              <a:buNone/>
            </a:pPr>
            <a:r>
              <a:rPr lang="he-IL" sz="1600" b="1" u="sng" dirty="0"/>
              <a:t>לדוגמא</a:t>
            </a:r>
            <a:r>
              <a:rPr lang="he-IL" sz="1600" dirty="0"/>
              <a:t>:</a:t>
            </a:r>
          </a:p>
          <a:p>
            <a:pPr marL="0" indent="0" algn="ctr" rtl="1">
              <a:buNone/>
            </a:pPr>
            <a:r>
              <a:rPr lang="en-US" sz="1600" dirty="0"/>
              <a:t>Python API：</a:t>
            </a:r>
          </a:p>
          <a:p>
            <a:pPr marL="0" indent="0" algn="ctr" rtl="1">
              <a:buNone/>
            </a:pPr>
            <a:r>
              <a:rPr lang="en-US" sz="1600" dirty="0"/>
              <a:t>Function: </a:t>
            </a:r>
            <a:r>
              <a:rPr lang="en-US" sz="1600" dirty="0" err="1"/>
              <a:t>armor_ctrl.cond_wait</a:t>
            </a:r>
            <a:r>
              <a:rPr lang="en-US" sz="1600" dirty="0"/>
              <a:t>(</a:t>
            </a:r>
            <a:r>
              <a:rPr lang="en-US" sz="1600" dirty="0" err="1"/>
              <a:t>condition_enum</a:t>
            </a:r>
            <a:r>
              <a:rPr lang="en-US" sz="1600" dirty="0"/>
              <a:t>)</a:t>
            </a:r>
          </a:p>
          <a:p>
            <a:pPr marL="0" indent="0" algn="ctr" rtl="1">
              <a:buNone/>
            </a:pPr>
            <a:r>
              <a:rPr lang="en-US" sz="1600" dirty="0"/>
              <a:t>Parameters:</a:t>
            </a:r>
          </a:p>
          <a:p>
            <a:pPr marL="0" indent="0" algn="ctr" rtl="1">
              <a:buNone/>
            </a:pPr>
            <a:r>
              <a:rPr lang="en-US" sz="1600" dirty="0"/>
              <a:t>● </a:t>
            </a:r>
            <a:r>
              <a:rPr lang="en-US" sz="1600" dirty="0" err="1"/>
              <a:t>condition_enum</a:t>
            </a:r>
            <a:r>
              <a:rPr lang="en-US" sz="1600" dirty="0"/>
              <a:t>(</a:t>
            </a:r>
            <a:r>
              <a:rPr lang="en-US" sz="1600" dirty="0" err="1"/>
              <a:t>enum</a:t>
            </a:r>
            <a:r>
              <a:rPr lang="en-US" sz="1600" dirty="0"/>
              <a:t>):</a:t>
            </a:r>
          </a:p>
          <a:p>
            <a:pPr marL="0" indent="0" algn="ctr" rtl="1">
              <a:buNone/>
            </a:pPr>
            <a:r>
              <a:rPr lang="en-US" sz="1600" dirty="0"/>
              <a:t>■ </a:t>
            </a:r>
            <a:r>
              <a:rPr lang="en-US" sz="1600" dirty="0" err="1"/>
              <a:t>rm_define.cond_armor_hit</a:t>
            </a:r>
            <a:endParaRPr lang="en-US" sz="1600" dirty="0"/>
          </a:p>
          <a:p>
            <a:pPr marL="0" indent="0" algn="ctr" rtl="1">
              <a:buNone/>
            </a:pPr>
            <a:r>
              <a:rPr lang="en-US" sz="1600" dirty="0"/>
              <a:t>■ </a:t>
            </a:r>
            <a:r>
              <a:rPr lang="en-US" sz="1600" dirty="0" err="1"/>
              <a:t>rm_define.cond_armor_bottom_front_hit</a:t>
            </a:r>
            <a:endParaRPr lang="en-US" sz="1600" dirty="0"/>
          </a:p>
          <a:p>
            <a:pPr marL="0" indent="0" algn="ctr" rtl="1">
              <a:buNone/>
            </a:pPr>
            <a:r>
              <a:rPr lang="en-US" sz="1600" dirty="0"/>
              <a:t>■ </a:t>
            </a:r>
            <a:r>
              <a:rPr lang="en-US" sz="1600" dirty="0" err="1"/>
              <a:t>rm_define.cond_armor_bottom_back_hit</a:t>
            </a:r>
            <a:endParaRPr lang="en-US" sz="1600" dirty="0"/>
          </a:p>
          <a:p>
            <a:pPr marL="0" indent="0" algn="ctr" rtl="1">
              <a:buNone/>
            </a:pPr>
            <a:r>
              <a:rPr lang="en-US" sz="1600" dirty="0"/>
              <a:t>■ </a:t>
            </a:r>
            <a:r>
              <a:rPr lang="en-US" sz="1600" dirty="0" err="1"/>
              <a:t>rm_define.cond_armor_bottom_left_hit</a:t>
            </a:r>
            <a:endParaRPr lang="en-US" sz="1600" dirty="0"/>
          </a:p>
          <a:p>
            <a:pPr marL="0" indent="0" algn="ctr" rtl="1">
              <a:buNone/>
            </a:pPr>
            <a:r>
              <a:rPr lang="en-US" sz="1600" dirty="0"/>
              <a:t>■ </a:t>
            </a:r>
            <a:r>
              <a:rPr lang="en-US" sz="1600" dirty="0" err="1"/>
              <a:t>rm_define.cond_armor_bottom_right_hit</a:t>
            </a:r>
            <a:endParaRPr lang="en-US" sz="1600" dirty="0"/>
          </a:p>
          <a:p>
            <a:pPr marL="0" indent="0" algn="ctr" rtl="1">
              <a:buNone/>
            </a:pPr>
            <a:r>
              <a:rPr lang="en-US" sz="1600" dirty="0"/>
              <a:t>■ </a:t>
            </a:r>
            <a:r>
              <a:rPr lang="en-US" sz="1600" dirty="0" err="1"/>
              <a:t>rm_define.cond_armor_top_left_hit</a:t>
            </a:r>
            <a:endParaRPr lang="en-US" sz="1600" dirty="0"/>
          </a:p>
          <a:p>
            <a:pPr marL="0" indent="0" algn="ctr" rtl="1">
              <a:buNone/>
            </a:pPr>
            <a:r>
              <a:rPr lang="en-US" sz="1600" dirty="0"/>
              <a:t>■ </a:t>
            </a:r>
            <a:r>
              <a:rPr lang="en-US" sz="1600" dirty="0" err="1"/>
              <a:t>rm_define.cond_armor_top_right_hit</a:t>
            </a:r>
            <a:endParaRPr lang="he-IL" sz="1600" dirty="0"/>
          </a:p>
        </p:txBody>
      </p:sp>
    </p:spTree>
    <p:extLst>
      <p:ext uri="{BB962C8B-B14F-4D97-AF65-F5344CB8AC3E}">
        <p14:creationId xmlns:p14="http://schemas.microsoft.com/office/powerpoint/2010/main" val="403805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6BA-88FC-12E2-8F0D-2294FFFE5C84}"/>
              </a:ext>
            </a:extLst>
          </p:cNvPr>
          <p:cNvSpPr>
            <a:spLocks noGrp="1"/>
          </p:cNvSpPr>
          <p:nvPr>
            <p:ph type="title"/>
          </p:nvPr>
        </p:nvSpPr>
        <p:spPr>
          <a:xfrm>
            <a:off x="838200" y="18255"/>
            <a:ext cx="10515600" cy="1325563"/>
          </a:xfrm>
        </p:spPr>
        <p:txBody>
          <a:bodyPr/>
          <a:lstStyle/>
          <a:p>
            <a:pPr algn="ctr"/>
            <a:r>
              <a:rPr lang="he-IL" dirty="0"/>
              <a:t>נסביר בקצרה:</a:t>
            </a:r>
          </a:p>
        </p:txBody>
      </p:sp>
      <p:sp>
        <p:nvSpPr>
          <p:cNvPr id="3" name="Content Placeholder 2">
            <a:extLst>
              <a:ext uri="{FF2B5EF4-FFF2-40B4-BE49-F238E27FC236}">
                <a16:creationId xmlns:a16="http://schemas.microsoft.com/office/drawing/2014/main" id="{7AB53CC3-115D-3180-D527-51AAB9B52B43}"/>
              </a:ext>
            </a:extLst>
          </p:cNvPr>
          <p:cNvSpPr>
            <a:spLocks noGrp="1"/>
          </p:cNvSpPr>
          <p:nvPr>
            <p:ph idx="1"/>
          </p:nvPr>
        </p:nvSpPr>
        <p:spPr>
          <a:xfrm>
            <a:off x="685801" y="1179443"/>
            <a:ext cx="10667999" cy="4956314"/>
          </a:xfrm>
        </p:spPr>
        <p:txBody>
          <a:bodyPr>
            <a:normAutofit/>
          </a:bodyPr>
          <a:lstStyle/>
          <a:p>
            <a:pPr algn="r" rtl="1"/>
            <a:r>
              <a:rPr lang="en-US" u="sng" dirty="0"/>
              <a:t>MOBILE DEVICE</a:t>
            </a:r>
            <a:r>
              <a:rPr lang="he-IL" u="sng" dirty="0"/>
              <a:t> </a:t>
            </a:r>
            <a:r>
              <a:rPr lang="he-IL" dirty="0"/>
              <a:t>– היכולת של הרובוט להתקשר עם מכשירים ניידים אחרים.</a:t>
            </a:r>
          </a:p>
          <a:p>
            <a:pPr algn="r" rtl="1"/>
            <a:r>
              <a:rPr lang="en-US" u="sng" dirty="0"/>
              <a:t>MEDIA</a:t>
            </a:r>
            <a:r>
              <a:rPr lang="he-IL" dirty="0"/>
              <a:t>– בהיבט הזה הרובוט מדהים, על כל פעולה שהוא מבצע או משהו שקורה לו, הוא יודע להגיב בהתאם עם קול, בנוסף הקול הזה הוא מעין אינדיקציה שלי לטריגרים מסוימים. דרך ה </a:t>
            </a:r>
            <a:r>
              <a:rPr lang="en-US" dirty="0"/>
              <a:t>SDK </a:t>
            </a:r>
            <a:r>
              <a:rPr lang="he-IL" dirty="0"/>
              <a:t> אני יכול לבחור סוג מדיה שיתנגן כאשר אירוע קורה, אני יכול לבחור עוצמה, אורך וכל מה שקשור לנגינה של מדיה.</a:t>
            </a:r>
          </a:p>
          <a:p>
            <a:pPr marL="0" indent="0" algn="ctr" rtl="1">
              <a:buNone/>
            </a:pPr>
            <a:r>
              <a:rPr lang="he-IL" b="1" u="sng" dirty="0"/>
              <a:t>לדוגמא</a:t>
            </a:r>
            <a:r>
              <a:rPr lang="he-IL" dirty="0"/>
              <a:t>:</a:t>
            </a:r>
          </a:p>
          <a:p>
            <a:pPr marL="0" indent="0" algn="ctr" rtl="1">
              <a:buNone/>
            </a:pPr>
            <a:r>
              <a:rPr lang="en-US" dirty="0"/>
              <a:t>Python API：</a:t>
            </a:r>
          </a:p>
          <a:p>
            <a:pPr marL="0" indent="0" algn="ctr" rtl="1">
              <a:buNone/>
            </a:pPr>
            <a:r>
              <a:rPr lang="en-US" dirty="0"/>
              <a:t>Function: </a:t>
            </a:r>
            <a:r>
              <a:rPr lang="en-US" dirty="0" err="1"/>
              <a:t>mobile_ctrl.get_attitude</a:t>
            </a:r>
            <a:r>
              <a:rPr lang="en-US" dirty="0"/>
              <a:t>(</a:t>
            </a:r>
            <a:r>
              <a:rPr lang="en-US" dirty="0" err="1"/>
              <a:t>attitude_enum</a:t>
            </a:r>
            <a:r>
              <a:rPr lang="en-US" dirty="0"/>
              <a:t>)</a:t>
            </a:r>
          </a:p>
          <a:p>
            <a:pPr marL="0" indent="0" algn="ctr" rtl="1">
              <a:buNone/>
            </a:pPr>
            <a:r>
              <a:rPr lang="en-US" dirty="0"/>
              <a:t>Parameters:</a:t>
            </a:r>
          </a:p>
          <a:p>
            <a:pPr marL="0" indent="0" algn="ctr" rtl="1">
              <a:buNone/>
            </a:pPr>
            <a:r>
              <a:rPr lang="en-US" dirty="0"/>
              <a:t>● </a:t>
            </a:r>
            <a:r>
              <a:rPr lang="en-US" dirty="0" err="1"/>
              <a:t>attitude_enum</a:t>
            </a:r>
            <a:r>
              <a:rPr lang="en-US" dirty="0"/>
              <a:t>(</a:t>
            </a:r>
            <a:r>
              <a:rPr lang="en-US" dirty="0" err="1"/>
              <a:t>enum</a:t>
            </a:r>
            <a:r>
              <a:rPr lang="en-US" dirty="0"/>
              <a:t>):</a:t>
            </a:r>
          </a:p>
          <a:p>
            <a:pPr marL="0" indent="0" algn="ctr" rtl="1">
              <a:buNone/>
            </a:pPr>
            <a:r>
              <a:rPr lang="en-US" dirty="0"/>
              <a:t>■ </a:t>
            </a:r>
            <a:r>
              <a:rPr lang="en-US" dirty="0" err="1"/>
              <a:t>rm_define.mobile_atti_pitch</a:t>
            </a:r>
            <a:endParaRPr lang="en-US" dirty="0"/>
          </a:p>
          <a:p>
            <a:pPr marL="0" indent="0" algn="ctr" rtl="1">
              <a:buNone/>
            </a:pPr>
            <a:r>
              <a:rPr lang="en-US" dirty="0"/>
              <a:t>■ </a:t>
            </a:r>
            <a:r>
              <a:rPr lang="en-US" dirty="0" err="1"/>
              <a:t>rm_define.mobile_atti_roll</a:t>
            </a:r>
            <a:endParaRPr lang="en-US" dirty="0"/>
          </a:p>
          <a:p>
            <a:pPr marL="0" indent="0" algn="ctr" rtl="1">
              <a:buNone/>
            </a:pPr>
            <a:r>
              <a:rPr lang="en-US" dirty="0"/>
              <a:t>■ </a:t>
            </a:r>
            <a:r>
              <a:rPr lang="en-US" dirty="0" err="1"/>
              <a:t>rm_define.mobile_atti_yaw</a:t>
            </a:r>
            <a:endParaRPr lang="he-IL" dirty="0"/>
          </a:p>
        </p:txBody>
      </p:sp>
    </p:spTree>
    <p:extLst>
      <p:ext uri="{BB962C8B-B14F-4D97-AF65-F5344CB8AC3E}">
        <p14:creationId xmlns:p14="http://schemas.microsoft.com/office/powerpoint/2010/main" val="294788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6BA-88FC-12E2-8F0D-2294FFFE5C84}"/>
              </a:ext>
            </a:extLst>
          </p:cNvPr>
          <p:cNvSpPr>
            <a:spLocks noGrp="1"/>
          </p:cNvSpPr>
          <p:nvPr>
            <p:ph type="title"/>
          </p:nvPr>
        </p:nvSpPr>
        <p:spPr>
          <a:xfrm>
            <a:off x="838200" y="18255"/>
            <a:ext cx="10515600" cy="1325563"/>
          </a:xfrm>
        </p:spPr>
        <p:txBody>
          <a:bodyPr/>
          <a:lstStyle/>
          <a:p>
            <a:pPr algn="ctr"/>
            <a:r>
              <a:rPr lang="he-IL" dirty="0"/>
              <a:t>נסביר בקצרה:</a:t>
            </a:r>
          </a:p>
        </p:txBody>
      </p:sp>
      <p:sp>
        <p:nvSpPr>
          <p:cNvPr id="3" name="Content Placeholder 2">
            <a:extLst>
              <a:ext uri="{FF2B5EF4-FFF2-40B4-BE49-F238E27FC236}">
                <a16:creationId xmlns:a16="http://schemas.microsoft.com/office/drawing/2014/main" id="{7AB53CC3-115D-3180-D527-51AAB9B52B43}"/>
              </a:ext>
            </a:extLst>
          </p:cNvPr>
          <p:cNvSpPr>
            <a:spLocks noGrp="1"/>
          </p:cNvSpPr>
          <p:nvPr>
            <p:ph idx="1"/>
          </p:nvPr>
        </p:nvSpPr>
        <p:spPr>
          <a:xfrm>
            <a:off x="685801" y="1245704"/>
            <a:ext cx="10131425" cy="4850295"/>
          </a:xfrm>
        </p:spPr>
        <p:txBody>
          <a:bodyPr>
            <a:normAutofit/>
          </a:bodyPr>
          <a:lstStyle/>
          <a:p>
            <a:pPr algn="r" rtl="1"/>
            <a:r>
              <a:rPr lang="en-US" u="sng" dirty="0"/>
              <a:t>COMMANDS</a:t>
            </a:r>
            <a:r>
              <a:rPr lang="he-IL" dirty="0"/>
              <a:t> – בעצם פקודות גנריות, </a:t>
            </a:r>
            <a:r>
              <a:rPr lang="en-US" dirty="0"/>
              <a:t>WAIT</a:t>
            </a:r>
            <a:r>
              <a:rPr lang="he-IL" dirty="0"/>
              <a:t>,</a:t>
            </a:r>
            <a:r>
              <a:rPr lang="en-US" dirty="0"/>
              <a:t>REPEAT</a:t>
            </a:r>
            <a:r>
              <a:rPr lang="he-IL" dirty="0"/>
              <a:t>,</a:t>
            </a:r>
            <a:r>
              <a:rPr lang="en-US" dirty="0"/>
              <a:t>ALWAYS</a:t>
            </a:r>
            <a:r>
              <a:rPr lang="he-IL" dirty="0"/>
              <a:t>,</a:t>
            </a:r>
            <a:r>
              <a:rPr lang="en-US" dirty="0"/>
              <a:t>IF</a:t>
            </a:r>
            <a:r>
              <a:rPr lang="he-IL" dirty="0"/>
              <a:t> , </a:t>
            </a:r>
            <a:r>
              <a:rPr lang="en-US" dirty="0"/>
              <a:t>STOP</a:t>
            </a:r>
            <a:r>
              <a:rPr lang="he-IL" dirty="0"/>
              <a:t> ועוד</a:t>
            </a:r>
          </a:p>
          <a:p>
            <a:pPr algn="r" rtl="1"/>
            <a:r>
              <a:rPr lang="en-US" u="sng" dirty="0"/>
              <a:t>OPERATORS</a:t>
            </a:r>
            <a:r>
              <a:rPr lang="he-IL" dirty="0"/>
              <a:t>– בעצם כלל הפעולות האריתמטיות שיש לסביבה</a:t>
            </a:r>
          </a:p>
          <a:p>
            <a:pPr marL="0" indent="0" algn="ctr" rtl="1">
              <a:buNone/>
            </a:pPr>
            <a:r>
              <a:rPr lang="he-IL" b="1" u="sng" dirty="0"/>
              <a:t>לדוגמא</a:t>
            </a:r>
            <a:r>
              <a:rPr lang="he-IL" dirty="0"/>
              <a:t>:</a:t>
            </a:r>
          </a:p>
          <a:p>
            <a:pPr marL="0" indent="0" algn="ctr" rtl="1">
              <a:buNone/>
            </a:pPr>
            <a:r>
              <a:rPr lang="en-US" dirty="0"/>
              <a:t>Python API</a:t>
            </a:r>
          </a:p>
          <a:p>
            <a:pPr marL="0" indent="0" algn="ctr" rtl="1">
              <a:buNone/>
            </a:pPr>
            <a:r>
              <a:rPr lang="en-US" dirty="0"/>
              <a:t>Function: </a:t>
            </a:r>
            <a:r>
              <a:rPr lang="en-US" dirty="0" err="1"/>
              <a:t>time.sleep</a:t>
            </a:r>
            <a:r>
              <a:rPr lang="en-US" dirty="0"/>
              <a:t>(t)</a:t>
            </a:r>
          </a:p>
          <a:p>
            <a:pPr marL="0" indent="0" algn="ctr" rtl="1">
              <a:buNone/>
            </a:pPr>
            <a:r>
              <a:rPr lang="en-US" dirty="0"/>
              <a:t>Parameters:</a:t>
            </a:r>
          </a:p>
          <a:p>
            <a:pPr marL="0" indent="0" algn="ctr" rtl="1">
              <a:buNone/>
            </a:pPr>
            <a:r>
              <a:rPr lang="en-US" dirty="0"/>
              <a:t>● t(float): [0, 3600]s</a:t>
            </a:r>
            <a:endParaRPr lang="he-IL" dirty="0"/>
          </a:p>
        </p:txBody>
      </p:sp>
    </p:spTree>
    <p:extLst>
      <p:ext uri="{BB962C8B-B14F-4D97-AF65-F5344CB8AC3E}">
        <p14:creationId xmlns:p14="http://schemas.microsoft.com/office/powerpoint/2010/main" val="2093567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שמימי">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שמימ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מימי">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TM03457452[[fn=שמימי]]</Template>
  <TotalTime>232</TotalTime>
  <Words>1183</Words>
  <Application>Microsoft Office PowerPoint</Application>
  <PresentationFormat>מסך רחב</PresentationFormat>
  <Paragraphs>107</Paragraphs>
  <Slides>16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16</vt:i4>
      </vt:variant>
    </vt:vector>
  </HeadingPairs>
  <TitlesOfParts>
    <vt:vector size="20" baseType="lpstr">
      <vt:lpstr>Arial</vt:lpstr>
      <vt:lpstr>Calibri</vt:lpstr>
      <vt:lpstr>Calibri Light</vt:lpstr>
      <vt:lpstr>שמימי</vt:lpstr>
      <vt:lpstr>פרויקט סוף – רובוטים אוטונומיים נדב סויסה, דוד פויסט, רואן שריף</vt:lpstr>
      <vt:lpstr>מה רצינו לעשות כאן?</vt:lpstr>
      <vt:lpstr>קצת על ה SDK</vt:lpstr>
      <vt:lpstr>נסביר בקצרה:</vt:lpstr>
      <vt:lpstr>נסביר בקצרה:</vt:lpstr>
      <vt:lpstr>נסביר בקצרה:</vt:lpstr>
      <vt:lpstr>נסביר בקצרה:</vt:lpstr>
      <vt:lpstr>נסביר בקצרה:</vt:lpstr>
      <vt:lpstr>נסביר בקצרה:</vt:lpstr>
      <vt:lpstr>איך הכל התחבר והניסויים שעשינו</vt:lpstr>
      <vt:lpstr>Drive Functionality</vt:lpstr>
      <vt:lpstr>Claps</vt:lpstr>
      <vt:lpstr>watch dog</vt:lpstr>
      <vt:lpstr>Shoot targets</vt:lpstr>
      <vt:lpstr>Hit Detection</vt:lpstr>
      <vt:lpstr>Blaster Functionality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סוף – רובוטים אוטונומיים נדב סויסה, דוד פויסט, ראוואן שריף</dc:title>
  <dc:creator>נדב סויסה</dc:creator>
  <cp:lastModifiedBy>דוד פויסט</cp:lastModifiedBy>
  <cp:revision>3</cp:revision>
  <dcterms:created xsi:type="dcterms:W3CDTF">2022-07-13T15:45:35Z</dcterms:created>
  <dcterms:modified xsi:type="dcterms:W3CDTF">2022-07-14T10:07:28Z</dcterms:modified>
</cp:coreProperties>
</file>