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8" r:id="rId3"/>
    <p:sldId id="259" r:id="rId4"/>
    <p:sldId id="267" r:id="rId5"/>
    <p:sldId id="262" r:id="rId6"/>
    <p:sldId id="272" r:id="rId7"/>
    <p:sldId id="268" r:id="rId8"/>
    <p:sldId id="271" r:id="rId9"/>
    <p:sldId id="270" r:id="rId10"/>
    <p:sldId id="260" r:id="rId11"/>
    <p:sldId id="274" r:id="rId12"/>
    <p:sldId id="263" r:id="rId13"/>
    <p:sldId id="282" r:id="rId14"/>
    <p:sldId id="283" r:id="rId15"/>
    <p:sldId id="284" r:id="rId16"/>
    <p:sldId id="265" r:id="rId17"/>
    <p:sldId id="275" r:id="rId18"/>
    <p:sldId id="276" r:id="rId19"/>
    <p:sldId id="277" r:id="rId20"/>
    <p:sldId id="279" r:id="rId21"/>
    <p:sldId id="280" r:id="rId22"/>
    <p:sldId id="281" r:id="rId23"/>
    <p:sldId id="286" r:id="rId24"/>
    <p:sldId id="287" r:id="rId25"/>
    <p:sldId id="266" r:id="rId26"/>
  </p:sldIdLst>
  <p:sldSz cx="12192000" cy="6858000"/>
  <p:notesSz cx="10020300" cy="6889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03" autoAdjust="0"/>
    <p:restoredTop sz="85091" autoAdjust="0"/>
  </p:normalViewPr>
  <p:slideViewPr>
    <p:cSldViewPr snapToGrid="0">
      <p:cViewPr varScale="1">
        <p:scale>
          <a:sx n="94" d="100"/>
          <a:sy n="94" d="100"/>
        </p:scale>
        <p:origin x="26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42130" cy="345684"/>
          </a:xfrm>
          <a:prstGeom prst="rect">
            <a:avLst/>
          </a:prstGeom>
        </p:spPr>
        <p:txBody>
          <a:bodyPr vert="horz" lIns="96625" tIns="48312" rIns="96625" bIns="48312" rtlCol="0"/>
          <a:lstStyle>
            <a:lvl1pPr algn="l">
              <a:defRPr sz="1300"/>
            </a:lvl1pPr>
          </a:lstStyle>
          <a:p>
            <a:endParaRPr lang="en-US"/>
          </a:p>
        </p:txBody>
      </p:sp>
      <p:sp>
        <p:nvSpPr>
          <p:cNvPr id="3" name="Date Placeholder 2"/>
          <p:cNvSpPr>
            <a:spLocks noGrp="1"/>
          </p:cNvSpPr>
          <p:nvPr>
            <p:ph type="dt" idx="1"/>
          </p:nvPr>
        </p:nvSpPr>
        <p:spPr>
          <a:xfrm>
            <a:off x="5675851" y="1"/>
            <a:ext cx="4342130" cy="345684"/>
          </a:xfrm>
          <a:prstGeom prst="rect">
            <a:avLst/>
          </a:prstGeom>
        </p:spPr>
        <p:txBody>
          <a:bodyPr vert="horz" lIns="96625" tIns="48312" rIns="96625" bIns="48312" rtlCol="0"/>
          <a:lstStyle>
            <a:lvl1pPr algn="r">
              <a:defRPr sz="1300"/>
            </a:lvl1pPr>
          </a:lstStyle>
          <a:p>
            <a:fld id="{21742F11-18A4-43D2-A3D6-547D2BC18583}" type="datetimeFigureOut">
              <a:rPr lang="en-US" smtClean="0"/>
              <a:t>27/08/2018</a:t>
            </a:fld>
            <a:endParaRPr lang="en-US"/>
          </a:p>
        </p:txBody>
      </p:sp>
      <p:sp>
        <p:nvSpPr>
          <p:cNvPr id="4" name="Slide Image Placeholder 3"/>
          <p:cNvSpPr>
            <a:spLocks noGrp="1" noRot="1" noChangeAspect="1"/>
          </p:cNvSpPr>
          <p:nvPr>
            <p:ph type="sldImg" idx="2"/>
          </p:nvPr>
        </p:nvSpPr>
        <p:spPr>
          <a:xfrm>
            <a:off x="2944813" y="862013"/>
            <a:ext cx="4130675" cy="2324100"/>
          </a:xfrm>
          <a:prstGeom prst="rect">
            <a:avLst/>
          </a:prstGeom>
          <a:noFill/>
          <a:ln w="12700">
            <a:solidFill>
              <a:prstClr val="black"/>
            </a:solidFill>
          </a:ln>
        </p:spPr>
        <p:txBody>
          <a:bodyPr vert="horz" lIns="96625" tIns="48312" rIns="96625" bIns="48312" rtlCol="0" anchor="ctr"/>
          <a:lstStyle/>
          <a:p>
            <a:endParaRPr lang="en-US"/>
          </a:p>
        </p:txBody>
      </p:sp>
      <p:sp>
        <p:nvSpPr>
          <p:cNvPr id="5" name="Notes Placeholder 4"/>
          <p:cNvSpPr>
            <a:spLocks noGrp="1"/>
          </p:cNvSpPr>
          <p:nvPr>
            <p:ph type="body" sz="quarter" idx="3"/>
          </p:nvPr>
        </p:nvSpPr>
        <p:spPr>
          <a:xfrm>
            <a:off x="1002030" y="3315691"/>
            <a:ext cx="8016240" cy="2712840"/>
          </a:xfrm>
          <a:prstGeom prst="rect">
            <a:avLst/>
          </a:prstGeom>
        </p:spPr>
        <p:txBody>
          <a:bodyPr vert="horz" lIns="96625" tIns="48312" rIns="96625" bIns="4831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44067"/>
            <a:ext cx="4342130" cy="345683"/>
          </a:xfrm>
          <a:prstGeom prst="rect">
            <a:avLst/>
          </a:prstGeom>
        </p:spPr>
        <p:txBody>
          <a:bodyPr vert="horz" lIns="96625" tIns="48312" rIns="96625" bIns="48312" rtlCol="0" anchor="b"/>
          <a:lstStyle>
            <a:lvl1pPr algn="l">
              <a:defRPr sz="1300"/>
            </a:lvl1pPr>
          </a:lstStyle>
          <a:p>
            <a:endParaRPr lang="en-US"/>
          </a:p>
        </p:txBody>
      </p:sp>
      <p:sp>
        <p:nvSpPr>
          <p:cNvPr id="7" name="Slide Number Placeholder 6"/>
          <p:cNvSpPr>
            <a:spLocks noGrp="1"/>
          </p:cNvSpPr>
          <p:nvPr>
            <p:ph type="sldNum" sz="quarter" idx="5"/>
          </p:nvPr>
        </p:nvSpPr>
        <p:spPr>
          <a:xfrm>
            <a:off x="5675851" y="6544067"/>
            <a:ext cx="4342130" cy="345683"/>
          </a:xfrm>
          <a:prstGeom prst="rect">
            <a:avLst/>
          </a:prstGeom>
        </p:spPr>
        <p:txBody>
          <a:bodyPr vert="horz" lIns="96625" tIns="48312" rIns="96625" bIns="48312" rtlCol="0" anchor="b"/>
          <a:lstStyle>
            <a:lvl1pPr algn="r">
              <a:defRPr sz="1300"/>
            </a:lvl1pPr>
          </a:lstStyle>
          <a:p>
            <a:fld id="{05809E61-0981-416F-850F-4C2EAFACEC38}" type="slidenum">
              <a:rPr lang="en-US" smtClean="0"/>
              <a:t>‹#›</a:t>
            </a:fld>
            <a:endParaRPr lang="en-US"/>
          </a:p>
        </p:txBody>
      </p:sp>
    </p:spTree>
    <p:extLst>
      <p:ext uri="{BB962C8B-B14F-4D97-AF65-F5344CB8AC3E}">
        <p14:creationId xmlns:p14="http://schemas.microsoft.com/office/powerpoint/2010/main" val="3385102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A2EC4F-7C2B-46F7-BC98-B527524B966E}" type="slidenum">
              <a:rPr lang="en-US" smtClean="0"/>
              <a:t>2</a:t>
            </a:fld>
            <a:endParaRPr lang="en-US"/>
          </a:p>
        </p:txBody>
      </p:sp>
    </p:spTree>
    <p:extLst>
      <p:ext uri="{BB962C8B-B14F-4D97-AF65-F5344CB8AC3E}">
        <p14:creationId xmlns:p14="http://schemas.microsoft.com/office/powerpoint/2010/main" val="32547987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he-IL" sz="1300" dirty="0"/>
              <a:t>פונקצית אקטיבציה – בכל התוצאות השגיאה הגבוהה ביותר מתקבלת עבור </a:t>
            </a:r>
            <a:r>
              <a:rPr lang="en-US" sz="1300" dirty="0" err="1"/>
              <a:t>Relu</a:t>
            </a:r>
            <a:r>
              <a:rPr lang="he-IL" sz="1300" dirty="0"/>
              <a:t>.</a:t>
            </a:r>
            <a:endParaRPr lang="en-US" sz="1300" dirty="0"/>
          </a:p>
        </p:txBody>
      </p:sp>
      <p:sp>
        <p:nvSpPr>
          <p:cNvPr id="4" name="Slide Number Placeholder 3"/>
          <p:cNvSpPr>
            <a:spLocks noGrp="1"/>
          </p:cNvSpPr>
          <p:nvPr>
            <p:ph type="sldNum" sz="quarter" idx="10"/>
          </p:nvPr>
        </p:nvSpPr>
        <p:spPr/>
        <p:txBody>
          <a:bodyPr/>
          <a:lstStyle/>
          <a:p>
            <a:fld id="{05809E61-0981-416F-850F-4C2EAFACEC38}" type="slidenum">
              <a:rPr lang="en-US" smtClean="0"/>
              <a:t>21</a:t>
            </a:fld>
            <a:endParaRPr lang="en-US"/>
          </a:p>
        </p:txBody>
      </p:sp>
    </p:spTree>
    <p:extLst>
      <p:ext uri="{BB962C8B-B14F-4D97-AF65-F5344CB8AC3E}">
        <p14:creationId xmlns:p14="http://schemas.microsoft.com/office/powerpoint/2010/main" val="815485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he-IL" sz="1300" dirty="0"/>
              <a:t>איפוצ'ס – ניתן לראות שעבור מקרים מסוימים מספר גדול יותר של חזרות אינו משפר את השגיאה.</a:t>
            </a:r>
            <a:endParaRPr lang="en-US" sz="1300" dirty="0"/>
          </a:p>
        </p:txBody>
      </p:sp>
      <p:sp>
        <p:nvSpPr>
          <p:cNvPr id="4" name="Slide Number Placeholder 3"/>
          <p:cNvSpPr>
            <a:spLocks noGrp="1"/>
          </p:cNvSpPr>
          <p:nvPr>
            <p:ph type="sldNum" sz="quarter" idx="10"/>
          </p:nvPr>
        </p:nvSpPr>
        <p:spPr/>
        <p:txBody>
          <a:bodyPr/>
          <a:lstStyle/>
          <a:p>
            <a:fld id="{05809E61-0981-416F-850F-4C2EAFACEC38}" type="slidenum">
              <a:rPr lang="en-US" smtClean="0"/>
              <a:t>22</a:t>
            </a:fld>
            <a:endParaRPr lang="en-US"/>
          </a:p>
        </p:txBody>
      </p:sp>
    </p:spTree>
    <p:extLst>
      <p:ext uri="{BB962C8B-B14F-4D97-AF65-F5344CB8AC3E}">
        <p14:creationId xmlns:p14="http://schemas.microsoft.com/office/powerpoint/2010/main" val="2458888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246">
              <a:defRPr/>
            </a:pPr>
            <a:r>
              <a:rPr lang="he-IL" sz="1300"/>
              <a:t>נראה שיש מגמה תואמת עבור ערכי הניבוי. </a:t>
            </a:r>
            <a:endParaRPr lang="en-US" sz="1300"/>
          </a:p>
          <a:p>
            <a:endParaRPr lang="en-US" dirty="0"/>
          </a:p>
        </p:txBody>
      </p:sp>
      <p:sp>
        <p:nvSpPr>
          <p:cNvPr id="4" name="Slide Number Placeholder 3"/>
          <p:cNvSpPr>
            <a:spLocks noGrp="1"/>
          </p:cNvSpPr>
          <p:nvPr>
            <p:ph type="sldNum" sz="quarter" idx="10"/>
          </p:nvPr>
        </p:nvSpPr>
        <p:spPr/>
        <p:txBody>
          <a:bodyPr/>
          <a:lstStyle/>
          <a:p>
            <a:fld id="{05809E61-0981-416F-850F-4C2EAFACEC38}" type="slidenum">
              <a:rPr lang="en-US" smtClean="0"/>
              <a:t>13</a:t>
            </a:fld>
            <a:endParaRPr lang="en-US"/>
          </a:p>
        </p:txBody>
      </p:sp>
    </p:spTree>
    <p:extLst>
      <p:ext uri="{BB962C8B-B14F-4D97-AF65-F5344CB8AC3E}">
        <p14:creationId xmlns:p14="http://schemas.microsoft.com/office/powerpoint/2010/main" val="2927661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he-IL" sz="1300" dirty="0"/>
              <a:t>מגמת ירידה – נראת מגמה של ערך קבוע – מה שאינו מתאים לדגימות האמיתיות</a:t>
            </a:r>
            <a:endParaRPr lang="en-US" sz="1300" dirty="0"/>
          </a:p>
        </p:txBody>
      </p:sp>
      <p:sp>
        <p:nvSpPr>
          <p:cNvPr id="4" name="Slide Number Placeholder 3"/>
          <p:cNvSpPr>
            <a:spLocks noGrp="1"/>
          </p:cNvSpPr>
          <p:nvPr>
            <p:ph type="sldNum" sz="quarter" idx="10"/>
          </p:nvPr>
        </p:nvSpPr>
        <p:spPr/>
        <p:txBody>
          <a:bodyPr/>
          <a:lstStyle/>
          <a:p>
            <a:fld id="{05809E61-0981-416F-850F-4C2EAFACEC38}" type="slidenum">
              <a:rPr lang="en-US" smtClean="0"/>
              <a:t>14</a:t>
            </a:fld>
            <a:endParaRPr lang="en-US"/>
          </a:p>
        </p:txBody>
      </p:sp>
    </p:spTree>
    <p:extLst>
      <p:ext uri="{BB962C8B-B14F-4D97-AF65-F5344CB8AC3E}">
        <p14:creationId xmlns:p14="http://schemas.microsoft.com/office/powerpoint/2010/main" val="20256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he-IL" sz="1300" dirty="0"/>
              <a:t>ללא מגמה – חיזוי מתאים</a:t>
            </a:r>
            <a:endParaRPr lang="en-US" sz="1300" dirty="0"/>
          </a:p>
        </p:txBody>
      </p:sp>
      <p:sp>
        <p:nvSpPr>
          <p:cNvPr id="4" name="Slide Number Placeholder 3"/>
          <p:cNvSpPr>
            <a:spLocks noGrp="1"/>
          </p:cNvSpPr>
          <p:nvPr>
            <p:ph type="sldNum" sz="quarter" idx="10"/>
          </p:nvPr>
        </p:nvSpPr>
        <p:spPr/>
        <p:txBody>
          <a:bodyPr/>
          <a:lstStyle/>
          <a:p>
            <a:fld id="{05809E61-0981-416F-850F-4C2EAFACEC38}" type="slidenum">
              <a:rPr lang="en-US" smtClean="0"/>
              <a:t>15</a:t>
            </a:fld>
            <a:endParaRPr lang="en-US"/>
          </a:p>
        </p:txBody>
      </p:sp>
    </p:spTree>
    <p:extLst>
      <p:ext uri="{BB962C8B-B14F-4D97-AF65-F5344CB8AC3E}">
        <p14:creationId xmlns:p14="http://schemas.microsoft.com/office/powerpoint/2010/main" val="3263458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he-IL" sz="1300" dirty="0"/>
              <a:t>מספר ימי האימון – לא ראינו מגמות משותפות</a:t>
            </a:r>
            <a:endParaRPr lang="en-US" sz="1300" dirty="0"/>
          </a:p>
        </p:txBody>
      </p:sp>
      <p:sp>
        <p:nvSpPr>
          <p:cNvPr id="4" name="Slide Number Placeholder 3"/>
          <p:cNvSpPr>
            <a:spLocks noGrp="1"/>
          </p:cNvSpPr>
          <p:nvPr>
            <p:ph type="sldNum" sz="quarter" idx="10"/>
          </p:nvPr>
        </p:nvSpPr>
        <p:spPr/>
        <p:txBody>
          <a:bodyPr/>
          <a:lstStyle/>
          <a:p>
            <a:fld id="{05809E61-0981-416F-850F-4C2EAFACEC38}" type="slidenum">
              <a:rPr lang="en-US" smtClean="0"/>
              <a:t>16</a:t>
            </a:fld>
            <a:endParaRPr lang="en-US"/>
          </a:p>
        </p:txBody>
      </p:sp>
    </p:spTree>
    <p:extLst>
      <p:ext uri="{BB962C8B-B14F-4D97-AF65-F5344CB8AC3E}">
        <p14:creationId xmlns:p14="http://schemas.microsoft.com/office/powerpoint/2010/main" val="3002916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he-IL" sz="1300" dirty="0"/>
              <a:t>שעות לימוד - לא ראינו מגמות משותפות</a:t>
            </a:r>
            <a:endParaRPr lang="en-US" sz="1300" dirty="0"/>
          </a:p>
        </p:txBody>
      </p:sp>
      <p:sp>
        <p:nvSpPr>
          <p:cNvPr id="4" name="Slide Number Placeholder 3"/>
          <p:cNvSpPr>
            <a:spLocks noGrp="1"/>
          </p:cNvSpPr>
          <p:nvPr>
            <p:ph type="sldNum" sz="quarter" idx="10"/>
          </p:nvPr>
        </p:nvSpPr>
        <p:spPr/>
        <p:txBody>
          <a:bodyPr/>
          <a:lstStyle/>
          <a:p>
            <a:fld id="{05809E61-0981-416F-850F-4C2EAFACEC38}" type="slidenum">
              <a:rPr lang="en-US" smtClean="0"/>
              <a:t>17</a:t>
            </a:fld>
            <a:endParaRPr lang="en-US"/>
          </a:p>
        </p:txBody>
      </p:sp>
    </p:spTree>
    <p:extLst>
      <p:ext uri="{BB962C8B-B14F-4D97-AF65-F5344CB8AC3E}">
        <p14:creationId xmlns:p14="http://schemas.microsoft.com/office/powerpoint/2010/main" val="3970685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he-IL" sz="1300" dirty="0"/>
              <a:t>משך זמן הניבוי – בהתאם לאינטואיציה, רואים בבירור שככל שמשך זמן הניבוי גדול יותר, השגיאה עולה. אין ערך אחד שנראה יותר דומיננטי מהשאר. ניכר מינימום מקומי בזמן שאינו היה צפוי (בדקה 30 בגרף ללא מגמה ו50 בגרף עליה).</a:t>
            </a:r>
            <a:endParaRPr lang="en-US" sz="1300" dirty="0"/>
          </a:p>
        </p:txBody>
      </p:sp>
      <p:sp>
        <p:nvSpPr>
          <p:cNvPr id="4" name="Slide Number Placeholder 3"/>
          <p:cNvSpPr>
            <a:spLocks noGrp="1"/>
          </p:cNvSpPr>
          <p:nvPr>
            <p:ph type="sldNum" sz="quarter" idx="10"/>
          </p:nvPr>
        </p:nvSpPr>
        <p:spPr/>
        <p:txBody>
          <a:bodyPr/>
          <a:lstStyle/>
          <a:p>
            <a:fld id="{05809E61-0981-416F-850F-4C2EAFACEC38}" type="slidenum">
              <a:rPr lang="en-US" smtClean="0"/>
              <a:t>18</a:t>
            </a:fld>
            <a:endParaRPr lang="en-US"/>
          </a:p>
        </p:txBody>
      </p:sp>
    </p:spTree>
    <p:extLst>
      <p:ext uri="{BB962C8B-B14F-4D97-AF65-F5344CB8AC3E}">
        <p14:creationId xmlns:p14="http://schemas.microsoft.com/office/powerpoint/2010/main" val="3906015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he-IL" sz="1300" dirty="0"/>
              <a:t>מספר תאי ה</a:t>
            </a:r>
            <a:r>
              <a:rPr lang="en-US" sz="1300" dirty="0"/>
              <a:t>LSTM </a:t>
            </a:r>
            <a:r>
              <a:rPr lang="he-IL" sz="1300" dirty="0"/>
              <a:t>- לא ראינו מגמות משותפות</a:t>
            </a:r>
            <a:endParaRPr lang="en-US" sz="1300" dirty="0"/>
          </a:p>
        </p:txBody>
      </p:sp>
      <p:sp>
        <p:nvSpPr>
          <p:cNvPr id="4" name="Slide Number Placeholder 3"/>
          <p:cNvSpPr>
            <a:spLocks noGrp="1"/>
          </p:cNvSpPr>
          <p:nvPr>
            <p:ph type="sldNum" sz="quarter" idx="10"/>
          </p:nvPr>
        </p:nvSpPr>
        <p:spPr/>
        <p:txBody>
          <a:bodyPr/>
          <a:lstStyle/>
          <a:p>
            <a:fld id="{05809E61-0981-416F-850F-4C2EAFACEC38}" type="slidenum">
              <a:rPr lang="en-US" smtClean="0"/>
              <a:t>19</a:t>
            </a:fld>
            <a:endParaRPr lang="en-US"/>
          </a:p>
        </p:txBody>
      </p:sp>
    </p:spTree>
    <p:extLst>
      <p:ext uri="{BB962C8B-B14F-4D97-AF65-F5344CB8AC3E}">
        <p14:creationId xmlns:p14="http://schemas.microsoft.com/office/powerpoint/2010/main" val="2422225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he-IL" sz="1300" dirty="0"/>
              <a:t>קצב לימוד – בכל התוצאות רואים מינימום מקומי בערך ביניים.</a:t>
            </a:r>
            <a:endParaRPr lang="en-US" sz="1300" dirty="0"/>
          </a:p>
          <a:p>
            <a:endParaRPr lang="en-US" dirty="0"/>
          </a:p>
        </p:txBody>
      </p:sp>
      <p:sp>
        <p:nvSpPr>
          <p:cNvPr id="4" name="Slide Number Placeholder 3"/>
          <p:cNvSpPr>
            <a:spLocks noGrp="1"/>
          </p:cNvSpPr>
          <p:nvPr>
            <p:ph type="sldNum" sz="quarter" idx="10"/>
          </p:nvPr>
        </p:nvSpPr>
        <p:spPr/>
        <p:txBody>
          <a:bodyPr/>
          <a:lstStyle/>
          <a:p>
            <a:fld id="{05809E61-0981-416F-850F-4C2EAFACEC38}" type="slidenum">
              <a:rPr lang="en-US" smtClean="0"/>
              <a:t>20</a:t>
            </a:fld>
            <a:endParaRPr lang="en-US"/>
          </a:p>
        </p:txBody>
      </p:sp>
    </p:spTree>
    <p:extLst>
      <p:ext uri="{BB962C8B-B14F-4D97-AF65-F5344CB8AC3E}">
        <p14:creationId xmlns:p14="http://schemas.microsoft.com/office/powerpoint/2010/main" val="3972773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1306-1180-47AF-89CE-9B096296D0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42F1AA-1F61-4404-8A17-5FDE4283B9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88B112-E782-465D-B252-6D0D19EDB775}"/>
              </a:ext>
            </a:extLst>
          </p:cNvPr>
          <p:cNvSpPr>
            <a:spLocks noGrp="1"/>
          </p:cNvSpPr>
          <p:nvPr>
            <p:ph type="dt" sz="half" idx="10"/>
          </p:nvPr>
        </p:nvSpPr>
        <p:spPr/>
        <p:txBody>
          <a:bodyPr/>
          <a:lstStyle/>
          <a:p>
            <a:fld id="{D31C7300-1912-4F01-93F5-FE1F0D0774F6}" type="datetimeFigureOut">
              <a:rPr lang="en-US" smtClean="0"/>
              <a:t>27/08/2018</a:t>
            </a:fld>
            <a:endParaRPr lang="en-US"/>
          </a:p>
        </p:txBody>
      </p:sp>
      <p:sp>
        <p:nvSpPr>
          <p:cNvPr id="5" name="Footer Placeholder 4">
            <a:extLst>
              <a:ext uri="{FF2B5EF4-FFF2-40B4-BE49-F238E27FC236}">
                <a16:creationId xmlns:a16="http://schemas.microsoft.com/office/drawing/2014/main" id="{2B663347-BC3A-4AE3-B444-88F6EFC8B8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FE1C9-7A0C-4182-BBF8-4437C89E6900}"/>
              </a:ext>
            </a:extLst>
          </p:cNvPr>
          <p:cNvSpPr>
            <a:spLocks noGrp="1"/>
          </p:cNvSpPr>
          <p:nvPr>
            <p:ph type="sldNum" sz="quarter" idx="12"/>
          </p:nvPr>
        </p:nvSpPr>
        <p:spPr/>
        <p:txBody>
          <a:bodyPr/>
          <a:lstStyle/>
          <a:p>
            <a:fld id="{771D77D1-0DAB-4749-A122-6EAA11BEE53B}" type="slidenum">
              <a:rPr lang="en-US" smtClean="0"/>
              <a:t>‹#›</a:t>
            </a:fld>
            <a:endParaRPr lang="en-US"/>
          </a:p>
        </p:txBody>
      </p:sp>
    </p:spTree>
    <p:extLst>
      <p:ext uri="{BB962C8B-B14F-4D97-AF65-F5344CB8AC3E}">
        <p14:creationId xmlns:p14="http://schemas.microsoft.com/office/powerpoint/2010/main" val="1572260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6D469-B9B2-4C26-B1F5-5639A9B19C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454A07-B39F-4549-8924-80C6DDE9009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403B7D-7CE9-435B-92EB-1061F0C6EC86}"/>
              </a:ext>
            </a:extLst>
          </p:cNvPr>
          <p:cNvSpPr>
            <a:spLocks noGrp="1"/>
          </p:cNvSpPr>
          <p:nvPr>
            <p:ph type="dt" sz="half" idx="10"/>
          </p:nvPr>
        </p:nvSpPr>
        <p:spPr/>
        <p:txBody>
          <a:bodyPr/>
          <a:lstStyle/>
          <a:p>
            <a:fld id="{D31C7300-1912-4F01-93F5-FE1F0D0774F6}" type="datetimeFigureOut">
              <a:rPr lang="en-US" smtClean="0"/>
              <a:t>27/08/2018</a:t>
            </a:fld>
            <a:endParaRPr lang="en-US"/>
          </a:p>
        </p:txBody>
      </p:sp>
      <p:sp>
        <p:nvSpPr>
          <p:cNvPr id="5" name="Footer Placeholder 4">
            <a:extLst>
              <a:ext uri="{FF2B5EF4-FFF2-40B4-BE49-F238E27FC236}">
                <a16:creationId xmlns:a16="http://schemas.microsoft.com/office/drawing/2014/main" id="{8568971A-0024-4046-8BBE-ACF4F75A9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EEF402-A5AD-4273-A6BE-EB3D4393FF3B}"/>
              </a:ext>
            </a:extLst>
          </p:cNvPr>
          <p:cNvSpPr>
            <a:spLocks noGrp="1"/>
          </p:cNvSpPr>
          <p:nvPr>
            <p:ph type="sldNum" sz="quarter" idx="12"/>
          </p:nvPr>
        </p:nvSpPr>
        <p:spPr/>
        <p:txBody>
          <a:bodyPr/>
          <a:lstStyle/>
          <a:p>
            <a:fld id="{771D77D1-0DAB-4749-A122-6EAA11BEE53B}" type="slidenum">
              <a:rPr lang="en-US" smtClean="0"/>
              <a:t>‹#›</a:t>
            </a:fld>
            <a:endParaRPr lang="en-US"/>
          </a:p>
        </p:txBody>
      </p:sp>
    </p:spTree>
    <p:extLst>
      <p:ext uri="{BB962C8B-B14F-4D97-AF65-F5344CB8AC3E}">
        <p14:creationId xmlns:p14="http://schemas.microsoft.com/office/powerpoint/2010/main" val="302996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3D5079-D3AD-417B-9228-24A362BA37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12F675-F547-41B8-9522-117EFD5DBD1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8FF685-7D4E-4D27-A2D8-D90326E342AA}"/>
              </a:ext>
            </a:extLst>
          </p:cNvPr>
          <p:cNvSpPr>
            <a:spLocks noGrp="1"/>
          </p:cNvSpPr>
          <p:nvPr>
            <p:ph type="dt" sz="half" idx="10"/>
          </p:nvPr>
        </p:nvSpPr>
        <p:spPr/>
        <p:txBody>
          <a:bodyPr/>
          <a:lstStyle/>
          <a:p>
            <a:fld id="{D31C7300-1912-4F01-93F5-FE1F0D0774F6}" type="datetimeFigureOut">
              <a:rPr lang="en-US" smtClean="0"/>
              <a:t>27/08/2018</a:t>
            </a:fld>
            <a:endParaRPr lang="en-US"/>
          </a:p>
        </p:txBody>
      </p:sp>
      <p:sp>
        <p:nvSpPr>
          <p:cNvPr id="5" name="Footer Placeholder 4">
            <a:extLst>
              <a:ext uri="{FF2B5EF4-FFF2-40B4-BE49-F238E27FC236}">
                <a16:creationId xmlns:a16="http://schemas.microsoft.com/office/drawing/2014/main" id="{95CED363-D0D1-4773-892E-8CFC84A9D6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03EBD9-8BA9-40B5-8B4B-BDEE445E01BA}"/>
              </a:ext>
            </a:extLst>
          </p:cNvPr>
          <p:cNvSpPr>
            <a:spLocks noGrp="1"/>
          </p:cNvSpPr>
          <p:nvPr>
            <p:ph type="sldNum" sz="quarter" idx="12"/>
          </p:nvPr>
        </p:nvSpPr>
        <p:spPr/>
        <p:txBody>
          <a:bodyPr/>
          <a:lstStyle/>
          <a:p>
            <a:fld id="{771D77D1-0DAB-4749-A122-6EAA11BEE53B}" type="slidenum">
              <a:rPr lang="en-US" smtClean="0"/>
              <a:t>‹#›</a:t>
            </a:fld>
            <a:endParaRPr lang="en-US"/>
          </a:p>
        </p:txBody>
      </p:sp>
    </p:spTree>
    <p:extLst>
      <p:ext uri="{BB962C8B-B14F-4D97-AF65-F5344CB8AC3E}">
        <p14:creationId xmlns:p14="http://schemas.microsoft.com/office/powerpoint/2010/main" val="3667532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DBF0D4F-1B11-4711-8120-8F527F74A123}"/>
              </a:ext>
            </a:extLst>
          </p:cNvPr>
          <p:cNvSpPr>
            <a:spLocks noGrp="1"/>
          </p:cNvSpPr>
          <p:nvPr>
            <p:ph type="pic" sz="quarter" idx="13"/>
          </p:nvPr>
        </p:nvSpPr>
        <p:spPr>
          <a:xfrm>
            <a:off x="727074" y="776287"/>
            <a:ext cx="5486400" cy="2514600"/>
          </a:xfrm>
          <a:prstGeom prst="rect">
            <a:avLst/>
          </a:prstGeom>
        </p:spPr>
        <p:txBody>
          <a:bodyPr/>
          <a:lstStyle/>
          <a:p>
            <a:endParaRPr lang="en-US"/>
          </a:p>
        </p:txBody>
      </p:sp>
      <p:sp>
        <p:nvSpPr>
          <p:cNvPr id="9" name="Picture Placeholder 7">
            <a:extLst>
              <a:ext uri="{FF2B5EF4-FFF2-40B4-BE49-F238E27FC236}">
                <a16:creationId xmlns:a16="http://schemas.microsoft.com/office/drawing/2014/main" id="{65540546-26D4-4356-8D9C-61A5E046C96B}"/>
              </a:ext>
            </a:extLst>
          </p:cNvPr>
          <p:cNvSpPr>
            <a:spLocks noGrp="1"/>
          </p:cNvSpPr>
          <p:nvPr>
            <p:ph type="pic" sz="quarter" idx="14"/>
          </p:nvPr>
        </p:nvSpPr>
        <p:spPr>
          <a:xfrm>
            <a:off x="727074" y="3595687"/>
            <a:ext cx="5486400" cy="2514600"/>
          </a:xfrm>
          <a:prstGeom prst="rect">
            <a:avLst/>
          </a:prstGeom>
        </p:spPr>
        <p:txBody>
          <a:bodyPr/>
          <a:lstStyle/>
          <a:p>
            <a:endParaRPr lang="en-US"/>
          </a:p>
        </p:txBody>
      </p:sp>
    </p:spTree>
    <p:extLst>
      <p:ext uri="{BB962C8B-B14F-4D97-AF65-F5344CB8AC3E}">
        <p14:creationId xmlns:p14="http://schemas.microsoft.com/office/powerpoint/2010/main" val="1759102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0C538-7BB2-4010-98AC-EEF15B1675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4506B6-C3B6-4D51-9D32-A139B2CB9F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FDF128-4661-4B82-A87B-F52E10CAFBF2}"/>
              </a:ext>
            </a:extLst>
          </p:cNvPr>
          <p:cNvSpPr>
            <a:spLocks noGrp="1"/>
          </p:cNvSpPr>
          <p:nvPr>
            <p:ph type="dt" sz="half" idx="10"/>
          </p:nvPr>
        </p:nvSpPr>
        <p:spPr/>
        <p:txBody>
          <a:bodyPr/>
          <a:lstStyle/>
          <a:p>
            <a:fld id="{D31C7300-1912-4F01-93F5-FE1F0D0774F6}" type="datetimeFigureOut">
              <a:rPr lang="en-US" smtClean="0"/>
              <a:t>27/08/2018</a:t>
            </a:fld>
            <a:endParaRPr lang="en-US"/>
          </a:p>
        </p:txBody>
      </p:sp>
      <p:sp>
        <p:nvSpPr>
          <p:cNvPr id="5" name="Footer Placeholder 4">
            <a:extLst>
              <a:ext uri="{FF2B5EF4-FFF2-40B4-BE49-F238E27FC236}">
                <a16:creationId xmlns:a16="http://schemas.microsoft.com/office/drawing/2014/main" id="{E94D3FA1-B390-422F-9104-8F27FA18A6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6E31FA-8587-437E-BA39-516702D27DE4}"/>
              </a:ext>
            </a:extLst>
          </p:cNvPr>
          <p:cNvSpPr>
            <a:spLocks noGrp="1"/>
          </p:cNvSpPr>
          <p:nvPr>
            <p:ph type="sldNum" sz="quarter" idx="12"/>
          </p:nvPr>
        </p:nvSpPr>
        <p:spPr/>
        <p:txBody>
          <a:bodyPr/>
          <a:lstStyle/>
          <a:p>
            <a:fld id="{771D77D1-0DAB-4749-A122-6EAA11BEE53B}" type="slidenum">
              <a:rPr lang="en-US" smtClean="0"/>
              <a:t>‹#›</a:t>
            </a:fld>
            <a:endParaRPr lang="en-US"/>
          </a:p>
        </p:txBody>
      </p:sp>
    </p:spTree>
    <p:extLst>
      <p:ext uri="{BB962C8B-B14F-4D97-AF65-F5344CB8AC3E}">
        <p14:creationId xmlns:p14="http://schemas.microsoft.com/office/powerpoint/2010/main" val="3283840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C65F0-145B-4044-800C-010CB06FDB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8DCE4F-8A67-454D-9F47-D61F25978F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4762111-ED98-47F2-8A7D-4556DF786E4B}"/>
              </a:ext>
            </a:extLst>
          </p:cNvPr>
          <p:cNvSpPr>
            <a:spLocks noGrp="1"/>
          </p:cNvSpPr>
          <p:nvPr>
            <p:ph type="dt" sz="half" idx="10"/>
          </p:nvPr>
        </p:nvSpPr>
        <p:spPr/>
        <p:txBody>
          <a:bodyPr/>
          <a:lstStyle/>
          <a:p>
            <a:fld id="{D31C7300-1912-4F01-93F5-FE1F0D0774F6}" type="datetimeFigureOut">
              <a:rPr lang="en-US" smtClean="0"/>
              <a:t>27/08/2018</a:t>
            </a:fld>
            <a:endParaRPr lang="en-US"/>
          </a:p>
        </p:txBody>
      </p:sp>
      <p:sp>
        <p:nvSpPr>
          <p:cNvPr id="5" name="Footer Placeholder 4">
            <a:extLst>
              <a:ext uri="{FF2B5EF4-FFF2-40B4-BE49-F238E27FC236}">
                <a16:creationId xmlns:a16="http://schemas.microsoft.com/office/drawing/2014/main" id="{789F88A2-251D-4D1C-8E3D-A25AE926A7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C1DC2F-5EFD-401C-8D23-FF346DC23D9D}"/>
              </a:ext>
            </a:extLst>
          </p:cNvPr>
          <p:cNvSpPr>
            <a:spLocks noGrp="1"/>
          </p:cNvSpPr>
          <p:nvPr>
            <p:ph type="sldNum" sz="quarter" idx="12"/>
          </p:nvPr>
        </p:nvSpPr>
        <p:spPr/>
        <p:txBody>
          <a:bodyPr/>
          <a:lstStyle/>
          <a:p>
            <a:fld id="{771D77D1-0DAB-4749-A122-6EAA11BEE53B}" type="slidenum">
              <a:rPr lang="en-US" smtClean="0"/>
              <a:t>‹#›</a:t>
            </a:fld>
            <a:endParaRPr lang="en-US"/>
          </a:p>
        </p:txBody>
      </p:sp>
    </p:spTree>
    <p:extLst>
      <p:ext uri="{BB962C8B-B14F-4D97-AF65-F5344CB8AC3E}">
        <p14:creationId xmlns:p14="http://schemas.microsoft.com/office/powerpoint/2010/main" val="1101142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F159-0C95-443D-87CB-680A9C0B93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BD7762-06F6-4645-854D-FE38950CD64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5F238-B7B0-4513-B95E-D3DF1399639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9D5F99-0014-48F6-85B5-6ACDE2EE4045}"/>
              </a:ext>
            </a:extLst>
          </p:cNvPr>
          <p:cNvSpPr>
            <a:spLocks noGrp="1"/>
          </p:cNvSpPr>
          <p:nvPr>
            <p:ph type="dt" sz="half" idx="10"/>
          </p:nvPr>
        </p:nvSpPr>
        <p:spPr/>
        <p:txBody>
          <a:bodyPr/>
          <a:lstStyle/>
          <a:p>
            <a:fld id="{D31C7300-1912-4F01-93F5-FE1F0D0774F6}" type="datetimeFigureOut">
              <a:rPr lang="en-US" smtClean="0"/>
              <a:t>27/08/2018</a:t>
            </a:fld>
            <a:endParaRPr lang="en-US"/>
          </a:p>
        </p:txBody>
      </p:sp>
      <p:sp>
        <p:nvSpPr>
          <p:cNvPr id="6" name="Footer Placeholder 5">
            <a:extLst>
              <a:ext uri="{FF2B5EF4-FFF2-40B4-BE49-F238E27FC236}">
                <a16:creationId xmlns:a16="http://schemas.microsoft.com/office/drawing/2014/main" id="{E67CC1CC-A7C8-426B-B788-021AAC85BA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0739F0-C83A-4142-B63C-13B31216C146}"/>
              </a:ext>
            </a:extLst>
          </p:cNvPr>
          <p:cNvSpPr>
            <a:spLocks noGrp="1"/>
          </p:cNvSpPr>
          <p:nvPr>
            <p:ph type="sldNum" sz="quarter" idx="12"/>
          </p:nvPr>
        </p:nvSpPr>
        <p:spPr/>
        <p:txBody>
          <a:bodyPr/>
          <a:lstStyle/>
          <a:p>
            <a:fld id="{771D77D1-0DAB-4749-A122-6EAA11BEE53B}" type="slidenum">
              <a:rPr lang="en-US" smtClean="0"/>
              <a:t>‹#›</a:t>
            </a:fld>
            <a:endParaRPr lang="en-US"/>
          </a:p>
        </p:txBody>
      </p:sp>
    </p:spTree>
    <p:extLst>
      <p:ext uri="{BB962C8B-B14F-4D97-AF65-F5344CB8AC3E}">
        <p14:creationId xmlns:p14="http://schemas.microsoft.com/office/powerpoint/2010/main" val="1530305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9131D-3F88-428E-A776-C516FD4441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F634C8-87B6-4F28-AC12-C248AF9DF7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EB910E6-A194-4539-9963-98A3AAD123D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738144-2C3F-4C42-83F5-CCDC2F235D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C4437DE-7611-4357-B5AC-80D6B901BB2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F2F256-3E16-4BB4-9E7E-58D1804588B4}"/>
              </a:ext>
            </a:extLst>
          </p:cNvPr>
          <p:cNvSpPr>
            <a:spLocks noGrp="1"/>
          </p:cNvSpPr>
          <p:nvPr>
            <p:ph type="dt" sz="half" idx="10"/>
          </p:nvPr>
        </p:nvSpPr>
        <p:spPr/>
        <p:txBody>
          <a:bodyPr/>
          <a:lstStyle/>
          <a:p>
            <a:fld id="{D31C7300-1912-4F01-93F5-FE1F0D0774F6}" type="datetimeFigureOut">
              <a:rPr lang="en-US" smtClean="0"/>
              <a:t>27/08/2018</a:t>
            </a:fld>
            <a:endParaRPr lang="en-US"/>
          </a:p>
        </p:txBody>
      </p:sp>
      <p:sp>
        <p:nvSpPr>
          <p:cNvPr id="8" name="Footer Placeholder 7">
            <a:extLst>
              <a:ext uri="{FF2B5EF4-FFF2-40B4-BE49-F238E27FC236}">
                <a16:creationId xmlns:a16="http://schemas.microsoft.com/office/drawing/2014/main" id="{00364165-776C-4842-B303-B18C19E43C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1A9BA8-13DF-46B5-A494-B4BFF9402E9E}"/>
              </a:ext>
            </a:extLst>
          </p:cNvPr>
          <p:cNvSpPr>
            <a:spLocks noGrp="1"/>
          </p:cNvSpPr>
          <p:nvPr>
            <p:ph type="sldNum" sz="quarter" idx="12"/>
          </p:nvPr>
        </p:nvSpPr>
        <p:spPr/>
        <p:txBody>
          <a:bodyPr/>
          <a:lstStyle/>
          <a:p>
            <a:fld id="{771D77D1-0DAB-4749-A122-6EAA11BEE53B}" type="slidenum">
              <a:rPr lang="en-US" smtClean="0"/>
              <a:t>‹#›</a:t>
            </a:fld>
            <a:endParaRPr lang="en-US"/>
          </a:p>
        </p:txBody>
      </p:sp>
    </p:spTree>
    <p:extLst>
      <p:ext uri="{BB962C8B-B14F-4D97-AF65-F5344CB8AC3E}">
        <p14:creationId xmlns:p14="http://schemas.microsoft.com/office/powerpoint/2010/main" val="3182300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EDDC7-8F7E-468B-A6BB-82AEE6F838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CF0BE8-ADA4-4F4B-9EDC-30AF9AEA37EB}"/>
              </a:ext>
            </a:extLst>
          </p:cNvPr>
          <p:cNvSpPr>
            <a:spLocks noGrp="1"/>
          </p:cNvSpPr>
          <p:nvPr>
            <p:ph type="dt" sz="half" idx="10"/>
          </p:nvPr>
        </p:nvSpPr>
        <p:spPr/>
        <p:txBody>
          <a:bodyPr/>
          <a:lstStyle/>
          <a:p>
            <a:fld id="{D31C7300-1912-4F01-93F5-FE1F0D0774F6}" type="datetimeFigureOut">
              <a:rPr lang="en-US" smtClean="0"/>
              <a:t>27/08/2018</a:t>
            </a:fld>
            <a:endParaRPr lang="en-US"/>
          </a:p>
        </p:txBody>
      </p:sp>
      <p:sp>
        <p:nvSpPr>
          <p:cNvPr id="4" name="Footer Placeholder 3">
            <a:extLst>
              <a:ext uri="{FF2B5EF4-FFF2-40B4-BE49-F238E27FC236}">
                <a16:creationId xmlns:a16="http://schemas.microsoft.com/office/drawing/2014/main" id="{4C24CB62-453F-4581-A40C-974B597A65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43EFBF-3861-4018-A9D2-7B5698A3ED87}"/>
              </a:ext>
            </a:extLst>
          </p:cNvPr>
          <p:cNvSpPr>
            <a:spLocks noGrp="1"/>
          </p:cNvSpPr>
          <p:nvPr>
            <p:ph type="sldNum" sz="quarter" idx="12"/>
          </p:nvPr>
        </p:nvSpPr>
        <p:spPr/>
        <p:txBody>
          <a:bodyPr/>
          <a:lstStyle/>
          <a:p>
            <a:fld id="{771D77D1-0DAB-4749-A122-6EAA11BEE53B}" type="slidenum">
              <a:rPr lang="en-US" smtClean="0"/>
              <a:t>‹#›</a:t>
            </a:fld>
            <a:endParaRPr lang="en-US"/>
          </a:p>
        </p:txBody>
      </p:sp>
    </p:spTree>
    <p:extLst>
      <p:ext uri="{BB962C8B-B14F-4D97-AF65-F5344CB8AC3E}">
        <p14:creationId xmlns:p14="http://schemas.microsoft.com/office/powerpoint/2010/main" val="1076279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1AE08F-B573-46A8-B4E2-383289934147}"/>
              </a:ext>
            </a:extLst>
          </p:cNvPr>
          <p:cNvSpPr>
            <a:spLocks noGrp="1"/>
          </p:cNvSpPr>
          <p:nvPr>
            <p:ph type="dt" sz="half" idx="10"/>
          </p:nvPr>
        </p:nvSpPr>
        <p:spPr/>
        <p:txBody>
          <a:bodyPr/>
          <a:lstStyle/>
          <a:p>
            <a:fld id="{D31C7300-1912-4F01-93F5-FE1F0D0774F6}" type="datetimeFigureOut">
              <a:rPr lang="en-US" smtClean="0"/>
              <a:t>27/08/2018</a:t>
            </a:fld>
            <a:endParaRPr lang="en-US"/>
          </a:p>
        </p:txBody>
      </p:sp>
      <p:sp>
        <p:nvSpPr>
          <p:cNvPr id="3" name="Footer Placeholder 2">
            <a:extLst>
              <a:ext uri="{FF2B5EF4-FFF2-40B4-BE49-F238E27FC236}">
                <a16:creationId xmlns:a16="http://schemas.microsoft.com/office/drawing/2014/main" id="{F8D3E3F3-7CB8-4582-8F22-B4B55DF2F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25E48F-6878-45A9-B4A6-926D9887219D}"/>
              </a:ext>
            </a:extLst>
          </p:cNvPr>
          <p:cNvSpPr>
            <a:spLocks noGrp="1"/>
          </p:cNvSpPr>
          <p:nvPr>
            <p:ph type="sldNum" sz="quarter" idx="12"/>
          </p:nvPr>
        </p:nvSpPr>
        <p:spPr/>
        <p:txBody>
          <a:bodyPr/>
          <a:lstStyle/>
          <a:p>
            <a:fld id="{771D77D1-0DAB-4749-A122-6EAA11BEE53B}" type="slidenum">
              <a:rPr lang="en-US" smtClean="0"/>
              <a:t>‹#›</a:t>
            </a:fld>
            <a:endParaRPr lang="en-US"/>
          </a:p>
        </p:txBody>
      </p:sp>
    </p:spTree>
    <p:extLst>
      <p:ext uri="{BB962C8B-B14F-4D97-AF65-F5344CB8AC3E}">
        <p14:creationId xmlns:p14="http://schemas.microsoft.com/office/powerpoint/2010/main" val="2876344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1F6EA-3E8F-4C55-8CAF-8F7E55548A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9C409F-5A89-437C-A38C-A370B3D995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5021B8-766E-4B44-983A-AF134365AD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AE9CF4-CD74-48E6-ACD6-B7AF39ACF3F1}"/>
              </a:ext>
            </a:extLst>
          </p:cNvPr>
          <p:cNvSpPr>
            <a:spLocks noGrp="1"/>
          </p:cNvSpPr>
          <p:nvPr>
            <p:ph type="dt" sz="half" idx="10"/>
          </p:nvPr>
        </p:nvSpPr>
        <p:spPr/>
        <p:txBody>
          <a:bodyPr/>
          <a:lstStyle/>
          <a:p>
            <a:fld id="{D31C7300-1912-4F01-93F5-FE1F0D0774F6}" type="datetimeFigureOut">
              <a:rPr lang="en-US" smtClean="0"/>
              <a:t>27/08/2018</a:t>
            </a:fld>
            <a:endParaRPr lang="en-US"/>
          </a:p>
        </p:txBody>
      </p:sp>
      <p:sp>
        <p:nvSpPr>
          <p:cNvPr id="6" name="Footer Placeholder 5">
            <a:extLst>
              <a:ext uri="{FF2B5EF4-FFF2-40B4-BE49-F238E27FC236}">
                <a16:creationId xmlns:a16="http://schemas.microsoft.com/office/drawing/2014/main" id="{5BD65550-F73B-4DEC-9C36-AEF59F8F07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6A457F-9796-44F0-A8F2-D65C295FB1D6}"/>
              </a:ext>
            </a:extLst>
          </p:cNvPr>
          <p:cNvSpPr>
            <a:spLocks noGrp="1"/>
          </p:cNvSpPr>
          <p:nvPr>
            <p:ph type="sldNum" sz="quarter" idx="12"/>
          </p:nvPr>
        </p:nvSpPr>
        <p:spPr/>
        <p:txBody>
          <a:bodyPr/>
          <a:lstStyle/>
          <a:p>
            <a:fld id="{771D77D1-0DAB-4749-A122-6EAA11BEE53B}" type="slidenum">
              <a:rPr lang="en-US" smtClean="0"/>
              <a:t>‹#›</a:t>
            </a:fld>
            <a:endParaRPr lang="en-US"/>
          </a:p>
        </p:txBody>
      </p:sp>
    </p:spTree>
    <p:extLst>
      <p:ext uri="{BB962C8B-B14F-4D97-AF65-F5344CB8AC3E}">
        <p14:creationId xmlns:p14="http://schemas.microsoft.com/office/powerpoint/2010/main" val="2430594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F8453-3D5F-49CC-AE38-633E35A5E1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62E47D-4838-4675-996D-3CD3A8853B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795313-2B26-46E1-A7EA-E035B84FDD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8A760A-19CE-4DAE-9C83-28B826456E94}"/>
              </a:ext>
            </a:extLst>
          </p:cNvPr>
          <p:cNvSpPr>
            <a:spLocks noGrp="1"/>
          </p:cNvSpPr>
          <p:nvPr>
            <p:ph type="dt" sz="half" idx="10"/>
          </p:nvPr>
        </p:nvSpPr>
        <p:spPr/>
        <p:txBody>
          <a:bodyPr/>
          <a:lstStyle/>
          <a:p>
            <a:fld id="{D31C7300-1912-4F01-93F5-FE1F0D0774F6}" type="datetimeFigureOut">
              <a:rPr lang="en-US" smtClean="0"/>
              <a:t>27/08/2018</a:t>
            </a:fld>
            <a:endParaRPr lang="en-US"/>
          </a:p>
        </p:txBody>
      </p:sp>
      <p:sp>
        <p:nvSpPr>
          <p:cNvPr id="6" name="Footer Placeholder 5">
            <a:extLst>
              <a:ext uri="{FF2B5EF4-FFF2-40B4-BE49-F238E27FC236}">
                <a16:creationId xmlns:a16="http://schemas.microsoft.com/office/drawing/2014/main" id="{B16B8058-657F-401A-B1D6-ED0602FB17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CC8DE4-30FB-47D4-935D-A8CE2AB56DCF}"/>
              </a:ext>
            </a:extLst>
          </p:cNvPr>
          <p:cNvSpPr>
            <a:spLocks noGrp="1"/>
          </p:cNvSpPr>
          <p:nvPr>
            <p:ph type="sldNum" sz="quarter" idx="12"/>
          </p:nvPr>
        </p:nvSpPr>
        <p:spPr/>
        <p:txBody>
          <a:bodyPr/>
          <a:lstStyle/>
          <a:p>
            <a:fld id="{771D77D1-0DAB-4749-A122-6EAA11BEE53B}" type="slidenum">
              <a:rPr lang="en-US" smtClean="0"/>
              <a:t>‹#›</a:t>
            </a:fld>
            <a:endParaRPr lang="en-US"/>
          </a:p>
        </p:txBody>
      </p:sp>
    </p:spTree>
    <p:extLst>
      <p:ext uri="{BB962C8B-B14F-4D97-AF65-F5344CB8AC3E}">
        <p14:creationId xmlns:p14="http://schemas.microsoft.com/office/powerpoint/2010/main" val="936923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142D80-F021-43F0-91F6-1986B8B6D4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F3A1B-78A5-42E2-9E5C-971F594598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9AB6DA-9172-4CA2-BE58-3708BA2AFF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1C7300-1912-4F01-93F5-FE1F0D0774F6}" type="datetimeFigureOut">
              <a:rPr lang="en-US" smtClean="0"/>
              <a:t>27/08/2018</a:t>
            </a:fld>
            <a:endParaRPr lang="en-US"/>
          </a:p>
        </p:txBody>
      </p:sp>
      <p:sp>
        <p:nvSpPr>
          <p:cNvPr id="5" name="Footer Placeholder 4">
            <a:extLst>
              <a:ext uri="{FF2B5EF4-FFF2-40B4-BE49-F238E27FC236}">
                <a16:creationId xmlns:a16="http://schemas.microsoft.com/office/drawing/2014/main" id="{23084541-679E-43AD-9308-F83CB82008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4B5FA4-2687-406B-B9D5-795F471E69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1D77D1-0DAB-4749-A122-6EAA11BEE53B}" type="slidenum">
              <a:rPr lang="en-US" smtClean="0"/>
              <a:t>‹#›</a:t>
            </a:fld>
            <a:endParaRPr lang="en-US"/>
          </a:p>
        </p:txBody>
      </p:sp>
    </p:spTree>
    <p:extLst>
      <p:ext uri="{BB962C8B-B14F-4D97-AF65-F5344CB8AC3E}">
        <p14:creationId xmlns:p14="http://schemas.microsoft.com/office/powerpoint/2010/main" val="15053109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05D52-62EB-4E54-BEF4-321C3BD1BEC8}"/>
              </a:ext>
            </a:extLst>
          </p:cNvPr>
          <p:cNvSpPr>
            <a:spLocks noGrp="1"/>
          </p:cNvSpPr>
          <p:nvPr>
            <p:ph type="ctrTitle" idx="4294967295"/>
          </p:nvPr>
        </p:nvSpPr>
        <p:spPr>
          <a:xfrm>
            <a:off x="1524000" y="1510687"/>
            <a:ext cx="9144000" cy="2387600"/>
          </a:xfrm>
        </p:spPr>
        <p:txBody>
          <a:bodyPr anchor="ctr">
            <a:normAutofit/>
          </a:bodyPr>
          <a:lstStyle/>
          <a:p>
            <a:pPr algn="ctr" rtl="1"/>
            <a:r>
              <a:rPr lang="he-IL" sz="4400" dirty="0"/>
              <a:t>מצגת סיכום</a:t>
            </a:r>
            <a:br>
              <a:rPr lang="he-IL" sz="4400" dirty="0"/>
            </a:br>
            <a:br>
              <a:rPr lang="he-IL" sz="4400" dirty="0"/>
            </a:br>
            <a:r>
              <a:rPr lang="he-IL" sz="4400" dirty="0"/>
              <a:t>פרויקט סוכר</a:t>
            </a:r>
            <a:endParaRPr lang="en-US" sz="4400" dirty="0"/>
          </a:p>
        </p:txBody>
      </p:sp>
      <p:sp>
        <p:nvSpPr>
          <p:cNvPr id="3" name="Subtitle 2">
            <a:extLst>
              <a:ext uri="{FF2B5EF4-FFF2-40B4-BE49-F238E27FC236}">
                <a16:creationId xmlns:a16="http://schemas.microsoft.com/office/drawing/2014/main" id="{DCAFFEA7-81F3-4300-A22A-A06790120D6F}"/>
              </a:ext>
            </a:extLst>
          </p:cNvPr>
          <p:cNvSpPr>
            <a:spLocks noGrp="1"/>
          </p:cNvSpPr>
          <p:nvPr>
            <p:ph type="subTitle" idx="4294967295"/>
          </p:nvPr>
        </p:nvSpPr>
        <p:spPr>
          <a:xfrm>
            <a:off x="2163097" y="4526411"/>
            <a:ext cx="9144000" cy="1655763"/>
          </a:xfrm>
          <a:prstGeom prst="rect">
            <a:avLst/>
          </a:prstGeom>
        </p:spPr>
        <p:txBody>
          <a:bodyPr>
            <a:normAutofit/>
          </a:bodyPr>
          <a:lstStyle/>
          <a:p>
            <a:pPr algn="r" rtl="1"/>
            <a:r>
              <a:rPr lang="he-IL" dirty="0"/>
              <a:t>מגישים: נדב איתן ועפר בר נתן</a:t>
            </a:r>
            <a:endParaRPr lang="en-US" dirty="0"/>
          </a:p>
          <a:p>
            <a:pPr algn="r" rtl="1"/>
            <a:r>
              <a:rPr lang="he-IL" dirty="0"/>
              <a:t>מנחה: אורן סולומון</a:t>
            </a:r>
          </a:p>
          <a:p>
            <a:pPr algn="r" rtl="1"/>
            <a:r>
              <a:rPr lang="he-IL" dirty="0"/>
              <a:t>תאריך: אוגוסט 2018</a:t>
            </a:r>
            <a:endParaRPr lang="en-US" dirty="0"/>
          </a:p>
          <a:p>
            <a:pPr algn="r" rtl="1"/>
            <a:endParaRPr lang="en-US" dirty="0"/>
          </a:p>
          <a:p>
            <a:pPr algn="r" rtl="1"/>
            <a:endParaRPr lang="en-US" dirty="0"/>
          </a:p>
          <a:p>
            <a:pPr algn="r" rtl="1"/>
            <a:endParaRPr lang="en-US" dirty="0"/>
          </a:p>
        </p:txBody>
      </p:sp>
      <p:pic>
        <p:nvPicPr>
          <p:cNvPr id="4" name="Picture 3">
            <a:extLst>
              <a:ext uri="{FF2B5EF4-FFF2-40B4-BE49-F238E27FC236}">
                <a16:creationId xmlns:a16="http://schemas.microsoft.com/office/drawing/2014/main" id="{65EFC547-75CD-4387-986A-8633015AC2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0745" y="2337208"/>
            <a:ext cx="3018732" cy="1006244"/>
          </a:xfrm>
          <a:prstGeom prst="rect">
            <a:avLst/>
          </a:prstGeom>
        </p:spPr>
      </p:pic>
      <p:pic>
        <p:nvPicPr>
          <p:cNvPr id="6" name="Picture 5" descr="A close up of a logo&#10;&#10;Description generated with very high confidence">
            <a:extLst>
              <a:ext uri="{FF2B5EF4-FFF2-40B4-BE49-F238E27FC236}">
                <a16:creationId xmlns:a16="http://schemas.microsoft.com/office/drawing/2014/main" id="{80FB7B94-EE39-426D-8029-100D23EEF0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722" y="54681"/>
            <a:ext cx="2387601" cy="2387601"/>
          </a:xfrm>
          <a:prstGeom prst="rect">
            <a:avLst/>
          </a:prstGeom>
        </p:spPr>
      </p:pic>
      <p:pic>
        <p:nvPicPr>
          <p:cNvPr id="9" name="Picture 8">
            <a:extLst>
              <a:ext uri="{FF2B5EF4-FFF2-40B4-BE49-F238E27FC236}">
                <a16:creationId xmlns:a16="http://schemas.microsoft.com/office/drawing/2014/main" id="{A2A9DF11-8D17-482B-BACD-73C93A90312F}"/>
              </a:ext>
            </a:extLst>
          </p:cNvPr>
          <p:cNvPicPr>
            <a:picLocks noChangeAspect="1"/>
          </p:cNvPicPr>
          <p:nvPr/>
        </p:nvPicPr>
        <p:blipFill>
          <a:blip r:embed="rId4"/>
          <a:stretch>
            <a:fillRect/>
          </a:stretch>
        </p:blipFill>
        <p:spPr>
          <a:xfrm>
            <a:off x="9346311" y="528897"/>
            <a:ext cx="2387601" cy="1439167"/>
          </a:xfrm>
          <a:prstGeom prst="rect">
            <a:avLst/>
          </a:prstGeom>
        </p:spPr>
      </p:pic>
    </p:spTree>
    <p:extLst>
      <p:ext uri="{BB962C8B-B14F-4D97-AF65-F5344CB8AC3E}">
        <p14:creationId xmlns:p14="http://schemas.microsoft.com/office/powerpoint/2010/main" val="577643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19D7-8D7B-4C2C-A5F1-B2276C596114}"/>
              </a:ext>
            </a:extLst>
          </p:cNvPr>
          <p:cNvSpPr>
            <a:spLocks noGrp="1"/>
          </p:cNvSpPr>
          <p:nvPr>
            <p:ph type="title"/>
          </p:nvPr>
        </p:nvSpPr>
        <p:spPr/>
        <p:txBody>
          <a:bodyPr/>
          <a:lstStyle/>
          <a:p>
            <a:pPr algn="r" rtl="1"/>
            <a:r>
              <a:rPr lang="he-IL" dirty="0"/>
              <a:t>הנתונים – פריסטייל ליברה</a:t>
            </a:r>
            <a:endParaRPr lang="en-US" dirty="0"/>
          </a:p>
        </p:txBody>
      </p:sp>
      <p:sp>
        <p:nvSpPr>
          <p:cNvPr id="3" name="Content Placeholder 2">
            <a:extLst>
              <a:ext uri="{FF2B5EF4-FFF2-40B4-BE49-F238E27FC236}">
                <a16:creationId xmlns:a16="http://schemas.microsoft.com/office/drawing/2014/main" id="{7D2FF205-9F86-4BAD-A3F3-7B4C759F0FBA}"/>
              </a:ext>
            </a:extLst>
          </p:cNvPr>
          <p:cNvSpPr>
            <a:spLocks noGrp="1"/>
          </p:cNvSpPr>
          <p:nvPr>
            <p:ph idx="1"/>
          </p:nvPr>
        </p:nvSpPr>
        <p:spPr/>
        <p:txBody>
          <a:bodyPr>
            <a:normAutofit fontScale="92500" lnSpcReduction="10000"/>
          </a:bodyPr>
          <a:lstStyle/>
          <a:p>
            <a:pPr algn="r" rtl="1"/>
            <a:r>
              <a:rPr lang="he-IL" dirty="0"/>
              <a:t>הנתונים המגיעים ממכשיר הליברה ניתנים להעברה למחשב מהמכשיר וחלק מהעבודה בפרויקט היה לבצע עיבוד מקדים לנתונים הגולמיים האלה</a:t>
            </a:r>
            <a:endParaRPr lang="en-US" dirty="0"/>
          </a:p>
          <a:p>
            <a:pPr algn="r" rtl="1"/>
            <a:r>
              <a:rPr lang="he-IL" dirty="0"/>
              <a:t>הנתונים מיובאים למחשב בצורה של תאריך ושעת מדידה לעומת רמת סוכר </a:t>
            </a:r>
          </a:p>
          <a:p>
            <a:pPr algn="r" rtl="1"/>
            <a:endParaRPr lang="he-IL" dirty="0"/>
          </a:p>
          <a:p>
            <a:pPr algn="r" rtl="1"/>
            <a:endParaRPr lang="he-IL" dirty="0"/>
          </a:p>
          <a:p>
            <a:pPr lvl="0" algn="r" rtl="1"/>
            <a:r>
              <a:rPr lang="he-IL" dirty="0"/>
              <a:t>כדי שתוצאות החיזוי יהיו ברזולוציה של דקה בודדת הרחבנו, על ידי אינטרפולציה לינארית, את המדידות הנתונות לרזולוציה של כל דקה</a:t>
            </a:r>
            <a:endParaRPr lang="en-US" dirty="0"/>
          </a:p>
          <a:p>
            <a:pPr lvl="0" algn="r" rtl="1"/>
            <a:r>
              <a:rPr lang="he-IL" dirty="0"/>
              <a:t>נירמול - "הלבנה" של כל המדידות</a:t>
            </a:r>
            <a:endParaRPr lang="en-US" dirty="0"/>
          </a:p>
          <a:p>
            <a:pPr lvl="0" algn="r" rtl="1"/>
            <a:r>
              <a:rPr lang="he-IL" dirty="0"/>
              <a:t>סידור (מטריצי) בצורה של ימים בשביל שתתקבלנה תוצאות המבטאות את אותה מחזוריות עליה אנחנו מסתמכים</a:t>
            </a:r>
            <a:endParaRPr lang="en-US" dirty="0"/>
          </a:p>
          <a:p>
            <a:pPr algn="r" rtl="1"/>
            <a:endParaRPr lang="he-IL" dirty="0"/>
          </a:p>
          <a:p>
            <a:pPr algn="r" rtl="1"/>
            <a:endParaRPr lang="he-IL" dirty="0"/>
          </a:p>
          <a:p>
            <a:pPr algn="r" rtl="1"/>
            <a:endParaRPr lang="en-US" dirty="0"/>
          </a:p>
          <a:p>
            <a:pPr algn="r" rtl="1"/>
            <a:endParaRPr lang="en-US" dirty="0"/>
          </a:p>
        </p:txBody>
      </p:sp>
      <p:pic>
        <p:nvPicPr>
          <p:cNvPr id="7" name="Picture 6">
            <a:extLst>
              <a:ext uri="{FF2B5EF4-FFF2-40B4-BE49-F238E27FC236}">
                <a16:creationId xmlns:a16="http://schemas.microsoft.com/office/drawing/2014/main" id="{9D5C0727-6154-4A62-9564-C219C523C896}"/>
              </a:ext>
            </a:extLst>
          </p:cNvPr>
          <p:cNvPicPr/>
          <p:nvPr/>
        </p:nvPicPr>
        <p:blipFill>
          <a:blip r:embed="rId2"/>
          <a:stretch>
            <a:fillRect/>
          </a:stretch>
        </p:blipFill>
        <p:spPr>
          <a:xfrm>
            <a:off x="5024502" y="2981325"/>
            <a:ext cx="2314575" cy="895350"/>
          </a:xfrm>
          <a:prstGeom prst="rect">
            <a:avLst/>
          </a:prstGeom>
        </p:spPr>
      </p:pic>
    </p:spTree>
    <p:extLst>
      <p:ext uri="{BB962C8B-B14F-4D97-AF65-F5344CB8AC3E}">
        <p14:creationId xmlns:p14="http://schemas.microsoft.com/office/powerpoint/2010/main" val="3945519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C85D8-3D62-4A78-B857-FFA3AA3DEEFF}"/>
              </a:ext>
            </a:extLst>
          </p:cNvPr>
          <p:cNvSpPr>
            <a:spLocks noGrp="1"/>
          </p:cNvSpPr>
          <p:nvPr>
            <p:ph type="title"/>
          </p:nvPr>
        </p:nvSpPr>
        <p:spPr/>
        <p:txBody>
          <a:bodyPr/>
          <a:lstStyle/>
          <a:p>
            <a:pPr algn="r" rtl="1"/>
            <a:r>
              <a:rPr lang="he-IL" dirty="0"/>
              <a:t>תיאור גרפי של צורת המידע לאימון הרשת</a:t>
            </a:r>
            <a:endParaRPr lang="en-US" dirty="0"/>
          </a:p>
        </p:txBody>
      </p:sp>
      <p:grpSp>
        <p:nvGrpSpPr>
          <p:cNvPr id="4" name="Group 3">
            <a:extLst>
              <a:ext uri="{FF2B5EF4-FFF2-40B4-BE49-F238E27FC236}">
                <a16:creationId xmlns:a16="http://schemas.microsoft.com/office/drawing/2014/main" id="{9BC589DF-FB61-4A15-BC74-9CFF7CF38ECA}"/>
              </a:ext>
            </a:extLst>
          </p:cNvPr>
          <p:cNvGrpSpPr/>
          <p:nvPr/>
        </p:nvGrpSpPr>
        <p:grpSpPr>
          <a:xfrm>
            <a:off x="1463039" y="1825625"/>
            <a:ext cx="9477487" cy="4704588"/>
            <a:chOff x="2206752" y="690372"/>
            <a:chExt cx="7406640" cy="5477256"/>
          </a:xfrm>
        </p:grpSpPr>
        <p:sp>
          <p:nvSpPr>
            <p:cNvPr id="5" name="Rectangle: Rounded Corners 4">
              <a:extLst>
                <a:ext uri="{FF2B5EF4-FFF2-40B4-BE49-F238E27FC236}">
                  <a16:creationId xmlns:a16="http://schemas.microsoft.com/office/drawing/2014/main" id="{773C1301-B30A-47C5-B4CC-C2FE51EC40FC}"/>
                </a:ext>
              </a:extLst>
            </p:cNvPr>
            <p:cNvSpPr/>
            <p:nvPr/>
          </p:nvSpPr>
          <p:spPr>
            <a:xfrm>
              <a:off x="2206752" y="690372"/>
              <a:ext cx="7406640" cy="54772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6" name="Group 5">
              <a:extLst>
                <a:ext uri="{FF2B5EF4-FFF2-40B4-BE49-F238E27FC236}">
                  <a16:creationId xmlns:a16="http://schemas.microsoft.com/office/drawing/2014/main" id="{5D2020E0-1DE1-46CC-B1B9-774215F83E22}"/>
                </a:ext>
              </a:extLst>
            </p:cNvPr>
            <p:cNvGrpSpPr/>
            <p:nvPr/>
          </p:nvGrpSpPr>
          <p:grpSpPr>
            <a:xfrm>
              <a:off x="2836234" y="1143734"/>
              <a:ext cx="6570523" cy="4703364"/>
              <a:chOff x="1696278" y="2434838"/>
              <a:chExt cx="1900226" cy="1378337"/>
            </a:xfrm>
          </p:grpSpPr>
          <p:cxnSp>
            <p:nvCxnSpPr>
              <p:cNvPr id="7" name="Straight Arrow Connector 6">
                <a:extLst>
                  <a:ext uri="{FF2B5EF4-FFF2-40B4-BE49-F238E27FC236}">
                    <a16:creationId xmlns:a16="http://schemas.microsoft.com/office/drawing/2014/main" id="{13C181BE-AB87-4497-AF0A-838A93DFF7C7}"/>
                  </a:ext>
                </a:extLst>
              </p:cNvPr>
              <p:cNvCxnSpPr>
                <a:cxnSpLocks/>
              </p:cNvCxnSpPr>
              <p:nvPr/>
            </p:nvCxnSpPr>
            <p:spPr>
              <a:xfrm>
                <a:off x="2062492" y="2796209"/>
                <a:ext cx="91924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6DDE70E-0B3B-4FD2-A73C-D4AD70250830}"/>
                  </a:ext>
                </a:extLst>
              </p:cNvPr>
              <p:cNvCxnSpPr/>
              <p:nvPr/>
            </p:nvCxnSpPr>
            <p:spPr>
              <a:xfrm>
                <a:off x="1696278" y="2931941"/>
                <a:ext cx="128546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DD32630-3B36-455C-BDB4-BBEC5F958E6B}"/>
                  </a:ext>
                </a:extLst>
              </p:cNvPr>
              <p:cNvCxnSpPr/>
              <p:nvPr/>
            </p:nvCxnSpPr>
            <p:spPr>
              <a:xfrm>
                <a:off x="1696278" y="3055766"/>
                <a:ext cx="128546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6B63354-973A-4B07-9D6C-6435531C16EE}"/>
                  </a:ext>
                </a:extLst>
              </p:cNvPr>
              <p:cNvCxnSpPr/>
              <p:nvPr/>
            </p:nvCxnSpPr>
            <p:spPr>
              <a:xfrm>
                <a:off x="1696278" y="3187148"/>
                <a:ext cx="128546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D52ADCF-93B2-4214-8D5C-5F2A1E656A0E}"/>
                  </a:ext>
                </a:extLst>
              </p:cNvPr>
              <p:cNvCxnSpPr/>
              <p:nvPr/>
            </p:nvCxnSpPr>
            <p:spPr>
              <a:xfrm>
                <a:off x="1696278" y="3665365"/>
                <a:ext cx="128546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4145C87F-23CC-4DD1-A53F-CBA8B5615408}"/>
                  </a:ext>
                </a:extLst>
              </p:cNvPr>
              <p:cNvSpPr/>
              <p:nvPr/>
            </p:nvSpPr>
            <p:spPr>
              <a:xfrm flipH="1">
                <a:off x="2293288" y="3272015"/>
                <a:ext cx="28153" cy="401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Brace 14">
                <a:extLst>
                  <a:ext uri="{FF2B5EF4-FFF2-40B4-BE49-F238E27FC236}">
                    <a16:creationId xmlns:a16="http://schemas.microsoft.com/office/drawing/2014/main" id="{DE3F7920-5DFF-42C5-BE30-5D00C0F65867}"/>
                  </a:ext>
                </a:extLst>
              </p:cNvPr>
              <p:cNvSpPr/>
              <p:nvPr/>
            </p:nvSpPr>
            <p:spPr>
              <a:xfrm>
                <a:off x="2996330" y="2887657"/>
                <a:ext cx="193143" cy="823249"/>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1DFA1CC4-D9E9-45BB-A0DD-8309B83B54D2}"/>
                  </a:ext>
                </a:extLst>
              </p:cNvPr>
              <p:cNvCxnSpPr>
                <a:cxnSpLocks/>
              </p:cNvCxnSpPr>
              <p:nvPr/>
            </p:nvCxnSpPr>
            <p:spPr>
              <a:xfrm>
                <a:off x="2057400" y="2657475"/>
                <a:ext cx="0" cy="1155700"/>
              </a:xfrm>
              <a:prstGeom prst="line">
                <a:avLst/>
              </a:prstGeom>
            </p:spPr>
            <p:style>
              <a:lnRef idx="3">
                <a:schemeClr val="dk1"/>
              </a:lnRef>
              <a:fillRef idx="0">
                <a:schemeClr val="dk1"/>
              </a:fillRef>
              <a:effectRef idx="2">
                <a:schemeClr val="dk1"/>
              </a:effectRef>
              <a:fontRef idx="minor">
                <a:schemeClr val="tx1"/>
              </a:fontRef>
            </p:style>
          </p:cxnSp>
          <p:sp>
            <p:nvSpPr>
              <p:cNvPr id="17" name="Right Brace 16">
                <a:extLst>
                  <a:ext uri="{FF2B5EF4-FFF2-40B4-BE49-F238E27FC236}">
                    <a16:creationId xmlns:a16="http://schemas.microsoft.com/office/drawing/2014/main" id="{E3531556-51F7-4791-A13C-7508A3395E1E}"/>
                  </a:ext>
                </a:extLst>
              </p:cNvPr>
              <p:cNvSpPr/>
              <p:nvPr/>
            </p:nvSpPr>
            <p:spPr>
              <a:xfrm rot="16200000">
                <a:off x="2499511" y="2191531"/>
                <a:ext cx="69303" cy="895154"/>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8" name="Right Brace 17">
                <a:extLst>
                  <a:ext uri="{FF2B5EF4-FFF2-40B4-BE49-F238E27FC236}">
                    <a16:creationId xmlns:a16="http://schemas.microsoft.com/office/drawing/2014/main" id="{EE15826B-A00F-42CF-BF7D-0984309EB9E0}"/>
                  </a:ext>
                </a:extLst>
              </p:cNvPr>
              <p:cNvSpPr/>
              <p:nvPr/>
            </p:nvSpPr>
            <p:spPr>
              <a:xfrm rot="16200000">
                <a:off x="1827819" y="2458770"/>
                <a:ext cx="83449" cy="346531"/>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DDCCBD62-A715-4B71-B238-3D61E68EB377}"/>
                  </a:ext>
                </a:extLst>
              </p:cNvPr>
              <p:cNvSpPr txBox="1"/>
              <p:nvPr/>
            </p:nvSpPr>
            <p:spPr>
              <a:xfrm>
                <a:off x="2339837" y="2434838"/>
                <a:ext cx="299332" cy="136511"/>
              </a:xfrm>
              <a:prstGeom prst="rect">
                <a:avLst/>
              </a:prstGeom>
              <a:noFill/>
            </p:spPr>
            <p:txBody>
              <a:bodyPr wrap="none" rtlCol="0">
                <a:spAutoFit/>
              </a:bodyPr>
              <a:lstStyle/>
              <a:p>
                <a:pPr algn="ctr" rtl="1"/>
                <a:r>
                  <a:rPr lang="he-IL" sz="2000" dirty="0"/>
                  <a:t>שעות לימוד</a:t>
                </a:r>
                <a:endParaRPr lang="en-US" sz="2000" dirty="0"/>
              </a:p>
            </p:txBody>
          </p:sp>
          <p:sp>
            <p:nvSpPr>
              <p:cNvPr id="20" name="TextBox 19">
                <a:extLst>
                  <a:ext uri="{FF2B5EF4-FFF2-40B4-BE49-F238E27FC236}">
                    <a16:creationId xmlns:a16="http://schemas.microsoft.com/office/drawing/2014/main" id="{8949EFE5-2186-445D-8FD8-59CA658C1F38}"/>
                  </a:ext>
                </a:extLst>
              </p:cNvPr>
              <p:cNvSpPr txBox="1"/>
              <p:nvPr/>
            </p:nvSpPr>
            <p:spPr>
              <a:xfrm>
                <a:off x="1723573" y="2435373"/>
                <a:ext cx="309525" cy="136511"/>
              </a:xfrm>
              <a:prstGeom prst="rect">
                <a:avLst/>
              </a:prstGeom>
              <a:noFill/>
            </p:spPr>
            <p:txBody>
              <a:bodyPr wrap="square" rtlCol="0">
                <a:spAutoFit/>
              </a:bodyPr>
              <a:lstStyle/>
              <a:p>
                <a:pPr algn="ctr" rtl="1"/>
                <a:r>
                  <a:rPr lang="he-IL" sz="2000" dirty="0"/>
                  <a:t>זמן ניבוי</a:t>
                </a:r>
              </a:p>
            </p:txBody>
          </p:sp>
          <p:sp>
            <p:nvSpPr>
              <p:cNvPr id="21" name="TextBox 20">
                <a:extLst>
                  <a:ext uri="{FF2B5EF4-FFF2-40B4-BE49-F238E27FC236}">
                    <a16:creationId xmlns:a16="http://schemas.microsoft.com/office/drawing/2014/main" id="{2A3F74E6-2BAF-43C7-AB20-B0749AA5B859}"/>
                  </a:ext>
                </a:extLst>
              </p:cNvPr>
              <p:cNvSpPr txBox="1"/>
              <p:nvPr/>
            </p:nvSpPr>
            <p:spPr>
              <a:xfrm>
                <a:off x="3248025" y="3223810"/>
                <a:ext cx="284478" cy="136511"/>
              </a:xfrm>
              <a:prstGeom prst="rect">
                <a:avLst/>
              </a:prstGeom>
              <a:noFill/>
            </p:spPr>
            <p:txBody>
              <a:bodyPr wrap="none" rtlCol="0">
                <a:spAutoFit/>
              </a:bodyPr>
              <a:lstStyle/>
              <a:p>
                <a:pPr algn="ctr" rtl="1"/>
                <a:r>
                  <a:rPr lang="he-IL" sz="2000" dirty="0"/>
                  <a:t>מספר ימים</a:t>
                </a:r>
              </a:p>
            </p:txBody>
          </p:sp>
          <p:cxnSp>
            <p:nvCxnSpPr>
              <p:cNvPr id="22" name="Straight Arrow Connector 21">
                <a:extLst>
                  <a:ext uri="{FF2B5EF4-FFF2-40B4-BE49-F238E27FC236}">
                    <a16:creationId xmlns:a16="http://schemas.microsoft.com/office/drawing/2014/main" id="{81D2D54A-C90F-4C98-A775-ED674811455E}"/>
                  </a:ext>
                </a:extLst>
              </p:cNvPr>
              <p:cNvCxnSpPr>
                <a:cxnSpLocks/>
              </p:cNvCxnSpPr>
              <p:nvPr/>
            </p:nvCxnSpPr>
            <p:spPr>
              <a:xfrm flipH="1">
                <a:off x="3021948" y="2570661"/>
                <a:ext cx="226077" cy="178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1FF5B78-7C2D-4B38-BBD5-C36A0AA911D5}"/>
                  </a:ext>
                </a:extLst>
              </p:cNvPr>
              <p:cNvSpPr txBox="1"/>
              <p:nvPr/>
            </p:nvSpPr>
            <p:spPr>
              <a:xfrm>
                <a:off x="3296085" y="2439552"/>
                <a:ext cx="300419" cy="136511"/>
              </a:xfrm>
              <a:prstGeom prst="rect">
                <a:avLst/>
              </a:prstGeom>
              <a:noFill/>
            </p:spPr>
            <p:txBody>
              <a:bodyPr wrap="none" rtlCol="0">
                <a:spAutoFit/>
              </a:bodyPr>
              <a:lstStyle/>
              <a:p>
                <a:pPr algn="ctr" rtl="1"/>
                <a:r>
                  <a:rPr lang="he-IL" sz="2000" dirty="0"/>
                  <a:t>היום הנוכחי</a:t>
                </a:r>
                <a:endParaRPr lang="en-US" sz="2000" dirty="0"/>
              </a:p>
            </p:txBody>
          </p:sp>
        </p:grpSp>
      </p:grpSp>
      <p:sp>
        <p:nvSpPr>
          <p:cNvPr id="24" name="Oval 23">
            <a:extLst>
              <a:ext uri="{FF2B5EF4-FFF2-40B4-BE49-F238E27FC236}">
                <a16:creationId xmlns:a16="http://schemas.microsoft.com/office/drawing/2014/main" id="{420D4E20-824F-4818-9FC2-296C72999E77}"/>
              </a:ext>
            </a:extLst>
          </p:cNvPr>
          <p:cNvSpPr/>
          <p:nvPr/>
        </p:nvSpPr>
        <p:spPr>
          <a:xfrm flipH="1">
            <a:off x="4917002" y="5107533"/>
            <a:ext cx="124564" cy="117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1256A55-EF37-4210-84B6-39D9B9267C12}"/>
              </a:ext>
            </a:extLst>
          </p:cNvPr>
          <p:cNvSpPr/>
          <p:nvPr/>
        </p:nvSpPr>
        <p:spPr>
          <a:xfrm flipH="1">
            <a:off x="4910005" y="5546292"/>
            <a:ext cx="124564" cy="117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5370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F674F-F778-4B69-8470-3F0A85B63B1C}"/>
              </a:ext>
            </a:extLst>
          </p:cNvPr>
          <p:cNvSpPr>
            <a:spLocks noGrp="1"/>
          </p:cNvSpPr>
          <p:nvPr>
            <p:ph type="title"/>
          </p:nvPr>
        </p:nvSpPr>
        <p:spPr/>
        <p:txBody>
          <a:bodyPr/>
          <a:lstStyle/>
          <a:p>
            <a:pPr algn="r" rtl="1"/>
            <a:r>
              <a:rPr lang="he-IL" dirty="0"/>
              <a:t>תוצאות</a:t>
            </a:r>
            <a:endParaRPr lang="en-US" dirty="0"/>
          </a:p>
        </p:txBody>
      </p:sp>
      <p:sp>
        <p:nvSpPr>
          <p:cNvPr id="3" name="Content Placeholder 2">
            <a:extLst>
              <a:ext uri="{FF2B5EF4-FFF2-40B4-BE49-F238E27FC236}">
                <a16:creationId xmlns:a16="http://schemas.microsoft.com/office/drawing/2014/main" id="{14524A5F-AB7E-4901-8BFF-888B4C7DA2E6}"/>
              </a:ext>
            </a:extLst>
          </p:cNvPr>
          <p:cNvSpPr>
            <a:spLocks noGrp="1"/>
          </p:cNvSpPr>
          <p:nvPr>
            <p:ph idx="1"/>
          </p:nvPr>
        </p:nvSpPr>
        <p:spPr/>
        <p:txBody>
          <a:bodyPr>
            <a:normAutofit lnSpcReduction="10000"/>
          </a:bodyPr>
          <a:lstStyle/>
          <a:p>
            <a:pPr algn="r" rtl="1"/>
            <a:r>
              <a:rPr lang="he-IL" dirty="0"/>
              <a:t>מבחינת חולי הסכרת יש משמעות למרחק חיזוי התוצאות מהערך האמיתי (ולא המרחק הריבועי לדוגמא) ולכן בחרנו להציג שגיאת </a:t>
            </a:r>
            <a:r>
              <a:rPr lang="en-US" dirty="0"/>
              <a:t>MAE</a:t>
            </a:r>
            <a:r>
              <a:rPr lang="he-IL" dirty="0"/>
              <a:t> כדי לבחון את טיב התוצאות</a:t>
            </a:r>
          </a:p>
          <a:p>
            <a:pPr algn="r" rtl="1"/>
            <a:r>
              <a:rPr lang="he-IL" dirty="0"/>
              <a:t>נבדוק את תוצאות החיזוי עבור ערכים שונים של פרמטרי האימון ופרמטרי רשת הנוירונים:</a:t>
            </a:r>
          </a:p>
          <a:p>
            <a:pPr lvl="1" algn="r" rtl="1"/>
            <a:r>
              <a:rPr lang="he-IL" dirty="0"/>
              <a:t>פרמטרי האימון: מספר ימי האימון, שעות לימוד, משך זמן הניבוי</a:t>
            </a:r>
          </a:p>
          <a:p>
            <a:pPr lvl="1" algn="r" rtl="1"/>
            <a:r>
              <a:rPr lang="he-IL" dirty="0"/>
              <a:t>פרמטרי רשת הנוירונים: מספר תאי ה </a:t>
            </a:r>
            <a:r>
              <a:rPr lang="en-US" dirty="0"/>
              <a:t>LSTM</a:t>
            </a:r>
            <a:r>
              <a:rPr lang="he-IL" dirty="0"/>
              <a:t>, קצב הלימוד, פונקציית אקטיבציה, איפוצ'ס</a:t>
            </a:r>
          </a:p>
          <a:p>
            <a:pPr algn="r" rtl="1"/>
            <a:r>
              <a:rPr lang="he-IL" dirty="0"/>
              <a:t>בחרנו באופן מדגמי שלושה זמנים בהם היו </a:t>
            </a:r>
            <a:r>
              <a:rPr lang="he-IL" b="1" dirty="0"/>
              <a:t>עליית</a:t>
            </a:r>
            <a:r>
              <a:rPr lang="he-IL" dirty="0"/>
              <a:t> סוכר, </a:t>
            </a:r>
            <a:r>
              <a:rPr lang="he-IL" b="1" dirty="0"/>
              <a:t>ירידת</a:t>
            </a:r>
            <a:r>
              <a:rPr lang="he-IL" dirty="0"/>
              <a:t> סוכר </a:t>
            </a:r>
            <a:r>
              <a:rPr lang="he-IL" b="1" dirty="0"/>
              <a:t>וללא מגמה. </a:t>
            </a:r>
            <a:r>
              <a:rPr lang="he-IL" dirty="0"/>
              <a:t>ממקרים אלו, לא ניתן להסיק דבר על החיזוי עבור המגמה הספציפית</a:t>
            </a:r>
            <a:endParaRPr lang="he-IL" b="1" dirty="0"/>
          </a:p>
          <a:p>
            <a:pPr marL="0" indent="0" algn="r" rtl="1">
              <a:buNone/>
            </a:pPr>
            <a:endParaRPr lang="en-US" b="1" dirty="0"/>
          </a:p>
        </p:txBody>
      </p:sp>
    </p:spTree>
    <p:extLst>
      <p:ext uri="{BB962C8B-B14F-4D97-AF65-F5344CB8AC3E}">
        <p14:creationId xmlns:p14="http://schemas.microsoft.com/office/powerpoint/2010/main" val="749376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2819-88DB-429C-B10F-49E3CFFAA8AB}"/>
              </a:ext>
            </a:extLst>
          </p:cNvPr>
          <p:cNvSpPr>
            <a:spLocks noGrp="1"/>
          </p:cNvSpPr>
          <p:nvPr>
            <p:ph type="title"/>
          </p:nvPr>
        </p:nvSpPr>
        <p:spPr/>
        <p:txBody>
          <a:bodyPr/>
          <a:lstStyle/>
          <a:p>
            <a:pPr algn="r" rtl="1"/>
            <a:r>
              <a:rPr lang="he-IL" dirty="0"/>
              <a:t>מגמת עלייה</a:t>
            </a:r>
            <a:endParaRPr lang="en-US" dirty="0"/>
          </a:p>
        </p:txBody>
      </p:sp>
      <p:pic>
        <p:nvPicPr>
          <p:cNvPr id="9" name="Content Placeholder 8" descr="A close up of a map&#10;&#10;Description generated with very high confidence">
            <a:extLst>
              <a:ext uri="{FF2B5EF4-FFF2-40B4-BE49-F238E27FC236}">
                <a16:creationId xmlns:a16="http://schemas.microsoft.com/office/drawing/2014/main" id="{47BA0033-F970-4441-83B3-D13586A97CE6}"/>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6312333" y="1910973"/>
            <a:ext cx="5486400" cy="4330016"/>
          </a:xfrm>
        </p:spPr>
      </p:pic>
      <p:pic>
        <p:nvPicPr>
          <p:cNvPr id="11" name="Picture 10" descr="A close up of a map&#10;&#10;Description generated with high confidence">
            <a:extLst>
              <a:ext uri="{FF2B5EF4-FFF2-40B4-BE49-F238E27FC236}">
                <a16:creationId xmlns:a16="http://schemas.microsoft.com/office/drawing/2014/main" id="{DF29CBEC-A7C1-493D-9289-1669470D4B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267" y="1914113"/>
            <a:ext cx="5247228" cy="4343400"/>
          </a:xfrm>
          <a:prstGeom prst="rect">
            <a:avLst/>
          </a:prstGeom>
        </p:spPr>
      </p:pic>
    </p:spTree>
    <p:extLst>
      <p:ext uri="{BB962C8B-B14F-4D97-AF65-F5344CB8AC3E}">
        <p14:creationId xmlns:p14="http://schemas.microsoft.com/office/powerpoint/2010/main" val="633315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2819-88DB-429C-B10F-49E3CFFAA8AB}"/>
              </a:ext>
            </a:extLst>
          </p:cNvPr>
          <p:cNvSpPr>
            <a:spLocks noGrp="1"/>
          </p:cNvSpPr>
          <p:nvPr>
            <p:ph type="title"/>
          </p:nvPr>
        </p:nvSpPr>
        <p:spPr/>
        <p:txBody>
          <a:bodyPr/>
          <a:lstStyle/>
          <a:p>
            <a:pPr algn="r" rtl="1"/>
            <a:r>
              <a:rPr lang="he-IL" dirty="0"/>
              <a:t>מגמת ירידה</a:t>
            </a:r>
            <a:endParaRPr lang="en-US" dirty="0"/>
          </a:p>
        </p:txBody>
      </p:sp>
      <p:pic>
        <p:nvPicPr>
          <p:cNvPr id="6" name="Content Placeholder 5" descr="A close up of a map&#10;&#10;Description generated with high confidence">
            <a:extLst>
              <a:ext uri="{FF2B5EF4-FFF2-40B4-BE49-F238E27FC236}">
                <a16:creationId xmlns:a16="http://schemas.microsoft.com/office/drawing/2014/main" id="{C689A3AA-4045-4B5A-9161-48F158B97A9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8639" y="1904001"/>
            <a:ext cx="5347653" cy="4379381"/>
          </a:xfrm>
        </p:spPr>
      </p:pic>
      <p:pic>
        <p:nvPicPr>
          <p:cNvPr id="8" name="Picture 7" descr="A close up of a map&#10;&#10;Description generated with very high confidence">
            <a:extLst>
              <a:ext uri="{FF2B5EF4-FFF2-40B4-BE49-F238E27FC236}">
                <a16:creationId xmlns:a16="http://schemas.microsoft.com/office/drawing/2014/main" id="{E179C7D9-8985-49F6-88C7-93982C2AAC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5709" y="1932044"/>
            <a:ext cx="5513416" cy="4351338"/>
          </a:xfrm>
          <a:prstGeom prst="rect">
            <a:avLst/>
          </a:prstGeom>
        </p:spPr>
      </p:pic>
    </p:spTree>
    <p:extLst>
      <p:ext uri="{BB962C8B-B14F-4D97-AF65-F5344CB8AC3E}">
        <p14:creationId xmlns:p14="http://schemas.microsoft.com/office/powerpoint/2010/main" val="614684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2819-88DB-429C-B10F-49E3CFFAA8AB}"/>
              </a:ext>
            </a:extLst>
          </p:cNvPr>
          <p:cNvSpPr>
            <a:spLocks noGrp="1"/>
          </p:cNvSpPr>
          <p:nvPr>
            <p:ph type="title"/>
          </p:nvPr>
        </p:nvSpPr>
        <p:spPr/>
        <p:txBody>
          <a:bodyPr/>
          <a:lstStyle/>
          <a:p>
            <a:pPr algn="r" rtl="1"/>
            <a:r>
              <a:rPr lang="he-IL" dirty="0"/>
              <a:t>ללא מגמה</a:t>
            </a:r>
            <a:endParaRPr lang="en-US" dirty="0"/>
          </a:p>
        </p:txBody>
      </p:sp>
      <p:pic>
        <p:nvPicPr>
          <p:cNvPr id="6" name="Picture 5" descr="A close up of a map&#10;&#10;Description generated with very high confidence">
            <a:extLst>
              <a:ext uri="{FF2B5EF4-FFF2-40B4-BE49-F238E27FC236}">
                <a16:creationId xmlns:a16="http://schemas.microsoft.com/office/drawing/2014/main" id="{EE2EE496-7662-4F17-8661-2E0B06A48A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4602" y="1956159"/>
            <a:ext cx="5503358" cy="4343400"/>
          </a:xfrm>
          <a:prstGeom prst="rect">
            <a:avLst/>
          </a:prstGeom>
        </p:spPr>
      </p:pic>
      <p:pic>
        <p:nvPicPr>
          <p:cNvPr id="8" name="Picture 7" descr="A close up of a map&#10;&#10;Description generated with high confidence">
            <a:extLst>
              <a:ext uri="{FF2B5EF4-FFF2-40B4-BE49-F238E27FC236}">
                <a16:creationId xmlns:a16="http://schemas.microsoft.com/office/drawing/2014/main" id="{F402B503-2D04-478A-B06C-986F967007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214" y="1956159"/>
            <a:ext cx="5247228" cy="4343400"/>
          </a:xfrm>
          <a:prstGeom prst="rect">
            <a:avLst/>
          </a:prstGeom>
        </p:spPr>
      </p:pic>
    </p:spTree>
    <p:extLst>
      <p:ext uri="{BB962C8B-B14F-4D97-AF65-F5344CB8AC3E}">
        <p14:creationId xmlns:p14="http://schemas.microsoft.com/office/powerpoint/2010/main" val="4092287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34D73-384A-460F-9B85-9156A7D7F5FF}"/>
              </a:ext>
            </a:extLst>
          </p:cNvPr>
          <p:cNvSpPr>
            <a:spLocks noGrp="1"/>
          </p:cNvSpPr>
          <p:nvPr>
            <p:ph type="title"/>
          </p:nvPr>
        </p:nvSpPr>
        <p:spPr>
          <a:xfrm>
            <a:off x="7099299" y="1488500"/>
            <a:ext cx="3479799" cy="434975"/>
          </a:xfrm>
        </p:spPr>
        <p:txBody>
          <a:bodyPr>
            <a:normAutofit fontScale="90000"/>
          </a:bodyPr>
          <a:lstStyle/>
          <a:p>
            <a:pPr algn="r" rtl="1"/>
            <a:r>
              <a:rPr lang="he-IL" dirty="0"/>
              <a:t>מספר ימי האימון</a:t>
            </a:r>
            <a:endParaRPr lang="en-US" dirty="0"/>
          </a:p>
        </p:txBody>
      </p:sp>
      <p:pic>
        <p:nvPicPr>
          <p:cNvPr id="5" name="Content Placeholder 4" descr="A close up of a map&#10;&#10;Description generated with high confidence">
            <a:extLst>
              <a:ext uri="{FF2B5EF4-FFF2-40B4-BE49-F238E27FC236}">
                <a16:creationId xmlns:a16="http://schemas.microsoft.com/office/drawing/2014/main" id="{93942E78-F7BA-4769-9D99-CFD444A1DBC2}"/>
              </a:ext>
            </a:extLst>
          </p:cNvPr>
          <p:cNvPicPr preferRelativeResize="0">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355599" y="365125"/>
            <a:ext cx="5486400" cy="2516628"/>
          </a:xfrm>
        </p:spPr>
      </p:pic>
      <p:pic>
        <p:nvPicPr>
          <p:cNvPr id="7" name="Picture 6" descr="A close up of a map&#10;&#10;Description generated with very high confidence">
            <a:extLst>
              <a:ext uri="{FF2B5EF4-FFF2-40B4-BE49-F238E27FC236}">
                <a16:creationId xmlns:a16="http://schemas.microsoft.com/office/drawing/2014/main" id="{F78693CE-D828-4025-B65A-25D0459CA97C}"/>
              </a:ext>
            </a:extLst>
          </p:cNvPr>
          <p:cNvPicPr preferRelativeResize="0">
            <a:picLocks/>
          </p:cNvPicPr>
          <p:nvPr/>
        </p:nvPicPr>
        <p:blipFill>
          <a:blip r:embed="rId4">
            <a:extLst>
              <a:ext uri="{28A0092B-C50C-407E-A947-70E740481C1C}">
                <a14:useLocalDpi xmlns:a14="http://schemas.microsoft.com/office/drawing/2010/main" val="0"/>
              </a:ext>
            </a:extLst>
          </a:blip>
          <a:stretch>
            <a:fillRect/>
          </a:stretch>
        </p:blipFill>
        <p:spPr>
          <a:xfrm>
            <a:off x="6095999" y="3435852"/>
            <a:ext cx="5486400" cy="2509776"/>
          </a:xfrm>
          <a:prstGeom prst="rect">
            <a:avLst/>
          </a:prstGeom>
        </p:spPr>
      </p:pic>
      <p:pic>
        <p:nvPicPr>
          <p:cNvPr id="11" name="Picture 10">
            <a:extLst>
              <a:ext uri="{FF2B5EF4-FFF2-40B4-BE49-F238E27FC236}">
                <a16:creationId xmlns:a16="http://schemas.microsoft.com/office/drawing/2014/main" id="{99036038-6F45-458B-91E1-4960B92DA7F3}"/>
              </a:ext>
            </a:extLst>
          </p:cNvPr>
          <p:cNvPicPr>
            <a:picLocks noChangeAspect="1"/>
          </p:cNvPicPr>
          <p:nvPr/>
        </p:nvPicPr>
        <p:blipFill>
          <a:blip r:embed="rId5"/>
          <a:stretch>
            <a:fillRect/>
          </a:stretch>
        </p:blipFill>
        <p:spPr>
          <a:xfrm>
            <a:off x="6095999" y="2327290"/>
            <a:ext cx="5334000" cy="352425"/>
          </a:xfrm>
          <a:prstGeom prst="rect">
            <a:avLst/>
          </a:prstGeom>
        </p:spPr>
      </p:pic>
      <p:pic>
        <p:nvPicPr>
          <p:cNvPr id="13" name="Picture 12" descr="A close up of a map&#10;&#10;Description generated with high confidence">
            <a:extLst>
              <a:ext uri="{FF2B5EF4-FFF2-40B4-BE49-F238E27FC236}">
                <a16:creationId xmlns:a16="http://schemas.microsoft.com/office/drawing/2014/main" id="{3E228810-2C76-4C62-8C27-6A600AF9CE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5599" y="3429000"/>
            <a:ext cx="5486400" cy="2516628"/>
          </a:xfrm>
          <a:prstGeom prst="rect">
            <a:avLst/>
          </a:prstGeom>
        </p:spPr>
      </p:pic>
      <p:sp>
        <p:nvSpPr>
          <p:cNvPr id="18" name="TextBox 17">
            <a:extLst>
              <a:ext uri="{FF2B5EF4-FFF2-40B4-BE49-F238E27FC236}">
                <a16:creationId xmlns:a16="http://schemas.microsoft.com/office/drawing/2014/main" id="{7FE1DDFD-98B7-49D8-B2E0-560862B020BC}"/>
              </a:ext>
            </a:extLst>
          </p:cNvPr>
          <p:cNvSpPr txBox="1"/>
          <p:nvPr/>
        </p:nvSpPr>
        <p:spPr>
          <a:xfrm>
            <a:off x="4279899" y="134292"/>
            <a:ext cx="1689100" cy="461665"/>
          </a:xfrm>
          <a:prstGeom prst="rect">
            <a:avLst/>
          </a:prstGeom>
          <a:noFill/>
        </p:spPr>
        <p:txBody>
          <a:bodyPr wrap="square" rtlCol="0">
            <a:spAutoFit/>
          </a:bodyPr>
          <a:lstStyle/>
          <a:p>
            <a:pPr algn="ctr"/>
            <a:r>
              <a:rPr lang="he-IL" sz="2400" b="1" dirty="0">
                <a:solidFill>
                  <a:srgbClr val="FF0000"/>
                </a:solidFill>
              </a:rPr>
              <a:t>עליה</a:t>
            </a:r>
            <a:endParaRPr lang="en-US" sz="2400" b="1" dirty="0">
              <a:solidFill>
                <a:srgbClr val="FF0000"/>
              </a:solidFill>
            </a:endParaRPr>
          </a:p>
        </p:txBody>
      </p:sp>
      <p:sp>
        <p:nvSpPr>
          <p:cNvPr id="19" name="TextBox 18">
            <a:extLst>
              <a:ext uri="{FF2B5EF4-FFF2-40B4-BE49-F238E27FC236}">
                <a16:creationId xmlns:a16="http://schemas.microsoft.com/office/drawing/2014/main" id="{05C6E03B-62CC-4D45-A403-F3FA9A189D20}"/>
              </a:ext>
            </a:extLst>
          </p:cNvPr>
          <p:cNvSpPr txBox="1"/>
          <p:nvPr/>
        </p:nvSpPr>
        <p:spPr>
          <a:xfrm>
            <a:off x="4279899" y="3198167"/>
            <a:ext cx="1689100" cy="461665"/>
          </a:xfrm>
          <a:prstGeom prst="rect">
            <a:avLst/>
          </a:prstGeom>
          <a:noFill/>
        </p:spPr>
        <p:txBody>
          <a:bodyPr wrap="square" rtlCol="0">
            <a:spAutoFit/>
          </a:bodyPr>
          <a:lstStyle/>
          <a:p>
            <a:pPr algn="ctr"/>
            <a:r>
              <a:rPr lang="he-IL" sz="2400" b="1" dirty="0">
                <a:solidFill>
                  <a:srgbClr val="FF0000"/>
                </a:solidFill>
              </a:rPr>
              <a:t>ירידה</a:t>
            </a:r>
            <a:endParaRPr lang="en-US" sz="2400" b="1" dirty="0">
              <a:solidFill>
                <a:srgbClr val="FF0000"/>
              </a:solidFill>
            </a:endParaRPr>
          </a:p>
        </p:txBody>
      </p:sp>
      <p:sp>
        <p:nvSpPr>
          <p:cNvPr id="20" name="TextBox 19">
            <a:extLst>
              <a:ext uri="{FF2B5EF4-FFF2-40B4-BE49-F238E27FC236}">
                <a16:creationId xmlns:a16="http://schemas.microsoft.com/office/drawing/2014/main" id="{3ACD9B24-6612-44E3-BDD4-09D9381F4825}"/>
              </a:ext>
            </a:extLst>
          </p:cNvPr>
          <p:cNvSpPr txBox="1"/>
          <p:nvPr/>
        </p:nvSpPr>
        <p:spPr>
          <a:xfrm>
            <a:off x="10020299" y="3205019"/>
            <a:ext cx="1689100" cy="461665"/>
          </a:xfrm>
          <a:prstGeom prst="rect">
            <a:avLst/>
          </a:prstGeom>
          <a:noFill/>
        </p:spPr>
        <p:txBody>
          <a:bodyPr wrap="square" rtlCol="0">
            <a:spAutoFit/>
          </a:bodyPr>
          <a:lstStyle/>
          <a:p>
            <a:pPr algn="ctr"/>
            <a:r>
              <a:rPr lang="he-IL" sz="2400" b="1" dirty="0">
                <a:solidFill>
                  <a:srgbClr val="FF0000"/>
                </a:solidFill>
              </a:rPr>
              <a:t>ללא מגמה</a:t>
            </a:r>
            <a:endParaRPr lang="en-US" sz="2400" b="1" dirty="0">
              <a:solidFill>
                <a:srgbClr val="FF0000"/>
              </a:solidFill>
            </a:endParaRPr>
          </a:p>
        </p:txBody>
      </p:sp>
    </p:spTree>
    <p:extLst>
      <p:ext uri="{BB962C8B-B14F-4D97-AF65-F5344CB8AC3E}">
        <p14:creationId xmlns:p14="http://schemas.microsoft.com/office/powerpoint/2010/main" val="3010918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20FF-9C77-480C-A6A3-1858CC6EB34F}"/>
              </a:ext>
            </a:extLst>
          </p:cNvPr>
          <p:cNvSpPr>
            <a:spLocks noGrp="1"/>
          </p:cNvSpPr>
          <p:nvPr>
            <p:ph type="title"/>
          </p:nvPr>
        </p:nvSpPr>
        <p:spPr>
          <a:xfrm>
            <a:off x="7523814" y="1084119"/>
            <a:ext cx="2946586" cy="1325563"/>
          </a:xfrm>
        </p:spPr>
        <p:txBody>
          <a:bodyPr/>
          <a:lstStyle/>
          <a:p>
            <a:pPr algn="ctr" rtl="1"/>
            <a:r>
              <a:rPr lang="he-IL" dirty="0"/>
              <a:t>שעות לימוד</a:t>
            </a:r>
            <a:endParaRPr lang="en-US" dirty="0"/>
          </a:p>
        </p:txBody>
      </p:sp>
      <p:pic>
        <p:nvPicPr>
          <p:cNvPr id="5" name="Content Placeholder 4" descr="A close up of a map&#10;&#10;Description generated with high confidence">
            <a:extLst>
              <a:ext uri="{FF2B5EF4-FFF2-40B4-BE49-F238E27FC236}">
                <a16:creationId xmlns:a16="http://schemas.microsoft.com/office/drawing/2014/main" id="{A3AB4E22-2457-4941-8B5C-DEE27BC633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9544" y="492012"/>
            <a:ext cx="5486400" cy="2509776"/>
          </a:xfrm>
        </p:spPr>
      </p:pic>
      <p:pic>
        <p:nvPicPr>
          <p:cNvPr id="7" name="Picture 6" descr="A close up of a map&#10;&#10;Description generated with very high confidence">
            <a:extLst>
              <a:ext uri="{FF2B5EF4-FFF2-40B4-BE49-F238E27FC236}">
                <a16:creationId xmlns:a16="http://schemas.microsoft.com/office/drawing/2014/main" id="{ECB7C467-8CA6-436A-9212-5915FBD970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3907" y="3429000"/>
            <a:ext cx="5486400" cy="2509776"/>
          </a:xfrm>
          <a:prstGeom prst="rect">
            <a:avLst/>
          </a:prstGeom>
        </p:spPr>
      </p:pic>
      <p:pic>
        <p:nvPicPr>
          <p:cNvPr id="10" name="Picture 9">
            <a:extLst>
              <a:ext uri="{FF2B5EF4-FFF2-40B4-BE49-F238E27FC236}">
                <a16:creationId xmlns:a16="http://schemas.microsoft.com/office/drawing/2014/main" id="{BBA86545-0121-4F9F-AC85-3A9DC5D9939B}"/>
              </a:ext>
            </a:extLst>
          </p:cNvPr>
          <p:cNvPicPr>
            <a:picLocks noChangeAspect="1"/>
          </p:cNvPicPr>
          <p:nvPr/>
        </p:nvPicPr>
        <p:blipFill rotWithShape="1">
          <a:blip r:embed="rId5"/>
          <a:srcRect t="52269"/>
          <a:stretch/>
        </p:blipFill>
        <p:spPr>
          <a:xfrm>
            <a:off x="6558425" y="2239386"/>
            <a:ext cx="5181882" cy="340591"/>
          </a:xfrm>
          <a:prstGeom prst="rect">
            <a:avLst/>
          </a:prstGeom>
        </p:spPr>
      </p:pic>
      <p:pic>
        <p:nvPicPr>
          <p:cNvPr id="13" name="Picture 12" descr="A close up of a map&#10;&#10;Description generated with very high confidence">
            <a:extLst>
              <a:ext uri="{FF2B5EF4-FFF2-40B4-BE49-F238E27FC236}">
                <a16:creationId xmlns:a16="http://schemas.microsoft.com/office/drawing/2014/main" id="{4A749BDB-50D9-452F-9834-AB3E2B65CB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9544" y="3429000"/>
            <a:ext cx="5486400" cy="2509776"/>
          </a:xfrm>
          <a:prstGeom prst="rect">
            <a:avLst/>
          </a:prstGeom>
        </p:spPr>
      </p:pic>
      <p:sp>
        <p:nvSpPr>
          <p:cNvPr id="35" name="TextBox 34">
            <a:extLst>
              <a:ext uri="{FF2B5EF4-FFF2-40B4-BE49-F238E27FC236}">
                <a16:creationId xmlns:a16="http://schemas.microsoft.com/office/drawing/2014/main" id="{DA8AB268-9A66-407E-9B05-EE6032940057}"/>
              </a:ext>
            </a:extLst>
          </p:cNvPr>
          <p:cNvSpPr txBox="1"/>
          <p:nvPr/>
        </p:nvSpPr>
        <p:spPr>
          <a:xfrm>
            <a:off x="4279899" y="134292"/>
            <a:ext cx="1689100" cy="461665"/>
          </a:xfrm>
          <a:prstGeom prst="rect">
            <a:avLst/>
          </a:prstGeom>
          <a:noFill/>
        </p:spPr>
        <p:txBody>
          <a:bodyPr wrap="square" rtlCol="0">
            <a:spAutoFit/>
          </a:bodyPr>
          <a:lstStyle/>
          <a:p>
            <a:pPr algn="ctr"/>
            <a:r>
              <a:rPr lang="he-IL" sz="2400" b="1" dirty="0">
                <a:solidFill>
                  <a:srgbClr val="FF0000"/>
                </a:solidFill>
              </a:rPr>
              <a:t>עליה</a:t>
            </a:r>
            <a:endParaRPr lang="en-US" sz="2400" b="1" dirty="0">
              <a:solidFill>
                <a:srgbClr val="FF0000"/>
              </a:solidFill>
            </a:endParaRPr>
          </a:p>
        </p:txBody>
      </p:sp>
      <p:sp>
        <p:nvSpPr>
          <p:cNvPr id="39" name="TextBox 38">
            <a:extLst>
              <a:ext uri="{FF2B5EF4-FFF2-40B4-BE49-F238E27FC236}">
                <a16:creationId xmlns:a16="http://schemas.microsoft.com/office/drawing/2014/main" id="{51BCFE1C-F301-42FE-94EF-250C03295374}"/>
              </a:ext>
            </a:extLst>
          </p:cNvPr>
          <p:cNvSpPr txBox="1"/>
          <p:nvPr/>
        </p:nvSpPr>
        <p:spPr>
          <a:xfrm>
            <a:off x="4279899" y="3198167"/>
            <a:ext cx="1689100" cy="461665"/>
          </a:xfrm>
          <a:prstGeom prst="rect">
            <a:avLst/>
          </a:prstGeom>
          <a:noFill/>
        </p:spPr>
        <p:txBody>
          <a:bodyPr wrap="square" rtlCol="0">
            <a:spAutoFit/>
          </a:bodyPr>
          <a:lstStyle/>
          <a:p>
            <a:pPr algn="ctr"/>
            <a:r>
              <a:rPr lang="he-IL" sz="2400" b="1" dirty="0">
                <a:solidFill>
                  <a:srgbClr val="FF0000"/>
                </a:solidFill>
              </a:rPr>
              <a:t>ירידה</a:t>
            </a:r>
            <a:endParaRPr lang="en-US" sz="2400" b="1" dirty="0">
              <a:solidFill>
                <a:srgbClr val="FF0000"/>
              </a:solidFill>
            </a:endParaRPr>
          </a:p>
        </p:txBody>
      </p:sp>
      <p:sp>
        <p:nvSpPr>
          <p:cNvPr id="40" name="TextBox 39">
            <a:extLst>
              <a:ext uri="{FF2B5EF4-FFF2-40B4-BE49-F238E27FC236}">
                <a16:creationId xmlns:a16="http://schemas.microsoft.com/office/drawing/2014/main" id="{54AC2DFB-55B4-4A1D-8D0E-A4F5E0D9B592}"/>
              </a:ext>
            </a:extLst>
          </p:cNvPr>
          <p:cNvSpPr txBox="1"/>
          <p:nvPr/>
        </p:nvSpPr>
        <p:spPr>
          <a:xfrm>
            <a:off x="10020299" y="3205019"/>
            <a:ext cx="1689100" cy="461665"/>
          </a:xfrm>
          <a:prstGeom prst="rect">
            <a:avLst/>
          </a:prstGeom>
          <a:noFill/>
        </p:spPr>
        <p:txBody>
          <a:bodyPr wrap="square" rtlCol="0">
            <a:spAutoFit/>
          </a:bodyPr>
          <a:lstStyle/>
          <a:p>
            <a:pPr algn="ctr"/>
            <a:r>
              <a:rPr lang="he-IL" sz="2400" b="1" dirty="0">
                <a:solidFill>
                  <a:srgbClr val="FF0000"/>
                </a:solidFill>
              </a:rPr>
              <a:t>ללא מגמה</a:t>
            </a:r>
            <a:endParaRPr lang="en-US" sz="2400" b="1" dirty="0">
              <a:solidFill>
                <a:srgbClr val="FF0000"/>
              </a:solidFill>
            </a:endParaRPr>
          </a:p>
        </p:txBody>
      </p:sp>
    </p:spTree>
    <p:extLst>
      <p:ext uri="{BB962C8B-B14F-4D97-AF65-F5344CB8AC3E}">
        <p14:creationId xmlns:p14="http://schemas.microsoft.com/office/powerpoint/2010/main" val="1134672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20FF-9C77-480C-A6A3-1858CC6EB34F}"/>
              </a:ext>
            </a:extLst>
          </p:cNvPr>
          <p:cNvSpPr>
            <a:spLocks noGrp="1"/>
          </p:cNvSpPr>
          <p:nvPr>
            <p:ph type="title"/>
          </p:nvPr>
        </p:nvSpPr>
        <p:spPr>
          <a:xfrm>
            <a:off x="7344697" y="1084119"/>
            <a:ext cx="3125703" cy="1325563"/>
          </a:xfrm>
        </p:spPr>
        <p:txBody>
          <a:bodyPr/>
          <a:lstStyle/>
          <a:p>
            <a:pPr algn="ctr" rtl="1"/>
            <a:r>
              <a:rPr lang="he-IL" dirty="0"/>
              <a:t>משך זמן הניבוי</a:t>
            </a:r>
            <a:endParaRPr lang="en-US" dirty="0"/>
          </a:p>
        </p:txBody>
      </p:sp>
      <p:pic>
        <p:nvPicPr>
          <p:cNvPr id="8" name="Picture 7" descr="A close up of a map&#10;&#10;Description generated with high confidence">
            <a:extLst>
              <a:ext uri="{FF2B5EF4-FFF2-40B4-BE49-F238E27FC236}">
                <a16:creationId xmlns:a16="http://schemas.microsoft.com/office/drawing/2014/main" id="{E2CBA68F-6DFC-465B-A103-40C81E51645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6419633" y="3735244"/>
            <a:ext cx="5486400" cy="2514600"/>
          </a:xfrm>
          <a:prstGeom prst="rect">
            <a:avLst/>
          </a:prstGeom>
        </p:spPr>
      </p:pic>
      <p:pic>
        <p:nvPicPr>
          <p:cNvPr id="14" name="Picture 13" descr="A close up of a map&#10;&#10;Description generated with very high confidence">
            <a:extLst>
              <a:ext uri="{FF2B5EF4-FFF2-40B4-BE49-F238E27FC236}">
                <a16:creationId xmlns:a16="http://schemas.microsoft.com/office/drawing/2014/main" id="{55B4EC3E-0D19-457A-BED4-FEDC82F27750}"/>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81219" y="914400"/>
            <a:ext cx="5486400" cy="2514600"/>
          </a:xfrm>
          <a:prstGeom prst="rect">
            <a:avLst/>
          </a:prstGeom>
        </p:spPr>
      </p:pic>
      <p:pic>
        <p:nvPicPr>
          <p:cNvPr id="15" name="Picture 14">
            <a:extLst>
              <a:ext uri="{FF2B5EF4-FFF2-40B4-BE49-F238E27FC236}">
                <a16:creationId xmlns:a16="http://schemas.microsoft.com/office/drawing/2014/main" id="{2E531E78-E587-4EAD-BE58-B757284C077D}"/>
              </a:ext>
            </a:extLst>
          </p:cNvPr>
          <p:cNvPicPr>
            <a:picLocks noChangeAspect="1"/>
          </p:cNvPicPr>
          <p:nvPr/>
        </p:nvPicPr>
        <p:blipFill>
          <a:blip r:embed="rId5"/>
          <a:stretch>
            <a:fillRect/>
          </a:stretch>
        </p:blipFill>
        <p:spPr>
          <a:xfrm>
            <a:off x="6268194" y="2409682"/>
            <a:ext cx="5457825" cy="342900"/>
          </a:xfrm>
          <a:prstGeom prst="rect">
            <a:avLst/>
          </a:prstGeom>
        </p:spPr>
      </p:pic>
      <p:pic>
        <p:nvPicPr>
          <p:cNvPr id="17" name="Picture 16" descr="A close up of a map&#10;&#10;Description generated with very high confidence">
            <a:extLst>
              <a:ext uri="{FF2B5EF4-FFF2-40B4-BE49-F238E27FC236}">
                <a16:creationId xmlns:a16="http://schemas.microsoft.com/office/drawing/2014/main" id="{7EAF75E0-3543-478A-9518-94E6341026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219" y="3733216"/>
            <a:ext cx="5486400" cy="2516628"/>
          </a:xfrm>
          <a:prstGeom prst="rect">
            <a:avLst/>
          </a:prstGeom>
        </p:spPr>
      </p:pic>
      <p:sp>
        <p:nvSpPr>
          <p:cNvPr id="18" name="TextBox 17">
            <a:extLst>
              <a:ext uri="{FF2B5EF4-FFF2-40B4-BE49-F238E27FC236}">
                <a16:creationId xmlns:a16="http://schemas.microsoft.com/office/drawing/2014/main" id="{4CF5333E-9D3F-4174-BDF1-ADD4BB75003E}"/>
              </a:ext>
            </a:extLst>
          </p:cNvPr>
          <p:cNvSpPr txBox="1"/>
          <p:nvPr/>
        </p:nvSpPr>
        <p:spPr>
          <a:xfrm>
            <a:off x="4296519" y="377323"/>
            <a:ext cx="1689100" cy="461665"/>
          </a:xfrm>
          <a:prstGeom prst="rect">
            <a:avLst/>
          </a:prstGeom>
          <a:noFill/>
        </p:spPr>
        <p:txBody>
          <a:bodyPr wrap="square" rtlCol="0">
            <a:spAutoFit/>
          </a:bodyPr>
          <a:lstStyle/>
          <a:p>
            <a:pPr algn="ctr"/>
            <a:r>
              <a:rPr lang="he-IL" sz="2400" b="1" dirty="0">
                <a:solidFill>
                  <a:srgbClr val="FF0000"/>
                </a:solidFill>
              </a:rPr>
              <a:t>עליה</a:t>
            </a:r>
            <a:endParaRPr lang="en-US" sz="2400" b="1" dirty="0">
              <a:solidFill>
                <a:srgbClr val="FF0000"/>
              </a:solidFill>
            </a:endParaRPr>
          </a:p>
        </p:txBody>
      </p:sp>
      <p:sp>
        <p:nvSpPr>
          <p:cNvPr id="19" name="TextBox 18">
            <a:extLst>
              <a:ext uri="{FF2B5EF4-FFF2-40B4-BE49-F238E27FC236}">
                <a16:creationId xmlns:a16="http://schemas.microsoft.com/office/drawing/2014/main" id="{0FD4FBFC-4F27-4F55-8C99-D24D220F663F}"/>
              </a:ext>
            </a:extLst>
          </p:cNvPr>
          <p:cNvSpPr txBox="1"/>
          <p:nvPr/>
        </p:nvSpPr>
        <p:spPr>
          <a:xfrm>
            <a:off x="4296519" y="3441198"/>
            <a:ext cx="1689100" cy="461665"/>
          </a:xfrm>
          <a:prstGeom prst="rect">
            <a:avLst/>
          </a:prstGeom>
          <a:noFill/>
        </p:spPr>
        <p:txBody>
          <a:bodyPr wrap="square" rtlCol="0">
            <a:spAutoFit/>
          </a:bodyPr>
          <a:lstStyle/>
          <a:p>
            <a:pPr algn="ctr"/>
            <a:r>
              <a:rPr lang="he-IL" sz="2400" b="1" dirty="0">
                <a:solidFill>
                  <a:srgbClr val="FF0000"/>
                </a:solidFill>
              </a:rPr>
              <a:t>ירידה</a:t>
            </a:r>
            <a:endParaRPr lang="en-US" sz="2400" b="1" dirty="0">
              <a:solidFill>
                <a:srgbClr val="FF0000"/>
              </a:solidFill>
            </a:endParaRPr>
          </a:p>
        </p:txBody>
      </p:sp>
      <p:sp>
        <p:nvSpPr>
          <p:cNvPr id="20" name="TextBox 19">
            <a:extLst>
              <a:ext uri="{FF2B5EF4-FFF2-40B4-BE49-F238E27FC236}">
                <a16:creationId xmlns:a16="http://schemas.microsoft.com/office/drawing/2014/main" id="{3317994D-796D-413C-B01E-E902BD8AD682}"/>
              </a:ext>
            </a:extLst>
          </p:cNvPr>
          <p:cNvSpPr txBox="1"/>
          <p:nvPr/>
        </p:nvSpPr>
        <p:spPr>
          <a:xfrm>
            <a:off x="10036919" y="3448050"/>
            <a:ext cx="1689100" cy="461665"/>
          </a:xfrm>
          <a:prstGeom prst="rect">
            <a:avLst/>
          </a:prstGeom>
          <a:noFill/>
        </p:spPr>
        <p:txBody>
          <a:bodyPr wrap="square" rtlCol="0">
            <a:spAutoFit/>
          </a:bodyPr>
          <a:lstStyle/>
          <a:p>
            <a:pPr algn="ctr"/>
            <a:r>
              <a:rPr lang="he-IL" sz="2400" b="1" dirty="0">
                <a:solidFill>
                  <a:srgbClr val="FF0000"/>
                </a:solidFill>
              </a:rPr>
              <a:t>ללא מגמה</a:t>
            </a:r>
            <a:endParaRPr lang="en-US" sz="2400" b="1" dirty="0">
              <a:solidFill>
                <a:srgbClr val="FF0000"/>
              </a:solidFill>
            </a:endParaRPr>
          </a:p>
        </p:txBody>
      </p:sp>
    </p:spTree>
    <p:extLst>
      <p:ext uri="{BB962C8B-B14F-4D97-AF65-F5344CB8AC3E}">
        <p14:creationId xmlns:p14="http://schemas.microsoft.com/office/powerpoint/2010/main" val="4222413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20FF-9C77-480C-A6A3-1858CC6EB34F}"/>
              </a:ext>
            </a:extLst>
          </p:cNvPr>
          <p:cNvSpPr>
            <a:spLocks noGrp="1"/>
          </p:cNvSpPr>
          <p:nvPr>
            <p:ph type="title"/>
          </p:nvPr>
        </p:nvSpPr>
        <p:spPr>
          <a:xfrm>
            <a:off x="6971722" y="1084119"/>
            <a:ext cx="4050767" cy="1325563"/>
          </a:xfrm>
        </p:spPr>
        <p:txBody>
          <a:bodyPr/>
          <a:lstStyle/>
          <a:p>
            <a:pPr algn="ctr" rtl="1"/>
            <a:r>
              <a:rPr lang="he-IL" dirty="0"/>
              <a:t>מספר תאי ה </a:t>
            </a:r>
            <a:r>
              <a:rPr lang="en-US" dirty="0"/>
              <a:t>LSTM</a:t>
            </a:r>
          </a:p>
        </p:txBody>
      </p:sp>
      <p:pic>
        <p:nvPicPr>
          <p:cNvPr id="4" name="Picture 3" descr="A close up of a map&#10;&#10;Description generated with very high confidence">
            <a:extLst>
              <a:ext uri="{FF2B5EF4-FFF2-40B4-BE49-F238E27FC236}">
                <a16:creationId xmlns:a16="http://schemas.microsoft.com/office/drawing/2014/main" id="{7185EE21-7226-4C36-8362-42ABBC66F2AE}"/>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6177517" y="3694814"/>
            <a:ext cx="5486400" cy="2514600"/>
          </a:xfrm>
          <a:prstGeom prst="rect">
            <a:avLst/>
          </a:prstGeom>
        </p:spPr>
      </p:pic>
      <p:pic>
        <p:nvPicPr>
          <p:cNvPr id="9" name="Picture 8" descr="A close up of a map&#10;&#10;Description generated with high confidence">
            <a:extLst>
              <a:ext uri="{FF2B5EF4-FFF2-40B4-BE49-F238E27FC236}">
                <a16:creationId xmlns:a16="http://schemas.microsoft.com/office/drawing/2014/main" id="{7688F6F8-9292-4092-BA74-D0A2E898E121}"/>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48858" y="648586"/>
            <a:ext cx="5486400" cy="2514600"/>
          </a:xfrm>
          <a:prstGeom prst="rect">
            <a:avLst/>
          </a:prstGeom>
        </p:spPr>
      </p:pic>
      <p:pic>
        <p:nvPicPr>
          <p:cNvPr id="11" name="Picture 10">
            <a:extLst>
              <a:ext uri="{FF2B5EF4-FFF2-40B4-BE49-F238E27FC236}">
                <a16:creationId xmlns:a16="http://schemas.microsoft.com/office/drawing/2014/main" id="{A5B58772-CB45-4517-AE1B-FC52375314E1}"/>
              </a:ext>
            </a:extLst>
          </p:cNvPr>
          <p:cNvPicPr>
            <a:picLocks noChangeAspect="1"/>
          </p:cNvPicPr>
          <p:nvPr/>
        </p:nvPicPr>
        <p:blipFill>
          <a:blip r:embed="rId5"/>
          <a:stretch>
            <a:fillRect/>
          </a:stretch>
        </p:blipFill>
        <p:spPr>
          <a:xfrm>
            <a:off x="5715000" y="2571457"/>
            <a:ext cx="6477000" cy="352425"/>
          </a:xfrm>
          <a:prstGeom prst="rect">
            <a:avLst/>
          </a:prstGeom>
        </p:spPr>
      </p:pic>
      <p:pic>
        <p:nvPicPr>
          <p:cNvPr id="16" name="Picture 15" descr="A picture containing text, map, sky, table&#10;&#10;Description generated with very high confidence">
            <a:extLst>
              <a:ext uri="{FF2B5EF4-FFF2-40B4-BE49-F238E27FC236}">
                <a16:creationId xmlns:a16="http://schemas.microsoft.com/office/drawing/2014/main" id="{48D71776-BEE4-4B02-A8A4-55E117C226B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8858" y="3694814"/>
            <a:ext cx="5486400" cy="2494493"/>
          </a:xfrm>
          <a:prstGeom prst="rect">
            <a:avLst/>
          </a:prstGeom>
        </p:spPr>
      </p:pic>
      <p:sp>
        <p:nvSpPr>
          <p:cNvPr id="17" name="TextBox 16">
            <a:extLst>
              <a:ext uri="{FF2B5EF4-FFF2-40B4-BE49-F238E27FC236}">
                <a16:creationId xmlns:a16="http://schemas.microsoft.com/office/drawing/2014/main" id="{C8906C5B-E0B2-456B-883A-CD43192C7D5A}"/>
              </a:ext>
            </a:extLst>
          </p:cNvPr>
          <p:cNvSpPr txBox="1"/>
          <p:nvPr/>
        </p:nvSpPr>
        <p:spPr>
          <a:xfrm>
            <a:off x="4278772" y="334589"/>
            <a:ext cx="1689100" cy="461665"/>
          </a:xfrm>
          <a:prstGeom prst="rect">
            <a:avLst/>
          </a:prstGeom>
          <a:noFill/>
        </p:spPr>
        <p:txBody>
          <a:bodyPr wrap="square" rtlCol="0">
            <a:spAutoFit/>
          </a:bodyPr>
          <a:lstStyle/>
          <a:p>
            <a:pPr algn="ctr"/>
            <a:r>
              <a:rPr lang="he-IL" sz="2400" b="1" dirty="0">
                <a:solidFill>
                  <a:srgbClr val="FF0000"/>
                </a:solidFill>
              </a:rPr>
              <a:t>עליה</a:t>
            </a:r>
            <a:endParaRPr lang="en-US" sz="2400" b="1" dirty="0">
              <a:solidFill>
                <a:srgbClr val="FF0000"/>
              </a:solidFill>
            </a:endParaRPr>
          </a:p>
        </p:txBody>
      </p:sp>
      <p:sp>
        <p:nvSpPr>
          <p:cNvPr id="18" name="TextBox 17">
            <a:extLst>
              <a:ext uri="{FF2B5EF4-FFF2-40B4-BE49-F238E27FC236}">
                <a16:creationId xmlns:a16="http://schemas.microsoft.com/office/drawing/2014/main" id="{A642E21B-8FBB-4FDA-853C-40AABF49DA87}"/>
              </a:ext>
            </a:extLst>
          </p:cNvPr>
          <p:cNvSpPr txBox="1"/>
          <p:nvPr/>
        </p:nvSpPr>
        <p:spPr>
          <a:xfrm>
            <a:off x="4278772" y="3398464"/>
            <a:ext cx="1689100" cy="461665"/>
          </a:xfrm>
          <a:prstGeom prst="rect">
            <a:avLst/>
          </a:prstGeom>
          <a:noFill/>
        </p:spPr>
        <p:txBody>
          <a:bodyPr wrap="square" rtlCol="0">
            <a:spAutoFit/>
          </a:bodyPr>
          <a:lstStyle/>
          <a:p>
            <a:pPr algn="ctr"/>
            <a:r>
              <a:rPr lang="he-IL" sz="2400" b="1" dirty="0">
                <a:solidFill>
                  <a:srgbClr val="FF0000"/>
                </a:solidFill>
              </a:rPr>
              <a:t>ירידה</a:t>
            </a:r>
            <a:endParaRPr lang="en-US" sz="2400" b="1" dirty="0">
              <a:solidFill>
                <a:srgbClr val="FF0000"/>
              </a:solidFill>
            </a:endParaRPr>
          </a:p>
        </p:txBody>
      </p:sp>
      <p:sp>
        <p:nvSpPr>
          <p:cNvPr id="19" name="TextBox 18">
            <a:extLst>
              <a:ext uri="{FF2B5EF4-FFF2-40B4-BE49-F238E27FC236}">
                <a16:creationId xmlns:a16="http://schemas.microsoft.com/office/drawing/2014/main" id="{50741359-0091-4093-83A5-33984AC3299B}"/>
              </a:ext>
            </a:extLst>
          </p:cNvPr>
          <p:cNvSpPr txBox="1"/>
          <p:nvPr/>
        </p:nvSpPr>
        <p:spPr>
          <a:xfrm>
            <a:off x="10019172" y="3405316"/>
            <a:ext cx="1689100" cy="461665"/>
          </a:xfrm>
          <a:prstGeom prst="rect">
            <a:avLst/>
          </a:prstGeom>
          <a:noFill/>
        </p:spPr>
        <p:txBody>
          <a:bodyPr wrap="square" rtlCol="0">
            <a:spAutoFit/>
          </a:bodyPr>
          <a:lstStyle/>
          <a:p>
            <a:pPr algn="ctr"/>
            <a:r>
              <a:rPr lang="he-IL" sz="2400" b="1" dirty="0">
                <a:solidFill>
                  <a:srgbClr val="FF0000"/>
                </a:solidFill>
              </a:rPr>
              <a:t>ללא מגמה</a:t>
            </a:r>
            <a:endParaRPr lang="en-US" sz="2400" b="1" dirty="0">
              <a:solidFill>
                <a:srgbClr val="FF0000"/>
              </a:solidFill>
            </a:endParaRPr>
          </a:p>
        </p:txBody>
      </p:sp>
    </p:spTree>
    <p:extLst>
      <p:ext uri="{BB962C8B-B14F-4D97-AF65-F5344CB8AC3E}">
        <p14:creationId xmlns:p14="http://schemas.microsoft.com/office/powerpoint/2010/main" val="3522572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270F3-67BB-4D08-94B2-01A92F5EDC2D}"/>
              </a:ext>
            </a:extLst>
          </p:cNvPr>
          <p:cNvSpPr>
            <a:spLocks noGrp="1"/>
          </p:cNvSpPr>
          <p:nvPr>
            <p:ph type="title"/>
          </p:nvPr>
        </p:nvSpPr>
        <p:spPr/>
        <p:txBody>
          <a:bodyPr/>
          <a:lstStyle/>
          <a:p>
            <a:pPr algn="r"/>
            <a:r>
              <a:rPr lang="he-IL" dirty="0"/>
              <a:t>קצת על סכרת</a:t>
            </a:r>
            <a:endParaRPr lang="en-US" dirty="0"/>
          </a:p>
        </p:txBody>
      </p:sp>
      <p:sp>
        <p:nvSpPr>
          <p:cNvPr id="3" name="Content Placeholder 2">
            <a:extLst>
              <a:ext uri="{FF2B5EF4-FFF2-40B4-BE49-F238E27FC236}">
                <a16:creationId xmlns:a16="http://schemas.microsoft.com/office/drawing/2014/main" id="{FC467781-779E-44E4-BA1B-A4B3A9BE8A0D}"/>
              </a:ext>
            </a:extLst>
          </p:cNvPr>
          <p:cNvSpPr>
            <a:spLocks noGrp="1"/>
          </p:cNvSpPr>
          <p:nvPr>
            <p:ph idx="1"/>
          </p:nvPr>
        </p:nvSpPr>
        <p:spPr>
          <a:xfrm>
            <a:off x="838200" y="1784601"/>
            <a:ext cx="10515600" cy="3288797"/>
          </a:xfrm>
        </p:spPr>
        <p:txBody>
          <a:bodyPr>
            <a:normAutofit/>
          </a:bodyPr>
          <a:lstStyle/>
          <a:p>
            <a:pPr algn="r" rtl="1"/>
            <a:r>
              <a:rPr lang="he-IL" dirty="0"/>
              <a:t>סכרת היא מחלה מטבולית המתאפיינת בריכוז גבוה של סוכר בדם </a:t>
            </a:r>
            <a:endParaRPr lang="en-US" sz="2800" dirty="0"/>
          </a:p>
          <a:p>
            <a:pPr algn="r" rtl="1"/>
            <a:r>
              <a:rPr lang="he-IL" dirty="0"/>
              <a:t>סכרתיים אינם מייצרים מספיק אינסולין כדי למתן את הריכוז הגבוה</a:t>
            </a:r>
            <a:endParaRPr lang="en-US" sz="2800" dirty="0"/>
          </a:p>
          <a:p>
            <a:pPr algn="r" rtl="1"/>
            <a:r>
              <a:rPr lang="he-IL" sz="2800" dirty="0"/>
              <a:t>כדי למזער פגיעה בבריאות, סכרתי צריך לדאוג לתנודות רמות הסוכר שנמצאת אצלו בדם</a:t>
            </a:r>
            <a:endParaRPr lang="en-US" sz="2800" dirty="0"/>
          </a:p>
          <a:p>
            <a:pPr algn="r" rtl="1"/>
            <a:r>
              <a:rPr lang="he-IL" dirty="0"/>
              <a:t>כדי לשלוט על רמות סוכר, חולה סכרת צריך לנהל בדיוק את כמות האינסולין שהוא מזריק ואת כמויות ומגוון האוכל שהוא אוכל</a:t>
            </a:r>
            <a:endParaRPr lang="en-US" sz="2800" dirty="0"/>
          </a:p>
        </p:txBody>
      </p:sp>
    </p:spTree>
    <p:extLst>
      <p:ext uri="{BB962C8B-B14F-4D97-AF65-F5344CB8AC3E}">
        <p14:creationId xmlns:p14="http://schemas.microsoft.com/office/powerpoint/2010/main" val="2450473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20FF-9C77-480C-A6A3-1858CC6EB34F}"/>
              </a:ext>
            </a:extLst>
          </p:cNvPr>
          <p:cNvSpPr>
            <a:spLocks noGrp="1"/>
          </p:cNvSpPr>
          <p:nvPr>
            <p:ph type="title"/>
          </p:nvPr>
        </p:nvSpPr>
        <p:spPr>
          <a:xfrm>
            <a:off x="6971722" y="1084119"/>
            <a:ext cx="4050767" cy="1325563"/>
          </a:xfrm>
        </p:spPr>
        <p:txBody>
          <a:bodyPr/>
          <a:lstStyle/>
          <a:p>
            <a:pPr algn="ctr" rtl="1"/>
            <a:r>
              <a:rPr lang="he-IL" dirty="0"/>
              <a:t>קצב לימוד</a:t>
            </a:r>
            <a:endParaRPr lang="en-US" dirty="0"/>
          </a:p>
        </p:txBody>
      </p:sp>
      <p:pic>
        <p:nvPicPr>
          <p:cNvPr id="5" name="Picture 4" descr="A picture containing sky, map&#10;&#10;Description generated with very high confidence">
            <a:extLst>
              <a:ext uri="{FF2B5EF4-FFF2-40B4-BE49-F238E27FC236}">
                <a16:creationId xmlns:a16="http://schemas.microsoft.com/office/drawing/2014/main" id="{92EB8939-2FD3-4376-84D5-7B126148BAAA}"/>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6253905" y="3647427"/>
            <a:ext cx="5486400" cy="2514600"/>
          </a:xfrm>
          <a:prstGeom prst="rect">
            <a:avLst/>
          </a:prstGeom>
        </p:spPr>
      </p:pic>
      <p:pic>
        <p:nvPicPr>
          <p:cNvPr id="7" name="Picture 6" descr="A screenshot of a map&#10;&#10;Description generated with very high confidence">
            <a:extLst>
              <a:ext uri="{FF2B5EF4-FFF2-40B4-BE49-F238E27FC236}">
                <a16:creationId xmlns:a16="http://schemas.microsoft.com/office/drawing/2014/main" id="{A1FA3A00-BB5F-42E9-9AE8-0EBA552A1F04}"/>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468000" y="3647427"/>
            <a:ext cx="5486400" cy="2514600"/>
          </a:xfrm>
          <a:prstGeom prst="rect">
            <a:avLst/>
          </a:prstGeom>
        </p:spPr>
      </p:pic>
      <p:pic>
        <p:nvPicPr>
          <p:cNvPr id="10" name="Picture 9" descr="A close up of a map&#10;&#10;Description generated with high confidence">
            <a:extLst>
              <a:ext uri="{FF2B5EF4-FFF2-40B4-BE49-F238E27FC236}">
                <a16:creationId xmlns:a16="http://schemas.microsoft.com/office/drawing/2014/main" id="{87E4311C-C14C-4682-BFAB-A95AAD4DDC89}"/>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468000" y="489600"/>
            <a:ext cx="5486400" cy="2514600"/>
          </a:xfrm>
          <a:prstGeom prst="rect">
            <a:avLst/>
          </a:prstGeom>
        </p:spPr>
      </p:pic>
      <p:pic>
        <p:nvPicPr>
          <p:cNvPr id="12" name="Picture 11">
            <a:extLst>
              <a:ext uri="{FF2B5EF4-FFF2-40B4-BE49-F238E27FC236}">
                <a16:creationId xmlns:a16="http://schemas.microsoft.com/office/drawing/2014/main" id="{9BD6544C-5E39-48E4-BFD5-456C5987D2BD}"/>
              </a:ext>
            </a:extLst>
          </p:cNvPr>
          <p:cNvPicPr>
            <a:picLocks noChangeAspect="1"/>
          </p:cNvPicPr>
          <p:nvPr/>
        </p:nvPicPr>
        <p:blipFill>
          <a:blip r:embed="rId6"/>
          <a:stretch>
            <a:fillRect/>
          </a:stretch>
        </p:blipFill>
        <p:spPr>
          <a:xfrm>
            <a:off x="5954400" y="2456385"/>
            <a:ext cx="5715000" cy="295275"/>
          </a:xfrm>
          <a:prstGeom prst="rect">
            <a:avLst/>
          </a:prstGeom>
        </p:spPr>
      </p:pic>
      <p:sp>
        <p:nvSpPr>
          <p:cNvPr id="14" name="TextBox 13">
            <a:extLst>
              <a:ext uri="{FF2B5EF4-FFF2-40B4-BE49-F238E27FC236}">
                <a16:creationId xmlns:a16="http://schemas.microsoft.com/office/drawing/2014/main" id="{9B5AA7B9-7C88-4664-9D73-D4BDAB30784E}"/>
              </a:ext>
            </a:extLst>
          </p:cNvPr>
          <p:cNvSpPr txBox="1"/>
          <p:nvPr/>
        </p:nvSpPr>
        <p:spPr>
          <a:xfrm>
            <a:off x="4279899" y="134292"/>
            <a:ext cx="1689100" cy="461665"/>
          </a:xfrm>
          <a:prstGeom prst="rect">
            <a:avLst/>
          </a:prstGeom>
          <a:noFill/>
        </p:spPr>
        <p:txBody>
          <a:bodyPr wrap="square" rtlCol="0">
            <a:spAutoFit/>
          </a:bodyPr>
          <a:lstStyle/>
          <a:p>
            <a:pPr algn="ctr"/>
            <a:r>
              <a:rPr lang="he-IL" sz="2400" b="1" dirty="0">
                <a:solidFill>
                  <a:srgbClr val="FF0000"/>
                </a:solidFill>
              </a:rPr>
              <a:t>עליה</a:t>
            </a:r>
            <a:endParaRPr lang="en-US" sz="2400" b="1" dirty="0">
              <a:solidFill>
                <a:srgbClr val="FF0000"/>
              </a:solidFill>
            </a:endParaRPr>
          </a:p>
        </p:txBody>
      </p:sp>
      <p:sp>
        <p:nvSpPr>
          <p:cNvPr id="15" name="TextBox 14">
            <a:extLst>
              <a:ext uri="{FF2B5EF4-FFF2-40B4-BE49-F238E27FC236}">
                <a16:creationId xmlns:a16="http://schemas.microsoft.com/office/drawing/2014/main" id="{B543BE95-18BA-4A99-9F9C-E2FBB89D3EE5}"/>
              </a:ext>
            </a:extLst>
          </p:cNvPr>
          <p:cNvSpPr txBox="1"/>
          <p:nvPr/>
        </p:nvSpPr>
        <p:spPr>
          <a:xfrm>
            <a:off x="4279899" y="3198167"/>
            <a:ext cx="1689100" cy="461665"/>
          </a:xfrm>
          <a:prstGeom prst="rect">
            <a:avLst/>
          </a:prstGeom>
          <a:noFill/>
        </p:spPr>
        <p:txBody>
          <a:bodyPr wrap="square" rtlCol="0">
            <a:spAutoFit/>
          </a:bodyPr>
          <a:lstStyle/>
          <a:p>
            <a:pPr algn="ctr"/>
            <a:r>
              <a:rPr lang="he-IL" sz="2400" b="1" dirty="0">
                <a:solidFill>
                  <a:srgbClr val="FF0000"/>
                </a:solidFill>
              </a:rPr>
              <a:t>ירידה</a:t>
            </a:r>
            <a:endParaRPr lang="en-US" sz="2400" b="1" dirty="0">
              <a:solidFill>
                <a:srgbClr val="FF0000"/>
              </a:solidFill>
            </a:endParaRPr>
          </a:p>
        </p:txBody>
      </p:sp>
      <p:sp>
        <p:nvSpPr>
          <p:cNvPr id="17" name="TextBox 16">
            <a:extLst>
              <a:ext uri="{FF2B5EF4-FFF2-40B4-BE49-F238E27FC236}">
                <a16:creationId xmlns:a16="http://schemas.microsoft.com/office/drawing/2014/main" id="{82B06481-2E13-47FD-97FF-6474A6C56C99}"/>
              </a:ext>
            </a:extLst>
          </p:cNvPr>
          <p:cNvSpPr txBox="1"/>
          <p:nvPr/>
        </p:nvSpPr>
        <p:spPr>
          <a:xfrm>
            <a:off x="10020299" y="3205019"/>
            <a:ext cx="1689100" cy="461665"/>
          </a:xfrm>
          <a:prstGeom prst="rect">
            <a:avLst/>
          </a:prstGeom>
          <a:noFill/>
        </p:spPr>
        <p:txBody>
          <a:bodyPr wrap="square" rtlCol="0">
            <a:spAutoFit/>
          </a:bodyPr>
          <a:lstStyle/>
          <a:p>
            <a:pPr algn="ctr"/>
            <a:r>
              <a:rPr lang="he-IL" sz="2400" b="1" dirty="0">
                <a:solidFill>
                  <a:srgbClr val="FF0000"/>
                </a:solidFill>
              </a:rPr>
              <a:t>ללא מגמה</a:t>
            </a:r>
            <a:endParaRPr lang="en-US" sz="2400" b="1" dirty="0">
              <a:solidFill>
                <a:srgbClr val="FF0000"/>
              </a:solidFill>
            </a:endParaRPr>
          </a:p>
        </p:txBody>
      </p:sp>
    </p:spTree>
    <p:extLst>
      <p:ext uri="{BB962C8B-B14F-4D97-AF65-F5344CB8AC3E}">
        <p14:creationId xmlns:p14="http://schemas.microsoft.com/office/powerpoint/2010/main" val="2501008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20FF-9C77-480C-A6A3-1858CC6EB34F}"/>
              </a:ext>
            </a:extLst>
          </p:cNvPr>
          <p:cNvSpPr>
            <a:spLocks noGrp="1"/>
          </p:cNvSpPr>
          <p:nvPr>
            <p:ph type="title"/>
          </p:nvPr>
        </p:nvSpPr>
        <p:spPr>
          <a:xfrm>
            <a:off x="6971722" y="1084119"/>
            <a:ext cx="4050767" cy="1325563"/>
          </a:xfrm>
        </p:spPr>
        <p:txBody>
          <a:bodyPr/>
          <a:lstStyle/>
          <a:p>
            <a:pPr algn="ctr" rtl="1"/>
            <a:r>
              <a:rPr lang="he-IL" dirty="0"/>
              <a:t>פונקציית אקטיבציה</a:t>
            </a:r>
            <a:endParaRPr lang="en-US" dirty="0"/>
          </a:p>
        </p:txBody>
      </p:sp>
      <p:pic>
        <p:nvPicPr>
          <p:cNvPr id="4" name="Picture 3" descr="A screenshot of a map&#10;&#10;Description generated with very high confidence">
            <a:extLst>
              <a:ext uri="{FF2B5EF4-FFF2-40B4-BE49-F238E27FC236}">
                <a16:creationId xmlns:a16="http://schemas.microsoft.com/office/drawing/2014/main" id="{5BF00EDD-15BB-46ED-8A24-A8F86C511BDF}"/>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285136" y="3564645"/>
            <a:ext cx="5486400" cy="2514600"/>
          </a:xfrm>
          <a:prstGeom prst="rect">
            <a:avLst/>
          </a:prstGeom>
        </p:spPr>
      </p:pic>
      <p:pic>
        <p:nvPicPr>
          <p:cNvPr id="8" name="Picture 7" descr="A close up of a map&#10;&#10;Description generated with high confidence">
            <a:extLst>
              <a:ext uri="{FF2B5EF4-FFF2-40B4-BE49-F238E27FC236}">
                <a16:creationId xmlns:a16="http://schemas.microsoft.com/office/drawing/2014/main" id="{608B0F90-7785-4107-9863-00AB99D285C1}"/>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285136" y="489600"/>
            <a:ext cx="5486400" cy="2514600"/>
          </a:xfrm>
          <a:prstGeom prst="rect">
            <a:avLst/>
          </a:prstGeom>
        </p:spPr>
      </p:pic>
      <p:pic>
        <p:nvPicPr>
          <p:cNvPr id="11" name="Picture 10" descr="A screenshot of a map&#10;&#10;Description generated with very high confidence">
            <a:extLst>
              <a:ext uri="{FF2B5EF4-FFF2-40B4-BE49-F238E27FC236}">
                <a16:creationId xmlns:a16="http://schemas.microsoft.com/office/drawing/2014/main" id="{6F321DD7-7054-4385-BF65-019A144A1962}"/>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6253905" y="3564645"/>
            <a:ext cx="5486400" cy="2514600"/>
          </a:xfrm>
          <a:prstGeom prst="rect">
            <a:avLst/>
          </a:prstGeom>
        </p:spPr>
      </p:pic>
      <p:pic>
        <p:nvPicPr>
          <p:cNvPr id="13" name="Picture 12">
            <a:extLst>
              <a:ext uri="{FF2B5EF4-FFF2-40B4-BE49-F238E27FC236}">
                <a16:creationId xmlns:a16="http://schemas.microsoft.com/office/drawing/2014/main" id="{D2FE780B-A86C-4702-B321-9CCB22176F6D}"/>
              </a:ext>
            </a:extLst>
          </p:cNvPr>
          <p:cNvPicPr>
            <a:picLocks noChangeAspect="1"/>
          </p:cNvPicPr>
          <p:nvPr/>
        </p:nvPicPr>
        <p:blipFill>
          <a:blip r:embed="rId6"/>
          <a:stretch>
            <a:fillRect/>
          </a:stretch>
        </p:blipFill>
        <p:spPr>
          <a:xfrm>
            <a:off x="6096000" y="2257455"/>
            <a:ext cx="5652959" cy="304453"/>
          </a:xfrm>
          <a:prstGeom prst="rect">
            <a:avLst/>
          </a:prstGeom>
        </p:spPr>
      </p:pic>
      <p:sp>
        <p:nvSpPr>
          <p:cNvPr id="14" name="TextBox 13">
            <a:extLst>
              <a:ext uri="{FF2B5EF4-FFF2-40B4-BE49-F238E27FC236}">
                <a16:creationId xmlns:a16="http://schemas.microsoft.com/office/drawing/2014/main" id="{DD93442E-44A0-4176-B0CD-4C93415BAE98}"/>
              </a:ext>
            </a:extLst>
          </p:cNvPr>
          <p:cNvSpPr txBox="1"/>
          <p:nvPr/>
        </p:nvSpPr>
        <p:spPr>
          <a:xfrm>
            <a:off x="4248996" y="258767"/>
            <a:ext cx="1689100" cy="461665"/>
          </a:xfrm>
          <a:prstGeom prst="rect">
            <a:avLst/>
          </a:prstGeom>
          <a:noFill/>
        </p:spPr>
        <p:txBody>
          <a:bodyPr wrap="square" rtlCol="0">
            <a:spAutoFit/>
          </a:bodyPr>
          <a:lstStyle/>
          <a:p>
            <a:pPr algn="ctr"/>
            <a:r>
              <a:rPr lang="he-IL" sz="2400" b="1" dirty="0">
                <a:solidFill>
                  <a:srgbClr val="FF0000"/>
                </a:solidFill>
              </a:rPr>
              <a:t>עליה</a:t>
            </a:r>
            <a:endParaRPr lang="en-US" sz="2400" b="1" dirty="0">
              <a:solidFill>
                <a:srgbClr val="FF0000"/>
              </a:solidFill>
            </a:endParaRPr>
          </a:p>
        </p:txBody>
      </p:sp>
      <p:sp>
        <p:nvSpPr>
          <p:cNvPr id="15" name="TextBox 14">
            <a:extLst>
              <a:ext uri="{FF2B5EF4-FFF2-40B4-BE49-F238E27FC236}">
                <a16:creationId xmlns:a16="http://schemas.microsoft.com/office/drawing/2014/main" id="{EC705F71-DE9E-4ADD-AEA2-B59764168FE4}"/>
              </a:ext>
            </a:extLst>
          </p:cNvPr>
          <p:cNvSpPr txBox="1"/>
          <p:nvPr/>
        </p:nvSpPr>
        <p:spPr>
          <a:xfrm>
            <a:off x="4248996" y="3322642"/>
            <a:ext cx="1689100" cy="461665"/>
          </a:xfrm>
          <a:prstGeom prst="rect">
            <a:avLst/>
          </a:prstGeom>
          <a:noFill/>
        </p:spPr>
        <p:txBody>
          <a:bodyPr wrap="square" rtlCol="0">
            <a:spAutoFit/>
          </a:bodyPr>
          <a:lstStyle/>
          <a:p>
            <a:pPr algn="ctr"/>
            <a:r>
              <a:rPr lang="he-IL" sz="2400" b="1" dirty="0">
                <a:solidFill>
                  <a:srgbClr val="FF0000"/>
                </a:solidFill>
              </a:rPr>
              <a:t>ירידה</a:t>
            </a:r>
            <a:endParaRPr lang="en-US" sz="2400" b="1" dirty="0">
              <a:solidFill>
                <a:srgbClr val="FF0000"/>
              </a:solidFill>
            </a:endParaRPr>
          </a:p>
        </p:txBody>
      </p:sp>
      <p:sp>
        <p:nvSpPr>
          <p:cNvPr id="16" name="TextBox 15">
            <a:extLst>
              <a:ext uri="{FF2B5EF4-FFF2-40B4-BE49-F238E27FC236}">
                <a16:creationId xmlns:a16="http://schemas.microsoft.com/office/drawing/2014/main" id="{DDF00A5D-70F3-4BFE-BC04-0AB96F428A89}"/>
              </a:ext>
            </a:extLst>
          </p:cNvPr>
          <p:cNvSpPr txBox="1"/>
          <p:nvPr/>
        </p:nvSpPr>
        <p:spPr>
          <a:xfrm>
            <a:off x="9989396" y="3329494"/>
            <a:ext cx="1689100" cy="461665"/>
          </a:xfrm>
          <a:prstGeom prst="rect">
            <a:avLst/>
          </a:prstGeom>
          <a:noFill/>
        </p:spPr>
        <p:txBody>
          <a:bodyPr wrap="square" rtlCol="0">
            <a:spAutoFit/>
          </a:bodyPr>
          <a:lstStyle/>
          <a:p>
            <a:pPr algn="ctr"/>
            <a:r>
              <a:rPr lang="he-IL" sz="2400" b="1" dirty="0">
                <a:solidFill>
                  <a:srgbClr val="FF0000"/>
                </a:solidFill>
              </a:rPr>
              <a:t>ללא מגמה</a:t>
            </a:r>
            <a:endParaRPr lang="en-US" sz="2400" b="1" dirty="0">
              <a:solidFill>
                <a:srgbClr val="FF0000"/>
              </a:solidFill>
            </a:endParaRPr>
          </a:p>
        </p:txBody>
      </p:sp>
    </p:spTree>
    <p:extLst>
      <p:ext uri="{BB962C8B-B14F-4D97-AF65-F5344CB8AC3E}">
        <p14:creationId xmlns:p14="http://schemas.microsoft.com/office/powerpoint/2010/main" val="729834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20FF-9C77-480C-A6A3-1858CC6EB34F}"/>
              </a:ext>
            </a:extLst>
          </p:cNvPr>
          <p:cNvSpPr>
            <a:spLocks noGrp="1"/>
          </p:cNvSpPr>
          <p:nvPr>
            <p:ph type="title"/>
          </p:nvPr>
        </p:nvSpPr>
        <p:spPr>
          <a:xfrm>
            <a:off x="6971722" y="1084119"/>
            <a:ext cx="4050767" cy="1325563"/>
          </a:xfrm>
        </p:spPr>
        <p:txBody>
          <a:bodyPr/>
          <a:lstStyle/>
          <a:p>
            <a:pPr algn="ctr" rtl="1"/>
            <a:r>
              <a:rPr lang="he-IL" dirty="0"/>
              <a:t>איפוצ'ס</a:t>
            </a:r>
            <a:endParaRPr lang="en-US" dirty="0"/>
          </a:p>
        </p:txBody>
      </p:sp>
      <p:pic>
        <p:nvPicPr>
          <p:cNvPr id="5" name="Picture 4" descr="A screenshot of a social media post&#10;&#10;Description generated with very high confidence">
            <a:extLst>
              <a:ext uri="{FF2B5EF4-FFF2-40B4-BE49-F238E27FC236}">
                <a16:creationId xmlns:a16="http://schemas.microsoft.com/office/drawing/2014/main" id="{459C7F95-AA04-4053-A40B-2C4B99D136EB}"/>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6253905" y="3686340"/>
            <a:ext cx="5486400" cy="2514600"/>
          </a:xfrm>
          <a:prstGeom prst="rect">
            <a:avLst/>
          </a:prstGeom>
        </p:spPr>
      </p:pic>
      <p:pic>
        <p:nvPicPr>
          <p:cNvPr id="7" name="Picture 6" descr="A picture containing map, sky, text, table&#10;&#10;Description generated with very high confidence">
            <a:extLst>
              <a:ext uri="{FF2B5EF4-FFF2-40B4-BE49-F238E27FC236}">
                <a16:creationId xmlns:a16="http://schemas.microsoft.com/office/drawing/2014/main" id="{E75AE3EC-2D98-4647-A56A-E3599F46F6F6}"/>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294968" y="3686340"/>
            <a:ext cx="5486400" cy="2514600"/>
          </a:xfrm>
          <a:prstGeom prst="rect">
            <a:avLst/>
          </a:prstGeom>
        </p:spPr>
      </p:pic>
      <p:pic>
        <p:nvPicPr>
          <p:cNvPr id="10" name="Picture 9" descr="A close up of a map&#10;&#10;Description generated with high confidence">
            <a:extLst>
              <a:ext uri="{FF2B5EF4-FFF2-40B4-BE49-F238E27FC236}">
                <a16:creationId xmlns:a16="http://schemas.microsoft.com/office/drawing/2014/main" id="{2EBBA73A-F6E1-4943-95B6-61B26A68FB5F}"/>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294968" y="489600"/>
            <a:ext cx="5486400" cy="2514600"/>
          </a:xfrm>
          <a:prstGeom prst="rect">
            <a:avLst/>
          </a:prstGeom>
        </p:spPr>
      </p:pic>
      <p:pic>
        <p:nvPicPr>
          <p:cNvPr id="12" name="Picture 11">
            <a:extLst>
              <a:ext uri="{FF2B5EF4-FFF2-40B4-BE49-F238E27FC236}">
                <a16:creationId xmlns:a16="http://schemas.microsoft.com/office/drawing/2014/main" id="{B1783525-EE10-4EC7-BA9C-6911C672D41D}"/>
              </a:ext>
            </a:extLst>
          </p:cNvPr>
          <p:cNvPicPr>
            <a:picLocks noChangeAspect="1"/>
          </p:cNvPicPr>
          <p:nvPr/>
        </p:nvPicPr>
        <p:blipFill>
          <a:blip r:embed="rId6"/>
          <a:stretch>
            <a:fillRect/>
          </a:stretch>
        </p:blipFill>
        <p:spPr>
          <a:xfrm>
            <a:off x="5872905" y="2456385"/>
            <a:ext cx="6248400" cy="333375"/>
          </a:xfrm>
          <a:prstGeom prst="rect">
            <a:avLst/>
          </a:prstGeom>
        </p:spPr>
      </p:pic>
      <p:sp>
        <p:nvSpPr>
          <p:cNvPr id="14" name="TextBox 13">
            <a:extLst>
              <a:ext uri="{FF2B5EF4-FFF2-40B4-BE49-F238E27FC236}">
                <a16:creationId xmlns:a16="http://schemas.microsoft.com/office/drawing/2014/main" id="{2ADACC15-C7E5-42B4-82C8-7E48777BC194}"/>
              </a:ext>
            </a:extLst>
          </p:cNvPr>
          <p:cNvSpPr txBox="1"/>
          <p:nvPr/>
        </p:nvSpPr>
        <p:spPr>
          <a:xfrm>
            <a:off x="4248996" y="321409"/>
            <a:ext cx="1689100" cy="461665"/>
          </a:xfrm>
          <a:prstGeom prst="rect">
            <a:avLst/>
          </a:prstGeom>
          <a:noFill/>
        </p:spPr>
        <p:txBody>
          <a:bodyPr wrap="square" rtlCol="0">
            <a:spAutoFit/>
          </a:bodyPr>
          <a:lstStyle/>
          <a:p>
            <a:pPr algn="ctr"/>
            <a:r>
              <a:rPr lang="he-IL" sz="2400" b="1" dirty="0">
                <a:solidFill>
                  <a:srgbClr val="FF0000"/>
                </a:solidFill>
              </a:rPr>
              <a:t>עליה</a:t>
            </a:r>
            <a:endParaRPr lang="en-US" sz="2400" b="1" dirty="0">
              <a:solidFill>
                <a:srgbClr val="FF0000"/>
              </a:solidFill>
            </a:endParaRPr>
          </a:p>
        </p:txBody>
      </p:sp>
      <p:sp>
        <p:nvSpPr>
          <p:cNvPr id="15" name="TextBox 14">
            <a:extLst>
              <a:ext uri="{FF2B5EF4-FFF2-40B4-BE49-F238E27FC236}">
                <a16:creationId xmlns:a16="http://schemas.microsoft.com/office/drawing/2014/main" id="{2CD1CAB4-D65D-4C5B-98EA-FFAE0E7E0E9B}"/>
              </a:ext>
            </a:extLst>
          </p:cNvPr>
          <p:cNvSpPr txBox="1"/>
          <p:nvPr/>
        </p:nvSpPr>
        <p:spPr>
          <a:xfrm>
            <a:off x="4248996" y="3385284"/>
            <a:ext cx="1689100" cy="461665"/>
          </a:xfrm>
          <a:prstGeom prst="rect">
            <a:avLst/>
          </a:prstGeom>
          <a:noFill/>
        </p:spPr>
        <p:txBody>
          <a:bodyPr wrap="square" rtlCol="0">
            <a:spAutoFit/>
          </a:bodyPr>
          <a:lstStyle/>
          <a:p>
            <a:pPr algn="ctr"/>
            <a:r>
              <a:rPr lang="he-IL" sz="2400" b="1" dirty="0">
                <a:solidFill>
                  <a:srgbClr val="FF0000"/>
                </a:solidFill>
              </a:rPr>
              <a:t>ירידה</a:t>
            </a:r>
            <a:endParaRPr lang="en-US" sz="2400" b="1" dirty="0">
              <a:solidFill>
                <a:srgbClr val="FF0000"/>
              </a:solidFill>
            </a:endParaRPr>
          </a:p>
        </p:txBody>
      </p:sp>
      <p:sp>
        <p:nvSpPr>
          <p:cNvPr id="16" name="TextBox 15">
            <a:extLst>
              <a:ext uri="{FF2B5EF4-FFF2-40B4-BE49-F238E27FC236}">
                <a16:creationId xmlns:a16="http://schemas.microsoft.com/office/drawing/2014/main" id="{3C6299C1-2759-40C0-80E3-19D773D7851D}"/>
              </a:ext>
            </a:extLst>
          </p:cNvPr>
          <p:cNvSpPr txBox="1"/>
          <p:nvPr/>
        </p:nvSpPr>
        <p:spPr>
          <a:xfrm>
            <a:off x="9989396" y="3392136"/>
            <a:ext cx="1689100" cy="461665"/>
          </a:xfrm>
          <a:prstGeom prst="rect">
            <a:avLst/>
          </a:prstGeom>
          <a:noFill/>
        </p:spPr>
        <p:txBody>
          <a:bodyPr wrap="square" rtlCol="0">
            <a:spAutoFit/>
          </a:bodyPr>
          <a:lstStyle/>
          <a:p>
            <a:pPr algn="ctr"/>
            <a:r>
              <a:rPr lang="he-IL" sz="2400" b="1" dirty="0">
                <a:solidFill>
                  <a:srgbClr val="FF0000"/>
                </a:solidFill>
              </a:rPr>
              <a:t>ללא מגמה</a:t>
            </a:r>
            <a:endParaRPr lang="en-US" sz="2400" b="1" dirty="0">
              <a:solidFill>
                <a:srgbClr val="FF0000"/>
              </a:solidFill>
            </a:endParaRPr>
          </a:p>
        </p:txBody>
      </p:sp>
    </p:spTree>
    <p:extLst>
      <p:ext uri="{BB962C8B-B14F-4D97-AF65-F5344CB8AC3E}">
        <p14:creationId xmlns:p14="http://schemas.microsoft.com/office/powerpoint/2010/main" val="2957723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F6A30-21F1-48CE-AEF2-076C49AF8B67}"/>
              </a:ext>
            </a:extLst>
          </p:cNvPr>
          <p:cNvSpPr>
            <a:spLocks noGrp="1"/>
          </p:cNvSpPr>
          <p:nvPr>
            <p:ph type="title"/>
          </p:nvPr>
        </p:nvSpPr>
        <p:spPr/>
        <p:txBody>
          <a:bodyPr/>
          <a:lstStyle/>
          <a:p>
            <a:pPr algn="r" rtl="1"/>
            <a:r>
              <a:rPr lang="he-IL" dirty="0"/>
              <a:t>מסקנות</a:t>
            </a:r>
            <a:endParaRPr lang="en-US" dirty="0"/>
          </a:p>
        </p:txBody>
      </p:sp>
      <p:sp>
        <p:nvSpPr>
          <p:cNvPr id="3" name="Content Placeholder 2">
            <a:extLst>
              <a:ext uri="{FF2B5EF4-FFF2-40B4-BE49-F238E27FC236}">
                <a16:creationId xmlns:a16="http://schemas.microsoft.com/office/drawing/2014/main" id="{31B9AB50-2800-4C9F-847B-0E5B8613E47B}"/>
              </a:ext>
            </a:extLst>
          </p:cNvPr>
          <p:cNvSpPr>
            <a:spLocks noGrp="1"/>
          </p:cNvSpPr>
          <p:nvPr>
            <p:ph idx="1"/>
          </p:nvPr>
        </p:nvSpPr>
        <p:spPr/>
        <p:txBody>
          <a:bodyPr>
            <a:normAutofit fontScale="70000" lnSpcReduction="20000"/>
          </a:bodyPr>
          <a:lstStyle/>
          <a:p>
            <a:pPr lvl="0" algn="r" rtl="1">
              <a:lnSpc>
                <a:spcPct val="110000"/>
              </a:lnSpc>
            </a:pPr>
            <a:r>
              <a:rPr lang="he-IL" sz="3000" dirty="0"/>
              <a:t>בחלק מהמקרים, חיזוי המערכת תואם את המגמה של הדגימות האמיתיות</a:t>
            </a:r>
            <a:endParaRPr lang="en-US" sz="3000" dirty="0"/>
          </a:p>
          <a:p>
            <a:pPr lvl="0" algn="r" rtl="1">
              <a:lnSpc>
                <a:spcPct val="110000"/>
              </a:lnSpc>
            </a:pPr>
            <a:r>
              <a:rPr lang="he-IL" sz="3000" dirty="0"/>
              <a:t>ערכי השגיאה (</a:t>
            </a:r>
            <a:r>
              <a:rPr lang="en-US" sz="3000" dirty="0"/>
              <a:t>Mean Absolute Error</a:t>
            </a:r>
            <a:r>
              <a:rPr lang="he-IL" sz="3000" dirty="0"/>
              <a:t>) וסטיית התקן (</a:t>
            </a:r>
            <a:r>
              <a:rPr lang="en-US" sz="3000" dirty="0"/>
              <a:t>STD</a:t>
            </a:r>
            <a:r>
              <a:rPr lang="he-IL" sz="3000" dirty="0"/>
              <a:t>) עבור רוב ערכי המשתנים האופטימאליים, הם יחסית קטנים</a:t>
            </a:r>
            <a:endParaRPr lang="en-US" sz="3000" dirty="0"/>
          </a:p>
          <a:p>
            <a:pPr lvl="0" algn="r" rtl="1">
              <a:lnSpc>
                <a:spcPct val="110000"/>
              </a:lnSpc>
            </a:pPr>
            <a:r>
              <a:rPr lang="he-IL" sz="3000" dirty="0"/>
              <a:t>בתוצאות המוצגות, חיפשנו ערך אופטימאלי של משתני האימון והרשת, תוך קביעת ערכי המשתנים (</a:t>
            </a:r>
            <a:r>
              <a:rPr lang="he-IL" sz="3000" dirty="0" err="1"/>
              <a:t>היפרפרמטרים</a:t>
            </a:r>
            <a:r>
              <a:rPr lang="he-IL" sz="3000" dirty="0"/>
              <a:t>) האחרים. קביעת ערכים אלה משפיעה על מציאת ערך המשתנה האופטימאלי. לכן הערכים אשר נמצאו לכל משתנה הם אופטימאליים במובן קביעת ערכי המשתנים האחרים, שילוב שונה יניב ערך אופטימאלי שונה</a:t>
            </a:r>
            <a:endParaRPr lang="en-US" sz="3000" dirty="0"/>
          </a:p>
          <a:p>
            <a:pPr lvl="0" algn="r" rtl="1">
              <a:lnSpc>
                <a:spcPct val="110000"/>
              </a:lnSpc>
            </a:pPr>
            <a:r>
              <a:rPr lang="he-IL" sz="3000" dirty="0"/>
              <a:t>למציאת ערכי המשתנים (</a:t>
            </a:r>
            <a:r>
              <a:rPr lang="he-IL" sz="3000" dirty="0" err="1"/>
              <a:t>היפרפרמטרים</a:t>
            </a:r>
            <a:r>
              <a:rPr lang="he-IL" sz="3000" dirty="0"/>
              <a:t>) האופטימאליים, יש לבדוק שילובים נוספים בין המשתנים השונים</a:t>
            </a:r>
            <a:endParaRPr lang="en-US" sz="3000" dirty="0"/>
          </a:p>
          <a:p>
            <a:pPr lvl="0" algn="r" rtl="1">
              <a:lnSpc>
                <a:spcPct val="110000"/>
              </a:lnSpc>
            </a:pPr>
            <a:r>
              <a:rPr lang="he-IL" sz="3000" dirty="0"/>
              <a:t>למען הערכת ביצועי המערכת וקביעת אמינותה דרוש מחקר מקיף יותר ובדיקות נוספות לבדיקות המדגמיות שנעשו, זאת כדי לקבוע אם המערכת אכן מנבאת תוצאות מבטיחות לאפליקציה אמינה</a:t>
            </a:r>
            <a:endParaRPr lang="en-US" sz="3000" dirty="0"/>
          </a:p>
          <a:p>
            <a:pPr algn="r" rtl="1"/>
            <a:endParaRPr lang="en-US" dirty="0"/>
          </a:p>
        </p:txBody>
      </p:sp>
    </p:spTree>
    <p:extLst>
      <p:ext uri="{BB962C8B-B14F-4D97-AF65-F5344CB8AC3E}">
        <p14:creationId xmlns:p14="http://schemas.microsoft.com/office/powerpoint/2010/main" val="3469141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F6A30-21F1-48CE-AEF2-076C49AF8B67}"/>
              </a:ext>
            </a:extLst>
          </p:cNvPr>
          <p:cNvSpPr>
            <a:spLocks noGrp="1"/>
          </p:cNvSpPr>
          <p:nvPr>
            <p:ph type="title"/>
          </p:nvPr>
        </p:nvSpPr>
        <p:spPr/>
        <p:txBody>
          <a:bodyPr/>
          <a:lstStyle/>
          <a:p>
            <a:pPr algn="r" rtl="1"/>
            <a:r>
              <a:rPr lang="he-IL" dirty="0"/>
              <a:t>סיכום וכיווני מחקר עתידיים</a:t>
            </a:r>
            <a:endParaRPr lang="en-US" dirty="0"/>
          </a:p>
        </p:txBody>
      </p:sp>
      <p:sp>
        <p:nvSpPr>
          <p:cNvPr id="3" name="Content Placeholder 2">
            <a:extLst>
              <a:ext uri="{FF2B5EF4-FFF2-40B4-BE49-F238E27FC236}">
                <a16:creationId xmlns:a16="http://schemas.microsoft.com/office/drawing/2014/main" id="{31B9AB50-2800-4C9F-847B-0E5B8613E47B}"/>
              </a:ext>
            </a:extLst>
          </p:cNvPr>
          <p:cNvSpPr>
            <a:spLocks noGrp="1"/>
          </p:cNvSpPr>
          <p:nvPr>
            <p:ph idx="1"/>
          </p:nvPr>
        </p:nvSpPr>
        <p:spPr/>
        <p:txBody>
          <a:bodyPr>
            <a:normAutofit/>
          </a:bodyPr>
          <a:lstStyle/>
          <a:p>
            <a:pPr algn="r" rtl="1"/>
            <a:r>
              <a:rPr lang="he-IL" dirty="0"/>
              <a:t>בחינת שיפורים בתוצאות החיזוי:</a:t>
            </a:r>
            <a:endParaRPr lang="en-US" dirty="0"/>
          </a:p>
          <a:p>
            <a:pPr lvl="1" algn="r" rtl="1"/>
            <a:r>
              <a:rPr lang="he-IL" dirty="0"/>
              <a:t>ביצוע אופטימיזציה עבור המשתנים באימון המערכת </a:t>
            </a:r>
            <a:endParaRPr lang="en-US" dirty="0"/>
          </a:p>
          <a:p>
            <a:pPr lvl="1" algn="r" rtl="1"/>
            <a:r>
              <a:rPr lang="he-IL" dirty="0"/>
              <a:t>ביצוע חיזוי על בסיס נתונים נוספים כגון כמויות אינסולין, זמני ארוחות</a:t>
            </a:r>
            <a:endParaRPr lang="en-US" dirty="0"/>
          </a:p>
          <a:p>
            <a:pPr lvl="1" algn="r" rtl="1"/>
            <a:r>
              <a:rPr lang="he-IL" dirty="0"/>
              <a:t>שימוש ב - </a:t>
            </a:r>
            <a:r>
              <a:rPr lang="en-US" dirty="0"/>
              <a:t>RNN</a:t>
            </a:r>
            <a:r>
              <a:rPr lang="he-IL" dirty="0"/>
              <a:t> מסוג אחר כגון </a:t>
            </a:r>
            <a:r>
              <a:rPr lang="en-US" dirty="0"/>
              <a:t>GRU</a:t>
            </a:r>
          </a:p>
          <a:p>
            <a:pPr lvl="1" algn="r" rtl="1"/>
            <a:r>
              <a:rPr lang="he-IL" dirty="0"/>
              <a:t>ביצוע </a:t>
            </a:r>
            <a:r>
              <a:rPr lang="he-IL" dirty="0" err="1"/>
              <a:t>נירמול</a:t>
            </a:r>
            <a:r>
              <a:rPr lang="he-IL" dirty="0"/>
              <a:t> שונה עבור הקלט לפני כניסתו למערכת ועבור הפלט לאחר יציאתו מהמערכת</a:t>
            </a:r>
            <a:endParaRPr lang="en-US" dirty="0"/>
          </a:p>
          <a:p>
            <a:pPr algn="r" rtl="1"/>
            <a:r>
              <a:rPr lang="he-IL" dirty="0"/>
              <a:t>פיתוח אפליקציה למכשירי </a:t>
            </a:r>
            <a:r>
              <a:rPr lang="en-US" dirty="0" err="1"/>
              <a:t>smartphone</a:t>
            </a:r>
            <a:r>
              <a:rPr lang="he-IL" dirty="0"/>
              <a:t>, הלומדת את המשתמש ומבצעת חיזוי מותאם</a:t>
            </a:r>
            <a:endParaRPr lang="en-US" dirty="0"/>
          </a:p>
          <a:p>
            <a:pPr algn="r" rtl="1"/>
            <a:r>
              <a:rPr lang="he-IL" dirty="0"/>
              <a:t>ראוי להוסיף הצפנה של המידע</a:t>
            </a:r>
            <a:endParaRPr lang="en-US" dirty="0"/>
          </a:p>
        </p:txBody>
      </p:sp>
    </p:spTree>
    <p:extLst>
      <p:ext uri="{BB962C8B-B14F-4D97-AF65-F5344CB8AC3E}">
        <p14:creationId xmlns:p14="http://schemas.microsoft.com/office/powerpoint/2010/main" val="1447126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DD754-6E02-4368-B313-0332E2109B40}"/>
              </a:ext>
            </a:extLst>
          </p:cNvPr>
          <p:cNvSpPr>
            <a:spLocks noGrp="1"/>
          </p:cNvSpPr>
          <p:nvPr>
            <p:ph type="title"/>
          </p:nvPr>
        </p:nvSpPr>
        <p:spPr/>
        <p:txBody>
          <a:bodyPr/>
          <a:lstStyle/>
          <a:p>
            <a:pPr algn="r"/>
            <a:r>
              <a:rPr lang="he-IL" dirty="0"/>
              <a:t>תודה רבה</a:t>
            </a:r>
            <a:endParaRPr lang="en-US" dirty="0"/>
          </a:p>
        </p:txBody>
      </p:sp>
    </p:spTree>
    <p:extLst>
      <p:ext uri="{BB962C8B-B14F-4D97-AF65-F5344CB8AC3E}">
        <p14:creationId xmlns:p14="http://schemas.microsoft.com/office/powerpoint/2010/main" val="2855186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EB18E-08B3-4E90-906B-70872F1E61C2}"/>
              </a:ext>
            </a:extLst>
          </p:cNvPr>
          <p:cNvSpPr>
            <a:spLocks noGrp="1"/>
          </p:cNvSpPr>
          <p:nvPr>
            <p:ph type="title"/>
          </p:nvPr>
        </p:nvSpPr>
        <p:spPr/>
        <p:txBody>
          <a:bodyPr/>
          <a:lstStyle/>
          <a:p>
            <a:pPr algn="r" rtl="1"/>
            <a:r>
              <a:rPr lang="he-IL" dirty="0"/>
              <a:t>בפרויקט הזה</a:t>
            </a:r>
            <a:endParaRPr lang="en-US" dirty="0"/>
          </a:p>
        </p:txBody>
      </p:sp>
      <p:sp>
        <p:nvSpPr>
          <p:cNvPr id="3" name="Content Placeholder 2">
            <a:extLst>
              <a:ext uri="{FF2B5EF4-FFF2-40B4-BE49-F238E27FC236}">
                <a16:creationId xmlns:a16="http://schemas.microsoft.com/office/drawing/2014/main" id="{D2581852-AA42-41FF-B122-5BF2EF7BB79C}"/>
              </a:ext>
            </a:extLst>
          </p:cNvPr>
          <p:cNvSpPr>
            <a:spLocks noGrp="1"/>
          </p:cNvSpPr>
          <p:nvPr>
            <p:ph idx="1"/>
          </p:nvPr>
        </p:nvSpPr>
        <p:spPr/>
        <p:txBody>
          <a:bodyPr/>
          <a:lstStyle/>
          <a:p>
            <a:pPr algn="r" rtl="1"/>
            <a:r>
              <a:rPr lang="he-IL" dirty="0"/>
              <a:t>אנחנו מציעים ניבוי הסתברותי לרמות סוכר עתידיות של מטופל ובכך שיפור השליטה</a:t>
            </a:r>
            <a:endParaRPr lang="en-US" dirty="0"/>
          </a:p>
          <a:p>
            <a:pPr algn="r" rtl="1"/>
            <a:r>
              <a:rPr lang="he-IL" dirty="0"/>
              <a:t>זה נעשה על ידי פיתוח של רשת נוירונים המנבאת רמות סוכר</a:t>
            </a:r>
            <a:endParaRPr lang="en-US" dirty="0"/>
          </a:p>
          <a:p>
            <a:pPr algn="r" rtl="1"/>
            <a:r>
              <a:rPr lang="he-IL" dirty="0"/>
              <a:t>כדי לאמן את הרשת, השתמשנו במידע שמגיע ממד סוכר כמעט רציף הנקרא ליברה</a:t>
            </a:r>
          </a:p>
          <a:p>
            <a:endParaRPr lang="en-US" sz="2000" dirty="0"/>
          </a:p>
          <a:p>
            <a:endParaRPr lang="en-US" dirty="0"/>
          </a:p>
        </p:txBody>
      </p:sp>
    </p:spTree>
    <p:extLst>
      <p:ext uri="{BB962C8B-B14F-4D97-AF65-F5344CB8AC3E}">
        <p14:creationId xmlns:p14="http://schemas.microsoft.com/office/powerpoint/2010/main" val="110993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78372-63AE-44D1-9AB7-3CA8D599E179}"/>
              </a:ext>
            </a:extLst>
          </p:cNvPr>
          <p:cNvSpPr>
            <a:spLocks noGrp="1"/>
          </p:cNvSpPr>
          <p:nvPr>
            <p:ph type="title"/>
          </p:nvPr>
        </p:nvSpPr>
        <p:spPr>
          <a:xfrm>
            <a:off x="838200" y="365125"/>
            <a:ext cx="10515600" cy="1325563"/>
          </a:xfrm>
        </p:spPr>
        <p:txBody>
          <a:bodyPr/>
          <a:lstStyle/>
          <a:p>
            <a:pPr algn="r" rtl="1"/>
            <a:r>
              <a:rPr lang="he-IL"/>
              <a:t>מטרות הפרויקט</a:t>
            </a:r>
            <a:endParaRPr lang="en-US" dirty="0"/>
          </a:p>
        </p:txBody>
      </p:sp>
      <p:sp>
        <p:nvSpPr>
          <p:cNvPr id="3" name="Content Placeholder 2">
            <a:extLst>
              <a:ext uri="{FF2B5EF4-FFF2-40B4-BE49-F238E27FC236}">
                <a16:creationId xmlns:a16="http://schemas.microsoft.com/office/drawing/2014/main" id="{9357870E-B0A0-4B43-B737-01912F51E290}"/>
              </a:ext>
            </a:extLst>
          </p:cNvPr>
          <p:cNvSpPr>
            <a:spLocks noGrp="1"/>
          </p:cNvSpPr>
          <p:nvPr>
            <p:ph idx="1"/>
          </p:nvPr>
        </p:nvSpPr>
        <p:spPr>
          <a:xfrm>
            <a:off x="838200" y="1825625"/>
            <a:ext cx="10515600" cy="4351338"/>
          </a:xfrm>
        </p:spPr>
        <p:txBody>
          <a:bodyPr/>
          <a:lstStyle/>
          <a:p>
            <a:pPr algn="r" rtl="1"/>
            <a:r>
              <a:rPr lang="he-IL" dirty="0"/>
              <a:t>הצגת תוצאות עם הסתברות גבוהה וניבוי מדויק של רמות סוכר</a:t>
            </a:r>
          </a:p>
          <a:p>
            <a:pPr algn="r" rtl="1"/>
            <a:r>
              <a:rPr lang="he-IL" dirty="0"/>
              <a:t>הרחבת הידע התיאורטי והפרקטי ברשתות נוירונים, בפרט ב</a:t>
            </a:r>
            <a:r>
              <a:rPr lang="en-US" dirty="0"/>
              <a:t>RNN</a:t>
            </a:r>
            <a:r>
              <a:rPr lang="he-IL" dirty="0"/>
              <a:t> ו </a:t>
            </a:r>
            <a:r>
              <a:rPr lang="en-US" dirty="0"/>
              <a:t>LSTM</a:t>
            </a:r>
            <a:r>
              <a:rPr lang="he-IL" dirty="0"/>
              <a:t> שנרחיב עליהם בהמשך ובנוסף, לימוד שפת פייתון. </a:t>
            </a:r>
            <a:endParaRPr lang="en-US" dirty="0"/>
          </a:p>
          <a:p>
            <a:pPr algn="r" rtl="1"/>
            <a:r>
              <a:rPr lang="he-IL" dirty="0"/>
              <a:t>מטרת העל היא אפליקציה שעובדת בזמן אמת ומציגה לכל חולה ניבוי עתידי ומדויק לרמות הסוכר שלו. </a:t>
            </a:r>
            <a:endParaRPr lang="en-US" dirty="0"/>
          </a:p>
          <a:p>
            <a:endParaRPr lang="en-US" dirty="0"/>
          </a:p>
        </p:txBody>
      </p:sp>
      <p:pic>
        <p:nvPicPr>
          <p:cNvPr id="4" name="Content Placeholder 4">
            <a:extLst>
              <a:ext uri="{FF2B5EF4-FFF2-40B4-BE49-F238E27FC236}">
                <a16:creationId xmlns:a16="http://schemas.microsoft.com/office/drawing/2014/main" id="{9600724C-18EC-45BC-9512-ABE1F7874585}"/>
              </a:ext>
            </a:extLst>
          </p:cNvPr>
          <p:cNvPicPr/>
          <p:nvPr/>
        </p:nvPicPr>
        <p:blipFill rotWithShape="1">
          <a:blip r:embed="rId2"/>
          <a:srcRect r="1" b="129"/>
          <a:stretch/>
        </p:blipFill>
        <p:spPr>
          <a:xfrm>
            <a:off x="1748980" y="3870261"/>
            <a:ext cx="2238375" cy="2519045"/>
          </a:xfrm>
          <a:prstGeom prst="rect">
            <a:avLst/>
          </a:prstGeom>
          <a:ln>
            <a:noFill/>
          </a:ln>
          <a:effectLst/>
        </p:spPr>
      </p:pic>
    </p:spTree>
    <p:extLst>
      <p:ext uri="{BB962C8B-B14F-4D97-AF65-F5344CB8AC3E}">
        <p14:creationId xmlns:p14="http://schemas.microsoft.com/office/powerpoint/2010/main" val="1915944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7B081-C79E-4D2F-AFEC-EE83589E7E91}"/>
              </a:ext>
            </a:extLst>
          </p:cNvPr>
          <p:cNvSpPr>
            <a:spLocks noGrp="1"/>
          </p:cNvSpPr>
          <p:nvPr>
            <p:ph type="title"/>
          </p:nvPr>
        </p:nvSpPr>
        <p:spPr/>
        <p:txBody>
          <a:bodyPr/>
          <a:lstStyle/>
          <a:p>
            <a:r>
              <a:rPr lang="en-US" dirty="0"/>
              <a:t>RNN – Recurrent Neural Network</a:t>
            </a:r>
          </a:p>
        </p:txBody>
      </p:sp>
      <p:sp>
        <p:nvSpPr>
          <p:cNvPr id="3" name="Content Placeholder 2">
            <a:extLst>
              <a:ext uri="{FF2B5EF4-FFF2-40B4-BE49-F238E27FC236}">
                <a16:creationId xmlns:a16="http://schemas.microsoft.com/office/drawing/2014/main" id="{FD99BD32-FEBE-40FB-AE3A-C7CAE5ACE1F3}"/>
              </a:ext>
            </a:extLst>
          </p:cNvPr>
          <p:cNvSpPr>
            <a:spLocks noGrp="1"/>
          </p:cNvSpPr>
          <p:nvPr>
            <p:ph idx="1"/>
          </p:nvPr>
        </p:nvSpPr>
        <p:spPr/>
        <p:txBody>
          <a:bodyPr/>
          <a:lstStyle/>
          <a:p>
            <a:pPr algn="r" rtl="1"/>
            <a:r>
              <a:rPr lang="he-IL" dirty="0"/>
              <a:t>היא סוג של רשת נוירונים</a:t>
            </a:r>
            <a:r>
              <a:rPr lang="en-US" dirty="0"/>
              <a:t> </a:t>
            </a:r>
            <a:r>
              <a:rPr lang="he-IL" dirty="0"/>
              <a:t>שבה החיבורים בין הצמתים יוצרים גרף מכוון ומעגלי, וזאת בשונה מרשתות </a:t>
            </a:r>
            <a:r>
              <a:rPr lang="en-US" dirty="0"/>
              <a:t>feed-forward</a:t>
            </a:r>
            <a:r>
              <a:rPr lang="he-IL" dirty="0"/>
              <a:t>, שבה הצמתים אינם יוצרים מעגלים אלא מחוברים בחיבור ישיר לשכבה הבאה</a:t>
            </a:r>
          </a:p>
          <a:p>
            <a:pPr algn="r" rtl="1"/>
            <a:r>
              <a:rPr lang="he-IL" dirty="0"/>
              <a:t>ארכיטקטורה זו מאפשרת התנהגות דינמית ברצף בזמן ובכך רשת </a:t>
            </a:r>
            <a:r>
              <a:rPr lang="en-US" dirty="0"/>
              <a:t>RNN</a:t>
            </a:r>
            <a:r>
              <a:rPr lang="he-IL" dirty="0"/>
              <a:t> יכולה להשתמש במצב הפנימי שלה כדי לעבד רצפים של קלטים</a:t>
            </a:r>
          </a:p>
          <a:p>
            <a:pPr algn="r" rtl="1"/>
            <a:r>
              <a:rPr lang="he-IL" dirty="0"/>
              <a:t>פעולה זו הופכת את הרשת לישימה עבור משימות המורכבות מרצף של קלטים כגון זיהוי כתב יד, עיבוד שפה טבעית (</a:t>
            </a:r>
            <a:r>
              <a:rPr lang="en-US" dirty="0"/>
              <a:t>NLP</a:t>
            </a:r>
            <a:r>
              <a:rPr lang="he-IL" dirty="0"/>
              <a:t>)</a:t>
            </a:r>
          </a:p>
          <a:p>
            <a:pPr algn="r" rtl="1"/>
            <a:r>
              <a:rPr lang="he-IL" dirty="0"/>
              <a:t>ובמקרה שלנו רצף של דגימות סוכר</a:t>
            </a:r>
            <a:endParaRPr lang="en-US" dirty="0"/>
          </a:p>
        </p:txBody>
      </p:sp>
    </p:spTree>
    <p:extLst>
      <p:ext uri="{BB962C8B-B14F-4D97-AF65-F5344CB8AC3E}">
        <p14:creationId xmlns:p14="http://schemas.microsoft.com/office/powerpoint/2010/main" val="2946190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7B081-C79E-4D2F-AFEC-EE83589E7E91}"/>
              </a:ext>
            </a:extLst>
          </p:cNvPr>
          <p:cNvSpPr>
            <a:spLocks noGrp="1"/>
          </p:cNvSpPr>
          <p:nvPr>
            <p:ph type="title"/>
          </p:nvPr>
        </p:nvSpPr>
        <p:spPr>
          <a:xfrm>
            <a:off x="838200" y="365125"/>
            <a:ext cx="10515600" cy="1325563"/>
          </a:xfrm>
        </p:spPr>
        <p:txBody>
          <a:bodyPr/>
          <a:lstStyle/>
          <a:p>
            <a:r>
              <a:rPr lang="en-US"/>
              <a:t>RNN</a:t>
            </a:r>
            <a:endParaRPr lang="en-US" dirty="0"/>
          </a:p>
        </p:txBody>
      </p:sp>
      <p:pic>
        <p:nvPicPr>
          <p:cNvPr id="4" name="Content Placeholder 3">
            <a:extLst>
              <a:ext uri="{FF2B5EF4-FFF2-40B4-BE49-F238E27FC236}">
                <a16:creationId xmlns:a16="http://schemas.microsoft.com/office/drawing/2014/main" id="{AEF43D46-D587-44DE-90E5-032B5A09B3FC}"/>
              </a:ext>
            </a:extLst>
          </p:cNvPr>
          <p:cNvPicPr>
            <a:picLocks noGrp="1"/>
          </p:cNvPicPr>
          <p:nvPr>
            <p:ph idx="1"/>
          </p:nvPr>
        </p:nvPicPr>
        <p:blipFill>
          <a:blip r:embed="rId2"/>
          <a:stretch>
            <a:fillRect/>
          </a:stretch>
        </p:blipFill>
        <p:spPr>
          <a:xfrm>
            <a:off x="1862137" y="2420144"/>
            <a:ext cx="8467725" cy="3162300"/>
          </a:xfrm>
          <a:prstGeom prst="rect">
            <a:avLst/>
          </a:prstGeom>
        </p:spPr>
      </p:pic>
    </p:spTree>
    <p:extLst>
      <p:ext uri="{BB962C8B-B14F-4D97-AF65-F5344CB8AC3E}">
        <p14:creationId xmlns:p14="http://schemas.microsoft.com/office/powerpoint/2010/main" val="3499384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BEBFC-20E2-4FA9-98A3-44A9417B89EC}"/>
              </a:ext>
            </a:extLst>
          </p:cNvPr>
          <p:cNvSpPr>
            <a:spLocks noGrp="1"/>
          </p:cNvSpPr>
          <p:nvPr>
            <p:ph type="title"/>
          </p:nvPr>
        </p:nvSpPr>
        <p:spPr>
          <a:xfrm>
            <a:off x="396240" y="365125"/>
            <a:ext cx="10957560" cy="1325563"/>
          </a:xfrm>
        </p:spPr>
        <p:txBody>
          <a:bodyPr/>
          <a:lstStyle/>
          <a:p>
            <a:r>
              <a:rPr lang="en-US" dirty="0"/>
              <a:t>LSTM (Type of RNN) – Long Short Term Memory</a:t>
            </a:r>
          </a:p>
        </p:txBody>
      </p:sp>
      <p:sp>
        <p:nvSpPr>
          <p:cNvPr id="3" name="Content Placeholder 2">
            <a:extLst>
              <a:ext uri="{FF2B5EF4-FFF2-40B4-BE49-F238E27FC236}">
                <a16:creationId xmlns:a16="http://schemas.microsoft.com/office/drawing/2014/main" id="{90D5D932-494C-451B-971A-ECD617E9B288}"/>
              </a:ext>
            </a:extLst>
          </p:cNvPr>
          <p:cNvSpPr>
            <a:spLocks noGrp="1"/>
          </p:cNvSpPr>
          <p:nvPr>
            <p:ph idx="1"/>
          </p:nvPr>
        </p:nvSpPr>
        <p:spPr/>
        <p:txBody>
          <a:bodyPr>
            <a:normAutofit lnSpcReduction="10000"/>
          </a:bodyPr>
          <a:lstStyle/>
          <a:p>
            <a:pPr algn="r" rtl="1"/>
            <a:r>
              <a:rPr lang="he-IL" dirty="0"/>
              <a:t>יחידות </a:t>
            </a:r>
            <a:r>
              <a:rPr lang="en-US" dirty="0"/>
              <a:t>LSTM</a:t>
            </a:r>
            <a:r>
              <a:rPr lang="he-IL" dirty="0"/>
              <a:t> הם יחידות בניין עבור שכבות </a:t>
            </a:r>
            <a:r>
              <a:rPr lang="en-US" dirty="0"/>
              <a:t>RNN</a:t>
            </a:r>
            <a:endParaRPr lang="he-IL" dirty="0"/>
          </a:p>
          <a:p>
            <a:pPr algn="r" rtl="1"/>
            <a:r>
              <a:rPr lang="he-IL" dirty="0"/>
              <a:t>יחידה בסיסית מורכבת מתא, שער לקלט, שער לפלט ושער שיכחה. התא אחראי על לזכור ערכים על פני מרווחי זמן שרירותיים וכל אחד משלושת השערים יכול להיחשב כנוירון</a:t>
            </a:r>
            <a:endParaRPr lang="en-US" dirty="0"/>
          </a:p>
          <a:p>
            <a:pPr algn="r" rtl="1"/>
            <a:r>
              <a:rPr lang="he-IL" dirty="0"/>
              <a:t>כל אחד מהשערים מחשב את פונקצית ההפעלה לסכום משקולות</a:t>
            </a:r>
            <a:endParaRPr lang="en-US" dirty="0"/>
          </a:p>
          <a:p>
            <a:pPr algn="r" rtl="1"/>
            <a:r>
              <a:rPr lang="he-IL" dirty="0"/>
              <a:t> סוג של רגולטורים של זרימת הערכים שעוברים בקשרים בין תאי </a:t>
            </a:r>
            <a:r>
              <a:rPr lang="en-US" dirty="0"/>
              <a:t>LSTM</a:t>
            </a:r>
            <a:endParaRPr lang="he-IL" dirty="0"/>
          </a:p>
          <a:p>
            <a:pPr algn="r" rtl="1"/>
            <a:r>
              <a:rPr lang="he-IL" dirty="0"/>
              <a:t> ב</a:t>
            </a:r>
            <a:r>
              <a:rPr lang="en-US" dirty="0"/>
              <a:t>LSTM</a:t>
            </a:r>
            <a:r>
              <a:rPr lang="he-IL" dirty="0"/>
              <a:t> ככל ש"מתקדם הזמן" הפעילות של כל תא זכרון היא לַרֶשת את הפעילות מהתא הקודם בזמן</a:t>
            </a:r>
          </a:p>
          <a:p>
            <a:pPr algn="r" rtl="1"/>
            <a:r>
              <a:rPr lang="he-IL" dirty="0"/>
              <a:t>פעילות זו קצת מנוונת, לכן נרצה גם "לשכוח" מהתא הקודם, גם "להוסיף" זכרון חדש וגם "לקבל" מזכרון קיים</a:t>
            </a:r>
            <a:endParaRPr lang="en-US" dirty="0"/>
          </a:p>
          <a:p>
            <a:endParaRPr lang="en-US" dirty="0"/>
          </a:p>
        </p:txBody>
      </p:sp>
    </p:spTree>
    <p:extLst>
      <p:ext uri="{BB962C8B-B14F-4D97-AF65-F5344CB8AC3E}">
        <p14:creationId xmlns:p14="http://schemas.microsoft.com/office/powerpoint/2010/main" val="3445887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EB4F1-4E4E-42D7-B7CC-5BD2695AB916}"/>
              </a:ext>
            </a:extLst>
          </p:cNvPr>
          <p:cNvSpPr>
            <a:spLocks noGrp="1"/>
          </p:cNvSpPr>
          <p:nvPr>
            <p:ph type="title"/>
          </p:nvPr>
        </p:nvSpPr>
        <p:spPr/>
        <p:txBody>
          <a:bodyPr/>
          <a:lstStyle/>
          <a:p>
            <a:r>
              <a:rPr lang="en-US" dirty="0"/>
              <a:t>LSTM (Type of RNN)</a:t>
            </a:r>
          </a:p>
        </p:txBody>
      </p:sp>
      <p:pic>
        <p:nvPicPr>
          <p:cNvPr id="4" name="Content Placeholder 3">
            <a:extLst>
              <a:ext uri="{FF2B5EF4-FFF2-40B4-BE49-F238E27FC236}">
                <a16:creationId xmlns:a16="http://schemas.microsoft.com/office/drawing/2014/main" id="{BA2C9A70-1049-4728-8AB9-2BA2D1A62C8D}"/>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84925" y="1825625"/>
            <a:ext cx="7822149" cy="4351338"/>
          </a:xfrm>
          <a:prstGeom prst="rect">
            <a:avLst/>
          </a:prstGeom>
        </p:spPr>
      </p:pic>
    </p:spTree>
    <p:extLst>
      <p:ext uri="{BB962C8B-B14F-4D97-AF65-F5344CB8AC3E}">
        <p14:creationId xmlns:p14="http://schemas.microsoft.com/office/powerpoint/2010/main" val="1265886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19D7-8D7B-4C2C-A5F1-B2276C596114}"/>
              </a:ext>
            </a:extLst>
          </p:cNvPr>
          <p:cNvSpPr>
            <a:spLocks noGrp="1"/>
          </p:cNvSpPr>
          <p:nvPr>
            <p:ph type="title"/>
          </p:nvPr>
        </p:nvSpPr>
        <p:spPr/>
        <p:txBody>
          <a:bodyPr/>
          <a:lstStyle/>
          <a:p>
            <a:pPr algn="r" rtl="1"/>
            <a:r>
              <a:rPr lang="he-IL" dirty="0"/>
              <a:t>הנחות ושיטת ניבוא</a:t>
            </a:r>
            <a:endParaRPr lang="en-US" dirty="0"/>
          </a:p>
        </p:txBody>
      </p:sp>
      <p:sp>
        <p:nvSpPr>
          <p:cNvPr id="3" name="Content Placeholder 2">
            <a:extLst>
              <a:ext uri="{FF2B5EF4-FFF2-40B4-BE49-F238E27FC236}">
                <a16:creationId xmlns:a16="http://schemas.microsoft.com/office/drawing/2014/main" id="{7D2FF205-9F86-4BAD-A3F3-7B4C759F0FBA}"/>
              </a:ext>
            </a:extLst>
          </p:cNvPr>
          <p:cNvSpPr>
            <a:spLocks noGrp="1"/>
          </p:cNvSpPr>
          <p:nvPr>
            <p:ph idx="1"/>
          </p:nvPr>
        </p:nvSpPr>
        <p:spPr/>
        <p:txBody>
          <a:bodyPr>
            <a:normAutofit/>
          </a:bodyPr>
          <a:lstStyle/>
          <a:p>
            <a:pPr algn="r" rtl="1"/>
            <a:r>
              <a:rPr lang="he-IL" dirty="0"/>
              <a:t>מערכת לומדת היא כלי לזיהוי מגמות שאדם לא מסוגל להבחין</a:t>
            </a:r>
          </a:p>
          <a:p>
            <a:pPr algn="r" rtl="1"/>
            <a:r>
              <a:rPr lang="he-IL" dirty="0"/>
              <a:t>אנו מסתמכים על המחזוריות היום-יומית של אדם שהיא</a:t>
            </a:r>
          </a:p>
          <a:p>
            <a:pPr lvl="1" algn="r" rtl="1"/>
            <a:r>
              <a:rPr lang="he-IL" dirty="0"/>
              <a:t>שעות שינה</a:t>
            </a:r>
          </a:p>
          <a:p>
            <a:pPr lvl="1" algn="r" rtl="1"/>
            <a:r>
              <a:rPr lang="he-IL" dirty="0"/>
              <a:t>פעילות ספורטיבית</a:t>
            </a:r>
          </a:p>
          <a:p>
            <a:pPr lvl="1" algn="r" rtl="1"/>
            <a:r>
              <a:rPr lang="he-IL" dirty="0"/>
              <a:t>תזמון ארוחות ותכולתן</a:t>
            </a:r>
          </a:p>
          <a:p>
            <a:pPr algn="r" rtl="1"/>
            <a:r>
              <a:rPr lang="he-IL" dirty="0"/>
              <a:t>משתנים עיקריים המשפיעים על הניבוא</a:t>
            </a:r>
          </a:p>
          <a:p>
            <a:pPr lvl="1" algn="r" rtl="1"/>
            <a:r>
              <a:rPr lang="he-IL" dirty="0"/>
              <a:t>כמות זמן החיזוי העתידי </a:t>
            </a:r>
          </a:p>
          <a:p>
            <a:pPr lvl="1" algn="r" rtl="1"/>
            <a:r>
              <a:rPr lang="he-IL" dirty="0"/>
              <a:t>כמות זמן עליו מסתמכים בהיסטורית המדידות </a:t>
            </a:r>
          </a:p>
          <a:p>
            <a:pPr lvl="1" algn="r" rtl="1"/>
            <a:r>
              <a:rPr lang="he-IL" dirty="0"/>
              <a:t>כמות שעות הלימוד</a:t>
            </a:r>
          </a:p>
          <a:p>
            <a:pPr algn="r" rtl="1"/>
            <a:endParaRPr lang="he-IL" dirty="0"/>
          </a:p>
          <a:p>
            <a:pPr algn="r" rtl="1"/>
            <a:endParaRPr lang="en-US" dirty="0"/>
          </a:p>
          <a:p>
            <a:pPr marL="0" indent="0" algn="r" rtl="1">
              <a:buNone/>
            </a:pPr>
            <a:endParaRPr lang="en-US" dirty="0"/>
          </a:p>
        </p:txBody>
      </p:sp>
    </p:spTree>
    <p:extLst>
      <p:ext uri="{BB962C8B-B14F-4D97-AF65-F5344CB8AC3E}">
        <p14:creationId xmlns:p14="http://schemas.microsoft.com/office/powerpoint/2010/main" val="602148855"/>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2394</TotalTime>
  <Words>997</Words>
  <Application>Microsoft Office PowerPoint</Application>
  <PresentationFormat>Widescreen</PresentationFormat>
  <Paragraphs>131</Paragraphs>
  <Slides>25</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Custom Design</vt:lpstr>
      <vt:lpstr>מצגת סיכום  פרויקט סוכר</vt:lpstr>
      <vt:lpstr>קצת על סכרת</vt:lpstr>
      <vt:lpstr>בפרויקט הזה</vt:lpstr>
      <vt:lpstr>מטרות הפרויקט</vt:lpstr>
      <vt:lpstr>RNN – Recurrent Neural Network</vt:lpstr>
      <vt:lpstr>RNN</vt:lpstr>
      <vt:lpstr>LSTM (Type of RNN) – Long Short Term Memory</vt:lpstr>
      <vt:lpstr>LSTM (Type of RNN)</vt:lpstr>
      <vt:lpstr>הנחות ושיטת ניבוא</vt:lpstr>
      <vt:lpstr>הנתונים – פריסטייל ליברה</vt:lpstr>
      <vt:lpstr>תיאור גרפי של צורת המידע לאימון הרשת</vt:lpstr>
      <vt:lpstr>תוצאות</vt:lpstr>
      <vt:lpstr>מגמת עלייה</vt:lpstr>
      <vt:lpstr>מגמת ירידה</vt:lpstr>
      <vt:lpstr>ללא מגמה</vt:lpstr>
      <vt:lpstr>מספר ימי האימון</vt:lpstr>
      <vt:lpstr>שעות לימוד</vt:lpstr>
      <vt:lpstr>משך זמן הניבוי</vt:lpstr>
      <vt:lpstr>מספר תאי ה LSTM</vt:lpstr>
      <vt:lpstr>קצב לימוד</vt:lpstr>
      <vt:lpstr>פונקציית אקטיבציה</vt:lpstr>
      <vt:lpstr>איפוצ'ס</vt:lpstr>
      <vt:lpstr>מסקנות</vt:lpstr>
      <vt:lpstr>סיכום וכיווני מחקר עתידיים</vt:lpstr>
      <vt:lpstr>תודה רבה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Sugar Project </dc:title>
  <dc:creator>Nadav Eitan</dc:creator>
  <cp:lastModifiedBy>Nadav Eitan</cp:lastModifiedBy>
  <cp:revision>62</cp:revision>
  <cp:lastPrinted>2018-08-27T17:56:37Z</cp:lastPrinted>
  <dcterms:created xsi:type="dcterms:W3CDTF">2018-08-02T13:48:45Z</dcterms:created>
  <dcterms:modified xsi:type="dcterms:W3CDTF">2018-08-27T19:21:47Z</dcterms:modified>
</cp:coreProperties>
</file>