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30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9" r:id="rId16"/>
    <p:sldId id="269" r:id="rId17"/>
    <p:sldId id="270" r:id="rId18"/>
    <p:sldId id="304" r:id="rId19"/>
    <p:sldId id="271" r:id="rId20"/>
    <p:sldId id="31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06" r:id="rId37"/>
    <p:sldId id="310" r:id="rId38"/>
    <p:sldId id="289" r:id="rId39"/>
    <p:sldId id="287" r:id="rId40"/>
    <p:sldId id="309" r:id="rId41"/>
    <p:sldId id="307" r:id="rId42"/>
    <p:sldId id="308" r:id="rId43"/>
    <p:sldId id="291" r:id="rId44"/>
    <p:sldId id="292" r:id="rId45"/>
    <p:sldId id="293" r:id="rId46"/>
    <p:sldId id="294" r:id="rId47"/>
    <p:sldId id="302" r:id="rId48"/>
    <p:sldId id="296" r:id="rId49"/>
    <p:sldId id="312" r:id="rId5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0EFDF82-9C3D-B64C-B38F-ED73DDC0705A}">
          <p14:sldIdLst>
            <p14:sldId id="256"/>
            <p14:sldId id="257"/>
            <p14:sldId id="258"/>
            <p14:sldId id="259"/>
            <p14:sldId id="300"/>
          </p14:sldIdLst>
        </p14:section>
        <p14:section name="Desc Stat Analysis" id="{8F93A88B-B77B-F24F-9A5A-509F8FAE1BA3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99"/>
          </p14:sldIdLst>
        </p14:section>
        <p14:section name="Categorical" id="{4DBF6971-BCBB-6A47-A75D-48B4E8495BE4}">
          <p14:sldIdLst>
            <p14:sldId id="269"/>
            <p14:sldId id="270"/>
            <p14:sldId id="304"/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Continuous" id="{009D8902-3FB4-6A42-B2B6-6D826D2E5AA1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rrelation" id="{EB5191F6-6A45-5641-ACD1-63D0C40A3F28}">
          <p14:sldIdLst>
            <p14:sldId id="285"/>
            <p14:sldId id="286"/>
            <p14:sldId id="306"/>
            <p14:sldId id="310"/>
            <p14:sldId id="289"/>
            <p14:sldId id="287"/>
            <p14:sldId id="309"/>
            <p14:sldId id="307"/>
            <p14:sldId id="308"/>
            <p14:sldId id="291"/>
          </p14:sldIdLst>
        </p14:section>
        <p14:section name="Hypothesis" id="{2BD24CC0-3EED-2746-89A4-F1AEE9A7DA6A}">
          <p14:sldIdLst>
            <p14:sldId id="292"/>
            <p14:sldId id="293"/>
            <p14:sldId id="294"/>
            <p14:sldId id="302"/>
          </p14:sldIdLst>
        </p14:section>
        <p14:section name="Closing" id="{DECEFB23-34F0-BB4A-867A-E2DF2FE3C5F6}">
          <p14:sldIdLst>
            <p14:sldId id="296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5"/>
    <p:restoredTop sz="81124"/>
  </p:normalViewPr>
  <p:slideViewPr>
    <p:cSldViewPr snapToGrid="0">
      <p:cViewPr varScale="1">
        <p:scale>
          <a:sx n="59" d="100"/>
          <a:sy n="59" d="100"/>
        </p:scale>
        <p:origin x="216" y="1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5B1A6-DA03-D24E-9DCA-B20DC689D7F5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E520-CE3C-A844-A101-27C7945335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413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Calculated the mean of age from all insured users in the dataset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2873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096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012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2421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53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Dataset was filtered, so that we only have the data of insured users who registered as smokers</a:t>
            </a:r>
          </a:p>
          <a:p>
            <a:r>
              <a:rPr lang="en-DE" dirty="0"/>
              <a:t>Calculated the mean using the exact same approach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726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DE" dirty="0"/>
              <a:t>ataset was filtered by smoker status, and each of them was calculated using the corresponding filtered dataset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071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(Previously filtered smoker) d</a:t>
            </a:r>
            <a:r>
              <a:rPr lang="en-DE" dirty="0"/>
              <a:t>ataset was filtered based on the sex of the insured users, and the mean of age was calculated using the corresponding filtered datasets.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955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mean of charge was calculated using filtered datasets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231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DE" dirty="0"/>
              <a:t>ean age of the insured users is 39 and mean age of smoker users of both sex are 38.61 for female and 38.45 for male, which means that non-smoker users are in a similar age range</a:t>
            </a:r>
          </a:p>
          <a:p>
            <a:r>
              <a:rPr lang="en-US" dirty="0"/>
              <a:t>V</a:t>
            </a:r>
            <a:r>
              <a:rPr lang="en-DE" dirty="0"/>
              <a:t>ariance in charges between smokers and non-smokers is big, which indicates that there is also a big difference in the charges between both groups</a:t>
            </a:r>
          </a:p>
          <a:p>
            <a:r>
              <a:rPr lang="en-US" dirty="0"/>
              <a:t>T</a:t>
            </a:r>
            <a:r>
              <a:rPr lang="en-DE" dirty="0"/>
              <a:t>he statement can be verified with the average premium of the smoker vs non-smoker group, which is almost almost 4x as big</a:t>
            </a:r>
          </a:p>
          <a:p>
            <a:r>
              <a:rPr lang="en-DE" dirty="0"/>
              <a:t>BMI by sex and smoker status are similar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907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DE" dirty="0"/>
              <a:t>ed for male is 9412</a:t>
            </a:r>
          </a:p>
          <a:p>
            <a:r>
              <a:rPr lang="en-US" dirty="0"/>
              <a:t>F</a:t>
            </a:r>
            <a:r>
              <a:rPr lang="en-DE" dirty="0"/>
              <a:t>emale 9369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18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w 8799</a:t>
            </a:r>
          </a:p>
          <a:p>
            <a:r>
              <a:rPr lang="en-US" dirty="0"/>
              <a:t>S</a:t>
            </a:r>
            <a:r>
              <a:rPr lang="en-DE" dirty="0"/>
              <a:t>e 9294</a:t>
            </a:r>
          </a:p>
          <a:p>
            <a:r>
              <a:rPr lang="en-US" dirty="0"/>
              <a:t>N</a:t>
            </a:r>
            <a:r>
              <a:rPr lang="en-DE" dirty="0"/>
              <a:t>w 10057</a:t>
            </a:r>
          </a:p>
          <a:p>
            <a:r>
              <a:rPr lang="en-US" dirty="0"/>
              <a:t>N</a:t>
            </a:r>
            <a:r>
              <a:rPr lang="en-DE" dirty="0"/>
              <a:t>e 8965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013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w 8799</a:t>
            </a:r>
          </a:p>
          <a:p>
            <a:r>
              <a:rPr lang="en-US" dirty="0"/>
              <a:t>S</a:t>
            </a:r>
            <a:r>
              <a:rPr lang="en-DE" dirty="0"/>
              <a:t>e 9294</a:t>
            </a:r>
          </a:p>
          <a:p>
            <a:r>
              <a:rPr lang="en-US" dirty="0"/>
              <a:t>N</a:t>
            </a:r>
            <a:r>
              <a:rPr lang="en-DE" dirty="0"/>
              <a:t>w 10057</a:t>
            </a:r>
          </a:p>
          <a:p>
            <a:r>
              <a:rPr lang="en-US" dirty="0"/>
              <a:t>N</a:t>
            </a:r>
            <a:r>
              <a:rPr lang="en-DE" dirty="0"/>
              <a:t>e 8965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520-CE3C-A844-A101-27C794533582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894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9365-A1DB-27AB-5848-A460C91B3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15AEB-DC1D-DD19-DEA8-FE37810D6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C1D7-796E-89CF-0364-4CCEEF01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6724285-866F-894A-A36C-E7E717F16B4A}" type="datetimeFigureOut">
              <a:rPr lang="en-DE" smtClean="0"/>
              <a:pPr/>
              <a:t>08.10.22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7B6A-855B-CD1B-1542-0C9327ED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FB2A-BF33-25D9-37F9-BB6D1C33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0128B160-ED0D-D146-A4C6-DC8F333DAC1E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8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B20C-FD89-776F-A776-2CCD8E04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1EB26-5555-EFCA-1A46-E725B821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6E17-2FE6-98F4-D746-828D5382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194-4CBF-6EB6-AF33-CDF7487A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95C4-DB7D-C4FC-2678-4DEC4B6C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58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2B531-DACF-7CB0-789C-190AE1748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A1C41-4812-4C0C-16BA-1A42A967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95FD3-7BFF-C744-90B5-4397FD53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D13E-FFF7-FEED-137B-6DBE2A7E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4881-4B4B-A02B-694E-9AFDF85A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33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0B91-67CF-CA03-83FD-A841F127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84E3-350E-CBE9-DD8D-A6B9CC4D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0E7C-D0F0-FE17-8E62-421A24E5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BAFC-8A28-E7C7-B193-45FF3D9F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5BDD-E4A8-2530-37DE-CF1A38BE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59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017D-D68C-4A28-A4BB-00BE08E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9C600-4173-477E-B600-340D2EA8F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559B-8B91-86FC-E1DD-B7E8F978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2D40-7A7E-ED9D-4CAD-5585FA4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E271-FBD4-02CE-2414-E52550E9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18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73F-09F1-5F7F-8B5A-5B4993D1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892D-9EE1-D7D8-F88A-0DF7BBED8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A5300-9BF4-A7D0-2584-9C35E00C1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6544-07F6-FF7F-9A80-E7569FF2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ECFFE-9D9B-C7D4-F8E1-D71ACBC3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4337D-8EF0-0603-45EA-59E41B81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10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BDF6-A121-F2C8-40AF-03E73C18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A955-C01D-66F2-3FD9-C79F9856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6AC09-5085-6532-972C-244A1360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F3D00-BFE9-5752-679D-C662EDD83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EC423-06D5-0A26-70E9-CC6292ECC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FAAFA-6161-27DA-D91D-4BD5D5C7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621E6-CCAD-10A9-722A-7DD1A222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B9E2D-D140-C621-7D53-B2452615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080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973-076F-854F-779F-F3D3371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A71AD-DD6E-1510-DBA2-50128CAF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90F65-49D2-65B3-8370-2433AADC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61A18-B01A-D00D-EE72-2A38F6C2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274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96878-AE61-5D4A-0FA6-8C653EF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C060A-E6B3-EFC9-276A-9F674823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59F90-C9C8-73DA-B761-D392CC9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67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88DF-8F8F-F204-54AD-986A6B5B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9EC6-F57C-450F-034B-0DC5AEE8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B3E89-515D-6A8A-FCD5-CDE9621B4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CF05E-5E9E-696B-CB49-108DD628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74734-F03D-0453-AED0-DF3A390D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7E8FA-A092-EB47-589C-C3AA39F5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99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CBE1-2E57-E85A-BA56-56289F45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25563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4BB94-B0C7-3237-9FBF-A1E04B652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910C0-D4FD-F6A3-B705-00645405E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3C27F-42C5-9C6E-FC09-5026C7E7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285-866F-894A-A36C-E7E717F16B4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6C1E-AB77-4036-5C7C-CE086616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0821F-784B-0729-E86C-FD212CD5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B160-ED0D-D146-A4C6-DC8F333DAC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68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9AA16-69EB-2029-BC5E-5F8F3923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4D85-9008-2D57-0790-E3B870522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5513-5A84-F74B-616E-BED8EBD8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E6724285-866F-894A-A36C-E7E717F16B4A}" type="datetimeFigureOut">
              <a:rPr lang="en-DE" smtClean="0"/>
              <a:pPr/>
              <a:t>08.10.22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0B1D-167B-2E96-FDE6-E468410C7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B4DB9-6713-C843-89E4-8D99F6961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128B160-ED0D-D146-A4C6-DC8F333DAC1E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858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B549-5CD7-24A2-D685-B93EC48B9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What does determine the insurance charges?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0255B-8920-E88E-3FB9-EDC45C113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DE" sz="1800" i="1" dirty="0"/>
              <a:t>Final Project Probability Course – Sekolah Data Pacmann</a:t>
            </a:r>
          </a:p>
          <a:p>
            <a:endParaRPr lang="en-DE" sz="1800" i="1" dirty="0"/>
          </a:p>
          <a:p>
            <a:r>
              <a:rPr lang="en-DE" b="1" dirty="0"/>
              <a:t>Nada Wahyu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331232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EC9-4FD8-D725-7D43-8C386591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Mean age of smokers by 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A00E-BF03-1730-D938-606F3D3A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391E4-4515-9EF2-B906-A57A405D1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22418"/>
            <a:ext cx="7772400" cy="14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9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C57F-3AE1-EF56-2BF5-40290EAB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Mean of charge by smoker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2C51-FABC-C869-688A-E86C5760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5D123-A7BD-FF70-24D9-DCCBFD2D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04454"/>
            <a:ext cx="7772400" cy="14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7079-7B57-91A0-FACE-4798290E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DE" dirty="0"/>
              <a:t>ean of charge of BMI &gt; 25 by smoker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471C1-BD50-2B0D-6ECD-8BF62FC5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26B1C-DD3B-43AC-6B4D-392FFB41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16430"/>
            <a:ext cx="7772400" cy="14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A75B-9BEA-F219-1E74-4B751D26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BMI by sex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EE7C4-C186-8076-3D8B-F8619C7B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168C4-C017-A062-9142-B00767B0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6370"/>
            <a:ext cx="7772400" cy="13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A1E0-C13D-23CF-CFB2-180FB561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BMI by smoker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05097-3B68-101E-6708-4409249C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AE4DD-F4C2-BF3D-BE7A-2B3E3F70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98466"/>
            <a:ext cx="7772400" cy="14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7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DC27-F2DD-4AEE-CDC7-2A32FC5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2FE5-1843-CC77-1AC4-1B8CB95A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Smoker and </a:t>
            </a:r>
            <a:r>
              <a:rPr lang="en-DE" dirty="0"/>
              <a:t>non-smoker users are in a similar age range</a:t>
            </a:r>
          </a:p>
          <a:p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gap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premium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smokers</a:t>
            </a:r>
            <a:r>
              <a:rPr lang="de-DE" dirty="0"/>
              <a:t> &amp; non-</a:t>
            </a:r>
            <a:r>
              <a:rPr lang="de-DE" dirty="0" err="1"/>
              <a:t>smokers</a:t>
            </a:r>
            <a:r>
              <a:rPr lang="de-DE" dirty="0"/>
              <a:t> (</a:t>
            </a:r>
            <a:r>
              <a:rPr lang="de-DE" dirty="0" err="1"/>
              <a:t>almost</a:t>
            </a:r>
            <a:r>
              <a:rPr lang="de-DE" dirty="0"/>
              <a:t> 4x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)</a:t>
            </a:r>
            <a:endParaRPr lang="en-DE" dirty="0"/>
          </a:p>
          <a:p>
            <a:r>
              <a:rPr lang="en-DE" dirty="0"/>
              <a:t>BMI by sex and smoker status are similar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4489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C1B07-BF61-06CC-F105-B223086B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Categorical Variable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4F9D6-BD79-DCE1-02D7-B3B8D61C3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74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95DB-E528-D746-EA5F-23B963B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Higher Charges by 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52F6-8485-8CF8-293F-E2007D47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BB1B4A-C4AD-0716-4C0A-7C14CAFB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223294"/>
            <a:ext cx="108585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1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95DB-E528-D746-EA5F-23B963B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Higher Charges by 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52F6-8485-8CF8-293F-E2007D47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6DB9DD-4733-3827-1CF6-A6A52000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2337594"/>
            <a:ext cx="51308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7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3998-AA42-EE22-9FF7-C02C787E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Premium Distribution by Region</a:t>
            </a:r>
          </a:p>
        </p:txBody>
      </p:sp>
      <p:pic>
        <p:nvPicPr>
          <p:cNvPr id="18440" name="Picture 8">
            <a:extLst>
              <a:ext uri="{FF2B5EF4-FFF2-40B4-BE49-F238E27FC236}">
                <a16:creationId xmlns:a16="http://schemas.microsoft.com/office/drawing/2014/main" id="{E222400A-7692-381E-A48E-14C257C5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53" y="1364105"/>
            <a:ext cx="8270093" cy="549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4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F7B5-53B5-0D54-0E93-8ED47265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3170-7457-F15C-626E-7F4553F4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  <a:p>
            <a:r>
              <a:rPr lang="en-DE" dirty="0"/>
              <a:t>Dataset</a:t>
            </a:r>
          </a:p>
          <a:p>
            <a:r>
              <a:rPr lang="en-DE" dirty="0"/>
              <a:t>Descriptive statistical analysis</a:t>
            </a:r>
          </a:p>
          <a:p>
            <a:r>
              <a:rPr lang="en-US" dirty="0"/>
              <a:t>C</a:t>
            </a:r>
            <a:r>
              <a:rPr lang="en-DE" dirty="0"/>
              <a:t>ategorical variable analysis</a:t>
            </a:r>
          </a:p>
          <a:p>
            <a:r>
              <a:rPr lang="en-US" dirty="0"/>
              <a:t>C</a:t>
            </a:r>
            <a:r>
              <a:rPr lang="en-DE" dirty="0"/>
              <a:t>ontinuous variable analysis</a:t>
            </a:r>
          </a:p>
          <a:p>
            <a:r>
              <a:rPr lang="en-US" dirty="0"/>
              <a:t>V</a:t>
            </a:r>
            <a:r>
              <a:rPr lang="en-DE" dirty="0"/>
              <a:t>ariable correlation</a:t>
            </a:r>
          </a:p>
          <a:p>
            <a:r>
              <a:rPr lang="en-US" dirty="0"/>
              <a:t>H</a:t>
            </a:r>
            <a:r>
              <a:rPr lang="en-DE" dirty="0"/>
              <a:t>ypothesis testing</a:t>
            </a:r>
          </a:p>
          <a:p>
            <a:r>
              <a:rPr lang="en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318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3998-AA42-EE22-9FF7-C02C787E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Premium Distribution by Region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3076248-2563-8DDA-D53D-B128E1DA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2337594"/>
            <a:ext cx="53467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594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801D-0257-8563-2971-AA5E8351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Proportion in Each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E7BC-D56F-B470-1734-C0AF7451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7149D8-F25F-17D4-06A8-7EE61E059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26494"/>
            <a:ext cx="47625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9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C810-B214-7DAC-8206-5AEADAF3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Proportion of Smoker and Non-Smoker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F283-6AAF-C1D7-2FD6-D4B7A74E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09F895-9C3B-D93B-CDAF-770924A9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6494"/>
            <a:ext cx="4724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8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32FD-0293-EC2A-D40B-C020359D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Probability of someone is a female, given that they are smokers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D33B7-DC9D-9723-FDE6-7A2D92E12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𝑠𝑚𝑜𝑘𝑒𝑟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=41.97%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D33B7-DC9D-9723-FDE6-7A2D92E12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660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41B6-7508-1940-DEB5-2D9EB91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Probability of someone is a male, given that they are smoker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B79DC-9348-1E00-43CE-D33DA971D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𝑠𝑚𝑜𝑘𝑒𝑟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58.03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B79DC-9348-1E00-43CE-D33DA971D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634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667D-B79A-728F-0975-CDC5D0E5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Premium Distribution in Each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43C7-BBBE-7C60-ADE1-9D01CE6A4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BCCBA7F-C9E2-CCD7-FE33-584968C14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3437"/>
            <a:ext cx="12192000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17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739E-7047-8597-D6AF-F06B3099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BD03-B89A-82BA-F3BF-8B68ED96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DE" dirty="0"/>
              <a:t>lmost </a:t>
            </a:r>
          </a:p>
          <a:p>
            <a:r>
              <a:rPr lang="en-DE" dirty="0"/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81339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DC4CFF-84AF-E37B-74B5-27574F04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Continuous Variable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8D961-19E6-D635-B18A-6FA897403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7395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54-EBFF-23B6-A845-F93E5E76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Probability of Charges based on BMI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216B6-1AD4-6BD0-07DE-3D1C3661AD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Added a column to define the class of the BMI of each insured user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337A8C-B9BA-D4D0-0EED-BBDA93EC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5118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09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421B-5A0D-B264-E5DB-20CF8893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Probability of smoker with BMI &gt; 25 getting charged &gt; $16,700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F4625F-17BB-45C8-1B71-9C54994EB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&gt;16700,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&gt;25)=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∩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&gt;16700, 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𝐵𝑀𝐼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&gt;25)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𝐵𝑀𝐼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&gt;25)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=98.17%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F4625F-17BB-45C8-1B71-9C54994EB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00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E4BF-1314-05E0-8E17-350A2E2C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2E29-E6C9-536A-D935-F76B227C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Premium of health insurance is affected by multiple factors</a:t>
            </a:r>
          </a:p>
          <a:p>
            <a:r>
              <a:rPr lang="en-US" dirty="0"/>
              <a:t>A</a:t>
            </a:r>
            <a:r>
              <a:rPr lang="en-DE" dirty="0"/>
              <a:t>ssessment of the risk profile of the insured users</a:t>
            </a:r>
          </a:p>
          <a:p>
            <a:r>
              <a:rPr lang="en-DE" dirty="0"/>
              <a:t>Analysis of the variables involved/correlated with the premium, </a:t>
            </a:r>
            <a:r>
              <a:rPr lang="en-US" dirty="0"/>
              <a:t>e.g.,</a:t>
            </a:r>
            <a:r>
              <a:rPr lang="en-DE" dirty="0"/>
              <a:t> sex, age, region, smoker status, number of children insured altogether</a:t>
            </a:r>
          </a:p>
          <a:p>
            <a:r>
              <a:rPr lang="en-DE" dirty="0"/>
              <a:t>Descriptive, </a:t>
            </a:r>
            <a:r>
              <a:rPr lang="en-US" dirty="0"/>
              <a:t>c</a:t>
            </a:r>
            <a:r>
              <a:rPr lang="en-DE" dirty="0"/>
              <a:t>ategorical, </a:t>
            </a:r>
            <a:r>
              <a:rPr lang="en-US" dirty="0"/>
              <a:t>c</a:t>
            </a:r>
            <a:r>
              <a:rPr lang="en-DE" dirty="0"/>
              <a:t>ontinuous variable analysis, </a:t>
            </a:r>
            <a:r>
              <a:rPr lang="en-US" dirty="0"/>
              <a:t>v</a:t>
            </a:r>
            <a:r>
              <a:rPr lang="en-DE" dirty="0"/>
              <a:t>ariable correlation, hypothesis testing</a:t>
            </a:r>
          </a:p>
          <a:p>
            <a:r>
              <a:rPr lang="en-US" dirty="0"/>
              <a:t>Carried in Python using NumPy, Pandas, </a:t>
            </a:r>
            <a:r>
              <a:rPr lang="en-US" dirty="0" err="1"/>
              <a:t>Scipy</a:t>
            </a:r>
            <a:r>
              <a:rPr lang="en-US" dirty="0"/>
              <a:t>, Matplotlib and Seaborn packages</a:t>
            </a: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48403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7AFD-B9A9-3C09-5A71-49C66EC4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Probability of someone getting charged $16,700 given that they are smokers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1BCC3-BB33-0526-8CC8-3C2D9FFC4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&gt;16,700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&gt;16,700 ∩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𝑠𝑚𝑜𝑘𝑒𝑟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𝑠𝑚𝑜𝑘𝑒𝑟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92.70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de-DE" b="0" dirty="0"/>
              </a:p>
              <a:p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1BCC3-BB33-0526-8CC8-3C2D9FFC4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43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2547-3177-C8C1-CAD4-B4E309E9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DE" dirty="0"/>
              <a:t>robability of getting charged above $16,700 for BMI higher or lower than 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A30FA-1071-9904-3981-AEA17347B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&gt;16,700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&gt;25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&gt;16,700  ∩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&gt;25)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&gt;25)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25.93%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&gt;16,700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&gt;16,700  ∩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0.82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The </a:t>
                </a:r>
                <a:r>
                  <a:rPr lang="de-DE" b="0" dirty="0" err="1"/>
                  <a:t>probability</a:t>
                </a:r>
                <a:r>
                  <a:rPr lang="de-DE" b="0" dirty="0"/>
                  <a:t> </a:t>
                </a:r>
                <a:r>
                  <a:rPr lang="de-DE" b="0" dirty="0" err="1"/>
                  <a:t>is</a:t>
                </a:r>
                <a:r>
                  <a:rPr lang="de-DE" b="0" dirty="0"/>
                  <a:t> </a:t>
                </a:r>
                <a:r>
                  <a:rPr lang="de-DE" b="0" dirty="0" err="1"/>
                  <a:t>higher</a:t>
                </a:r>
                <a:r>
                  <a:rPr lang="de-DE" b="0" dirty="0"/>
                  <a:t> </a:t>
                </a:r>
                <a:r>
                  <a:rPr lang="de-DE" b="0" dirty="0" err="1"/>
                  <a:t>for</a:t>
                </a:r>
                <a:r>
                  <a:rPr lang="de-DE" b="0" dirty="0"/>
                  <a:t> </a:t>
                </a:r>
                <a:r>
                  <a:rPr lang="de-DE" b="0" dirty="0" err="1"/>
                  <a:t>someone</a:t>
                </a:r>
                <a:r>
                  <a:rPr lang="de-DE" b="0" dirty="0"/>
                  <a:t> </a:t>
                </a:r>
                <a:r>
                  <a:rPr lang="de-DE" b="0" dirty="0" err="1"/>
                  <a:t>whose</a:t>
                </a:r>
                <a:r>
                  <a:rPr lang="de-DE" b="0" dirty="0"/>
                  <a:t> BMI &gt; 25 </a:t>
                </a:r>
                <a:r>
                  <a:rPr lang="de-DE" b="0" dirty="0" err="1"/>
                  <a:t>to</a:t>
                </a:r>
                <a:r>
                  <a:rPr lang="de-DE" b="0" dirty="0"/>
                  <a:t> </a:t>
                </a:r>
                <a:r>
                  <a:rPr lang="de-DE" b="0" dirty="0" err="1"/>
                  <a:t>be</a:t>
                </a:r>
                <a:r>
                  <a:rPr lang="de-DE" b="0" dirty="0"/>
                  <a:t> </a:t>
                </a:r>
                <a:r>
                  <a:rPr lang="de-DE" b="0" dirty="0" err="1"/>
                  <a:t>charged</a:t>
                </a:r>
                <a:r>
                  <a:rPr lang="de-DE" b="0" dirty="0"/>
                  <a:t> &gt; $16,700</a:t>
                </a:r>
              </a:p>
              <a:p>
                <a:endParaRPr lang="en-DE" dirty="0"/>
              </a:p>
              <a:p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A30FA-1071-9904-3981-AEA17347B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234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A316-A4A9-E924-8DF2-AC9E1401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DE" dirty="0"/>
              <a:t>robability of getting charged above $16,700 and BMI &gt; 25 by smoker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FB9D8-D1A6-E6C5-A1E4-B2E1B56A3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&gt;16700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𝑠𝑚𝑜𝑘𝑒𝑟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&gt;25)=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&gt;16700 ∩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𝑠𝑚𝑜𝑘𝑒𝑟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&gt;25)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&gt;25)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98.17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de-DE" b="0" dirty="0"/>
              </a:p>
              <a:p>
                <a:pPr marL="0" indent="0">
                  <a:buNone/>
                </a:pPr>
                <a:endParaRPr lang="en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h𝑎𝑟𝑔𝑒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&gt;16700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𝑛𝑜𝑛𝑠𝑚𝑜𝑘𝑒𝑟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&gt;25)=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&gt;16700∩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𝑛𝑜𝑛𝑠𝑚𝑜𝑘𝑒𝑟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&gt;25)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𝐵𝑀𝐼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&gt;25)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1.38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de-DE" b="0" dirty="0"/>
              </a:p>
              <a:p>
                <a:endParaRPr lang="en-DE" dirty="0"/>
              </a:p>
              <a:p>
                <a:r>
                  <a:rPr lang="en-US" dirty="0"/>
                  <a:t>T</a:t>
                </a:r>
                <a:r>
                  <a:rPr lang="en-DE" dirty="0"/>
                  <a:t>he probability is way higher for someone who smokes with BMI &gt; 25 to be charged &gt; $16,700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FB9D8-D1A6-E6C5-A1E4-B2E1B56A3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532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0C4F-190E-E025-22F5-3E985D4F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5B02-D295-8D57-32C0-40410161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People who are obese have a higher chance to be charged highly than those who are underweight</a:t>
            </a:r>
          </a:p>
          <a:p>
            <a:r>
              <a:rPr lang="en-US" dirty="0"/>
              <a:t>P</a:t>
            </a:r>
            <a:r>
              <a:rPr lang="en-DE" dirty="0"/>
              <a:t>robability of smokers being charged highly is very high, and it gets higher if their BMI &gt; 25</a:t>
            </a:r>
            <a:endParaRPr lang="en-US" dirty="0"/>
          </a:p>
          <a:p>
            <a:r>
              <a:rPr lang="en-US" dirty="0"/>
              <a:t>Probability of being charged highly for people whose BMI &gt; 25 is higher than those who don’t</a:t>
            </a:r>
          </a:p>
          <a:p>
            <a:r>
              <a:rPr lang="en-US" dirty="0"/>
              <a:t>P</a:t>
            </a:r>
            <a:r>
              <a:rPr lang="en-DE" dirty="0"/>
              <a:t>eople who smoke with BMI &gt; 25 have a higher chance to be charged highly</a:t>
            </a:r>
          </a:p>
        </p:txBody>
      </p:sp>
    </p:spTree>
    <p:extLst>
      <p:ext uri="{BB962C8B-B14F-4D97-AF65-F5344CB8AC3E}">
        <p14:creationId xmlns:p14="http://schemas.microsoft.com/office/powerpoint/2010/main" val="1730070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3610A2-37F8-B484-82AD-0CC52517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Correlation Variable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6B357-FE02-2E75-07D9-1A822A5E1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9828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8CD16-56D1-3D3B-9365-E2BB9422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General Correlation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6D275-5364-D884-FE67-ED2E68A09E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charges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Age, sex, BMI,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and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correlated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charges</a:t>
            </a:r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strongly</a:t>
            </a:r>
            <a:r>
              <a:rPr lang="de-DE" dirty="0"/>
              <a:t>, </a:t>
            </a:r>
            <a:r>
              <a:rPr lang="de-DE" dirty="0" err="1"/>
              <a:t>possitively</a:t>
            </a:r>
            <a:r>
              <a:rPr lang="de-DE" dirty="0"/>
              <a:t> </a:t>
            </a:r>
            <a:r>
              <a:rPr lang="de-DE" dirty="0" err="1"/>
              <a:t>correlated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smoker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  <a:p>
            <a:pPr lvl="1"/>
            <a:endParaRPr lang="de-D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E79916-2241-98F3-C27E-10F16534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204244"/>
            <a:ext cx="48260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9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A4E6-BA05-0EA6-6EB0-0A919130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Smoker vs Non-Smoker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7D56-73B9-CF5C-AA29-A2887A30F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Smoker:</a:t>
            </a:r>
          </a:p>
          <a:p>
            <a:pPr lvl="1"/>
            <a:r>
              <a:rPr lang="en-US" dirty="0"/>
              <a:t>C</a:t>
            </a:r>
            <a:r>
              <a:rPr lang="en-DE" dirty="0"/>
              <a:t>harge is strongly, positively correlated with BMI</a:t>
            </a:r>
          </a:p>
          <a:p>
            <a:r>
              <a:rPr lang="en-US" dirty="0"/>
              <a:t>N</a:t>
            </a:r>
            <a:r>
              <a:rPr lang="en-DE" dirty="0"/>
              <a:t>on-smoker:</a:t>
            </a:r>
          </a:p>
          <a:p>
            <a:pPr lvl="1"/>
            <a:r>
              <a:rPr lang="en-DE" dirty="0"/>
              <a:t>Charge is moderately, positively correlated with age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A1B1EF0-EDF4-53F0-ECB1-7CDCB559F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7" y="0"/>
            <a:ext cx="3821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07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8AE6-63EE-C04D-1BBB-FC0A9CD0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BMI &gt; 25 and BMI &lt;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4FEE-E4AD-5CDC-3CB9-AD7CF8824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BMI &gt; 25: smoking status strongly correlated with charges</a:t>
            </a:r>
          </a:p>
          <a:p>
            <a:r>
              <a:rPr lang="en-DE" dirty="0"/>
              <a:t>BMI &lt; 25: smoking status only moderately correlated with charges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56B4675-B7FA-72E3-56A6-2FF3BB42F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7" y="0"/>
            <a:ext cx="375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34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41A327-2055-D30A-391F-25DF2992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Male vs Female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54CC2-04D7-509E-FD1D-29F8162760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Male:</a:t>
            </a:r>
          </a:p>
          <a:p>
            <a:pPr lvl="1"/>
            <a:r>
              <a:rPr lang="en-DE" dirty="0"/>
              <a:t>Charges is strongly correlated with the smoker status</a:t>
            </a:r>
          </a:p>
          <a:p>
            <a:r>
              <a:rPr lang="en-DE" dirty="0"/>
              <a:t>Female:</a:t>
            </a:r>
          </a:p>
          <a:p>
            <a:pPr lvl="1"/>
            <a:r>
              <a:rPr lang="en-DE" dirty="0"/>
              <a:t>Charges is strongly correlated with the smoker status</a:t>
            </a:r>
          </a:p>
          <a:p>
            <a:endParaRPr lang="en-DE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A777ACE-6BCD-D3E9-2BA3-7FCD6B2A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7" y="0"/>
            <a:ext cx="3821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04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986F0-BF6B-4960-53FD-48E3A13A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High Charges ( &gt; 16,700)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048150-106B-AF19-4312-B15BB678D2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For the charges above $16,700 can be seen that BMI and the insurance charge are moderately positively correlated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76DAAB9-217B-4B10-8F21-702B2376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204244"/>
            <a:ext cx="48260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52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3047-6EC6-701E-D6F5-2EF01DA3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FF8789-DEC1-917A-4228-C4397A0530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Insurance data in the United States</a:t>
            </a:r>
          </a:p>
          <a:p>
            <a:r>
              <a:rPr lang="en-DE" dirty="0"/>
              <a:t>Age, sex, BMI, number of children, smoker status, region of living, insurance charges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6DD01-498C-916E-47F8-976FD0F62163}"/>
              </a:ext>
            </a:extLst>
          </p:cNvPr>
          <p:cNvGrpSpPr/>
          <p:nvPr/>
        </p:nvGrpSpPr>
        <p:grpSpPr>
          <a:xfrm>
            <a:off x="6066544" y="1484026"/>
            <a:ext cx="5392912" cy="4692937"/>
            <a:chOff x="838200" y="1027906"/>
            <a:chExt cx="5659725" cy="492511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58A7B67-A35A-2472-DC7B-6351C097F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027906"/>
              <a:ext cx="5659725" cy="235221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51354AA-AA02-2361-746C-1A6D9CBA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286" y="3604054"/>
              <a:ext cx="5317552" cy="2348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820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0CDA-1ADC-9810-7DA9-936E4A1E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Smoker Status &amp; High</a:t>
            </a:r>
            <a:br>
              <a:rPr lang="en-DE" dirty="0"/>
            </a:br>
            <a:r>
              <a:rPr lang="en-DE" dirty="0"/>
              <a:t>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0692-03C0-9009-0125-0B43BD3D4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Smoker:</a:t>
            </a:r>
          </a:p>
          <a:p>
            <a:pPr lvl="1"/>
            <a:r>
              <a:rPr lang="en-DE" dirty="0"/>
              <a:t>BMI and charges are strongly correlated</a:t>
            </a:r>
          </a:p>
          <a:p>
            <a:r>
              <a:rPr lang="en-DE" dirty="0"/>
              <a:t>Non-smoker:</a:t>
            </a:r>
          </a:p>
          <a:p>
            <a:pPr lvl="1"/>
            <a:r>
              <a:rPr lang="en-US" dirty="0"/>
              <a:t>A</a:t>
            </a:r>
            <a:r>
              <a:rPr lang="en-DE" dirty="0"/>
              <a:t>ge and charges are moderately correlated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1BF58D7-9EDD-7F3F-4879-1238E21D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7" y="0"/>
            <a:ext cx="3821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33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298A-BB4C-83EF-263B-6C689B92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BMI above &amp; below 25,</a:t>
            </a:r>
            <a:br>
              <a:rPr lang="en-DE" dirty="0"/>
            </a:br>
            <a:r>
              <a:rPr lang="en-DE" dirty="0"/>
              <a:t>high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2099-2C0C-F3F7-46CB-E155AF4CA6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BMI &gt; 25:</a:t>
            </a:r>
          </a:p>
          <a:p>
            <a:pPr lvl="1"/>
            <a:r>
              <a:rPr lang="en-US" dirty="0"/>
              <a:t>M</a:t>
            </a:r>
            <a:r>
              <a:rPr lang="en-DE" dirty="0"/>
              <a:t>oderate positive correlation between BMI and charges</a:t>
            </a:r>
          </a:p>
          <a:p>
            <a:pPr lvl="1"/>
            <a:r>
              <a:rPr lang="en-US" dirty="0"/>
              <a:t>L</a:t>
            </a:r>
            <a:r>
              <a:rPr lang="en-DE" dirty="0"/>
              <a:t>ow positive correlation between smoker status and charges</a:t>
            </a:r>
          </a:p>
          <a:p>
            <a:r>
              <a:rPr lang="en-DE" dirty="0"/>
              <a:t>BMI &lt; 25:</a:t>
            </a:r>
          </a:p>
          <a:p>
            <a:pPr lvl="1"/>
            <a:r>
              <a:rPr lang="en-US" dirty="0"/>
              <a:t>N</a:t>
            </a:r>
            <a:r>
              <a:rPr lang="en-DE" dirty="0"/>
              <a:t>egligible correlation between BMI, smoker status and charges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6C86DE2-8357-9DCA-446C-4E454870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7" y="0"/>
            <a:ext cx="3821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59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17C6-D9B2-F1A6-A45C-DD25A81D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Sex &amp; High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1F60-15B7-2F8D-C536-5FC46B2E0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DE" dirty="0"/>
              <a:t>ale:</a:t>
            </a:r>
          </a:p>
          <a:p>
            <a:pPr lvl="1"/>
            <a:r>
              <a:rPr lang="en-DE" dirty="0"/>
              <a:t>BMI moderately correlated with charges</a:t>
            </a:r>
          </a:p>
          <a:p>
            <a:pPr lvl="1"/>
            <a:r>
              <a:rPr lang="en-DE" dirty="0"/>
              <a:t>Smoker status only slightly correlated with charges</a:t>
            </a:r>
          </a:p>
          <a:p>
            <a:r>
              <a:rPr lang="en-US" dirty="0"/>
              <a:t>F</a:t>
            </a:r>
            <a:r>
              <a:rPr lang="en-DE" dirty="0"/>
              <a:t>emale:</a:t>
            </a:r>
          </a:p>
          <a:p>
            <a:pPr lvl="1"/>
            <a:r>
              <a:rPr lang="en-DE" dirty="0"/>
              <a:t>BMI moderately correlated with the charges, yet it has a higher correlation value than male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B0F59E2-1BD9-AA3D-9DCA-1FA954B5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7" y="0"/>
            <a:ext cx="375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466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D99E-E873-54A4-E5C5-4E96404C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B380-AF6F-1176-B2BB-4D61B5CC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BMI, smoker status and charge seem to be correlated with each other</a:t>
            </a:r>
          </a:p>
          <a:p>
            <a:r>
              <a:rPr lang="en-US" dirty="0"/>
              <a:t>G</a:t>
            </a:r>
            <a:r>
              <a:rPr lang="en-DE" dirty="0"/>
              <a:t>enerally only smoker status correlate strongly with the charges</a:t>
            </a:r>
          </a:p>
          <a:p>
            <a:r>
              <a:rPr lang="de-DE" dirty="0" err="1"/>
              <a:t>Charges</a:t>
            </a:r>
            <a:r>
              <a:rPr lang="de-DE" dirty="0"/>
              <a:t> </a:t>
            </a:r>
            <a:r>
              <a:rPr lang="de-DE" dirty="0" err="1"/>
              <a:t>strongly</a:t>
            </a:r>
            <a:r>
              <a:rPr lang="de-DE" dirty="0"/>
              <a:t> </a:t>
            </a:r>
            <a:r>
              <a:rPr lang="de-DE" dirty="0" err="1"/>
              <a:t>correlated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smoking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 BMI &gt; 25 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sex</a:t>
            </a:r>
          </a:p>
          <a:p>
            <a:r>
              <a:rPr lang="de-DE" dirty="0"/>
              <a:t>High </a:t>
            </a:r>
            <a:r>
              <a:rPr lang="de-DE" dirty="0" err="1"/>
              <a:t>charge</a:t>
            </a:r>
            <a:r>
              <a:rPr lang="de-DE" dirty="0"/>
              <a:t> (&gt; $16,700):</a:t>
            </a:r>
          </a:p>
          <a:p>
            <a:pPr lvl="1"/>
            <a:r>
              <a:rPr lang="de-DE" dirty="0"/>
              <a:t>Smokers: BMI &amp; </a:t>
            </a:r>
            <a:r>
              <a:rPr lang="de-DE" dirty="0" err="1"/>
              <a:t>charges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90611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EB0BE-44E2-0FEE-07E9-F6830C6B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Hypothesis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8118F-778F-C1D4-CC76-E9C37DADB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024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C5CF-37BA-9F3F-932C-1791A4E4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Is It True: Smokers’ charges higher than non-smokers’?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F739-91D5-DEB3-2157-E2384351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</a:t>
            </a:r>
            <a:r>
              <a:rPr lang="en-DE" baseline="-25000" dirty="0"/>
              <a:t>0</a:t>
            </a:r>
            <a:r>
              <a:rPr lang="en-DE" dirty="0"/>
              <a:t>: Smokers’ charges are </a:t>
            </a:r>
            <a:r>
              <a:rPr lang="en-DE" b="1" dirty="0"/>
              <a:t>lower</a:t>
            </a:r>
            <a:r>
              <a:rPr lang="en-DE" dirty="0"/>
              <a:t> than non-smokers’.</a:t>
            </a:r>
          </a:p>
          <a:p>
            <a:r>
              <a:rPr lang="en-DE" dirty="0"/>
              <a:t>H</a:t>
            </a:r>
            <a:r>
              <a:rPr lang="en-DE" baseline="-25000" dirty="0"/>
              <a:t>1</a:t>
            </a:r>
            <a:r>
              <a:rPr lang="en-DE" dirty="0"/>
              <a:t>: Smokers’ charges are </a:t>
            </a:r>
            <a:r>
              <a:rPr lang="en-DE" b="1" dirty="0"/>
              <a:t>higher</a:t>
            </a:r>
            <a:r>
              <a:rPr lang="en-DE" dirty="0"/>
              <a:t> than non-smokers’.</a:t>
            </a:r>
          </a:p>
          <a:p>
            <a:endParaRPr lang="en-DE" dirty="0"/>
          </a:p>
          <a:p>
            <a:r>
              <a:rPr lang="en-DE" dirty="0"/>
              <a:t>Using t-test, the result returns p-value of 0.00</a:t>
            </a:r>
          </a:p>
          <a:p>
            <a:r>
              <a:rPr lang="en-US" dirty="0"/>
              <a:t>N</a:t>
            </a:r>
            <a:r>
              <a:rPr lang="en-DE" dirty="0"/>
              <a:t>ull hypothesis is rejected</a:t>
            </a:r>
          </a:p>
          <a:p>
            <a:r>
              <a:rPr lang="en-DE" dirty="0"/>
              <a:t>The mean of insured users who smoke is higher ($32,050) than those who don’t ($8,434)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en-DE" dirty="0"/>
              <a:t>difference between the insurance charge of smokers and non-smoker</a:t>
            </a:r>
          </a:p>
        </p:txBody>
      </p:sp>
    </p:spTree>
    <p:extLst>
      <p:ext uri="{BB962C8B-B14F-4D97-AF65-F5344CB8AC3E}">
        <p14:creationId xmlns:p14="http://schemas.microsoft.com/office/powerpoint/2010/main" val="4274793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BB7C-9CE7-B790-2A7D-8756A128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Do people with BMI &gt; 25 really have higher insurance charges than those below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DE32-6D5C-AD26-4FC7-8161B68A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</a:t>
            </a:r>
            <a:r>
              <a:rPr lang="en-DE" baseline="-25000" dirty="0"/>
              <a:t>0</a:t>
            </a:r>
            <a:r>
              <a:rPr lang="en-DE" dirty="0"/>
              <a:t>: People whose BMI &gt; 25 </a:t>
            </a:r>
            <a:r>
              <a:rPr lang="en-DE" b="1" dirty="0"/>
              <a:t>does not have higher</a:t>
            </a:r>
            <a:r>
              <a:rPr lang="en-DE" dirty="0"/>
              <a:t> insurance charges than those whose BMI &gt; 25.</a:t>
            </a:r>
          </a:p>
          <a:p>
            <a:r>
              <a:rPr lang="en-DE" dirty="0"/>
              <a:t>H</a:t>
            </a:r>
            <a:r>
              <a:rPr lang="en-DE" baseline="-25000" dirty="0"/>
              <a:t>1</a:t>
            </a:r>
            <a:r>
              <a:rPr lang="en-DE" dirty="0"/>
              <a:t>: People whose BMI &gt; 25 </a:t>
            </a:r>
            <a:r>
              <a:rPr lang="en-DE" b="1" dirty="0"/>
              <a:t>have higher </a:t>
            </a:r>
            <a:r>
              <a:rPr lang="en-DE" dirty="0"/>
              <a:t>insurance charges than those whose BMI &lt; 25.</a:t>
            </a:r>
          </a:p>
          <a:p>
            <a:endParaRPr lang="en-DE" dirty="0"/>
          </a:p>
          <a:p>
            <a:r>
              <a:rPr lang="en-DE" dirty="0"/>
              <a:t>Using t-test, the returned p-value is 0.0001</a:t>
            </a:r>
          </a:p>
          <a:p>
            <a:r>
              <a:rPr lang="en-US" dirty="0"/>
              <a:t>N</a:t>
            </a:r>
            <a:r>
              <a:rPr lang="en-DE" dirty="0"/>
              <a:t>ull hypothesis is rejected</a:t>
            </a:r>
          </a:p>
          <a:p>
            <a:r>
              <a:rPr lang="en-DE" dirty="0"/>
              <a:t>The mean insurance charges of insured users with BMI &gt; 25 is higher ($13,946) than people with BMI &lt; 25 ($10,284), and with statistically significant difference (p &lt; 0.05)</a:t>
            </a:r>
          </a:p>
        </p:txBody>
      </p:sp>
    </p:spTree>
    <p:extLst>
      <p:ext uri="{BB962C8B-B14F-4D97-AF65-F5344CB8AC3E}">
        <p14:creationId xmlns:p14="http://schemas.microsoft.com/office/powerpoint/2010/main" val="3600519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AF6D-C051-3CD8-6A86-AA3281D3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Insurance Charges of male is higher than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EE7F-78AD-EA98-10F3-0B355E75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</a:t>
            </a:r>
            <a:r>
              <a:rPr lang="en-DE" baseline="-25000" dirty="0"/>
              <a:t>0</a:t>
            </a:r>
            <a:r>
              <a:rPr lang="en-DE" dirty="0"/>
              <a:t>: Male insurance charges is </a:t>
            </a:r>
            <a:r>
              <a:rPr lang="en-DE" b="1" dirty="0"/>
              <a:t>lower</a:t>
            </a:r>
            <a:r>
              <a:rPr lang="en-DE" dirty="0"/>
              <a:t> than female.</a:t>
            </a:r>
          </a:p>
          <a:p>
            <a:r>
              <a:rPr lang="en-DE" dirty="0"/>
              <a:t>H</a:t>
            </a:r>
            <a:r>
              <a:rPr lang="en-DE" baseline="-25000" dirty="0"/>
              <a:t>1</a:t>
            </a:r>
            <a:r>
              <a:rPr lang="en-DE" dirty="0"/>
              <a:t>: Male insurance charges is </a:t>
            </a:r>
            <a:r>
              <a:rPr lang="en-DE" b="1" dirty="0"/>
              <a:t>greater</a:t>
            </a:r>
            <a:r>
              <a:rPr lang="en-DE" dirty="0"/>
              <a:t> than female.</a:t>
            </a:r>
          </a:p>
          <a:p>
            <a:endParaRPr lang="en-DE" dirty="0"/>
          </a:p>
          <a:p>
            <a:r>
              <a:rPr lang="en-US" dirty="0"/>
              <a:t>U</a:t>
            </a:r>
            <a:r>
              <a:rPr lang="en-DE" dirty="0"/>
              <a:t>sing t-test, the returned p-value is 0.0253</a:t>
            </a:r>
          </a:p>
          <a:p>
            <a:r>
              <a:rPr lang="en-US" dirty="0"/>
              <a:t>Null h</a:t>
            </a:r>
            <a:r>
              <a:rPr lang="en-DE" dirty="0"/>
              <a:t>ypothesis is rejected</a:t>
            </a:r>
          </a:p>
          <a:p>
            <a:r>
              <a:rPr lang="en-US" dirty="0"/>
              <a:t>T</a:t>
            </a:r>
            <a:r>
              <a:rPr lang="en-DE" dirty="0"/>
              <a:t>he mean insurance charges of insured male users is greater than female users and the difference is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869976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29296-63AD-9663-CB13-6C803FF4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05C49-31D2-1F25-23B8-A7B9CDA22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6980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CC2F-1B6E-30D1-5D9A-9364113A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491F-77EE-C11C-E4A5-44432BAF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3 moderate-strongly correlated variables: smoker status, bmi and charges</a:t>
            </a:r>
          </a:p>
          <a:p>
            <a:r>
              <a:rPr lang="en-DE" dirty="0"/>
              <a:t>3 proven statistically signiificant hypotheses:</a:t>
            </a:r>
          </a:p>
          <a:p>
            <a:pPr lvl="1"/>
            <a:r>
              <a:rPr lang="en-US" dirty="0"/>
              <a:t>S</a:t>
            </a:r>
            <a:r>
              <a:rPr lang="en-DE" dirty="0"/>
              <a:t>mokers’ charges is higher than non-smokers’</a:t>
            </a:r>
          </a:p>
          <a:p>
            <a:pPr lvl="1"/>
            <a:r>
              <a:rPr lang="en-US" dirty="0"/>
              <a:t>P</a:t>
            </a:r>
            <a:r>
              <a:rPr lang="en-DE" dirty="0"/>
              <a:t>eople with BMI &gt; 25 have higher insurance charges than those below it</a:t>
            </a:r>
          </a:p>
          <a:p>
            <a:pPr lvl="1"/>
            <a:r>
              <a:rPr lang="en-US" dirty="0"/>
              <a:t>I</a:t>
            </a:r>
            <a:r>
              <a:rPr lang="en-DE" dirty="0"/>
              <a:t>nsurance charge of male users is higher than female</a:t>
            </a:r>
          </a:p>
        </p:txBody>
      </p:sp>
    </p:spTree>
    <p:extLst>
      <p:ext uri="{BB962C8B-B14F-4D97-AF65-F5344CB8AC3E}">
        <p14:creationId xmlns:p14="http://schemas.microsoft.com/office/powerpoint/2010/main" val="117469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3B7E-0796-D7BA-15C5-24A5E7B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F635-EE1F-715C-E389-9908E3961F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Sex, smoker, and region was encoded to make correlation calculation easier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DE" dirty="0"/>
              <a:t>ex</a:t>
            </a:r>
          </a:p>
          <a:p>
            <a:pPr lvl="2"/>
            <a:r>
              <a:rPr lang="en-US" dirty="0"/>
              <a:t>F</a:t>
            </a:r>
            <a:r>
              <a:rPr lang="en-DE" dirty="0"/>
              <a:t>emale: 0</a:t>
            </a:r>
          </a:p>
          <a:p>
            <a:pPr lvl="2"/>
            <a:r>
              <a:rPr lang="en-US" dirty="0"/>
              <a:t>M</a:t>
            </a:r>
            <a:r>
              <a:rPr lang="en-DE" dirty="0"/>
              <a:t>ale: 1</a:t>
            </a:r>
          </a:p>
          <a:p>
            <a:pPr lvl="1"/>
            <a:r>
              <a:rPr lang="en-US" dirty="0"/>
              <a:t>S</a:t>
            </a:r>
            <a:r>
              <a:rPr lang="en-DE" dirty="0"/>
              <a:t>moker:</a:t>
            </a:r>
          </a:p>
          <a:p>
            <a:pPr lvl="2"/>
            <a:r>
              <a:rPr lang="en-DE" dirty="0"/>
              <a:t>No: 0</a:t>
            </a:r>
          </a:p>
          <a:p>
            <a:pPr lvl="2"/>
            <a:r>
              <a:rPr lang="en-US" dirty="0"/>
              <a:t>Y</a:t>
            </a:r>
            <a:r>
              <a:rPr lang="en-DE" dirty="0"/>
              <a:t>es: 1</a:t>
            </a:r>
          </a:p>
          <a:p>
            <a:pPr lvl="1"/>
            <a:r>
              <a:rPr lang="en-DE" dirty="0"/>
              <a:t>Region: </a:t>
            </a:r>
          </a:p>
          <a:p>
            <a:pPr lvl="2"/>
            <a:r>
              <a:rPr lang="en-DE" dirty="0"/>
              <a:t>Southwest: 0</a:t>
            </a:r>
          </a:p>
          <a:p>
            <a:pPr lvl="2"/>
            <a:r>
              <a:rPr lang="en-DE" dirty="0"/>
              <a:t>Southeast: 1</a:t>
            </a:r>
          </a:p>
          <a:p>
            <a:pPr lvl="2"/>
            <a:r>
              <a:rPr lang="en-DE" dirty="0"/>
              <a:t>Northwest: 2</a:t>
            </a:r>
          </a:p>
          <a:p>
            <a:pPr lvl="2"/>
            <a:r>
              <a:rPr lang="en-DE" dirty="0"/>
              <a:t>Northeast: 3</a:t>
            </a:r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377B-1A5A-F98B-E0AB-FA7AC83427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D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45EB5C-01EE-8624-6F96-4BDD6BADCAEA}"/>
              </a:ext>
            </a:extLst>
          </p:cNvPr>
          <p:cNvGrpSpPr/>
          <p:nvPr/>
        </p:nvGrpSpPr>
        <p:grpSpPr>
          <a:xfrm>
            <a:off x="6066544" y="1484026"/>
            <a:ext cx="5392912" cy="4692937"/>
            <a:chOff x="838200" y="1027906"/>
            <a:chExt cx="5659725" cy="49251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AFD2F6-BD89-6113-9961-D734AB270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027906"/>
              <a:ext cx="5659725" cy="23522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D613E0-CEF3-77B6-A7D2-3A3D2D6F4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286" y="3604054"/>
              <a:ext cx="5317552" cy="2348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86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0C10E-6D64-F102-CC2B-6A211AE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Descriptive statistical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1C3B0-5D19-EAD7-74CD-151D5E4CA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090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B2B7-5D15-7BD5-FD0B-66A8DC41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Mean of 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0E977-DF2C-753E-9925-421DED243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DE" dirty="0"/>
              </a:p>
              <a:p>
                <a:pPr lvl="1"/>
                <a:r>
                  <a:rPr lang="en-US" dirty="0"/>
                  <a:t>x</a:t>
                </a:r>
                <a:r>
                  <a:rPr lang="en-DE" dirty="0"/>
                  <a:t>: age</a:t>
                </a:r>
              </a:p>
              <a:p>
                <a:pPr lvl="1"/>
                <a:r>
                  <a:rPr lang="en-DE" dirty="0"/>
                  <a:t>i: insured users</a:t>
                </a:r>
              </a:p>
              <a:p>
                <a:pPr lvl="1"/>
                <a:r>
                  <a:rPr lang="en-US" dirty="0"/>
                  <a:t>n: length of data</a:t>
                </a:r>
              </a:p>
              <a:p>
                <a:pPr marL="457200" lvl="1" indent="0">
                  <a:buNone/>
                </a:pPr>
                <a:endParaRPr lang="en-DE" dirty="0"/>
              </a:p>
              <a:p>
                <a:pPr marL="457200" lvl="1" indent="0">
                  <a:buNone/>
                </a:pPr>
                <a:endParaRPr lang="en-DE" dirty="0"/>
              </a:p>
              <a:p>
                <a:pPr marL="457200" lvl="1" indent="0">
                  <a:buNone/>
                </a:pP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0E977-DF2C-753E-9925-421DED243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5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1D09FAB-1587-71E0-3627-516B4166B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432259"/>
            <a:ext cx="7772400" cy="7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4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1476-E69F-D663-ED49-E42902B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Mean BMI of smokers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A024-92C0-1DF5-78CB-A5C1A92F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70AE-5167-A141-ED03-EBBD22FD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90082"/>
            <a:ext cx="7772400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7CB6-904A-1ADC-702F-98F1EAE0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Charges’ variance by smoker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776F-86C0-30CD-B5A5-21CA1652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b="1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0523A-4B25-A7D0-CBDC-7865DDE2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52203"/>
            <a:ext cx="7772400" cy="14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1437</Words>
  <Application>Microsoft Macintosh PowerPoint</Application>
  <PresentationFormat>Widescreen</PresentationFormat>
  <Paragraphs>213</Paragraphs>
  <Slides>49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Helvetica</vt:lpstr>
      <vt:lpstr>Office Theme</vt:lpstr>
      <vt:lpstr>What does determine the insurance charges?</vt:lpstr>
      <vt:lpstr>Outline</vt:lpstr>
      <vt:lpstr>Introduction</vt:lpstr>
      <vt:lpstr>Dataset</vt:lpstr>
      <vt:lpstr>Encoding</vt:lpstr>
      <vt:lpstr>Descriptive statistical analysis</vt:lpstr>
      <vt:lpstr>Mean of age</vt:lpstr>
      <vt:lpstr>Mean BMI of smokers</vt:lpstr>
      <vt:lpstr>Charges’ variance by smoker status</vt:lpstr>
      <vt:lpstr>Mean age of smokers by sex</vt:lpstr>
      <vt:lpstr>Mean of charge by smoker status</vt:lpstr>
      <vt:lpstr>Mean of charge of BMI &gt; 25 by smoker status</vt:lpstr>
      <vt:lpstr>BMI by sex</vt:lpstr>
      <vt:lpstr>BMI by smoker status </vt:lpstr>
      <vt:lpstr>Analysis</vt:lpstr>
      <vt:lpstr>Categorical Variable Analysis</vt:lpstr>
      <vt:lpstr>Higher Charges by Sex</vt:lpstr>
      <vt:lpstr>Higher Charges by Sex</vt:lpstr>
      <vt:lpstr>Premium Distribution by Region</vt:lpstr>
      <vt:lpstr>Premium Distribution by Region</vt:lpstr>
      <vt:lpstr>Data Proportion in Each Region</vt:lpstr>
      <vt:lpstr>Data Proportion of Smoker and Non-Smoker</vt:lpstr>
      <vt:lpstr>Probability of someone is a female, given that they are smokers</vt:lpstr>
      <vt:lpstr>Probability of someone is a male, given that they are smoker</vt:lpstr>
      <vt:lpstr>Premium Distribution in Each Region</vt:lpstr>
      <vt:lpstr>Analysis</vt:lpstr>
      <vt:lpstr>Continuous Variable Analysis</vt:lpstr>
      <vt:lpstr>Probability of Charges based on BMI</vt:lpstr>
      <vt:lpstr>Probability of smoker with BMI &gt; 25 getting charged &gt; $16,700</vt:lpstr>
      <vt:lpstr>Probability of someone getting charged $16,700 given that they are smokers</vt:lpstr>
      <vt:lpstr>Probability of getting charged above $16,700 for BMI higher or lower than 25</vt:lpstr>
      <vt:lpstr>Probability of getting charged above $16,700 and BMI &gt; 25 by smoker status</vt:lpstr>
      <vt:lpstr>Analysis</vt:lpstr>
      <vt:lpstr>Correlation Variable Analysis</vt:lpstr>
      <vt:lpstr>General Correlation</vt:lpstr>
      <vt:lpstr>Smoker vs Non-Smoker</vt:lpstr>
      <vt:lpstr>BMI &gt; 25 and BMI &lt; 25</vt:lpstr>
      <vt:lpstr>Male vs Female</vt:lpstr>
      <vt:lpstr>High Charges ( &gt; 16,700)</vt:lpstr>
      <vt:lpstr>Smoker Status &amp; High Charges</vt:lpstr>
      <vt:lpstr>BMI above &amp; below 25, high charges</vt:lpstr>
      <vt:lpstr>Sex &amp; High Charges</vt:lpstr>
      <vt:lpstr>Analysis</vt:lpstr>
      <vt:lpstr>Hypothesis Testing</vt:lpstr>
      <vt:lpstr>Is It True: Smokers’ charges higher than non-smokers’?</vt:lpstr>
      <vt:lpstr>Do people with BMI &gt; 25 really have higher insurance charges than those below it?</vt:lpstr>
      <vt:lpstr>Insurance Charges of male is higher than female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determine the insurance charges?</dc:title>
  <dc:creator>cyw8wo5sCYcYWJCk</dc:creator>
  <cp:lastModifiedBy>cyw8wo5sCYcYWJCk</cp:lastModifiedBy>
  <cp:revision>1</cp:revision>
  <dcterms:created xsi:type="dcterms:W3CDTF">2022-10-08T07:26:43Z</dcterms:created>
  <dcterms:modified xsi:type="dcterms:W3CDTF">2022-10-08T16:24:03Z</dcterms:modified>
</cp:coreProperties>
</file>