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73" r:id="rId2"/>
    <p:sldId id="281" r:id="rId3"/>
    <p:sldId id="288" r:id="rId4"/>
    <p:sldId id="258" r:id="rId5"/>
    <p:sldId id="261" r:id="rId6"/>
    <p:sldId id="259" r:id="rId7"/>
    <p:sldId id="260" r:id="rId8"/>
    <p:sldId id="283" r:id="rId9"/>
    <p:sldId id="270" r:id="rId10"/>
    <p:sldId id="285" r:id="rId11"/>
    <p:sldId id="276" r:id="rId12"/>
    <p:sldId id="286" r:id="rId13"/>
    <p:sldId id="277" r:id="rId14"/>
    <p:sldId id="278" r:id="rId15"/>
    <p:sldId id="284" r:id="rId16"/>
    <p:sldId id="287" r:id="rId17"/>
    <p:sldId id="282" r:id="rId18"/>
    <p:sldId id="279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B9C98-2542-40AC-8985-F23FFA6BDC2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BBBAE0D-0C17-4E47-A3F7-B26EB4BCFC12}">
      <dgm:prSet phldrT="[Text]"/>
      <dgm:spPr/>
      <dgm:t>
        <a:bodyPr/>
        <a:lstStyle/>
        <a:p>
          <a:r>
            <a:rPr lang="en-US" dirty="0"/>
            <a:t>Data</a:t>
          </a:r>
        </a:p>
        <a:p>
          <a:r>
            <a:rPr lang="en-US" dirty="0"/>
            <a:t>Acquisition + Business Question</a:t>
          </a:r>
        </a:p>
      </dgm:t>
    </dgm:pt>
    <dgm:pt modelId="{03B37BD7-E664-405E-B9B3-FE6B7828DEA3}" type="parTrans" cxnId="{35E46F9B-8EF1-46E0-AE26-75E6D5D6CCA8}">
      <dgm:prSet/>
      <dgm:spPr/>
      <dgm:t>
        <a:bodyPr/>
        <a:lstStyle/>
        <a:p>
          <a:endParaRPr lang="en-US"/>
        </a:p>
      </dgm:t>
    </dgm:pt>
    <dgm:pt modelId="{F516190A-02D9-41E6-A3F2-3B64764BFE84}" type="sibTrans" cxnId="{35E46F9B-8EF1-46E0-AE26-75E6D5D6CCA8}">
      <dgm:prSet/>
      <dgm:spPr/>
      <dgm:t>
        <a:bodyPr/>
        <a:lstStyle/>
        <a:p>
          <a:endParaRPr lang="en-US"/>
        </a:p>
      </dgm:t>
    </dgm:pt>
    <dgm:pt modelId="{A7143440-465F-47A4-B901-22E2C23C1F31}">
      <dgm:prSet phldrT="[Text]"/>
      <dgm:spPr/>
      <dgm:t>
        <a:bodyPr/>
        <a:lstStyle/>
        <a:p>
          <a:r>
            <a:rPr lang="en-US" dirty="0"/>
            <a:t>Exploring &amp; Cleaning</a:t>
          </a:r>
        </a:p>
      </dgm:t>
    </dgm:pt>
    <dgm:pt modelId="{B738EA1B-5B13-4B3F-A5EE-6BDC49BF0CCF}" type="parTrans" cxnId="{E1428E90-0423-4D98-937B-10B50B047DB6}">
      <dgm:prSet/>
      <dgm:spPr/>
      <dgm:t>
        <a:bodyPr/>
        <a:lstStyle/>
        <a:p>
          <a:endParaRPr lang="en-US"/>
        </a:p>
      </dgm:t>
    </dgm:pt>
    <dgm:pt modelId="{54C82C34-2C30-4B68-B6C0-E39CA883EDDA}" type="sibTrans" cxnId="{E1428E90-0423-4D98-937B-10B50B047DB6}">
      <dgm:prSet/>
      <dgm:spPr/>
      <dgm:t>
        <a:bodyPr/>
        <a:lstStyle/>
        <a:p>
          <a:endParaRPr lang="en-US"/>
        </a:p>
      </dgm:t>
    </dgm:pt>
    <dgm:pt modelId="{E696B60B-6566-4533-B482-DA2E2ABCFAE1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7E03A76C-4416-43DD-B129-5F03C824D0F2}" type="parTrans" cxnId="{E4122BA6-6D6E-46F6-9366-005C39DC7CC8}">
      <dgm:prSet/>
      <dgm:spPr/>
      <dgm:t>
        <a:bodyPr/>
        <a:lstStyle/>
        <a:p>
          <a:endParaRPr lang="en-US"/>
        </a:p>
      </dgm:t>
    </dgm:pt>
    <dgm:pt modelId="{4BF3D098-3E41-41CD-B0C7-5CDBBDEC7939}" type="sibTrans" cxnId="{E4122BA6-6D6E-46F6-9366-005C39DC7CC8}">
      <dgm:prSet/>
      <dgm:spPr/>
      <dgm:t>
        <a:bodyPr/>
        <a:lstStyle/>
        <a:p>
          <a:endParaRPr lang="en-US"/>
        </a:p>
      </dgm:t>
    </dgm:pt>
    <dgm:pt modelId="{68A665AB-2013-47E1-8818-C82B36DBAE5E}">
      <dgm:prSet/>
      <dgm:spPr/>
      <dgm:t>
        <a:bodyPr/>
        <a:lstStyle/>
        <a:p>
          <a:r>
            <a:rPr lang="en-US" dirty="0"/>
            <a:t>Modelling</a:t>
          </a:r>
        </a:p>
      </dgm:t>
    </dgm:pt>
    <dgm:pt modelId="{336999D1-BBF3-4C45-9BCB-679C11A834BD}" type="parTrans" cxnId="{0EE05854-BA9B-42AB-942B-7D52CA599E28}">
      <dgm:prSet/>
      <dgm:spPr/>
      <dgm:t>
        <a:bodyPr/>
        <a:lstStyle/>
        <a:p>
          <a:endParaRPr lang="en-US"/>
        </a:p>
      </dgm:t>
    </dgm:pt>
    <dgm:pt modelId="{3E270E45-1123-4BEC-93F2-EC7568739CD9}" type="sibTrans" cxnId="{0EE05854-BA9B-42AB-942B-7D52CA599E28}">
      <dgm:prSet/>
      <dgm:spPr/>
      <dgm:t>
        <a:bodyPr/>
        <a:lstStyle/>
        <a:p>
          <a:endParaRPr lang="en-US"/>
        </a:p>
      </dgm:t>
    </dgm:pt>
    <dgm:pt modelId="{D7D50F81-7824-4D89-86AE-F22EFC39E8C4}">
      <dgm:prSet/>
      <dgm:spPr/>
      <dgm:t>
        <a:bodyPr/>
        <a:lstStyle/>
        <a:p>
          <a:r>
            <a:rPr lang="en-US" dirty="0"/>
            <a:t>Tuning &amp; Validate</a:t>
          </a:r>
        </a:p>
      </dgm:t>
    </dgm:pt>
    <dgm:pt modelId="{58345D33-025F-42B8-B01D-252AADC99FB9}" type="parTrans" cxnId="{0DF1BEED-3DE2-4C57-9F8C-F6F7A03AD440}">
      <dgm:prSet/>
      <dgm:spPr/>
      <dgm:t>
        <a:bodyPr/>
        <a:lstStyle/>
        <a:p>
          <a:endParaRPr lang="en-US"/>
        </a:p>
      </dgm:t>
    </dgm:pt>
    <dgm:pt modelId="{373BAEAB-3475-41C0-A467-1E72AA92790A}" type="sibTrans" cxnId="{0DF1BEED-3DE2-4C57-9F8C-F6F7A03AD440}">
      <dgm:prSet/>
      <dgm:spPr/>
      <dgm:t>
        <a:bodyPr/>
        <a:lstStyle/>
        <a:p>
          <a:endParaRPr lang="en-US"/>
        </a:p>
      </dgm:t>
    </dgm:pt>
    <dgm:pt modelId="{1DD81E6D-04C9-45E7-B4B6-34D5B4BDFDF9}">
      <dgm:prSet phldrT="[Text]"/>
      <dgm:spPr/>
      <dgm:t>
        <a:bodyPr/>
        <a:lstStyle/>
        <a:p>
          <a:r>
            <a:rPr lang="en-US" dirty="0"/>
            <a:t>NLP</a:t>
          </a:r>
        </a:p>
        <a:p>
          <a:r>
            <a:rPr lang="en-US" dirty="0"/>
            <a:t>Techniques</a:t>
          </a:r>
        </a:p>
      </dgm:t>
    </dgm:pt>
    <dgm:pt modelId="{862A5287-A3D6-4FA4-8380-4FFE900622BB}" type="parTrans" cxnId="{17A99BD2-4FD0-4E2D-A67A-3D06986DAED7}">
      <dgm:prSet/>
      <dgm:spPr/>
      <dgm:t>
        <a:bodyPr/>
        <a:lstStyle/>
        <a:p>
          <a:endParaRPr lang="en-US"/>
        </a:p>
      </dgm:t>
    </dgm:pt>
    <dgm:pt modelId="{196D336F-9AB8-4B8E-A537-3CC925B14479}" type="sibTrans" cxnId="{17A99BD2-4FD0-4E2D-A67A-3D06986DAED7}">
      <dgm:prSet/>
      <dgm:spPr/>
      <dgm:t>
        <a:bodyPr/>
        <a:lstStyle/>
        <a:p>
          <a:endParaRPr lang="en-US"/>
        </a:p>
      </dgm:t>
    </dgm:pt>
    <dgm:pt modelId="{740F6D40-751B-4094-B8F6-ED3B8FCB3ECC}" type="pres">
      <dgm:prSet presAssocID="{5A7B9C98-2542-40AC-8985-F23FFA6BDC29}" presName="Name0" presStyleCnt="0">
        <dgm:presLayoutVars>
          <dgm:dir/>
          <dgm:resizeHandles val="exact"/>
        </dgm:presLayoutVars>
      </dgm:prSet>
      <dgm:spPr/>
    </dgm:pt>
    <dgm:pt modelId="{B16EAB50-D203-459F-AC2F-90528571BA94}" type="pres">
      <dgm:prSet presAssocID="{4BBBAE0D-0C17-4E47-A3F7-B26EB4BCFC12}" presName="node" presStyleLbl="node1" presStyleIdx="0" presStyleCnt="6">
        <dgm:presLayoutVars>
          <dgm:bulletEnabled val="1"/>
        </dgm:presLayoutVars>
      </dgm:prSet>
      <dgm:spPr/>
    </dgm:pt>
    <dgm:pt modelId="{27A43232-7AF1-4A7C-A1A5-4A44D9D1C9A8}" type="pres">
      <dgm:prSet presAssocID="{F516190A-02D9-41E6-A3F2-3B64764BFE84}" presName="sibTrans" presStyleLbl="sibTrans2D1" presStyleIdx="0" presStyleCnt="5"/>
      <dgm:spPr/>
    </dgm:pt>
    <dgm:pt modelId="{E07311C2-40B8-4592-A96C-4384C8DD8979}" type="pres">
      <dgm:prSet presAssocID="{F516190A-02D9-41E6-A3F2-3B64764BFE84}" presName="connectorText" presStyleLbl="sibTrans2D1" presStyleIdx="0" presStyleCnt="5"/>
      <dgm:spPr/>
    </dgm:pt>
    <dgm:pt modelId="{124D6B48-BC0B-4B36-8169-CB80CDD723AA}" type="pres">
      <dgm:prSet presAssocID="{A7143440-465F-47A4-B901-22E2C23C1F31}" presName="node" presStyleLbl="node1" presStyleIdx="1" presStyleCnt="6">
        <dgm:presLayoutVars>
          <dgm:bulletEnabled val="1"/>
        </dgm:presLayoutVars>
      </dgm:prSet>
      <dgm:spPr/>
    </dgm:pt>
    <dgm:pt modelId="{E17AEBE7-DD7B-4B06-BDBC-AECB58A49E54}" type="pres">
      <dgm:prSet presAssocID="{54C82C34-2C30-4B68-B6C0-E39CA883EDDA}" presName="sibTrans" presStyleLbl="sibTrans2D1" presStyleIdx="1" presStyleCnt="5"/>
      <dgm:spPr/>
    </dgm:pt>
    <dgm:pt modelId="{EC256F9F-3F46-4B85-94F5-5AC3979480C5}" type="pres">
      <dgm:prSet presAssocID="{54C82C34-2C30-4B68-B6C0-E39CA883EDDA}" presName="connectorText" presStyleLbl="sibTrans2D1" presStyleIdx="1" presStyleCnt="5"/>
      <dgm:spPr/>
    </dgm:pt>
    <dgm:pt modelId="{0AEBA958-EFC4-4C3F-96A5-56E28BF5A5F6}" type="pres">
      <dgm:prSet presAssocID="{1DD81E6D-04C9-45E7-B4B6-34D5B4BDFDF9}" presName="node" presStyleLbl="node1" presStyleIdx="2" presStyleCnt="6">
        <dgm:presLayoutVars>
          <dgm:bulletEnabled val="1"/>
        </dgm:presLayoutVars>
      </dgm:prSet>
      <dgm:spPr/>
    </dgm:pt>
    <dgm:pt modelId="{B07AE2BD-8127-4AB5-B6F7-F7E8425AC335}" type="pres">
      <dgm:prSet presAssocID="{196D336F-9AB8-4B8E-A537-3CC925B14479}" presName="sibTrans" presStyleLbl="sibTrans2D1" presStyleIdx="2" presStyleCnt="5"/>
      <dgm:spPr/>
    </dgm:pt>
    <dgm:pt modelId="{F3F15AE1-0DF1-4906-B5C2-21DEEAC38C56}" type="pres">
      <dgm:prSet presAssocID="{196D336F-9AB8-4B8E-A537-3CC925B14479}" presName="connectorText" presStyleLbl="sibTrans2D1" presStyleIdx="2" presStyleCnt="5"/>
      <dgm:spPr/>
    </dgm:pt>
    <dgm:pt modelId="{C4548CBD-C06C-40DE-B09E-6FD7ADFB5938}" type="pres">
      <dgm:prSet presAssocID="{68A665AB-2013-47E1-8818-C82B36DBAE5E}" presName="node" presStyleLbl="node1" presStyleIdx="3" presStyleCnt="6">
        <dgm:presLayoutVars>
          <dgm:bulletEnabled val="1"/>
        </dgm:presLayoutVars>
      </dgm:prSet>
      <dgm:spPr/>
    </dgm:pt>
    <dgm:pt modelId="{0F6EBB61-A482-4D94-8342-785468522494}" type="pres">
      <dgm:prSet presAssocID="{3E270E45-1123-4BEC-93F2-EC7568739CD9}" presName="sibTrans" presStyleLbl="sibTrans2D1" presStyleIdx="3" presStyleCnt="5"/>
      <dgm:spPr/>
    </dgm:pt>
    <dgm:pt modelId="{5BB083F9-24CB-4038-B5DD-D916928422E2}" type="pres">
      <dgm:prSet presAssocID="{3E270E45-1123-4BEC-93F2-EC7568739CD9}" presName="connectorText" presStyleLbl="sibTrans2D1" presStyleIdx="3" presStyleCnt="5"/>
      <dgm:spPr/>
    </dgm:pt>
    <dgm:pt modelId="{15B1296A-E15A-41A1-93D2-9AE26CFFF2FC}" type="pres">
      <dgm:prSet presAssocID="{D7D50F81-7824-4D89-86AE-F22EFC39E8C4}" presName="node" presStyleLbl="node1" presStyleIdx="4" presStyleCnt="6">
        <dgm:presLayoutVars>
          <dgm:bulletEnabled val="1"/>
        </dgm:presLayoutVars>
      </dgm:prSet>
      <dgm:spPr/>
    </dgm:pt>
    <dgm:pt modelId="{0A5F6551-06F1-49D6-A217-29CF22706678}" type="pres">
      <dgm:prSet presAssocID="{373BAEAB-3475-41C0-A467-1E72AA92790A}" presName="sibTrans" presStyleLbl="sibTrans2D1" presStyleIdx="4" presStyleCnt="5"/>
      <dgm:spPr/>
    </dgm:pt>
    <dgm:pt modelId="{8336CCCC-A026-4C53-88F7-46253A700F8E}" type="pres">
      <dgm:prSet presAssocID="{373BAEAB-3475-41C0-A467-1E72AA92790A}" presName="connectorText" presStyleLbl="sibTrans2D1" presStyleIdx="4" presStyleCnt="5"/>
      <dgm:spPr/>
    </dgm:pt>
    <dgm:pt modelId="{A0461C05-F368-4BE6-B21D-21B829A9037E}" type="pres">
      <dgm:prSet presAssocID="{E696B60B-6566-4533-B482-DA2E2ABCFAE1}" presName="node" presStyleLbl="node1" presStyleIdx="5" presStyleCnt="6">
        <dgm:presLayoutVars>
          <dgm:bulletEnabled val="1"/>
        </dgm:presLayoutVars>
      </dgm:prSet>
      <dgm:spPr/>
    </dgm:pt>
  </dgm:ptLst>
  <dgm:cxnLst>
    <dgm:cxn modelId="{A580B501-A0AD-4A69-A996-3B160E37F281}" type="presOf" srcId="{4BBBAE0D-0C17-4E47-A3F7-B26EB4BCFC12}" destId="{B16EAB50-D203-459F-AC2F-90528571BA94}" srcOrd="0" destOrd="0" presId="urn:microsoft.com/office/officeart/2005/8/layout/process1"/>
    <dgm:cxn modelId="{652F3417-5115-4521-8FDF-ACCD7C2947F0}" type="presOf" srcId="{A7143440-465F-47A4-B901-22E2C23C1F31}" destId="{124D6B48-BC0B-4B36-8169-CB80CDD723AA}" srcOrd="0" destOrd="0" presId="urn:microsoft.com/office/officeart/2005/8/layout/process1"/>
    <dgm:cxn modelId="{FC3DD11D-DEE8-475A-BE4E-B534A9E594A6}" type="presOf" srcId="{68A665AB-2013-47E1-8818-C82B36DBAE5E}" destId="{C4548CBD-C06C-40DE-B09E-6FD7ADFB5938}" srcOrd="0" destOrd="0" presId="urn:microsoft.com/office/officeart/2005/8/layout/process1"/>
    <dgm:cxn modelId="{2F79B439-DBDF-4DF6-BE62-3A39AB859577}" type="presOf" srcId="{5A7B9C98-2542-40AC-8985-F23FFA6BDC29}" destId="{740F6D40-751B-4094-B8F6-ED3B8FCB3ECC}" srcOrd="0" destOrd="0" presId="urn:microsoft.com/office/officeart/2005/8/layout/process1"/>
    <dgm:cxn modelId="{DC014D5D-FDB7-48B7-BD90-AA619D7C8FEB}" type="presOf" srcId="{F516190A-02D9-41E6-A3F2-3B64764BFE84}" destId="{27A43232-7AF1-4A7C-A1A5-4A44D9D1C9A8}" srcOrd="0" destOrd="0" presId="urn:microsoft.com/office/officeart/2005/8/layout/process1"/>
    <dgm:cxn modelId="{18B71242-95B1-44B2-A7B0-AE1403CAFD64}" type="presOf" srcId="{3E270E45-1123-4BEC-93F2-EC7568739CD9}" destId="{5BB083F9-24CB-4038-B5DD-D916928422E2}" srcOrd="1" destOrd="0" presId="urn:microsoft.com/office/officeart/2005/8/layout/process1"/>
    <dgm:cxn modelId="{2C8EAB69-91D4-4760-923C-7409B28E9E8C}" type="presOf" srcId="{54C82C34-2C30-4B68-B6C0-E39CA883EDDA}" destId="{E17AEBE7-DD7B-4B06-BDBC-AECB58A49E54}" srcOrd="0" destOrd="0" presId="urn:microsoft.com/office/officeart/2005/8/layout/process1"/>
    <dgm:cxn modelId="{09124253-8700-4A0C-AF2C-1128FA16D180}" type="presOf" srcId="{373BAEAB-3475-41C0-A467-1E72AA92790A}" destId="{0A5F6551-06F1-49D6-A217-29CF22706678}" srcOrd="0" destOrd="0" presId="urn:microsoft.com/office/officeart/2005/8/layout/process1"/>
    <dgm:cxn modelId="{0EE05854-BA9B-42AB-942B-7D52CA599E28}" srcId="{5A7B9C98-2542-40AC-8985-F23FFA6BDC29}" destId="{68A665AB-2013-47E1-8818-C82B36DBAE5E}" srcOrd="3" destOrd="0" parTransId="{336999D1-BBF3-4C45-9BCB-679C11A834BD}" sibTransId="{3E270E45-1123-4BEC-93F2-EC7568739CD9}"/>
    <dgm:cxn modelId="{34A11176-F112-4375-828C-937CD41D6825}" type="presOf" srcId="{196D336F-9AB8-4B8E-A537-3CC925B14479}" destId="{F3F15AE1-0DF1-4906-B5C2-21DEEAC38C56}" srcOrd="1" destOrd="0" presId="urn:microsoft.com/office/officeart/2005/8/layout/process1"/>
    <dgm:cxn modelId="{E1428E90-0423-4D98-937B-10B50B047DB6}" srcId="{5A7B9C98-2542-40AC-8985-F23FFA6BDC29}" destId="{A7143440-465F-47A4-B901-22E2C23C1F31}" srcOrd="1" destOrd="0" parTransId="{B738EA1B-5B13-4B3F-A5EE-6BDC49BF0CCF}" sibTransId="{54C82C34-2C30-4B68-B6C0-E39CA883EDDA}"/>
    <dgm:cxn modelId="{35E46F9B-8EF1-46E0-AE26-75E6D5D6CCA8}" srcId="{5A7B9C98-2542-40AC-8985-F23FFA6BDC29}" destId="{4BBBAE0D-0C17-4E47-A3F7-B26EB4BCFC12}" srcOrd="0" destOrd="0" parTransId="{03B37BD7-E664-405E-B9B3-FE6B7828DEA3}" sibTransId="{F516190A-02D9-41E6-A3F2-3B64764BFE84}"/>
    <dgm:cxn modelId="{E4122BA6-6D6E-46F6-9366-005C39DC7CC8}" srcId="{5A7B9C98-2542-40AC-8985-F23FFA6BDC29}" destId="{E696B60B-6566-4533-B482-DA2E2ABCFAE1}" srcOrd="5" destOrd="0" parTransId="{7E03A76C-4416-43DD-B129-5F03C824D0F2}" sibTransId="{4BF3D098-3E41-41CD-B0C7-5CDBBDEC7939}"/>
    <dgm:cxn modelId="{7A83CFB8-7D8B-493F-A23F-0579BE985A8D}" type="presOf" srcId="{196D336F-9AB8-4B8E-A537-3CC925B14479}" destId="{B07AE2BD-8127-4AB5-B6F7-F7E8425AC335}" srcOrd="0" destOrd="0" presId="urn:microsoft.com/office/officeart/2005/8/layout/process1"/>
    <dgm:cxn modelId="{49D759BE-A287-4E87-A5CA-8981557BB572}" type="presOf" srcId="{373BAEAB-3475-41C0-A467-1E72AA92790A}" destId="{8336CCCC-A026-4C53-88F7-46253A700F8E}" srcOrd="1" destOrd="0" presId="urn:microsoft.com/office/officeart/2005/8/layout/process1"/>
    <dgm:cxn modelId="{AB7606C0-CC4D-449C-804A-4BAE8FD79296}" type="presOf" srcId="{3E270E45-1123-4BEC-93F2-EC7568739CD9}" destId="{0F6EBB61-A482-4D94-8342-785468522494}" srcOrd="0" destOrd="0" presId="urn:microsoft.com/office/officeart/2005/8/layout/process1"/>
    <dgm:cxn modelId="{17A99BD2-4FD0-4E2D-A67A-3D06986DAED7}" srcId="{5A7B9C98-2542-40AC-8985-F23FFA6BDC29}" destId="{1DD81E6D-04C9-45E7-B4B6-34D5B4BDFDF9}" srcOrd="2" destOrd="0" parTransId="{862A5287-A3D6-4FA4-8380-4FFE900622BB}" sibTransId="{196D336F-9AB8-4B8E-A537-3CC925B14479}"/>
    <dgm:cxn modelId="{59C97CD6-D493-4EBC-82AE-4BCDD8FB6C15}" type="presOf" srcId="{1DD81E6D-04C9-45E7-B4B6-34D5B4BDFDF9}" destId="{0AEBA958-EFC4-4C3F-96A5-56E28BF5A5F6}" srcOrd="0" destOrd="0" presId="urn:microsoft.com/office/officeart/2005/8/layout/process1"/>
    <dgm:cxn modelId="{205089EB-E6D7-42FA-AE0D-9BBB4BFEA497}" type="presOf" srcId="{54C82C34-2C30-4B68-B6C0-E39CA883EDDA}" destId="{EC256F9F-3F46-4B85-94F5-5AC3979480C5}" srcOrd="1" destOrd="0" presId="urn:microsoft.com/office/officeart/2005/8/layout/process1"/>
    <dgm:cxn modelId="{84C11CED-D7E1-4F1D-8875-5378E7AA191F}" type="presOf" srcId="{F516190A-02D9-41E6-A3F2-3B64764BFE84}" destId="{E07311C2-40B8-4592-A96C-4384C8DD8979}" srcOrd="1" destOrd="0" presId="urn:microsoft.com/office/officeart/2005/8/layout/process1"/>
    <dgm:cxn modelId="{0DF1BEED-3DE2-4C57-9F8C-F6F7A03AD440}" srcId="{5A7B9C98-2542-40AC-8985-F23FFA6BDC29}" destId="{D7D50F81-7824-4D89-86AE-F22EFC39E8C4}" srcOrd="4" destOrd="0" parTransId="{58345D33-025F-42B8-B01D-252AADC99FB9}" sibTransId="{373BAEAB-3475-41C0-A467-1E72AA92790A}"/>
    <dgm:cxn modelId="{5277C4F2-D2C9-44B9-834E-7BA47580EC74}" type="presOf" srcId="{E696B60B-6566-4533-B482-DA2E2ABCFAE1}" destId="{A0461C05-F368-4BE6-B21D-21B829A9037E}" srcOrd="0" destOrd="0" presId="urn:microsoft.com/office/officeart/2005/8/layout/process1"/>
    <dgm:cxn modelId="{A89ADEF9-2FFF-487C-9B43-8162D543C330}" type="presOf" srcId="{D7D50F81-7824-4D89-86AE-F22EFC39E8C4}" destId="{15B1296A-E15A-41A1-93D2-9AE26CFFF2FC}" srcOrd="0" destOrd="0" presId="urn:microsoft.com/office/officeart/2005/8/layout/process1"/>
    <dgm:cxn modelId="{DDFB540D-96DA-4332-AC71-020778246855}" type="presParOf" srcId="{740F6D40-751B-4094-B8F6-ED3B8FCB3ECC}" destId="{B16EAB50-D203-459F-AC2F-90528571BA94}" srcOrd="0" destOrd="0" presId="urn:microsoft.com/office/officeart/2005/8/layout/process1"/>
    <dgm:cxn modelId="{9021FDEF-78E3-4DA5-BEBA-4242DC86C859}" type="presParOf" srcId="{740F6D40-751B-4094-B8F6-ED3B8FCB3ECC}" destId="{27A43232-7AF1-4A7C-A1A5-4A44D9D1C9A8}" srcOrd="1" destOrd="0" presId="urn:microsoft.com/office/officeart/2005/8/layout/process1"/>
    <dgm:cxn modelId="{913BEB28-0BE0-450B-8DFA-2D89494615C8}" type="presParOf" srcId="{27A43232-7AF1-4A7C-A1A5-4A44D9D1C9A8}" destId="{E07311C2-40B8-4592-A96C-4384C8DD8979}" srcOrd="0" destOrd="0" presId="urn:microsoft.com/office/officeart/2005/8/layout/process1"/>
    <dgm:cxn modelId="{D9623F45-EC80-47E6-A625-53834F852D11}" type="presParOf" srcId="{740F6D40-751B-4094-B8F6-ED3B8FCB3ECC}" destId="{124D6B48-BC0B-4B36-8169-CB80CDD723AA}" srcOrd="2" destOrd="0" presId="urn:microsoft.com/office/officeart/2005/8/layout/process1"/>
    <dgm:cxn modelId="{17C61E3F-DFEF-4D98-A068-E2C2101C29BF}" type="presParOf" srcId="{740F6D40-751B-4094-B8F6-ED3B8FCB3ECC}" destId="{E17AEBE7-DD7B-4B06-BDBC-AECB58A49E54}" srcOrd="3" destOrd="0" presId="urn:microsoft.com/office/officeart/2005/8/layout/process1"/>
    <dgm:cxn modelId="{7AE9216A-DC4C-4BAD-BA4A-12A109F05B78}" type="presParOf" srcId="{E17AEBE7-DD7B-4B06-BDBC-AECB58A49E54}" destId="{EC256F9F-3F46-4B85-94F5-5AC3979480C5}" srcOrd="0" destOrd="0" presId="urn:microsoft.com/office/officeart/2005/8/layout/process1"/>
    <dgm:cxn modelId="{3481D2F1-C4F3-4AD7-87A6-02B5CF775A90}" type="presParOf" srcId="{740F6D40-751B-4094-B8F6-ED3B8FCB3ECC}" destId="{0AEBA958-EFC4-4C3F-96A5-56E28BF5A5F6}" srcOrd="4" destOrd="0" presId="urn:microsoft.com/office/officeart/2005/8/layout/process1"/>
    <dgm:cxn modelId="{6A5DDE8F-4A36-423A-A41D-711209B1DBAF}" type="presParOf" srcId="{740F6D40-751B-4094-B8F6-ED3B8FCB3ECC}" destId="{B07AE2BD-8127-4AB5-B6F7-F7E8425AC335}" srcOrd="5" destOrd="0" presId="urn:microsoft.com/office/officeart/2005/8/layout/process1"/>
    <dgm:cxn modelId="{928AED1B-E8F4-449D-9F9A-035DCF2FDA01}" type="presParOf" srcId="{B07AE2BD-8127-4AB5-B6F7-F7E8425AC335}" destId="{F3F15AE1-0DF1-4906-B5C2-21DEEAC38C56}" srcOrd="0" destOrd="0" presId="urn:microsoft.com/office/officeart/2005/8/layout/process1"/>
    <dgm:cxn modelId="{224973BE-1D9E-41CA-85D4-7887E2E2B29A}" type="presParOf" srcId="{740F6D40-751B-4094-B8F6-ED3B8FCB3ECC}" destId="{C4548CBD-C06C-40DE-B09E-6FD7ADFB5938}" srcOrd="6" destOrd="0" presId="urn:microsoft.com/office/officeart/2005/8/layout/process1"/>
    <dgm:cxn modelId="{707DBE97-56DD-4309-90BC-76D4E3FC21A1}" type="presParOf" srcId="{740F6D40-751B-4094-B8F6-ED3B8FCB3ECC}" destId="{0F6EBB61-A482-4D94-8342-785468522494}" srcOrd="7" destOrd="0" presId="urn:microsoft.com/office/officeart/2005/8/layout/process1"/>
    <dgm:cxn modelId="{FD16BBCE-7D70-48A4-9969-67E89BCAFBAB}" type="presParOf" srcId="{0F6EBB61-A482-4D94-8342-785468522494}" destId="{5BB083F9-24CB-4038-B5DD-D916928422E2}" srcOrd="0" destOrd="0" presId="urn:microsoft.com/office/officeart/2005/8/layout/process1"/>
    <dgm:cxn modelId="{6A4E3717-BEFB-4BED-8249-82C5C1500D07}" type="presParOf" srcId="{740F6D40-751B-4094-B8F6-ED3B8FCB3ECC}" destId="{15B1296A-E15A-41A1-93D2-9AE26CFFF2FC}" srcOrd="8" destOrd="0" presId="urn:microsoft.com/office/officeart/2005/8/layout/process1"/>
    <dgm:cxn modelId="{72C6E866-6FA1-419B-BD0F-043641A1E297}" type="presParOf" srcId="{740F6D40-751B-4094-B8F6-ED3B8FCB3ECC}" destId="{0A5F6551-06F1-49D6-A217-29CF22706678}" srcOrd="9" destOrd="0" presId="urn:microsoft.com/office/officeart/2005/8/layout/process1"/>
    <dgm:cxn modelId="{EA27BDC0-8911-4E1F-B120-44FBA869C926}" type="presParOf" srcId="{0A5F6551-06F1-49D6-A217-29CF22706678}" destId="{8336CCCC-A026-4C53-88F7-46253A700F8E}" srcOrd="0" destOrd="0" presId="urn:microsoft.com/office/officeart/2005/8/layout/process1"/>
    <dgm:cxn modelId="{39918163-DCFC-4C5E-AD0A-926328F72593}" type="presParOf" srcId="{740F6D40-751B-4094-B8F6-ED3B8FCB3ECC}" destId="{A0461C05-F368-4BE6-B21D-21B829A9037E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EAB50-D203-459F-AC2F-90528571BA94}">
      <dsp:nvSpPr>
        <dsp:cNvPr id="0" name=""/>
        <dsp:cNvSpPr/>
      </dsp:nvSpPr>
      <dsp:spPr>
        <a:xfrm>
          <a:off x="0" y="1526819"/>
          <a:ext cx="1256421" cy="1319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Acquisition + Business Question</a:t>
          </a:r>
        </a:p>
      </dsp:txBody>
      <dsp:txXfrm>
        <a:off x="36799" y="1563618"/>
        <a:ext cx="1182823" cy="1245644"/>
      </dsp:txXfrm>
    </dsp:sp>
    <dsp:sp modelId="{27A43232-7AF1-4A7C-A1A5-4A44D9D1C9A8}">
      <dsp:nvSpPr>
        <dsp:cNvPr id="0" name=""/>
        <dsp:cNvSpPr/>
      </dsp:nvSpPr>
      <dsp:spPr>
        <a:xfrm>
          <a:off x="1382063" y="2030644"/>
          <a:ext cx="266361" cy="311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82063" y="2092962"/>
        <a:ext cx="186453" cy="186956"/>
      </dsp:txXfrm>
    </dsp:sp>
    <dsp:sp modelId="{124D6B48-BC0B-4B36-8169-CB80CDD723AA}">
      <dsp:nvSpPr>
        <dsp:cNvPr id="0" name=""/>
        <dsp:cNvSpPr/>
      </dsp:nvSpPr>
      <dsp:spPr>
        <a:xfrm>
          <a:off x="1758989" y="1526819"/>
          <a:ext cx="1256421" cy="1319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Exploring &amp; Cleaning</a:t>
          </a:r>
        </a:p>
      </dsp:txBody>
      <dsp:txXfrm>
        <a:off x="1795788" y="1563618"/>
        <a:ext cx="1182823" cy="1245644"/>
      </dsp:txXfrm>
    </dsp:sp>
    <dsp:sp modelId="{E17AEBE7-DD7B-4B06-BDBC-AECB58A49E54}">
      <dsp:nvSpPr>
        <dsp:cNvPr id="0" name=""/>
        <dsp:cNvSpPr/>
      </dsp:nvSpPr>
      <dsp:spPr>
        <a:xfrm>
          <a:off x="3141053" y="2030644"/>
          <a:ext cx="266361" cy="311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141053" y="2092962"/>
        <a:ext cx="186453" cy="186956"/>
      </dsp:txXfrm>
    </dsp:sp>
    <dsp:sp modelId="{0AEBA958-EFC4-4C3F-96A5-56E28BF5A5F6}">
      <dsp:nvSpPr>
        <dsp:cNvPr id="0" name=""/>
        <dsp:cNvSpPr/>
      </dsp:nvSpPr>
      <dsp:spPr>
        <a:xfrm>
          <a:off x="3517979" y="1526819"/>
          <a:ext cx="1256421" cy="1319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NLP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Techniques</a:t>
          </a:r>
        </a:p>
      </dsp:txBody>
      <dsp:txXfrm>
        <a:off x="3554778" y="1563618"/>
        <a:ext cx="1182823" cy="1245644"/>
      </dsp:txXfrm>
    </dsp:sp>
    <dsp:sp modelId="{B07AE2BD-8127-4AB5-B6F7-F7E8425AC335}">
      <dsp:nvSpPr>
        <dsp:cNvPr id="0" name=""/>
        <dsp:cNvSpPr/>
      </dsp:nvSpPr>
      <dsp:spPr>
        <a:xfrm>
          <a:off x="4900042" y="2030644"/>
          <a:ext cx="266361" cy="311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900042" y="2092962"/>
        <a:ext cx="186453" cy="186956"/>
      </dsp:txXfrm>
    </dsp:sp>
    <dsp:sp modelId="{C4548CBD-C06C-40DE-B09E-6FD7ADFB5938}">
      <dsp:nvSpPr>
        <dsp:cNvPr id="0" name=""/>
        <dsp:cNvSpPr/>
      </dsp:nvSpPr>
      <dsp:spPr>
        <a:xfrm>
          <a:off x="5276969" y="1526819"/>
          <a:ext cx="1256421" cy="1319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Modelling</a:t>
          </a:r>
        </a:p>
      </dsp:txBody>
      <dsp:txXfrm>
        <a:off x="5313768" y="1563618"/>
        <a:ext cx="1182823" cy="1245644"/>
      </dsp:txXfrm>
    </dsp:sp>
    <dsp:sp modelId="{0F6EBB61-A482-4D94-8342-785468522494}">
      <dsp:nvSpPr>
        <dsp:cNvPr id="0" name=""/>
        <dsp:cNvSpPr/>
      </dsp:nvSpPr>
      <dsp:spPr>
        <a:xfrm>
          <a:off x="6659032" y="2030644"/>
          <a:ext cx="266361" cy="311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659032" y="2092962"/>
        <a:ext cx="186453" cy="186956"/>
      </dsp:txXfrm>
    </dsp:sp>
    <dsp:sp modelId="{15B1296A-E15A-41A1-93D2-9AE26CFFF2FC}">
      <dsp:nvSpPr>
        <dsp:cNvPr id="0" name=""/>
        <dsp:cNvSpPr/>
      </dsp:nvSpPr>
      <dsp:spPr>
        <a:xfrm>
          <a:off x="7035959" y="1526819"/>
          <a:ext cx="1256421" cy="1319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Tuning &amp; Validate</a:t>
          </a:r>
        </a:p>
      </dsp:txBody>
      <dsp:txXfrm>
        <a:off x="7072758" y="1563618"/>
        <a:ext cx="1182823" cy="1245644"/>
      </dsp:txXfrm>
    </dsp:sp>
    <dsp:sp modelId="{0A5F6551-06F1-49D6-A217-29CF22706678}">
      <dsp:nvSpPr>
        <dsp:cNvPr id="0" name=""/>
        <dsp:cNvSpPr/>
      </dsp:nvSpPr>
      <dsp:spPr>
        <a:xfrm>
          <a:off x="8418022" y="2030644"/>
          <a:ext cx="266361" cy="3115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418022" y="2092962"/>
        <a:ext cx="186453" cy="186956"/>
      </dsp:txXfrm>
    </dsp:sp>
    <dsp:sp modelId="{A0461C05-F368-4BE6-B21D-21B829A9037E}">
      <dsp:nvSpPr>
        <dsp:cNvPr id="0" name=""/>
        <dsp:cNvSpPr/>
      </dsp:nvSpPr>
      <dsp:spPr>
        <a:xfrm>
          <a:off x="8794948" y="1526819"/>
          <a:ext cx="1256421" cy="1319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Delivery</a:t>
          </a:r>
        </a:p>
      </dsp:txBody>
      <dsp:txXfrm>
        <a:off x="8831747" y="1563618"/>
        <a:ext cx="1182823" cy="1245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02195CB-C55D-4AC0-9A39-6D4FFD0A308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7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1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0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5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7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5CB-C55D-4AC0-9A39-6D4FFD0A308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3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02195CB-C55D-4AC0-9A39-6D4FFD0A308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25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02195CB-C55D-4AC0-9A39-6D4FFD0A308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011FDB1-FD18-4A54-9914-3B3599B2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5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aggle/us-consumer-finance-complain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consumerfinance.gov/data-research/consumer-complaint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A72DB06-1F3B-4B76-ABD2-AFCC694A023B}"/>
              </a:ext>
            </a:extLst>
          </p:cNvPr>
          <p:cNvSpPr txBox="1">
            <a:spLocks/>
          </p:cNvSpPr>
          <p:nvPr/>
        </p:nvSpPr>
        <p:spPr>
          <a:xfrm>
            <a:off x="1851278" y="-190361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/>
              <a:t>CAPSTONE PROJECT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D9F87EA-9D58-449F-BE83-8D6504748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5979" y="5098492"/>
            <a:ext cx="2847975" cy="11430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B062D807-2B3B-4F8C-8E41-9AB024B00A96}"/>
              </a:ext>
            </a:extLst>
          </p:cNvPr>
          <p:cNvSpPr txBox="1">
            <a:spLocks/>
          </p:cNvSpPr>
          <p:nvPr/>
        </p:nvSpPr>
        <p:spPr>
          <a:xfrm>
            <a:off x="1185024" y="5300436"/>
            <a:ext cx="10909643" cy="7391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08 NOV 2021</a:t>
            </a:r>
          </a:p>
          <a:p>
            <a:pPr marL="0" indent="0">
              <a:buNone/>
            </a:pPr>
            <a:r>
              <a:rPr lang="en-US" sz="1400" b="1" dirty="0"/>
              <a:t>Nadun Basnayake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ED091-105E-448A-B752-464231399462}"/>
              </a:ext>
            </a:extLst>
          </p:cNvPr>
          <p:cNvSpPr txBox="1"/>
          <p:nvPr/>
        </p:nvSpPr>
        <p:spPr>
          <a:xfrm>
            <a:off x="1811451" y="3691888"/>
            <a:ext cx="63824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Complaints Classification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025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3B34-4E31-4DF2-B246-0D525B00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Accuracy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935175-85E2-4E0B-99E7-27303D188337}"/>
              </a:ext>
            </a:extLst>
          </p:cNvPr>
          <p:cNvSpPr txBox="1"/>
          <p:nvPr/>
        </p:nvSpPr>
        <p:spPr>
          <a:xfrm>
            <a:off x="591129" y="5814680"/>
            <a:ext cx="414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Best Performing: XGB on Word-level TF-IDF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4FB0E-B13B-4344-A81F-E199D198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9" y="1770282"/>
            <a:ext cx="6528706" cy="2543972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0D28466-B3C2-4886-8BE8-77570ECD9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725" y="4314254"/>
            <a:ext cx="4273146" cy="21396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3AD378-3231-47C2-88D1-9B89163C16F7}"/>
              </a:ext>
            </a:extLst>
          </p:cNvPr>
          <p:cNvSpPr txBox="1"/>
          <p:nvPr/>
        </p:nvSpPr>
        <p:spPr>
          <a:xfrm>
            <a:off x="9577286" y="3795379"/>
            <a:ext cx="55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XGB</a:t>
            </a:r>
          </a:p>
        </p:txBody>
      </p:sp>
    </p:spTree>
    <p:extLst>
      <p:ext uri="{BB962C8B-B14F-4D97-AF65-F5344CB8AC3E}">
        <p14:creationId xmlns:p14="http://schemas.microsoft.com/office/powerpoint/2010/main" val="362695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3B34-4E31-4DF2-B246-0D525B00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– Neural Networks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C4D59-77E1-4EAE-911C-11373E46D068}"/>
              </a:ext>
            </a:extLst>
          </p:cNvPr>
          <p:cNvSpPr txBox="1"/>
          <p:nvPr/>
        </p:nvSpPr>
        <p:spPr>
          <a:xfrm>
            <a:off x="807244" y="2010094"/>
            <a:ext cx="2631820" cy="654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RNN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: </a:t>
            </a:r>
            <a:r>
              <a:rPr lang="en-US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0.8541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CNN : </a:t>
            </a:r>
            <a:r>
              <a:rPr lang="en-US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0.8514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B27612D-BB41-40DD-B9A7-00A8486F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01" y="1747263"/>
            <a:ext cx="3018155" cy="207645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7CC62A4F-26DE-42FC-8D68-7FECB3886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584" y="4072512"/>
            <a:ext cx="3040935" cy="2115197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A11F3964-36AB-44FE-A868-64D8FCEE7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063" y="1703564"/>
            <a:ext cx="2940446" cy="2050876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21BD15E8-4AAC-4822-AAF7-BC0906342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0063" y="4052441"/>
            <a:ext cx="2940446" cy="2135268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F06AB91A-6A67-4BBD-BF9C-330A565A2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292" y="4072512"/>
            <a:ext cx="3500409" cy="19136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262467-F870-490E-B95B-4AFFC43AAD71}"/>
              </a:ext>
            </a:extLst>
          </p:cNvPr>
          <p:cNvSpPr txBox="1"/>
          <p:nvPr/>
        </p:nvSpPr>
        <p:spPr>
          <a:xfrm>
            <a:off x="2273251" y="36390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1153077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7BF5-0CDC-4919-8E31-27920CED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Modelling (Demo)</a:t>
            </a:r>
          </a:p>
        </p:txBody>
      </p:sp>
      <p:pic>
        <p:nvPicPr>
          <p:cNvPr id="4" name="Content Placeholder 3" descr="Chart, waterfall chart&#10;&#10;Description automatically generated">
            <a:extLst>
              <a:ext uri="{FF2B5EF4-FFF2-40B4-BE49-F238E27FC236}">
                <a16:creationId xmlns:a16="http://schemas.microsoft.com/office/drawing/2014/main" id="{9435125E-9A9A-47E1-BB16-A82E01E24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728" y="2651762"/>
            <a:ext cx="5403272" cy="348041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00EB2B-37A0-410A-9126-1FF580B78173}"/>
              </a:ext>
            </a:extLst>
          </p:cNvPr>
          <p:cNvSpPr txBox="1">
            <a:spLocks/>
          </p:cNvSpPr>
          <p:nvPr/>
        </p:nvSpPr>
        <p:spPr>
          <a:xfrm>
            <a:off x="842054" y="183560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Can we predict complaints that cost money?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201168" lvl="1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sz="2000" b="1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275398A-4A56-4F79-9401-5F7ED5076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78337"/>
            <a:ext cx="4934394" cy="2319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387DD6-4066-4A49-92D2-1DAB2BEE1A15}"/>
              </a:ext>
            </a:extLst>
          </p:cNvPr>
          <p:cNvSpPr txBox="1"/>
          <p:nvPr/>
        </p:nvSpPr>
        <p:spPr>
          <a:xfrm>
            <a:off x="8789432" y="3244334"/>
            <a:ext cx="55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XGB</a:t>
            </a:r>
          </a:p>
        </p:txBody>
      </p:sp>
    </p:spTree>
    <p:extLst>
      <p:ext uri="{BB962C8B-B14F-4D97-AF65-F5344CB8AC3E}">
        <p14:creationId xmlns:p14="http://schemas.microsoft.com/office/powerpoint/2010/main" val="384011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EE1C-EF29-4FDE-99CF-46F9A7BD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Modelling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34E3C4-DC20-4803-BD3C-45B7D7D8902F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628719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854018-E5A2-4FFF-9035-CC1B3B85F03B}"/>
              </a:ext>
            </a:extLst>
          </p:cNvPr>
          <p:cNvSpPr txBox="1"/>
          <p:nvPr/>
        </p:nvSpPr>
        <p:spPr>
          <a:xfrm>
            <a:off x="910318" y="1587870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Modelled on the entire Dataset with no labels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10FE096-DFE8-4AF2-8E66-2F01D5A059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638" y="2002630"/>
            <a:ext cx="8002125" cy="4403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8625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21D0-7A96-4038-97D6-0C48E004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Sentiment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45798D-1867-445D-BC4F-ABDA29408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915" y="2772503"/>
            <a:ext cx="4020234" cy="29874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EEE3DA-F111-4B48-9449-0F4E45D6AF1F}"/>
              </a:ext>
            </a:extLst>
          </p:cNvPr>
          <p:cNvSpPr txBox="1"/>
          <p:nvPr/>
        </p:nvSpPr>
        <p:spPr>
          <a:xfrm>
            <a:off x="1782951" y="1651512"/>
            <a:ext cx="7928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Polarity is float which lies in the Range [-1 = Negative, 1 = Positive]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Subjective sentences refer to personal opinion, emotion or judgment whereas objective refers to factual information. Range: [0,1</a:t>
            </a:r>
            <a:r>
              <a:rPr lang="en-GB" sz="1400" dirty="0">
                <a:solidFill>
                  <a:srgbClr val="222222"/>
                </a:solidFill>
                <a:latin typeface="Lato" panose="020B0604020202020204" pitchFamily="34" charset="0"/>
              </a:rPr>
              <a:t>]</a:t>
            </a:r>
            <a:endParaRPr lang="en-GB" sz="1400" b="0" i="0" dirty="0">
              <a:solidFill>
                <a:srgbClr val="222222"/>
              </a:solidFill>
              <a:effectLst/>
              <a:latin typeface="Lato" panose="020B0604020202020204" pitchFamily="34" charset="0"/>
            </a:endParaRPr>
          </a:p>
          <a:p>
            <a:br>
              <a:rPr lang="en-GB" sz="900" dirty="0"/>
            </a:br>
            <a:endParaRPr lang="en-US"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B3C09-F355-47EA-A1C2-57DD8ADA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156" y="2669722"/>
            <a:ext cx="4174727" cy="30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5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21D0-7A96-4038-97D6-0C48E004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Emotion Detection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42A2C-5BF8-41BF-BF4C-84AFD954C85E}"/>
              </a:ext>
            </a:extLst>
          </p:cNvPr>
          <p:cNvSpPr txBox="1"/>
          <p:nvPr/>
        </p:nvSpPr>
        <p:spPr>
          <a:xfrm>
            <a:off x="8450036" y="813751"/>
            <a:ext cx="3857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effectLst/>
                <a:latin typeface="Segoe UI Emoji" panose="020B0502040204020203" pitchFamily="34" charset="0"/>
                <a:ea typeface="Arial" panose="020B0604020202020204" pitchFamily="34" charset="0"/>
                <a:cs typeface="Segoe UI Emoji" panose="020B0502040204020203" pitchFamily="34" charset="0"/>
              </a:rPr>
              <a:t>😁 😡</a:t>
            </a:r>
            <a:r>
              <a:rPr lang="en-GB" sz="3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3200" dirty="0">
                <a:effectLst/>
                <a:latin typeface="Segoe UI Emoji" panose="020B0502040204020203" pitchFamily="34" charset="0"/>
                <a:ea typeface="Arial" panose="020B0604020202020204" pitchFamily="34" charset="0"/>
                <a:cs typeface="Segoe UI Emoji" panose="020B0502040204020203" pitchFamily="34" charset="0"/>
              </a:rPr>
              <a:t>😲</a:t>
            </a:r>
            <a:r>
              <a:rPr lang="en-GB" sz="3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3200" dirty="0">
                <a:effectLst/>
                <a:latin typeface="Segoe UI Emoji" panose="020B0502040204020203" pitchFamily="34" charset="0"/>
                <a:ea typeface="Arial" panose="020B0604020202020204" pitchFamily="34" charset="0"/>
                <a:cs typeface="Segoe UI Emoji" panose="020B0502040204020203" pitchFamily="34" charset="0"/>
              </a:rPr>
              <a:t>😢</a:t>
            </a:r>
            <a:r>
              <a:rPr lang="en-GB" sz="3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3200" dirty="0">
                <a:effectLst/>
                <a:latin typeface="Segoe UI Emoji" panose="020B0502040204020203" pitchFamily="34" charset="0"/>
                <a:ea typeface="Arial" panose="020B0604020202020204" pitchFamily="34" charset="0"/>
                <a:cs typeface="Segoe UI Emoji" panose="020B0502040204020203" pitchFamily="34" charset="0"/>
              </a:rPr>
              <a:t>😧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CF403-AA80-4C45-A9F0-F83F793A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005131"/>
            <a:ext cx="10753725" cy="37661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Analyzed using text2emotion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Most of the complains detected “Fear” emotion (~ 70 %)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Not recommended for customer complaints analysis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F9763E3-B5EE-4FCC-8140-7346298E1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063" y="1530804"/>
            <a:ext cx="3193408" cy="46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7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EF9D-E9B5-4958-9B47-EA1C7825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F1A0-C39B-42EB-A08B-808751212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3" y="2765419"/>
            <a:ext cx="10753725" cy="3766185"/>
          </a:xfrm>
        </p:spPr>
        <p:txBody>
          <a:bodyPr>
            <a:normAutofit fontScale="92500" lnSpcReduction="10000"/>
          </a:bodyPr>
          <a:lstStyle/>
          <a:p>
            <a:r>
              <a:rPr lang="en-GB" sz="12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</a:rPr>
              <a:t>SAMPLE:</a:t>
            </a:r>
            <a:br>
              <a:rPr lang="en-GB" sz="12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</a:rPr>
            </a:br>
            <a:r>
              <a:rPr lang="en-GB" sz="12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</a:rPr>
              <a:t>I recently became aware that </a:t>
            </a:r>
            <a:r>
              <a:rPr lang="en-GB" sz="12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</a:rPr>
              <a:t>Amerisave</a:t>
            </a:r>
            <a:r>
              <a:rPr lang="en-GB" sz="12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</a:rPr>
              <a:t> Mortgage Corporation participated in some illegal practices that harm customers. I did not know at the time ( until recently ) that I had any legal recourse for an issue I had, and I would like to seek restitution at this time. I applied for a 30 year fixed rate mortgage loan with </a:t>
            </a:r>
            <a:r>
              <a:rPr lang="en-GB" sz="12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</a:rPr>
              <a:t>Amerisave</a:t>
            </a:r>
            <a:r>
              <a:rPr lang="en-GB" sz="12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</a:rPr>
              <a:t> on XXXX/XXXX/06 ( loan application # XXXX ). As part of the process I paid for an appraisal. I also paid for " discount points \'\' to lower the interest rate on the mortgage. These payments were made through my credit card on XXXX/XXXX/06, and I have those records. Shortly after I cancelled the loan, as the terms had not been satisfactory. It was my understanding that the {$390.00} appraisal fee was non-refundable, but the {$3000.00} that was paid in discount points should have been reimbursed. I inquired many times to </a:t>
            </a:r>
            <a:r>
              <a:rPr lang="en-GB" sz="120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</a:rPr>
              <a:t>Amerisave</a:t>
            </a:r>
            <a:r>
              <a:rPr lang="en-GB" sz="12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Arial" panose="020B0604020202020204" pitchFamily="34" charset="0"/>
              </a:rPr>
              <a:t> to get this {$3000.00} reimbursement and they said they could not refund the money. Not only was this bad customer service, but caused customer harm to me in a deceptive and possibly illegal action of not returning the {$3000.00} in funds. Although it has been nearly 10 years, I would like to have this money refunded to me. I did not know at the time that I had any rights to get this money back, and was told to the contrary. Please advise. Thank you.</a:t>
            </a:r>
          </a:p>
          <a:p>
            <a:r>
              <a:rPr lang="en-GB" sz="1400" u="sng" dirty="0">
                <a:solidFill>
                  <a:srgbClr val="212121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SUMMARIZED (Lex Rank / </a:t>
            </a:r>
            <a:r>
              <a:rPr lang="en-US" sz="1400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LsaSummarizer</a:t>
            </a:r>
            <a:r>
              <a:rPr lang="en-GB" sz="1400" u="sng" dirty="0">
                <a:solidFill>
                  <a:srgbClr val="212121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):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It was my understanding that the {$390.00} appraisal fee was non-refundable, but the {$3000.00} that was paid in discount points should have been reimbursed. I did not know at the time that I had any rights to get this money back, and was told to the contrary.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rgbClr val="212121"/>
              </a:solidFill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400" u="sng" dirty="0">
                <a:solidFill>
                  <a:srgbClr val="212121"/>
                </a:solidFill>
                <a:latin typeface="Courier New" panose="02070309020205020404" pitchFamily="49" charset="0"/>
              </a:rPr>
              <a:t>SUMMARIZED (Text Rank / </a:t>
            </a:r>
            <a:r>
              <a:rPr lang="en-GB" sz="1400" u="sng" dirty="0" err="1">
                <a:solidFill>
                  <a:srgbClr val="212121"/>
                </a:solidFill>
                <a:latin typeface="Courier New" panose="02070309020205020404" pitchFamily="49" charset="0"/>
              </a:rPr>
              <a:t>LuhnSummarizer</a:t>
            </a:r>
            <a:r>
              <a:rPr lang="en-GB" sz="1400" u="sng" dirty="0">
                <a:solidFill>
                  <a:srgbClr val="212121"/>
                </a:solidFill>
                <a:latin typeface="Courier New" panose="02070309020205020404" pitchFamily="49" charset="0"/>
              </a:rPr>
              <a:t>):</a:t>
            </a:r>
            <a:endParaRPr lang="en-US" sz="1400" u="sng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 did not know at the time ( until recently ) that I had any legal recourse for an issue I had, and I would like to seek restitution at this time. I did not know at the time that I had any rights to get this money back, and was told to the contrary.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18812-FC0C-4206-B560-594399E48340}"/>
              </a:ext>
            </a:extLst>
          </p:cNvPr>
          <p:cNvSpPr txBox="1">
            <a:spLocks/>
          </p:cNvSpPr>
          <p:nvPr/>
        </p:nvSpPr>
        <p:spPr>
          <a:xfrm>
            <a:off x="666748" y="1911242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Analyzed using 4 algorithms on Sumy library (extractive summarization)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09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21D0-7A96-4038-97D6-0C48E004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530221"/>
            <a:ext cx="9043080" cy="1280890"/>
          </a:xfrm>
        </p:spPr>
        <p:txBody>
          <a:bodyPr>
            <a:normAutofit/>
          </a:bodyPr>
          <a:lstStyle/>
          <a:p>
            <a:r>
              <a:rPr lang="en-US" sz="4400" dirty="0"/>
              <a:t>Findings Summary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EDCCA-0B62-4BA6-86CA-D9AFCD56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357" y="1763486"/>
            <a:ext cx="9492343" cy="4115079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can predict customer complaints category with an accuracy </a:t>
            </a:r>
            <a:r>
              <a:rPr lang="en-US" dirty="0" err="1"/>
              <a:t>upto</a:t>
            </a:r>
            <a:r>
              <a:rPr lang="en-US" dirty="0"/>
              <a:t> 86%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Modelling can be used to direct customers to provide a better service – reducing delays, identifying the problem correctly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Best performing model: </a:t>
            </a:r>
            <a:r>
              <a:rPr lang="en-US" dirty="0" err="1"/>
              <a:t>XGBoost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Using Term-Frequency at word level yields the best results.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Additional feature columns used did not contain enough data for further meaningful modelling although it helped understand the problem better.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Text Summarization helps as an additional step when we have longer texts – does not work well on shorter text.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Emotion detection on text does not return meaningful results on complaints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Topic modelling can also be used to categorize when labelled data are unavailable – this needs to be combined with domain expertise.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Sentiment analysis helps distinguish between customer dissatisfaction and a formal complaint – majority of the complaints are formal complaints.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Next Steps: Deployment of the model on Azure / AWS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3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21D0-7A96-4038-97D6-0C48E004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EDCCA-0B62-4BA6-86CA-D9AFCD56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529" y="2056245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E3EA7-CDA1-4807-B93C-B509702439F0}"/>
              </a:ext>
            </a:extLst>
          </p:cNvPr>
          <p:cNvSpPr/>
          <p:nvPr/>
        </p:nvSpPr>
        <p:spPr>
          <a:xfrm>
            <a:off x="762001" y="1903733"/>
            <a:ext cx="1190446" cy="53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B3316-1A9A-4436-914B-6857217984A1}"/>
              </a:ext>
            </a:extLst>
          </p:cNvPr>
          <p:cNvSpPr/>
          <p:nvPr/>
        </p:nvSpPr>
        <p:spPr>
          <a:xfrm>
            <a:off x="743934" y="3382197"/>
            <a:ext cx="1190446" cy="53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4F1085-5234-444C-AAF3-BFE815967273}"/>
              </a:ext>
            </a:extLst>
          </p:cNvPr>
          <p:cNvSpPr/>
          <p:nvPr/>
        </p:nvSpPr>
        <p:spPr>
          <a:xfrm>
            <a:off x="755843" y="2628994"/>
            <a:ext cx="1190446" cy="53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D04C0-E15C-4EE2-A096-F14DB5DCC226}"/>
              </a:ext>
            </a:extLst>
          </p:cNvPr>
          <p:cNvSpPr/>
          <p:nvPr/>
        </p:nvSpPr>
        <p:spPr>
          <a:xfrm>
            <a:off x="755843" y="4117210"/>
            <a:ext cx="1190446" cy="53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Postal Mail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332AC-895C-483C-B9CB-3E924649042E}"/>
              </a:ext>
            </a:extLst>
          </p:cNvPr>
          <p:cNvSpPr/>
          <p:nvPr/>
        </p:nvSpPr>
        <p:spPr>
          <a:xfrm>
            <a:off x="755843" y="4841829"/>
            <a:ext cx="1190446" cy="53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668D3B-A6C4-4935-8670-0BB4C581EAA1}"/>
              </a:ext>
            </a:extLst>
          </p:cNvPr>
          <p:cNvSpPr/>
          <p:nvPr/>
        </p:nvSpPr>
        <p:spPr>
          <a:xfrm>
            <a:off x="743934" y="5587237"/>
            <a:ext cx="1190446" cy="53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3452851-F6F7-48F6-AB22-326C683CEF40}"/>
              </a:ext>
            </a:extLst>
          </p:cNvPr>
          <p:cNvCxnSpPr>
            <a:stCxn id="4" idx="3"/>
          </p:cNvCxnSpPr>
          <p:nvPr/>
        </p:nvCxnSpPr>
        <p:spPr>
          <a:xfrm>
            <a:off x="1952447" y="2171152"/>
            <a:ext cx="1854678" cy="629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C9ACDF2-4792-497F-AA3D-632FBD4511D9}"/>
              </a:ext>
            </a:extLst>
          </p:cNvPr>
          <p:cNvCxnSpPr>
            <a:stCxn id="6" idx="3"/>
          </p:cNvCxnSpPr>
          <p:nvPr/>
        </p:nvCxnSpPr>
        <p:spPr>
          <a:xfrm>
            <a:off x="1946289" y="2896413"/>
            <a:ext cx="1837832" cy="96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F305CFE-A84B-4FEC-A513-22826850A5D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934380" y="3649616"/>
            <a:ext cx="2039522" cy="4857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D4317A-1991-4633-8ABC-0D57DB56EFC6}"/>
              </a:ext>
            </a:extLst>
          </p:cNvPr>
          <p:cNvCxnSpPr>
            <a:stCxn id="7" idx="3"/>
          </p:cNvCxnSpPr>
          <p:nvPr/>
        </p:nvCxnSpPr>
        <p:spPr>
          <a:xfrm>
            <a:off x="1946289" y="4384629"/>
            <a:ext cx="1975854" cy="95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D92661-8F26-415D-96E2-AA91D977ED62}"/>
              </a:ext>
            </a:extLst>
          </p:cNvPr>
          <p:cNvCxnSpPr>
            <a:stCxn id="8" idx="3"/>
          </p:cNvCxnSpPr>
          <p:nvPr/>
        </p:nvCxnSpPr>
        <p:spPr>
          <a:xfrm flipV="1">
            <a:off x="1946289" y="4699260"/>
            <a:ext cx="1964353" cy="409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E92D6F0-EFE5-4FA8-89E2-9A33AF64BEE5}"/>
              </a:ext>
            </a:extLst>
          </p:cNvPr>
          <p:cNvSpPr/>
          <p:nvPr/>
        </p:nvSpPr>
        <p:spPr>
          <a:xfrm>
            <a:off x="4055756" y="3834523"/>
            <a:ext cx="1608923" cy="10073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Text</a:t>
            </a:r>
          </a:p>
          <a:p>
            <a:pPr algn="ctr"/>
            <a:r>
              <a:rPr lang="en-US" dirty="0"/>
              <a:t>(Image to Text)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59BFDF-653B-4558-9FFD-9C284F9E2AD3}"/>
              </a:ext>
            </a:extLst>
          </p:cNvPr>
          <p:cNvSpPr/>
          <p:nvPr/>
        </p:nvSpPr>
        <p:spPr>
          <a:xfrm>
            <a:off x="4044297" y="2441132"/>
            <a:ext cx="1390345" cy="100730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Data</a:t>
            </a: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545E4BDD-B3CA-4F0A-AC77-6C2C819DD1E0}"/>
              </a:ext>
            </a:extLst>
          </p:cNvPr>
          <p:cNvSpPr/>
          <p:nvPr/>
        </p:nvSpPr>
        <p:spPr>
          <a:xfrm>
            <a:off x="7177177" y="1504643"/>
            <a:ext cx="2216125" cy="912338"/>
          </a:xfrm>
          <a:prstGeom prst="clou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Deployed ML Solution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5B6D1AD-C74E-4632-BC0F-816EA7E0EB89}"/>
              </a:ext>
            </a:extLst>
          </p:cNvPr>
          <p:cNvCxnSpPr/>
          <p:nvPr/>
        </p:nvCxnSpPr>
        <p:spPr>
          <a:xfrm>
            <a:off x="5664679" y="2800709"/>
            <a:ext cx="1702279" cy="647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FA383D1-6767-43D4-A646-1FFB59A05F83}"/>
              </a:ext>
            </a:extLst>
          </p:cNvPr>
          <p:cNvCxnSpPr/>
          <p:nvPr/>
        </p:nvCxnSpPr>
        <p:spPr>
          <a:xfrm flipV="1">
            <a:off x="5865962" y="3715109"/>
            <a:ext cx="1426234" cy="623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823EF4A-2227-4F5E-88CA-9B7CBF9F66CB}"/>
              </a:ext>
            </a:extLst>
          </p:cNvPr>
          <p:cNvSpPr/>
          <p:nvPr/>
        </p:nvSpPr>
        <p:spPr>
          <a:xfrm>
            <a:off x="7517206" y="3228685"/>
            <a:ext cx="2039522" cy="1174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316EA7-FD98-4B7C-A872-F43071C5F2EF}"/>
              </a:ext>
            </a:extLst>
          </p:cNvPr>
          <p:cNvSpPr/>
          <p:nvPr/>
        </p:nvSpPr>
        <p:spPr>
          <a:xfrm>
            <a:off x="9611362" y="5330214"/>
            <a:ext cx="2255205" cy="100730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Issue</a:t>
            </a:r>
          </a:p>
          <a:p>
            <a:pPr algn="ctr"/>
            <a:r>
              <a:rPr lang="en-US" dirty="0"/>
              <a:t>directed to the relevant department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F02A4E-8DCC-4BEA-9F22-0C3BAB02782A}"/>
              </a:ext>
            </a:extLst>
          </p:cNvPr>
          <p:cNvCxnSpPr/>
          <p:nvPr/>
        </p:nvCxnSpPr>
        <p:spPr>
          <a:xfrm rot="16200000" flipV="1">
            <a:off x="7752357" y="2662772"/>
            <a:ext cx="615180" cy="1667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4E2E406-C256-4F18-8B11-E747FEBD30F4}"/>
              </a:ext>
            </a:extLst>
          </p:cNvPr>
          <p:cNvCxnSpPr/>
          <p:nvPr/>
        </p:nvCxnSpPr>
        <p:spPr>
          <a:xfrm rot="5400000">
            <a:off x="8333203" y="2657021"/>
            <a:ext cx="615181" cy="178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3824405-D787-489B-9FDE-DA0DF95F7A29}"/>
              </a:ext>
            </a:extLst>
          </p:cNvPr>
          <p:cNvSpPr txBox="1"/>
          <p:nvPr/>
        </p:nvSpPr>
        <p:spPr>
          <a:xfrm>
            <a:off x="7499294" y="27741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Request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ACCB2B-92D5-4C8F-853B-C19B586E1AA3}"/>
              </a:ext>
            </a:extLst>
          </p:cNvPr>
          <p:cNvSpPr txBox="1"/>
          <p:nvPr/>
        </p:nvSpPr>
        <p:spPr>
          <a:xfrm>
            <a:off x="8684506" y="2742345"/>
            <a:ext cx="2341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Classification + Text Summarization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AEBCD3FC-0233-4FF5-9281-5E20A0E0AFD3}"/>
              </a:ext>
            </a:extLst>
          </p:cNvPr>
          <p:cNvCxnSpPr>
            <a:cxnSpLocks/>
          </p:cNvCxnSpPr>
          <p:nvPr/>
        </p:nvCxnSpPr>
        <p:spPr>
          <a:xfrm>
            <a:off x="7673023" y="4479985"/>
            <a:ext cx="1829765" cy="10455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655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EB72-A22F-414A-B49E-8281F14D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178" y="2887890"/>
            <a:ext cx="3129643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D466E2-755D-46B4-9B06-241CAF03C399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1489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A7FB-9240-4803-9BB9-F9740D2D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CECD-B3F7-46D2-B61A-DF87A72C2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439" y="2023382"/>
            <a:ext cx="9067572" cy="3777622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800" b="1" dirty="0">
                <a:latin typeface="Calibri" panose="020F0502020204030204" pitchFamily="34" charset="0"/>
                <a:cs typeface="Times New Roman" panose="02020603050405020304" pitchFamily="18" charset="0"/>
              </a:rPr>
              <a:t>Nadun Basnayake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3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3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Education: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BSc in IT, MBA, Data Science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Skills: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SQL, Python, Machine Learning, Deep Learning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Work: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SQL Programmer  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101820"/>
              </a:solidFill>
              <a:effectLst/>
              <a:latin typeface="Avenir Next"/>
            </a:endParaRPr>
          </a:p>
          <a:p>
            <a:pPr algn="l"/>
            <a:endParaRPr lang="en-US" b="0" i="0" dirty="0">
              <a:solidFill>
                <a:srgbClr val="101820"/>
              </a:solidFill>
              <a:effectLst/>
              <a:latin typeface="Avenir Next"/>
            </a:endParaRPr>
          </a:p>
        </p:txBody>
      </p:sp>
    </p:spTree>
    <p:extLst>
      <p:ext uri="{BB962C8B-B14F-4D97-AF65-F5344CB8AC3E}">
        <p14:creationId xmlns:p14="http://schemas.microsoft.com/office/powerpoint/2010/main" val="50822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A7FB-9240-4803-9BB9-F9740D2D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CECD-B3F7-46D2-B61A-DF87A72C2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465" y="2109107"/>
            <a:ext cx="8915400" cy="377762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can we use Customer Complaints Classification to improve customer service?</a:t>
            </a:r>
            <a:endParaRPr lang="en-US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101820"/>
              </a:solidFill>
              <a:effectLst/>
              <a:latin typeface="Avenir Next"/>
            </a:endParaRPr>
          </a:p>
          <a:p>
            <a:pPr algn="l"/>
            <a:endParaRPr lang="en-US" b="0" i="0" dirty="0">
              <a:solidFill>
                <a:srgbClr val="101820"/>
              </a:solidFill>
              <a:effectLst/>
              <a:latin typeface="Avenir Next"/>
            </a:endParaRPr>
          </a:p>
        </p:txBody>
      </p:sp>
    </p:spTree>
    <p:extLst>
      <p:ext uri="{BB962C8B-B14F-4D97-AF65-F5344CB8AC3E}">
        <p14:creationId xmlns:p14="http://schemas.microsoft.com/office/powerpoint/2010/main" val="367591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9CBA-DD93-4D19-958E-683D4624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998" y="685583"/>
            <a:ext cx="10058400" cy="829457"/>
          </a:xfrm>
        </p:spPr>
        <p:txBody>
          <a:bodyPr/>
          <a:lstStyle/>
          <a:p>
            <a:r>
              <a:rPr lang="en-US" dirty="0"/>
              <a:t>Importance of 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7240-E7A8-4D7F-B679-069356492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12" y="1515040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Companies have to </a:t>
            </a:r>
            <a:r>
              <a:rPr lang="en-GB" sz="1800" dirty="0"/>
              <a:t>handle high volumes of complaints through a wide range of channels – from fax to chat bots.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Companies that adapt well to new technologies </a:t>
            </a:r>
            <a:r>
              <a:rPr lang="en-GB" sz="1800" dirty="0"/>
              <a:t>(</a:t>
            </a:r>
            <a:r>
              <a:rPr lang="en-GB" sz="1800" dirty="0" err="1"/>
              <a:t>i.e</a:t>
            </a:r>
            <a:r>
              <a:rPr lang="en-GB" sz="1800" dirty="0"/>
              <a:t> AI / NLP)</a:t>
            </a:r>
            <a:r>
              <a:rPr lang="en-US" sz="1800" dirty="0"/>
              <a:t> have a higher chance of retaining customers.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 Ability to apply to other areas of business, other media (chats, calls)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2ADC4-8A8D-4A54-9B51-9AF573EDA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447" y="3381091"/>
            <a:ext cx="5954300" cy="2868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922E2E-8DB5-4FBA-84D2-D2829CEDF3AD}"/>
              </a:ext>
            </a:extLst>
          </p:cNvPr>
          <p:cNvSpPr txBox="1"/>
          <p:nvPr/>
        </p:nvSpPr>
        <p:spPr>
          <a:xfrm>
            <a:off x="5703016" y="6249475"/>
            <a:ext cx="4770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 Customer Complaint Management Lifecycle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609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F8BD-AAA5-4871-8D9B-5F38745A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946" y="628192"/>
            <a:ext cx="8911687" cy="1280890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79A3C7-8857-4275-A307-D3937BEF53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155184"/>
              </p:ext>
            </p:extLst>
          </p:nvPr>
        </p:nvGraphicFramePr>
        <p:xfrm>
          <a:off x="759279" y="1608364"/>
          <a:ext cx="10051370" cy="4372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55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19FD-6663-48A2-8BF9-8A8125D2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37C6-1937-4B70-A956-88A362460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726336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 Consumer Complaints Dataset taken from Kaggle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 of Financial Services – data from over 2000 companies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64989 data rows with complaints once cleaned - used for modelling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556K total rows – some used for EDA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Complaints Text data used for modelling &amp; other features analyzed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Target Variable: Complaint Type (Multi-class Text Label)</a:t>
            </a:r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DBBBF18B-4D1C-4627-94C9-80E2BBFA6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756" y="3704240"/>
            <a:ext cx="3983448" cy="3026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55DAAD-79F0-408E-BC31-D5C470FE956D}"/>
              </a:ext>
            </a:extLst>
          </p:cNvPr>
          <p:cNvSpPr txBox="1"/>
          <p:nvPr/>
        </p:nvSpPr>
        <p:spPr>
          <a:xfrm>
            <a:off x="819491" y="5556000"/>
            <a:ext cx="60966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rgbClr val="101820"/>
                </a:solidFill>
                <a:effectLst/>
                <a:latin typeface="Avenir Next"/>
              </a:rPr>
              <a:t>Consumer Complaint Database </a:t>
            </a:r>
          </a:p>
          <a:p>
            <a:pPr algn="l"/>
            <a:r>
              <a:rPr lang="en-US" sz="1400" b="0" i="0" dirty="0">
                <a:solidFill>
                  <a:srgbClr val="101820"/>
                </a:solidFill>
                <a:effectLst/>
                <a:latin typeface="Avenir Next"/>
                <a:hlinkClick r:id="rId3"/>
              </a:rPr>
              <a:t>https://www.kaggle.com/kaggle/us-consumer-finance-complaints</a:t>
            </a:r>
            <a:endParaRPr lang="en-US" sz="1400" b="0" i="0" dirty="0">
              <a:solidFill>
                <a:srgbClr val="101820"/>
              </a:solidFill>
              <a:effectLst/>
              <a:latin typeface="Avenir Next"/>
            </a:endParaRPr>
          </a:p>
          <a:p>
            <a:pPr algn="l"/>
            <a:r>
              <a:rPr lang="en-US" sz="1400" b="0" i="0" dirty="0">
                <a:solidFill>
                  <a:srgbClr val="101820"/>
                </a:solidFill>
                <a:effectLst/>
                <a:latin typeface="Avenir Next"/>
                <a:hlinkClick r:id="rId4"/>
              </a:rPr>
              <a:t>https://www.consumerfinance.gov/data-research/consumer-complaints/</a:t>
            </a:r>
            <a:endParaRPr lang="en-US" sz="1400" dirty="0">
              <a:solidFill>
                <a:srgbClr val="101820"/>
              </a:solidFill>
              <a:latin typeface="Avenir Nex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594FC4-1128-4894-984B-E002984BE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5463" y="1534428"/>
            <a:ext cx="2503777" cy="6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1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165F-DC2E-45B9-801D-3A3A1B35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085" y="617764"/>
            <a:ext cx="2561847" cy="1035132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3F28C72-45BB-4CEE-B656-CC0B47ED5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43" y="1732767"/>
            <a:ext cx="5129572" cy="3942724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44B7ABD-5CB3-45F8-AF30-486416ADD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415" y="1652896"/>
            <a:ext cx="5358390" cy="386423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C64D8C-2D96-4118-AF1B-34D2354CE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473" y="5755362"/>
            <a:ext cx="7542665" cy="784231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Only “Web” type contains a complaint text. Not all “Web” responses have text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3622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165F-DC2E-45B9-801D-3A3A1B35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085" y="617764"/>
            <a:ext cx="2561847" cy="1035132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709C5F5-4C2F-45AB-930B-64C543D4F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589" y="1818491"/>
            <a:ext cx="4986067" cy="333943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0320DE7-A0F9-4958-AC3C-3A692C04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92" y="1859358"/>
            <a:ext cx="6256298" cy="31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8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0750-CF70-4A34-809B-E18E55EF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&amp; Modelling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B1DC84-9CF6-4619-9098-593B3BCB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 Vectorized (Count, TF-IDF, N-Gram)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 Removed Punctuations, Stop Words, Lemmatized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500" dirty="0"/>
              <a:t>Multinomial Naïve Bayes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500" dirty="0"/>
              <a:t>Support Vector Machine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500" dirty="0"/>
              <a:t>Random Forest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500" dirty="0"/>
              <a:t>Gradient Boosting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500" dirty="0"/>
              <a:t>XG Boost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500" dirty="0"/>
              <a:t>LSTM - Recurrent Neural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500" dirty="0"/>
              <a:t>1D Convolutional Neural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Topic Modelling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Sentiment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Emotion Detection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Text Summarization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Additional Modelling on Company Response Messages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500" dirty="0"/>
              <a:t>XG Boost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2977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3084</TotalTime>
  <Words>1059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Avenir Next</vt:lpstr>
      <vt:lpstr>Calibri</vt:lpstr>
      <vt:lpstr>Calibri Light</vt:lpstr>
      <vt:lpstr>Courier New</vt:lpstr>
      <vt:lpstr>Lato</vt:lpstr>
      <vt:lpstr>Segoe UI Emoji</vt:lpstr>
      <vt:lpstr>Wingdings</vt:lpstr>
      <vt:lpstr>Wingdings 3</vt:lpstr>
      <vt:lpstr>Metropolitan</vt:lpstr>
      <vt:lpstr>PowerPoint Presentation</vt:lpstr>
      <vt:lpstr>BIO</vt:lpstr>
      <vt:lpstr>Business Question</vt:lpstr>
      <vt:lpstr>Importance of the Question</vt:lpstr>
      <vt:lpstr>Pipeline</vt:lpstr>
      <vt:lpstr>Dataset Summary</vt:lpstr>
      <vt:lpstr>EDA</vt:lpstr>
      <vt:lpstr>EDA</vt:lpstr>
      <vt:lpstr>Processing &amp; Modelling</vt:lpstr>
      <vt:lpstr>Accuracy</vt:lpstr>
      <vt:lpstr>Accuracy – Neural Networks</vt:lpstr>
      <vt:lpstr>Extra Modelling (Demo)</vt:lpstr>
      <vt:lpstr>Topic Modelling</vt:lpstr>
      <vt:lpstr>Sentiment Analysis</vt:lpstr>
      <vt:lpstr>Emotion Detection</vt:lpstr>
      <vt:lpstr>Text Summarization</vt:lpstr>
      <vt:lpstr>Findings Summary &amp; Discussion</vt:lpstr>
      <vt:lpstr>Solution &amp;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01</dc:title>
  <dc:creator>Nad Basnayake</dc:creator>
  <cp:lastModifiedBy>Nad Basnayake</cp:lastModifiedBy>
  <cp:revision>50</cp:revision>
  <dcterms:created xsi:type="dcterms:W3CDTF">2021-07-26T02:11:08Z</dcterms:created>
  <dcterms:modified xsi:type="dcterms:W3CDTF">2021-11-08T10:07:27Z</dcterms:modified>
</cp:coreProperties>
</file>