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3" r:id="rId2"/>
    <p:sldId id="281" r:id="rId3"/>
    <p:sldId id="280" r:id="rId4"/>
    <p:sldId id="258" r:id="rId5"/>
    <p:sldId id="261" r:id="rId6"/>
    <p:sldId id="259" r:id="rId7"/>
    <p:sldId id="260" r:id="rId8"/>
    <p:sldId id="270" r:id="rId9"/>
    <p:sldId id="276" r:id="rId10"/>
    <p:sldId id="277" r:id="rId11"/>
    <p:sldId id="278" r:id="rId12"/>
    <p:sldId id="282" r:id="rId13"/>
    <p:sldId id="27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B9C98-2542-40AC-8985-F23FFA6BDC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BBAE0D-0C17-4E47-A3F7-B26EB4BCFC12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Acquisition + Business Question</a:t>
          </a:r>
        </a:p>
      </dgm:t>
    </dgm:pt>
    <dgm:pt modelId="{03B37BD7-E664-405E-B9B3-FE6B7828DEA3}" type="parTrans" cxnId="{35E46F9B-8EF1-46E0-AE26-75E6D5D6CCA8}">
      <dgm:prSet/>
      <dgm:spPr/>
      <dgm:t>
        <a:bodyPr/>
        <a:lstStyle/>
        <a:p>
          <a:endParaRPr lang="en-US"/>
        </a:p>
      </dgm:t>
    </dgm:pt>
    <dgm:pt modelId="{F516190A-02D9-41E6-A3F2-3B64764BFE84}" type="sibTrans" cxnId="{35E46F9B-8EF1-46E0-AE26-75E6D5D6CCA8}">
      <dgm:prSet/>
      <dgm:spPr/>
      <dgm:t>
        <a:bodyPr/>
        <a:lstStyle/>
        <a:p>
          <a:endParaRPr lang="en-US"/>
        </a:p>
      </dgm:t>
    </dgm:pt>
    <dgm:pt modelId="{A7143440-465F-47A4-B901-22E2C23C1F31}">
      <dgm:prSet phldrT="[Text]"/>
      <dgm:spPr/>
      <dgm:t>
        <a:bodyPr/>
        <a:lstStyle/>
        <a:p>
          <a:r>
            <a:rPr lang="en-US" dirty="0"/>
            <a:t>Exploring &amp; Cleaning</a:t>
          </a:r>
        </a:p>
      </dgm:t>
    </dgm:pt>
    <dgm:pt modelId="{B738EA1B-5B13-4B3F-A5EE-6BDC49BF0CCF}" type="parTrans" cxnId="{E1428E90-0423-4D98-937B-10B50B047DB6}">
      <dgm:prSet/>
      <dgm:spPr/>
      <dgm:t>
        <a:bodyPr/>
        <a:lstStyle/>
        <a:p>
          <a:endParaRPr lang="en-US"/>
        </a:p>
      </dgm:t>
    </dgm:pt>
    <dgm:pt modelId="{54C82C34-2C30-4B68-B6C0-E39CA883EDDA}" type="sibTrans" cxnId="{E1428E90-0423-4D98-937B-10B50B047DB6}">
      <dgm:prSet/>
      <dgm:spPr/>
      <dgm:t>
        <a:bodyPr/>
        <a:lstStyle/>
        <a:p>
          <a:endParaRPr lang="en-US"/>
        </a:p>
      </dgm:t>
    </dgm:pt>
    <dgm:pt modelId="{E696B60B-6566-4533-B482-DA2E2ABCFAE1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7E03A76C-4416-43DD-B129-5F03C824D0F2}" type="parTrans" cxnId="{E4122BA6-6D6E-46F6-9366-005C39DC7CC8}">
      <dgm:prSet/>
      <dgm:spPr/>
      <dgm:t>
        <a:bodyPr/>
        <a:lstStyle/>
        <a:p>
          <a:endParaRPr lang="en-US"/>
        </a:p>
      </dgm:t>
    </dgm:pt>
    <dgm:pt modelId="{4BF3D098-3E41-41CD-B0C7-5CDBBDEC7939}" type="sibTrans" cxnId="{E4122BA6-6D6E-46F6-9366-005C39DC7CC8}">
      <dgm:prSet/>
      <dgm:spPr/>
      <dgm:t>
        <a:bodyPr/>
        <a:lstStyle/>
        <a:p>
          <a:endParaRPr lang="en-US"/>
        </a:p>
      </dgm:t>
    </dgm:pt>
    <dgm:pt modelId="{68A665AB-2013-47E1-8818-C82B36DBAE5E}">
      <dgm:prSet/>
      <dgm:spPr/>
      <dgm:t>
        <a:bodyPr/>
        <a:lstStyle/>
        <a:p>
          <a:r>
            <a:rPr lang="en-US" dirty="0"/>
            <a:t>Modelling</a:t>
          </a:r>
        </a:p>
      </dgm:t>
    </dgm:pt>
    <dgm:pt modelId="{336999D1-BBF3-4C45-9BCB-679C11A834BD}" type="parTrans" cxnId="{0EE05854-BA9B-42AB-942B-7D52CA599E28}">
      <dgm:prSet/>
      <dgm:spPr/>
      <dgm:t>
        <a:bodyPr/>
        <a:lstStyle/>
        <a:p>
          <a:endParaRPr lang="en-US"/>
        </a:p>
      </dgm:t>
    </dgm:pt>
    <dgm:pt modelId="{3E270E45-1123-4BEC-93F2-EC7568739CD9}" type="sibTrans" cxnId="{0EE05854-BA9B-42AB-942B-7D52CA599E28}">
      <dgm:prSet/>
      <dgm:spPr/>
      <dgm:t>
        <a:bodyPr/>
        <a:lstStyle/>
        <a:p>
          <a:endParaRPr lang="en-US"/>
        </a:p>
      </dgm:t>
    </dgm:pt>
    <dgm:pt modelId="{D7D50F81-7824-4D89-86AE-F22EFC39E8C4}">
      <dgm:prSet/>
      <dgm:spPr/>
      <dgm:t>
        <a:bodyPr/>
        <a:lstStyle/>
        <a:p>
          <a:r>
            <a:rPr lang="en-US" dirty="0"/>
            <a:t>Tuning &amp; Validate</a:t>
          </a:r>
        </a:p>
      </dgm:t>
    </dgm:pt>
    <dgm:pt modelId="{58345D33-025F-42B8-B01D-252AADC99FB9}" type="parTrans" cxnId="{0DF1BEED-3DE2-4C57-9F8C-F6F7A03AD440}">
      <dgm:prSet/>
      <dgm:spPr/>
      <dgm:t>
        <a:bodyPr/>
        <a:lstStyle/>
        <a:p>
          <a:endParaRPr lang="en-US"/>
        </a:p>
      </dgm:t>
    </dgm:pt>
    <dgm:pt modelId="{373BAEAB-3475-41C0-A467-1E72AA92790A}" type="sibTrans" cxnId="{0DF1BEED-3DE2-4C57-9F8C-F6F7A03AD440}">
      <dgm:prSet/>
      <dgm:spPr/>
      <dgm:t>
        <a:bodyPr/>
        <a:lstStyle/>
        <a:p>
          <a:endParaRPr lang="en-US"/>
        </a:p>
      </dgm:t>
    </dgm:pt>
    <dgm:pt modelId="{1DD81E6D-04C9-45E7-B4B6-34D5B4BDFDF9}">
      <dgm:prSet phldrT="[Text]"/>
      <dgm:spPr/>
      <dgm:t>
        <a:bodyPr/>
        <a:lstStyle/>
        <a:p>
          <a:r>
            <a:rPr lang="en-US" dirty="0"/>
            <a:t>NLP</a:t>
          </a:r>
        </a:p>
        <a:p>
          <a:r>
            <a:rPr lang="en-US" dirty="0"/>
            <a:t>Techniques</a:t>
          </a:r>
        </a:p>
      </dgm:t>
    </dgm:pt>
    <dgm:pt modelId="{862A5287-A3D6-4FA4-8380-4FFE900622BB}" type="parTrans" cxnId="{17A99BD2-4FD0-4E2D-A67A-3D06986DAED7}">
      <dgm:prSet/>
      <dgm:spPr/>
      <dgm:t>
        <a:bodyPr/>
        <a:lstStyle/>
        <a:p>
          <a:endParaRPr lang="en-US"/>
        </a:p>
      </dgm:t>
    </dgm:pt>
    <dgm:pt modelId="{196D336F-9AB8-4B8E-A537-3CC925B14479}" type="sibTrans" cxnId="{17A99BD2-4FD0-4E2D-A67A-3D06986DAED7}">
      <dgm:prSet/>
      <dgm:spPr/>
      <dgm:t>
        <a:bodyPr/>
        <a:lstStyle/>
        <a:p>
          <a:endParaRPr lang="en-US"/>
        </a:p>
      </dgm:t>
    </dgm:pt>
    <dgm:pt modelId="{740F6D40-751B-4094-B8F6-ED3B8FCB3ECC}" type="pres">
      <dgm:prSet presAssocID="{5A7B9C98-2542-40AC-8985-F23FFA6BDC29}" presName="Name0" presStyleCnt="0">
        <dgm:presLayoutVars>
          <dgm:dir/>
          <dgm:resizeHandles val="exact"/>
        </dgm:presLayoutVars>
      </dgm:prSet>
      <dgm:spPr/>
    </dgm:pt>
    <dgm:pt modelId="{B16EAB50-D203-459F-AC2F-90528571BA94}" type="pres">
      <dgm:prSet presAssocID="{4BBBAE0D-0C17-4E47-A3F7-B26EB4BCFC12}" presName="node" presStyleLbl="node1" presStyleIdx="0" presStyleCnt="6">
        <dgm:presLayoutVars>
          <dgm:bulletEnabled val="1"/>
        </dgm:presLayoutVars>
      </dgm:prSet>
      <dgm:spPr/>
    </dgm:pt>
    <dgm:pt modelId="{27A43232-7AF1-4A7C-A1A5-4A44D9D1C9A8}" type="pres">
      <dgm:prSet presAssocID="{F516190A-02D9-41E6-A3F2-3B64764BFE84}" presName="sibTrans" presStyleLbl="sibTrans2D1" presStyleIdx="0" presStyleCnt="5"/>
      <dgm:spPr/>
    </dgm:pt>
    <dgm:pt modelId="{E07311C2-40B8-4592-A96C-4384C8DD8979}" type="pres">
      <dgm:prSet presAssocID="{F516190A-02D9-41E6-A3F2-3B64764BFE84}" presName="connectorText" presStyleLbl="sibTrans2D1" presStyleIdx="0" presStyleCnt="5"/>
      <dgm:spPr/>
    </dgm:pt>
    <dgm:pt modelId="{124D6B48-BC0B-4B36-8169-CB80CDD723AA}" type="pres">
      <dgm:prSet presAssocID="{A7143440-465F-47A4-B901-22E2C23C1F31}" presName="node" presStyleLbl="node1" presStyleIdx="1" presStyleCnt="6">
        <dgm:presLayoutVars>
          <dgm:bulletEnabled val="1"/>
        </dgm:presLayoutVars>
      </dgm:prSet>
      <dgm:spPr/>
    </dgm:pt>
    <dgm:pt modelId="{E17AEBE7-DD7B-4B06-BDBC-AECB58A49E54}" type="pres">
      <dgm:prSet presAssocID="{54C82C34-2C30-4B68-B6C0-E39CA883EDDA}" presName="sibTrans" presStyleLbl="sibTrans2D1" presStyleIdx="1" presStyleCnt="5"/>
      <dgm:spPr/>
    </dgm:pt>
    <dgm:pt modelId="{EC256F9F-3F46-4B85-94F5-5AC3979480C5}" type="pres">
      <dgm:prSet presAssocID="{54C82C34-2C30-4B68-B6C0-E39CA883EDDA}" presName="connectorText" presStyleLbl="sibTrans2D1" presStyleIdx="1" presStyleCnt="5"/>
      <dgm:spPr/>
    </dgm:pt>
    <dgm:pt modelId="{0AEBA958-EFC4-4C3F-96A5-56E28BF5A5F6}" type="pres">
      <dgm:prSet presAssocID="{1DD81E6D-04C9-45E7-B4B6-34D5B4BDFDF9}" presName="node" presStyleLbl="node1" presStyleIdx="2" presStyleCnt="6">
        <dgm:presLayoutVars>
          <dgm:bulletEnabled val="1"/>
        </dgm:presLayoutVars>
      </dgm:prSet>
      <dgm:spPr/>
    </dgm:pt>
    <dgm:pt modelId="{B07AE2BD-8127-4AB5-B6F7-F7E8425AC335}" type="pres">
      <dgm:prSet presAssocID="{196D336F-9AB8-4B8E-A537-3CC925B14479}" presName="sibTrans" presStyleLbl="sibTrans2D1" presStyleIdx="2" presStyleCnt="5"/>
      <dgm:spPr/>
    </dgm:pt>
    <dgm:pt modelId="{F3F15AE1-0DF1-4906-B5C2-21DEEAC38C56}" type="pres">
      <dgm:prSet presAssocID="{196D336F-9AB8-4B8E-A537-3CC925B14479}" presName="connectorText" presStyleLbl="sibTrans2D1" presStyleIdx="2" presStyleCnt="5"/>
      <dgm:spPr/>
    </dgm:pt>
    <dgm:pt modelId="{C4548CBD-C06C-40DE-B09E-6FD7ADFB5938}" type="pres">
      <dgm:prSet presAssocID="{68A665AB-2013-47E1-8818-C82B36DBAE5E}" presName="node" presStyleLbl="node1" presStyleIdx="3" presStyleCnt="6">
        <dgm:presLayoutVars>
          <dgm:bulletEnabled val="1"/>
        </dgm:presLayoutVars>
      </dgm:prSet>
      <dgm:spPr/>
    </dgm:pt>
    <dgm:pt modelId="{0F6EBB61-A482-4D94-8342-785468522494}" type="pres">
      <dgm:prSet presAssocID="{3E270E45-1123-4BEC-93F2-EC7568739CD9}" presName="sibTrans" presStyleLbl="sibTrans2D1" presStyleIdx="3" presStyleCnt="5"/>
      <dgm:spPr/>
    </dgm:pt>
    <dgm:pt modelId="{5BB083F9-24CB-4038-B5DD-D916928422E2}" type="pres">
      <dgm:prSet presAssocID="{3E270E45-1123-4BEC-93F2-EC7568739CD9}" presName="connectorText" presStyleLbl="sibTrans2D1" presStyleIdx="3" presStyleCnt="5"/>
      <dgm:spPr/>
    </dgm:pt>
    <dgm:pt modelId="{15B1296A-E15A-41A1-93D2-9AE26CFFF2FC}" type="pres">
      <dgm:prSet presAssocID="{D7D50F81-7824-4D89-86AE-F22EFC39E8C4}" presName="node" presStyleLbl="node1" presStyleIdx="4" presStyleCnt="6">
        <dgm:presLayoutVars>
          <dgm:bulletEnabled val="1"/>
        </dgm:presLayoutVars>
      </dgm:prSet>
      <dgm:spPr/>
    </dgm:pt>
    <dgm:pt modelId="{0A5F6551-06F1-49D6-A217-29CF22706678}" type="pres">
      <dgm:prSet presAssocID="{373BAEAB-3475-41C0-A467-1E72AA92790A}" presName="sibTrans" presStyleLbl="sibTrans2D1" presStyleIdx="4" presStyleCnt="5"/>
      <dgm:spPr/>
    </dgm:pt>
    <dgm:pt modelId="{8336CCCC-A026-4C53-88F7-46253A700F8E}" type="pres">
      <dgm:prSet presAssocID="{373BAEAB-3475-41C0-A467-1E72AA92790A}" presName="connectorText" presStyleLbl="sibTrans2D1" presStyleIdx="4" presStyleCnt="5"/>
      <dgm:spPr/>
    </dgm:pt>
    <dgm:pt modelId="{A0461C05-F368-4BE6-B21D-21B829A9037E}" type="pres">
      <dgm:prSet presAssocID="{E696B60B-6566-4533-B482-DA2E2ABCFAE1}" presName="node" presStyleLbl="node1" presStyleIdx="5" presStyleCnt="6">
        <dgm:presLayoutVars>
          <dgm:bulletEnabled val="1"/>
        </dgm:presLayoutVars>
      </dgm:prSet>
      <dgm:spPr/>
    </dgm:pt>
  </dgm:ptLst>
  <dgm:cxnLst>
    <dgm:cxn modelId="{A580B501-A0AD-4A69-A996-3B160E37F281}" type="presOf" srcId="{4BBBAE0D-0C17-4E47-A3F7-B26EB4BCFC12}" destId="{B16EAB50-D203-459F-AC2F-90528571BA94}" srcOrd="0" destOrd="0" presId="urn:microsoft.com/office/officeart/2005/8/layout/process1"/>
    <dgm:cxn modelId="{652F3417-5115-4521-8FDF-ACCD7C2947F0}" type="presOf" srcId="{A7143440-465F-47A4-B901-22E2C23C1F31}" destId="{124D6B48-BC0B-4B36-8169-CB80CDD723AA}" srcOrd="0" destOrd="0" presId="urn:microsoft.com/office/officeart/2005/8/layout/process1"/>
    <dgm:cxn modelId="{FC3DD11D-DEE8-475A-BE4E-B534A9E594A6}" type="presOf" srcId="{68A665AB-2013-47E1-8818-C82B36DBAE5E}" destId="{C4548CBD-C06C-40DE-B09E-6FD7ADFB5938}" srcOrd="0" destOrd="0" presId="urn:microsoft.com/office/officeart/2005/8/layout/process1"/>
    <dgm:cxn modelId="{2F79B439-DBDF-4DF6-BE62-3A39AB859577}" type="presOf" srcId="{5A7B9C98-2542-40AC-8985-F23FFA6BDC29}" destId="{740F6D40-751B-4094-B8F6-ED3B8FCB3ECC}" srcOrd="0" destOrd="0" presId="urn:microsoft.com/office/officeart/2005/8/layout/process1"/>
    <dgm:cxn modelId="{DC014D5D-FDB7-48B7-BD90-AA619D7C8FEB}" type="presOf" srcId="{F516190A-02D9-41E6-A3F2-3B64764BFE84}" destId="{27A43232-7AF1-4A7C-A1A5-4A44D9D1C9A8}" srcOrd="0" destOrd="0" presId="urn:microsoft.com/office/officeart/2005/8/layout/process1"/>
    <dgm:cxn modelId="{18B71242-95B1-44B2-A7B0-AE1403CAFD64}" type="presOf" srcId="{3E270E45-1123-4BEC-93F2-EC7568739CD9}" destId="{5BB083F9-24CB-4038-B5DD-D916928422E2}" srcOrd="1" destOrd="0" presId="urn:microsoft.com/office/officeart/2005/8/layout/process1"/>
    <dgm:cxn modelId="{2C8EAB69-91D4-4760-923C-7409B28E9E8C}" type="presOf" srcId="{54C82C34-2C30-4B68-B6C0-E39CA883EDDA}" destId="{E17AEBE7-DD7B-4B06-BDBC-AECB58A49E54}" srcOrd="0" destOrd="0" presId="urn:microsoft.com/office/officeart/2005/8/layout/process1"/>
    <dgm:cxn modelId="{09124253-8700-4A0C-AF2C-1128FA16D180}" type="presOf" srcId="{373BAEAB-3475-41C0-A467-1E72AA92790A}" destId="{0A5F6551-06F1-49D6-A217-29CF22706678}" srcOrd="0" destOrd="0" presId="urn:microsoft.com/office/officeart/2005/8/layout/process1"/>
    <dgm:cxn modelId="{0EE05854-BA9B-42AB-942B-7D52CA599E28}" srcId="{5A7B9C98-2542-40AC-8985-F23FFA6BDC29}" destId="{68A665AB-2013-47E1-8818-C82B36DBAE5E}" srcOrd="3" destOrd="0" parTransId="{336999D1-BBF3-4C45-9BCB-679C11A834BD}" sibTransId="{3E270E45-1123-4BEC-93F2-EC7568739CD9}"/>
    <dgm:cxn modelId="{34A11176-F112-4375-828C-937CD41D6825}" type="presOf" srcId="{196D336F-9AB8-4B8E-A537-3CC925B14479}" destId="{F3F15AE1-0DF1-4906-B5C2-21DEEAC38C56}" srcOrd="1" destOrd="0" presId="urn:microsoft.com/office/officeart/2005/8/layout/process1"/>
    <dgm:cxn modelId="{E1428E90-0423-4D98-937B-10B50B047DB6}" srcId="{5A7B9C98-2542-40AC-8985-F23FFA6BDC29}" destId="{A7143440-465F-47A4-B901-22E2C23C1F31}" srcOrd="1" destOrd="0" parTransId="{B738EA1B-5B13-4B3F-A5EE-6BDC49BF0CCF}" sibTransId="{54C82C34-2C30-4B68-B6C0-E39CA883EDDA}"/>
    <dgm:cxn modelId="{35E46F9B-8EF1-46E0-AE26-75E6D5D6CCA8}" srcId="{5A7B9C98-2542-40AC-8985-F23FFA6BDC29}" destId="{4BBBAE0D-0C17-4E47-A3F7-B26EB4BCFC12}" srcOrd="0" destOrd="0" parTransId="{03B37BD7-E664-405E-B9B3-FE6B7828DEA3}" sibTransId="{F516190A-02D9-41E6-A3F2-3B64764BFE84}"/>
    <dgm:cxn modelId="{E4122BA6-6D6E-46F6-9366-005C39DC7CC8}" srcId="{5A7B9C98-2542-40AC-8985-F23FFA6BDC29}" destId="{E696B60B-6566-4533-B482-DA2E2ABCFAE1}" srcOrd="5" destOrd="0" parTransId="{7E03A76C-4416-43DD-B129-5F03C824D0F2}" sibTransId="{4BF3D098-3E41-41CD-B0C7-5CDBBDEC7939}"/>
    <dgm:cxn modelId="{7A83CFB8-7D8B-493F-A23F-0579BE985A8D}" type="presOf" srcId="{196D336F-9AB8-4B8E-A537-3CC925B14479}" destId="{B07AE2BD-8127-4AB5-B6F7-F7E8425AC335}" srcOrd="0" destOrd="0" presId="urn:microsoft.com/office/officeart/2005/8/layout/process1"/>
    <dgm:cxn modelId="{49D759BE-A287-4E87-A5CA-8981557BB572}" type="presOf" srcId="{373BAEAB-3475-41C0-A467-1E72AA92790A}" destId="{8336CCCC-A026-4C53-88F7-46253A700F8E}" srcOrd="1" destOrd="0" presId="urn:microsoft.com/office/officeart/2005/8/layout/process1"/>
    <dgm:cxn modelId="{AB7606C0-CC4D-449C-804A-4BAE8FD79296}" type="presOf" srcId="{3E270E45-1123-4BEC-93F2-EC7568739CD9}" destId="{0F6EBB61-A482-4D94-8342-785468522494}" srcOrd="0" destOrd="0" presId="urn:microsoft.com/office/officeart/2005/8/layout/process1"/>
    <dgm:cxn modelId="{17A99BD2-4FD0-4E2D-A67A-3D06986DAED7}" srcId="{5A7B9C98-2542-40AC-8985-F23FFA6BDC29}" destId="{1DD81E6D-04C9-45E7-B4B6-34D5B4BDFDF9}" srcOrd="2" destOrd="0" parTransId="{862A5287-A3D6-4FA4-8380-4FFE900622BB}" sibTransId="{196D336F-9AB8-4B8E-A537-3CC925B14479}"/>
    <dgm:cxn modelId="{59C97CD6-D493-4EBC-82AE-4BCDD8FB6C15}" type="presOf" srcId="{1DD81E6D-04C9-45E7-B4B6-34D5B4BDFDF9}" destId="{0AEBA958-EFC4-4C3F-96A5-56E28BF5A5F6}" srcOrd="0" destOrd="0" presId="urn:microsoft.com/office/officeart/2005/8/layout/process1"/>
    <dgm:cxn modelId="{205089EB-E6D7-42FA-AE0D-9BBB4BFEA497}" type="presOf" srcId="{54C82C34-2C30-4B68-B6C0-E39CA883EDDA}" destId="{EC256F9F-3F46-4B85-94F5-5AC3979480C5}" srcOrd="1" destOrd="0" presId="urn:microsoft.com/office/officeart/2005/8/layout/process1"/>
    <dgm:cxn modelId="{84C11CED-D7E1-4F1D-8875-5378E7AA191F}" type="presOf" srcId="{F516190A-02D9-41E6-A3F2-3B64764BFE84}" destId="{E07311C2-40B8-4592-A96C-4384C8DD8979}" srcOrd="1" destOrd="0" presId="urn:microsoft.com/office/officeart/2005/8/layout/process1"/>
    <dgm:cxn modelId="{0DF1BEED-3DE2-4C57-9F8C-F6F7A03AD440}" srcId="{5A7B9C98-2542-40AC-8985-F23FFA6BDC29}" destId="{D7D50F81-7824-4D89-86AE-F22EFC39E8C4}" srcOrd="4" destOrd="0" parTransId="{58345D33-025F-42B8-B01D-252AADC99FB9}" sibTransId="{373BAEAB-3475-41C0-A467-1E72AA92790A}"/>
    <dgm:cxn modelId="{5277C4F2-D2C9-44B9-834E-7BA47580EC74}" type="presOf" srcId="{E696B60B-6566-4533-B482-DA2E2ABCFAE1}" destId="{A0461C05-F368-4BE6-B21D-21B829A9037E}" srcOrd="0" destOrd="0" presId="urn:microsoft.com/office/officeart/2005/8/layout/process1"/>
    <dgm:cxn modelId="{A89ADEF9-2FFF-487C-9B43-8162D543C330}" type="presOf" srcId="{D7D50F81-7824-4D89-86AE-F22EFC39E8C4}" destId="{15B1296A-E15A-41A1-93D2-9AE26CFFF2FC}" srcOrd="0" destOrd="0" presId="urn:microsoft.com/office/officeart/2005/8/layout/process1"/>
    <dgm:cxn modelId="{DDFB540D-96DA-4332-AC71-020778246855}" type="presParOf" srcId="{740F6D40-751B-4094-B8F6-ED3B8FCB3ECC}" destId="{B16EAB50-D203-459F-AC2F-90528571BA94}" srcOrd="0" destOrd="0" presId="urn:microsoft.com/office/officeart/2005/8/layout/process1"/>
    <dgm:cxn modelId="{9021FDEF-78E3-4DA5-BEBA-4242DC86C859}" type="presParOf" srcId="{740F6D40-751B-4094-B8F6-ED3B8FCB3ECC}" destId="{27A43232-7AF1-4A7C-A1A5-4A44D9D1C9A8}" srcOrd="1" destOrd="0" presId="urn:microsoft.com/office/officeart/2005/8/layout/process1"/>
    <dgm:cxn modelId="{913BEB28-0BE0-450B-8DFA-2D89494615C8}" type="presParOf" srcId="{27A43232-7AF1-4A7C-A1A5-4A44D9D1C9A8}" destId="{E07311C2-40B8-4592-A96C-4384C8DD8979}" srcOrd="0" destOrd="0" presId="urn:microsoft.com/office/officeart/2005/8/layout/process1"/>
    <dgm:cxn modelId="{D9623F45-EC80-47E6-A625-53834F852D11}" type="presParOf" srcId="{740F6D40-751B-4094-B8F6-ED3B8FCB3ECC}" destId="{124D6B48-BC0B-4B36-8169-CB80CDD723AA}" srcOrd="2" destOrd="0" presId="urn:microsoft.com/office/officeart/2005/8/layout/process1"/>
    <dgm:cxn modelId="{17C61E3F-DFEF-4D98-A068-E2C2101C29BF}" type="presParOf" srcId="{740F6D40-751B-4094-B8F6-ED3B8FCB3ECC}" destId="{E17AEBE7-DD7B-4B06-BDBC-AECB58A49E54}" srcOrd="3" destOrd="0" presId="urn:microsoft.com/office/officeart/2005/8/layout/process1"/>
    <dgm:cxn modelId="{7AE9216A-DC4C-4BAD-BA4A-12A109F05B78}" type="presParOf" srcId="{E17AEBE7-DD7B-4B06-BDBC-AECB58A49E54}" destId="{EC256F9F-3F46-4B85-94F5-5AC3979480C5}" srcOrd="0" destOrd="0" presId="urn:microsoft.com/office/officeart/2005/8/layout/process1"/>
    <dgm:cxn modelId="{3481D2F1-C4F3-4AD7-87A6-02B5CF775A90}" type="presParOf" srcId="{740F6D40-751B-4094-B8F6-ED3B8FCB3ECC}" destId="{0AEBA958-EFC4-4C3F-96A5-56E28BF5A5F6}" srcOrd="4" destOrd="0" presId="urn:microsoft.com/office/officeart/2005/8/layout/process1"/>
    <dgm:cxn modelId="{6A5DDE8F-4A36-423A-A41D-711209B1DBAF}" type="presParOf" srcId="{740F6D40-751B-4094-B8F6-ED3B8FCB3ECC}" destId="{B07AE2BD-8127-4AB5-B6F7-F7E8425AC335}" srcOrd="5" destOrd="0" presId="urn:microsoft.com/office/officeart/2005/8/layout/process1"/>
    <dgm:cxn modelId="{928AED1B-E8F4-449D-9F9A-035DCF2FDA01}" type="presParOf" srcId="{B07AE2BD-8127-4AB5-B6F7-F7E8425AC335}" destId="{F3F15AE1-0DF1-4906-B5C2-21DEEAC38C56}" srcOrd="0" destOrd="0" presId="urn:microsoft.com/office/officeart/2005/8/layout/process1"/>
    <dgm:cxn modelId="{224973BE-1D9E-41CA-85D4-7887E2E2B29A}" type="presParOf" srcId="{740F6D40-751B-4094-B8F6-ED3B8FCB3ECC}" destId="{C4548CBD-C06C-40DE-B09E-6FD7ADFB5938}" srcOrd="6" destOrd="0" presId="urn:microsoft.com/office/officeart/2005/8/layout/process1"/>
    <dgm:cxn modelId="{707DBE97-56DD-4309-90BC-76D4E3FC21A1}" type="presParOf" srcId="{740F6D40-751B-4094-B8F6-ED3B8FCB3ECC}" destId="{0F6EBB61-A482-4D94-8342-785468522494}" srcOrd="7" destOrd="0" presId="urn:microsoft.com/office/officeart/2005/8/layout/process1"/>
    <dgm:cxn modelId="{FD16BBCE-7D70-48A4-9969-67E89BCAFBAB}" type="presParOf" srcId="{0F6EBB61-A482-4D94-8342-785468522494}" destId="{5BB083F9-24CB-4038-B5DD-D916928422E2}" srcOrd="0" destOrd="0" presId="urn:microsoft.com/office/officeart/2005/8/layout/process1"/>
    <dgm:cxn modelId="{6A4E3717-BEFB-4BED-8249-82C5C1500D07}" type="presParOf" srcId="{740F6D40-751B-4094-B8F6-ED3B8FCB3ECC}" destId="{15B1296A-E15A-41A1-93D2-9AE26CFFF2FC}" srcOrd="8" destOrd="0" presId="urn:microsoft.com/office/officeart/2005/8/layout/process1"/>
    <dgm:cxn modelId="{72C6E866-6FA1-419B-BD0F-043641A1E297}" type="presParOf" srcId="{740F6D40-751B-4094-B8F6-ED3B8FCB3ECC}" destId="{0A5F6551-06F1-49D6-A217-29CF22706678}" srcOrd="9" destOrd="0" presId="urn:microsoft.com/office/officeart/2005/8/layout/process1"/>
    <dgm:cxn modelId="{EA27BDC0-8911-4E1F-B120-44FBA869C926}" type="presParOf" srcId="{0A5F6551-06F1-49D6-A217-29CF22706678}" destId="{8336CCCC-A026-4C53-88F7-46253A700F8E}" srcOrd="0" destOrd="0" presId="urn:microsoft.com/office/officeart/2005/8/layout/process1"/>
    <dgm:cxn modelId="{39918163-DCFC-4C5E-AD0A-926328F72593}" type="presParOf" srcId="{740F6D40-751B-4094-B8F6-ED3B8FCB3ECC}" destId="{A0461C05-F368-4BE6-B21D-21B829A9037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EAB50-D203-459F-AC2F-90528571BA94}">
      <dsp:nvSpPr>
        <dsp:cNvPr id="0" name=""/>
        <dsp:cNvSpPr/>
      </dsp:nvSpPr>
      <dsp:spPr>
        <a:xfrm>
          <a:off x="0" y="1632830"/>
          <a:ext cx="1256421" cy="110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Acquisition + Business Question</a:t>
          </a:r>
        </a:p>
      </dsp:txBody>
      <dsp:txXfrm>
        <a:off x="32429" y="1665259"/>
        <a:ext cx="1191563" cy="1042363"/>
      </dsp:txXfrm>
    </dsp:sp>
    <dsp:sp modelId="{27A43232-7AF1-4A7C-A1A5-4A44D9D1C9A8}">
      <dsp:nvSpPr>
        <dsp:cNvPr id="0" name=""/>
        <dsp:cNvSpPr/>
      </dsp:nvSpPr>
      <dsp:spPr>
        <a:xfrm>
          <a:off x="1382063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82063" y="2092962"/>
        <a:ext cx="186453" cy="186956"/>
      </dsp:txXfrm>
    </dsp:sp>
    <dsp:sp modelId="{124D6B48-BC0B-4B36-8169-CB80CDD723AA}">
      <dsp:nvSpPr>
        <dsp:cNvPr id="0" name=""/>
        <dsp:cNvSpPr/>
      </dsp:nvSpPr>
      <dsp:spPr>
        <a:xfrm>
          <a:off x="1758989" y="1632830"/>
          <a:ext cx="1256421" cy="110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Exploring &amp; Cleaning</a:t>
          </a:r>
        </a:p>
      </dsp:txBody>
      <dsp:txXfrm>
        <a:off x="1791418" y="1665259"/>
        <a:ext cx="1191563" cy="1042363"/>
      </dsp:txXfrm>
    </dsp:sp>
    <dsp:sp modelId="{E17AEBE7-DD7B-4B06-BDBC-AECB58A49E54}">
      <dsp:nvSpPr>
        <dsp:cNvPr id="0" name=""/>
        <dsp:cNvSpPr/>
      </dsp:nvSpPr>
      <dsp:spPr>
        <a:xfrm>
          <a:off x="3141053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41053" y="2092962"/>
        <a:ext cx="186453" cy="186956"/>
      </dsp:txXfrm>
    </dsp:sp>
    <dsp:sp modelId="{0AEBA958-EFC4-4C3F-96A5-56E28BF5A5F6}">
      <dsp:nvSpPr>
        <dsp:cNvPr id="0" name=""/>
        <dsp:cNvSpPr/>
      </dsp:nvSpPr>
      <dsp:spPr>
        <a:xfrm>
          <a:off x="3517979" y="1632830"/>
          <a:ext cx="1256421" cy="110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NLP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Techniques</a:t>
          </a:r>
        </a:p>
      </dsp:txBody>
      <dsp:txXfrm>
        <a:off x="3550408" y="1665259"/>
        <a:ext cx="1191563" cy="1042363"/>
      </dsp:txXfrm>
    </dsp:sp>
    <dsp:sp modelId="{B07AE2BD-8127-4AB5-B6F7-F7E8425AC335}">
      <dsp:nvSpPr>
        <dsp:cNvPr id="0" name=""/>
        <dsp:cNvSpPr/>
      </dsp:nvSpPr>
      <dsp:spPr>
        <a:xfrm>
          <a:off x="4900042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00042" y="2092962"/>
        <a:ext cx="186453" cy="186956"/>
      </dsp:txXfrm>
    </dsp:sp>
    <dsp:sp modelId="{C4548CBD-C06C-40DE-B09E-6FD7ADFB5938}">
      <dsp:nvSpPr>
        <dsp:cNvPr id="0" name=""/>
        <dsp:cNvSpPr/>
      </dsp:nvSpPr>
      <dsp:spPr>
        <a:xfrm>
          <a:off x="5276969" y="1632830"/>
          <a:ext cx="1256421" cy="110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Modelling</a:t>
          </a:r>
        </a:p>
      </dsp:txBody>
      <dsp:txXfrm>
        <a:off x="5309398" y="1665259"/>
        <a:ext cx="1191563" cy="1042363"/>
      </dsp:txXfrm>
    </dsp:sp>
    <dsp:sp modelId="{0F6EBB61-A482-4D94-8342-785468522494}">
      <dsp:nvSpPr>
        <dsp:cNvPr id="0" name=""/>
        <dsp:cNvSpPr/>
      </dsp:nvSpPr>
      <dsp:spPr>
        <a:xfrm>
          <a:off x="6659032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659032" y="2092962"/>
        <a:ext cx="186453" cy="186956"/>
      </dsp:txXfrm>
    </dsp:sp>
    <dsp:sp modelId="{15B1296A-E15A-41A1-93D2-9AE26CFFF2FC}">
      <dsp:nvSpPr>
        <dsp:cNvPr id="0" name=""/>
        <dsp:cNvSpPr/>
      </dsp:nvSpPr>
      <dsp:spPr>
        <a:xfrm>
          <a:off x="7035959" y="1632830"/>
          <a:ext cx="1256421" cy="110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Tuning &amp; Validate</a:t>
          </a:r>
        </a:p>
      </dsp:txBody>
      <dsp:txXfrm>
        <a:off x="7068388" y="1665259"/>
        <a:ext cx="1191563" cy="1042363"/>
      </dsp:txXfrm>
    </dsp:sp>
    <dsp:sp modelId="{0A5F6551-06F1-49D6-A217-29CF22706678}">
      <dsp:nvSpPr>
        <dsp:cNvPr id="0" name=""/>
        <dsp:cNvSpPr/>
      </dsp:nvSpPr>
      <dsp:spPr>
        <a:xfrm>
          <a:off x="8418022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18022" y="2092962"/>
        <a:ext cx="186453" cy="186956"/>
      </dsp:txXfrm>
    </dsp:sp>
    <dsp:sp modelId="{A0461C05-F368-4BE6-B21D-21B829A9037E}">
      <dsp:nvSpPr>
        <dsp:cNvPr id="0" name=""/>
        <dsp:cNvSpPr/>
      </dsp:nvSpPr>
      <dsp:spPr>
        <a:xfrm>
          <a:off x="8794948" y="1632830"/>
          <a:ext cx="1256421" cy="110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Delivery</a:t>
          </a:r>
        </a:p>
      </dsp:txBody>
      <dsp:txXfrm>
        <a:off x="8827377" y="1665259"/>
        <a:ext cx="1191563" cy="1042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12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34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8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1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95CB-C55D-4AC0-9A39-6D4FFD0A308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erfinance.gov/data-research/consumer-complaints/" TargetMode="External"/><Relationship Id="rId2" Type="http://schemas.openxmlformats.org/officeDocument/2006/relationships/hyperlink" Target="https://www.kaggle.com/kadhambari/multi-class-text-classificatio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A72DB06-1F3B-4B76-ABD2-AFCC694A023B}"/>
              </a:ext>
            </a:extLst>
          </p:cNvPr>
          <p:cNvSpPr txBox="1">
            <a:spLocks/>
          </p:cNvSpPr>
          <p:nvPr/>
        </p:nvSpPr>
        <p:spPr>
          <a:xfrm>
            <a:off x="1851278" y="-190361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/>
              <a:t>MINI PROJECT 03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9F87EA-9D58-449F-BE83-8D650474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4775" y="5300436"/>
            <a:ext cx="2847975" cy="1143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062D807-2B3B-4F8C-8E41-9AB024B00A96}"/>
              </a:ext>
            </a:extLst>
          </p:cNvPr>
          <p:cNvSpPr txBox="1">
            <a:spLocks/>
          </p:cNvSpPr>
          <p:nvPr/>
        </p:nvSpPr>
        <p:spPr>
          <a:xfrm>
            <a:off x="1185024" y="5300436"/>
            <a:ext cx="10909643" cy="73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09 OCT 2021</a:t>
            </a:r>
          </a:p>
          <a:p>
            <a:pPr marL="0" indent="0">
              <a:buNone/>
            </a:pPr>
            <a:r>
              <a:rPr lang="en-US" sz="1400" b="1" dirty="0"/>
              <a:t>Nadun Basnayake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ED091-105E-448A-B752-464231399462}"/>
              </a:ext>
            </a:extLst>
          </p:cNvPr>
          <p:cNvSpPr txBox="1"/>
          <p:nvPr/>
        </p:nvSpPr>
        <p:spPr>
          <a:xfrm>
            <a:off x="1811451" y="3691888"/>
            <a:ext cx="6382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Complaints Classification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025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EE1C-EF29-4FDE-99CF-46F9A7BD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34E3C4-DC20-4803-BD3C-45B7D7D8902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628719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F9DA1-11CC-4704-96FD-7B11E6E9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105480"/>
            <a:ext cx="7739703" cy="43696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52A17B-DC87-4694-A28B-8FB88E8F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196" y="2105480"/>
            <a:ext cx="3537368" cy="4041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E80132-7137-4359-9C36-70097034D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450" y="2791488"/>
            <a:ext cx="4123679" cy="4268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94C51D-2612-47D4-92AE-2D6848C19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158" y="3505213"/>
            <a:ext cx="4240501" cy="4259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CDB175-F68A-44EF-9F4B-858202C9D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773" y="4162311"/>
            <a:ext cx="4391854" cy="4364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D85CEA-82DD-4A20-B4BD-9C998B50A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196" y="4901518"/>
            <a:ext cx="3902204" cy="4169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9BE74C-87E8-437D-8290-C724F23AD7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6450" y="5568443"/>
            <a:ext cx="3462248" cy="4508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3854018-E5A2-4FFF-9035-CC1B3B85F03B}"/>
              </a:ext>
            </a:extLst>
          </p:cNvPr>
          <p:cNvSpPr txBox="1"/>
          <p:nvPr/>
        </p:nvSpPr>
        <p:spPr>
          <a:xfrm>
            <a:off x="910318" y="1587870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Modelled on the entire Dataset with no labels</a:t>
            </a:r>
          </a:p>
        </p:txBody>
      </p:sp>
    </p:spTree>
    <p:extLst>
      <p:ext uri="{BB962C8B-B14F-4D97-AF65-F5344CB8AC3E}">
        <p14:creationId xmlns:p14="http://schemas.microsoft.com/office/powerpoint/2010/main" val="212862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21D0-7A96-4038-97D6-0C48E0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Sentiment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5798D-1867-445D-BC4F-ABDA2940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915" y="2775050"/>
            <a:ext cx="4020234" cy="2987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E3DA-F111-4B48-9449-0F4E45D6AF1F}"/>
              </a:ext>
            </a:extLst>
          </p:cNvPr>
          <p:cNvSpPr txBox="1"/>
          <p:nvPr/>
        </p:nvSpPr>
        <p:spPr>
          <a:xfrm>
            <a:off x="1782951" y="1651512"/>
            <a:ext cx="7928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Polarity is float which lies in the Range [-1 = Negative, 1 = Positive]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Subjective sentences refer to personal opinion, emotion or judgment whereas objective refers to factual information. Range: [0,1</a:t>
            </a:r>
            <a:r>
              <a:rPr lang="en-GB" sz="1400" dirty="0">
                <a:solidFill>
                  <a:srgbClr val="222222"/>
                </a:solidFill>
                <a:latin typeface="Lato" panose="020B0604020202020204" pitchFamily="34" charset="0"/>
              </a:rPr>
              <a:t>]</a:t>
            </a:r>
            <a:endParaRPr lang="en-GB" sz="1400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br>
              <a:rPr lang="en-GB" sz="900" dirty="0"/>
            </a:b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B3C09-F355-47EA-A1C2-57DD8ADA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6" y="2669722"/>
            <a:ext cx="4103217" cy="30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21D0-7A96-4038-97D6-0C48E004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575124"/>
            <a:ext cx="9043080" cy="1280890"/>
          </a:xfrm>
        </p:spPr>
        <p:txBody>
          <a:bodyPr>
            <a:normAutofit/>
          </a:bodyPr>
          <a:lstStyle/>
          <a:p>
            <a:r>
              <a:rPr lang="en-US" sz="4400" dirty="0"/>
              <a:t>Findings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DCCA-0B62-4BA6-86CA-D9AFCD5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00943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predict customer complaints category with an accuracy </a:t>
            </a:r>
            <a:r>
              <a:rPr lang="en-US" dirty="0" err="1"/>
              <a:t>upto</a:t>
            </a:r>
            <a:r>
              <a:rPr lang="en-US" dirty="0"/>
              <a:t> 83%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confirms modelling can be used to direct customers to provide a better service – reducing delays, identifying the problem correctly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Using Term-Frequency at word level yields the best results.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Topic modelling can also be used to categorize when labelled data are unavailable – this needs to be combined with domain expertise.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Sentiment analysis helps distinguish between customer dissatisfaction and a formal complaint – majority of the complaints are formal complaints.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3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21D0-7A96-4038-97D6-0C48E0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Recommendations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DCCA-0B62-4BA6-86CA-D9AFCD5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348" y="2154011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Further Improve accuracy using Deep Learning techniques (ex- LSTM)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additional features for modelling (Company, Sub-Issue, Location, Date, Submitted Mode)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above features analyze within each sub-group (</a:t>
            </a:r>
            <a:r>
              <a:rPr lang="en-US" dirty="0" err="1"/>
              <a:t>i.e</a:t>
            </a:r>
            <a:r>
              <a:rPr lang="en-US" dirty="0"/>
              <a:t> Company)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Text Summarization for longer messages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5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EB72-A22F-414A-B49E-8281F14D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178" y="2887890"/>
            <a:ext cx="3129643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D466E2-755D-46B4-9B06-241CAF03C399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1489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A7FB-9240-4803-9BB9-F9740D2D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CECD-B3F7-46D2-B61A-DF87A72C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465" y="2109107"/>
            <a:ext cx="8915400" cy="377762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use Customer Complaints Classification to improve customer service?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  <a:p>
            <a:pPr algn="l"/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50822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A7FB-9240-4803-9BB9-F9740D2D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657" y="546549"/>
            <a:ext cx="8911687" cy="128089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CECD-B3F7-46D2-B61A-DF87A72C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333" y="2011135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GB" b="0" i="0" dirty="0">
                <a:solidFill>
                  <a:srgbClr val="101820"/>
                </a:solidFill>
                <a:effectLst/>
                <a:latin typeface="Avenir Next"/>
              </a:rPr>
              <a:t>The Consumer Complaint Database is a collection of complaints about consumer financial products and services that people sent to companies for response. </a:t>
            </a:r>
          </a:p>
          <a:p>
            <a:r>
              <a:rPr lang="en-GB" b="0" i="0" dirty="0">
                <a:solidFill>
                  <a:srgbClr val="101820"/>
                </a:solidFill>
                <a:effectLst/>
                <a:latin typeface="Avenir Next"/>
              </a:rPr>
              <a:t>Complaints are published after the company responds, confirming a commercial relationship with the consumer, or after 15 days, whichever comes first.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101820"/>
                </a:solidFill>
                <a:effectLst/>
                <a:latin typeface="Avenir Next"/>
              </a:rPr>
              <a:t>Consumer Complaint Database </a:t>
            </a:r>
          </a:p>
          <a:p>
            <a:pPr algn="l"/>
            <a:r>
              <a:rPr lang="en-US" b="0" i="0" dirty="0">
                <a:solidFill>
                  <a:srgbClr val="101820"/>
                </a:solidFill>
                <a:effectLst/>
                <a:latin typeface="Avenir Next"/>
                <a:hlinkClick r:id="rId2"/>
              </a:rPr>
              <a:t>https://www.kaggle.com/kadhambari/multi-class-text-classification/data</a:t>
            </a:r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  <a:p>
            <a:pPr algn="l"/>
            <a:r>
              <a:rPr lang="en-US" b="0" i="0" dirty="0">
                <a:solidFill>
                  <a:srgbClr val="101820"/>
                </a:solidFill>
                <a:effectLst/>
                <a:latin typeface="Avenir Next"/>
                <a:hlinkClick r:id="rId3"/>
              </a:rPr>
              <a:t>https://www.consumerfinance.gov/data-research/consumer-complaints/</a:t>
            </a:r>
            <a:endParaRPr lang="en-US" dirty="0">
              <a:solidFill>
                <a:srgbClr val="101820"/>
              </a:solidFill>
              <a:latin typeface="Avenir Next"/>
            </a:endParaRPr>
          </a:p>
          <a:p>
            <a:pPr algn="l"/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  <a:p>
            <a:pPr algn="l"/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F0FAC-0A41-43C9-AFE7-F310F75D8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438" y="624110"/>
            <a:ext cx="2503777" cy="6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3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9CBA-DD93-4D19-958E-683D4624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98" y="685583"/>
            <a:ext cx="10058400" cy="829457"/>
          </a:xfrm>
        </p:spPr>
        <p:txBody>
          <a:bodyPr/>
          <a:lstStyle/>
          <a:p>
            <a:r>
              <a:rPr lang="en-US" dirty="0"/>
              <a:t>Importance of the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2ADC4-8A8D-4A54-9B51-9AF573ED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98" y="3678990"/>
            <a:ext cx="5954300" cy="28683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7240-E7A8-4D7F-B679-06935649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2" y="151504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Companies have to </a:t>
            </a:r>
            <a:r>
              <a:rPr lang="en-GB" sz="1800" dirty="0"/>
              <a:t>handle high volumes of complaints through a wide range of channels such as social media.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Significant consumer-centric reforms have happened in the recent times globally creating a lot of competition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Increasing need of new technologies &amp; methodologies (</a:t>
            </a:r>
            <a:r>
              <a:rPr lang="en-GB" sz="1800" dirty="0" err="1"/>
              <a:t>i.e</a:t>
            </a:r>
            <a:r>
              <a:rPr lang="en-GB" sz="1800" dirty="0"/>
              <a:t> AI / NLP)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Ability to apply to other areas of business, other media (chats, calls)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22E2E-8DB5-4FBA-84D2-D2829CEDF3AD}"/>
              </a:ext>
            </a:extLst>
          </p:cNvPr>
          <p:cNvSpPr txBox="1"/>
          <p:nvPr/>
        </p:nvSpPr>
        <p:spPr>
          <a:xfrm>
            <a:off x="5878549" y="6506552"/>
            <a:ext cx="4770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Customer Complaint Management Lifecycle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609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F8BD-AAA5-4871-8D9B-5F38745A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946" y="628192"/>
            <a:ext cx="8911687" cy="128089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79A3C7-8857-4275-A307-D3937BEF5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015901"/>
              </p:ext>
            </p:extLst>
          </p:nvPr>
        </p:nvGraphicFramePr>
        <p:xfrm>
          <a:off x="759279" y="1608364"/>
          <a:ext cx="10051370" cy="4372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19FD-6663-48A2-8BF9-8A8125D2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37C6-1937-4B70-A956-88A36246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519" y="1819275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 Consumer Financial Protection Bureau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65169 data rows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only the Complaints Text data for analysis &amp; modelling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Target Variable: Complaint Type (Multi-class Text Label)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28B879-AEBC-49E2-B4C3-403B036E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873" y="3555053"/>
            <a:ext cx="4795545" cy="2491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3CE8C-3475-4E75-B151-DEAE6A40A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840" y="4529118"/>
            <a:ext cx="2848512" cy="15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65F-DC2E-45B9-801D-3A3A1B35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085" y="617764"/>
            <a:ext cx="2561847" cy="1035132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80614-7D24-439B-9A64-562D2F0C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31" y="1561553"/>
            <a:ext cx="6620947" cy="37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2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0750-CF70-4A34-809B-E18E55E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&amp; Modelling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B1DC84-9CF6-4619-9098-593B3BCB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Vectorized (Count, TF-IDF, N-Gram)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Removed Punctuations, Stop Words, Lemmatized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Multinomial Naïve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 Vector Machine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Gradient Boosting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XG Boost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Topic Modelling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51792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3B34-4E31-4DF2-B246-0D525B00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333A1-132F-43B6-BEE1-76D657E4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845734"/>
            <a:ext cx="9518073" cy="37474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935175-85E2-4E0B-99E7-27303D188337}"/>
              </a:ext>
            </a:extLst>
          </p:cNvPr>
          <p:cNvSpPr txBox="1"/>
          <p:nvPr/>
        </p:nvSpPr>
        <p:spPr>
          <a:xfrm>
            <a:off x="3012621" y="5825218"/>
            <a:ext cx="48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Performing: XGB on Word-level TF-IDF</a:t>
            </a:r>
          </a:p>
        </p:txBody>
      </p:sp>
    </p:spTree>
    <p:extLst>
      <p:ext uri="{BB962C8B-B14F-4D97-AF65-F5344CB8AC3E}">
        <p14:creationId xmlns:p14="http://schemas.microsoft.com/office/powerpoint/2010/main" val="11530774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2263</TotalTime>
  <Words>466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</vt:lpstr>
      <vt:lpstr>Calibri</vt:lpstr>
      <vt:lpstr>Century Gothic</vt:lpstr>
      <vt:lpstr>Courier New</vt:lpstr>
      <vt:lpstr>Lato</vt:lpstr>
      <vt:lpstr>Wingdings</vt:lpstr>
      <vt:lpstr>Wingdings 3</vt:lpstr>
      <vt:lpstr>Wisp</vt:lpstr>
      <vt:lpstr>PowerPoint Presentation</vt:lpstr>
      <vt:lpstr>Business Question</vt:lpstr>
      <vt:lpstr>Background</vt:lpstr>
      <vt:lpstr>Importance of the Question</vt:lpstr>
      <vt:lpstr>Pipeline</vt:lpstr>
      <vt:lpstr>Dataset Summary</vt:lpstr>
      <vt:lpstr>EDA</vt:lpstr>
      <vt:lpstr>Pre-processing &amp; Modelling</vt:lpstr>
      <vt:lpstr>Accuracy</vt:lpstr>
      <vt:lpstr>Topic Modelling</vt:lpstr>
      <vt:lpstr>Sentiment Analysis</vt:lpstr>
      <vt:lpstr>Findings &amp; Discussion</vt:lpstr>
      <vt:lpstr>Model Recommendations &amp;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01</dc:title>
  <dc:creator>Nad Basnayake</dc:creator>
  <cp:lastModifiedBy>Nad Basnayake</cp:lastModifiedBy>
  <cp:revision>41</cp:revision>
  <dcterms:created xsi:type="dcterms:W3CDTF">2021-07-26T02:11:08Z</dcterms:created>
  <dcterms:modified xsi:type="dcterms:W3CDTF">2021-10-09T02:44:50Z</dcterms:modified>
</cp:coreProperties>
</file>