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121"/>
  </p:notesMasterIdLst>
  <p:handoutMasterIdLst>
    <p:handoutMasterId r:id="rId122"/>
  </p:handoutMasterIdLst>
  <p:sldIdLst>
    <p:sldId id="298" r:id="rId2"/>
    <p:sldId id="499" r:id="rId3"/>
    <p:sldId id="330" r:id="rId4"/>
    <p:sldId id="483" r:id="rId5"/>
    <p:sldId id="459" r:id="rId6"/>
    <p:sldId id="461" r:id="rId7"/>
    <p:sldId id="457" r:id="rId8"/>
    <p:sldId id="465" r:id="rId9"/>
    <p:sldId id="491" r:id="rId10"/>
    <p:sldId id="492" r:id="rId11"/>
    <p:sldId id="460" r:id="rId12"/>
    <p:sldId id="486" r:id="rId13"/>
    <p:sldId id="484" r:id="rId14"/>
    <p:sldId id="376" r:id="rId15"/>
    <p:sldId id="377" r:id="rId16"/>
    <p:sldId id="372" r:id="rId17"/>
    <p:sldId id="375" r:id="rId18"/>
    <p:sldId id="373" r:id="rId19"/>
    <p:sldId id="462" r:id="rId20"/>
    <p:sldId id="463" r:id="rId21"/>
    <p:sldId id="464" r:id="rId22"/>
    <p:sldId id="379" r:id="rId23"/>
    <p:sldId id="447" r:id="rId24"/>
    <p:sldId id="448" r:id="rId25"/>
    <p:sldId id="449" r:id="rId26"/>
    <p:sldId id="493" r:id="rId27"/>
    <p:sldId id="473" r:id="rId28"/>
    <p:sldId id="490" r:id="rId29"/>
    <p:sldId id="466" r:id="rId30"/>
    <p:sldId id="472" r:id="rId31"/>
    <p:sldId id="468" r:id="rId32"/>
    <p:sldId id="469" r:id="rId33"/>
    <p:sldId id="450" r:id="rId34"/>
    <p:sldId id="451" r:id="rId35"/>
    <p:sldId id="507" r:id="rId36"/>
    <p:sldId id="452" r:id="rId37"/>
    <p:sldId id="433" r:id="rId38"/>
    <p:sldId id="508" r:id="rId39"/>
    <p:sldId id="509" r:id="rId40"/>
    <p:sldId id="471" r:id="rId41"/>
    <p:sldId id="439" r:id="rId42"/>
    <p:sldId id="454" r:id="rId43"/>
    <p:sldId id="435" r:id="rId44"/>
    <p:sldId id="470" r:id="rId45"/>
    <p:sldId id="438" r:id="rId46"/>
    <p:sldId id="485" r:id="rId47"/>
    <p:sldId id="385" r:id="rId48"/>
    <p:sldId id="386" r:id="rId49"/>
    <p:sldId id="387" r:id="rId50"/>
    <p:sldId id="388" r:id="rId51"/>
    <p:sldId id="391" r:id="rId52"/>
    <p:sldId id="392" r:id="rId53"/>
    <p:sldId id="393" r:id="rId54"/>
    <p:sldId id="394" r:id="rId55"/>
    <p:sldId id="390" r:id="rId56"/>
    <p:sldId id="476" r:id="rId57"/>
    <p:sldId id="436" r:id="rId58"/>
    <p:sldId id="437" r:id="rId59"/>
    <p:sldId id="488" r:id="rId60"/>
    <p:sldId id="444" r:id="rId61"/>
    <p:sldId id="423" r:id="rId62"/>
    <p:sldId id="424" r:id="rId63"/>
    <p:sldId id="497" r:id="rId64"/>
    <p:sldId id="498" r:id="rId65"/>
    <p:sldId id="495" r:id="rId66"/>
    <p:sldId id="487" r:id="rId67"/>
    <p:sldId id="381" r:id="rId68"/>
    <p:sldId id="395" r:id="rId69"/>
    <p:sldId id="396" r:id="rId70"/>
    <p:sldId id="397" r:id="rId71"/>
    <p:sldId id="398" r:id="rId72"/>
    <p:sldId id="399" r:id="rId73"/>
    <p:sldId id="400" r:id="rId74"/>
    <p:sldId id="401" r:id="rId75"/>
    <p:sldId id="500" r:id="rId76"/>
    <p:sldId id="501" r:id="rId77"/>
    <p:sldId id="425" r:id="rId78"/>
    <p:sldId id="426" r:id="rId79"/>
    <p:sldId id="441" r:id="rId80"/>
    <p:sldId id="382" r:id="rId81"/>
    <p:sldId id="402" r:id="rId82"/>
    <p:sldId id="403" r:id="rId83"/>
    <p:sldId id="404" r:id="rId84"/>
    <p:sldId id="405" r:id="rId85"/>
    <p:sldId id="406" r:id="rId86"/>
    <p:sldId id="407" r:id="rId87"/>
    <p:sldId id="408" r:id="rId88"/>
    <p:sldId id="504" r:id="rId89"/>
    <p:sldId id="505" r:id="rId90"/>
    <p:sldId id="427" r:id="rId91"/>
    <p:sldId id="430" r:id="rId92"/>
    <p:sldId id="442" r:id="rId93"/>
    <p:sldId id="383" r:id="rId94"/>
    <p:sldId id="410" r:id="rId95"/>
    <p:sldId id="409" r:id="rId96"/>
    <p:sldId id="412" r:id="rId97"/>
    <p:sldId id="413" r:id="rId98"/>
    <p:sldId id="411" r:id="rId99"/>
    <p:sldId id="420" r:id="rId100"/>
    <p:sldId id="415" r:id="rId101"/>
    <p:sldId id="416" r:id="rId102"/>
    <p:sldId id="417" r:id="rId103"/>
    <p:sldId id="418" r:id="rId104"/>
    <p:sldId id="421" r:id="rId105"/>
    <p:sldId id="431" r:id="rId106"/>
    <p:sldId id="443" r:id="rId107"/>
    <p:sldId id="446" r:id="rId108"/>
    <p:sldId id="506" r:id="rId109"/>
    <p:sldId id="475" r:id="rId110"/>
    <p:sldId id="455" r:id="rId111"/>
    <p:sldId id="474" r:id="rId112"/>
    <p:sldId id="477" r:id="rId113"/>
    <p:sldId id="478" r:id="rId114"/>
    <p:sldId id="510" r:id="rId115"/>
    <p:sldId id="479" r:id="rId116"/>
    <p:sldId id="489" r:id="rId117"/>
    <p:sldId id="481" r:id="rId118"/>
    <p:sldId id="482" r:id="rId119"/>
    <p:sldId id="453" r:id="rId120"/>
  </p:sldIdLst>
  <p:sldSz cx="9144000" cy="6858000" type="screen4x3"/>
  <p:notesSz cx="9296400" cy="7010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40000"/>
    <a:srgbClr val="D34303"/>
    <a:srgbClr val="FF3300"/>
    <a:srgbClr val="D60093"/>
    <a:srgbClr val="A50021"/>
    <a:srgbClr val="FFFF66"/>
    <a:srgbClr val="FF7C8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76162" autoAdjust="0"/>
  </p:normalViewPr>
  <p:slideViewPr>
    <p:cSldViewPr>
      <p:cViewPr varScale="1">
        <p:scale>
          <a:sx n="74" d="100"/>
          <a:sy n="74" d="100"/>
        </p:scale>
        <p:origin x="297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2824"/>
    </p:cViewPr>
  </p:sorterViewPr>
  <p:notesViewPr>
    <p:cSldViewPr>
      <p:cViewPr varScale="1">
        <p:scale>
          <a:sx n="74" d="100"/>
          <a:sy n="74" d="100"/>
        </p:scale>
        <p:origin x="-1530" y="-84"/>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bwMode="auto">
          <a:xfrm>
            <a:off x="0"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Arial" charset="0"/>
              </a:defRPr>
            </a:lvl1pPr>
          </a:lstStyle>
          <a:p>
            <a:pPr>
              <a:defRPr/>
            </a:pPr>
            <a:endParaRPr lang="en-US"/>
          </a:p>
        </p:txBody>
      </p:sp>
      <p:sp>
        <p:nvSpPr>
          <p:cNvPr id="210947" name="Rectangle 3"/>
          <p:cNvSpPr>
            <a:spLocks noGrp="1" noChangeArrowheads="1"/>
          </p:cNvSpPr>
          <p:nvPr>
            <p:ph type="dt" sz="quarter" idx="1"/>
          </p:nvPr>
        </p:nvSpPr>
        <p:spPr bwMode="auto">
          <a:xfrm>
            <a:off x="5267325"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Arial" charset="0"/>
              </a:defRPr>
            </a:lvl1pPr>
          </a:lstStyle>
          <a:p>
            <a:pPr>
              <a:defRPr/>
            </a:pPr>
            <a:endParaRPr lang="en-US"/>
          </a:p>
        </p:txBody>
      </p:sp>
      <p:sp>
        <p:nvSpPr>
          <p:cNvPr id="210948" name="Rectangle 4"/>
          <p:cNvSpPr>
            <a:spLocks noGrp="1" noChangeArrowheads="1"/>
          </p:cNvSpPr>
          <p:nvPr>
            <p:ph type="ftr" sz="quarter" idx="2"/>
          </p:nvPr>
        </p:nvSpPr>
        <p:spPr bwMode="auto">
          <a:xfrm>
            <a:off x="0" y="6659563"/>
            <a:ext cx="4029075" cy="3508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Arial" charset="0"/>
              </a:defRPr>
            </a:lvl1pPr>
          </a:lstStyle>
          <a:p>
            <a:pPr>
              <a:defRPr/>
            </a:pPr>
            <a:endParaRPr lang="en-US"/>
          </a:p>
        </p:txBody>
      </p:sp>
      <p:sp>
        <p:nvSpPr>
          <p:cNvPr id="210949" name="Rectangle 5"/>
          <p:cNvSpPr>
            <a:spLocks noGrp="1" noChangeArrowheads="1"/>
          </p:cNvSpPr>
          <p:nvPr>
            <p:ph type="sldNum" sz="quarter" idx="3"/>
          </p:nvPr>
        </p:nvSpPr>
        <p:spPr bwMode="auto">
          <a:xfrm>
            <a:off x="5267325" y="6659563"/>
            <a:ext cx="4029075" cy="3508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atin typeface="Arial" charset="0"/>
              </a:defRPr>
            </a:lvl1pPr>
          </a:lstStyle>
          <a:p>
            <a:pPr>
              <a:defRPr/>
            </a:pPr>
            <a:fld id="{D40BEEDD-FBF1-42D6-A070-E85BC24DFBBA}" type="slidenum">
              <a:rPr lang="en-US"/>
              <a:pPr>
                <a:defRPr/>
              </a:pPr>
              <a:t>‹#›</a:t>
            </a:fld>
            <a:endParaRPr lang="en-US"/>
          </a:p>
        </p:txBody>
      </p:sp>
    </p:spTree>
    <p:extLst>
      <p:ext uri="{BB962C8B-B14F-4D97-AF65-F5344CB8AC3E}">
        <p14:creationId xmlns:p14="http://schemas.microsoft.com/office/powerpoint/2010/main" val="3429558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bwMode="auto">
          <a:xfrm>
            <a:off x="0"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Arial" charset="0"/>
              </a:defRPr>
            </a:lvl1pPr>
          </a:lstStyle>
          <a:p>
            <a:pPr>
              <a:defRPr/>
            </a:pPr>
            <a:endParaRPr lang="en-US"/>
          </a:p>
        </p:txBody>
      </p:sp>
      <p:sp>
        <p:nvSpPr>
          <p:cNvPr id="152579" name="Rectangle 3"/>
          <p:cNvSpPr>
            <a:spLocks noGrp="1" noChangeArrowheads="1"/>
          </p:cNvSpPr>
          <p:nvPr>
            <p:ph type="dt" idx="1"/>
          </p:nvPr>
        </p:nvSpPr>
        <p:spPr bwMode="auto">
          <a:xfrm>
            <a:off x="5267325" y="0"/>
            <a:ext cx="4029075" cy="3508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Arial" charset="0"/>
              </a:defRPr>
            </a:lvl1pPr>
          </a:lstStyle>
          <a:p>
            <a:pPr>
              <a:defRPr/>
            </a:pPr>
            <a:endParaRPr lang="en-US"/>
          </a:p>
        </p:txBody>
      </p:sp>
      <p:sp>
        <p:nvSpPr>
          <p:cNvPr id="119812" name="Rectangle 4"/>
          <p:cNvSpPr>
            <a:spLocks noGrp="1" noRot="1" noChangeAspect="1" noChangeArrowheads="1" noTextEdit="1"/>
          </p:cNvSpPr>
          <p:nvPr>
            <p:ph type="sldImg" idx="2"/>
          </p:nvPr>
        </p:nvSpPr>
        <p:spPr bwMode="auto">
          <a:xfrm>
            <a:off x="2895600" y="525463"/>
            <a:ext cx="3505200" cy="26289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52581" name="Rectangle 5"/>
          <p:cNvSpPr>
            <a:spLocks noGrp="1" noChangeArrowheads="1"/>
          </p:cNvSpPr>
          <p:nvPr>
            <p:ph type="body" sz="quarter" idx="3"/>
          </p:nvPr>
        </p:nvSpPr>
        <p:spPr bwMode="auto">
          <a:xfrm>
            <a:off x="1239838" y="3330575"/>
            <a:ext cx="6816725" cy="31543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2582" name="Rectangle 6"/>
          <p:cNvSpPr>
            <a:spLocks noGrp="1" noChangeArrowheads="1"/>
          </p:cNvSpPr>
          <p:nvPr>
            <p:ph type="ftr" sz="quarter" idx="4"/>
          </p:nvPr>
        </p:nvSpPr>
        <p:spPr bwMode="auto">
          <a:xfrm>
            <a:off x="0" y="6659563"/>
            <a:ext cx="4029075" cy="3508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Arial" charset="0"/>
              </a:defRPr>
            </a:lvl1pPr>
          </a:lstStyle>
          <a:p>
            <a:pPr>
              <a:defRPr/>
            </a:pPr>
            <a:endParaRPr lang="en-US"/>
          </a:p>
        </p:txBody>
      </p:sp>
      <p:sp>
        <p:nvSpPr>
          <p:cNvPr id="152583" name="Rectangle 7"/>
          <p:cNvSpPr>
            <a:spLocks noGrp="1" noChangeArrowheads="1"/>
          </p:cNvSpPr>
          <p:nvPr>
            <p:ph type="sldNum" sz="quarter" idx="5"/>
          </p:nvPr>
        </p:nvSpPr>
        <p:spPr bwMode="auto">
          <a:xfrm>
            <a:off x="5267325" y="6659563"/>
            <a:ext cx="4029075" cy="3508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atin typeface="Arial" charset="0"/>
              </a:defRPr>
            </a:lvl1pPr>
          </a:lstStyle>
          <a:p>
            <a:pPr>
              <a:defRPr/>
            </a:pPr>
            <a:fld id="{E4F662E9-7E28-4851-B01F-C7C84DFA7512}" type="slidenum">
              <a:rPr lang="en-US"/>
              <a:pPr>
                <a:defRPr/>
              </a:pPr>
              <a:t>‹#›</a:t>
            </a:fld>
            <a:endParaRPr lang="en-US"/>
          </a:p>
        </p:txBody>
      </p:sp>
    </p:spTree>
    <p:extLst>
      <p:ext uri="{BB962C8B-B14F-4D97-AF65-F5344CB8AC3E}">
        <p14:creationId xmlns:p14="http://schemas.microsoft.com/office/powerpoint/2010/main" val="5917323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19CBDFDE-F4AD-43F1-9B6E-5491025C8379}" type="slidenum">
              <a:rPr lang="en-US" sz="1200" smtClean="0">
                <a:latin typeface="Arial" pitchFamily="34" charset="0"/>
              </a:rPr>
              <a:pPr eaLnBrk="1" hangingPunct="1"/>
              <a:t>1</a:t>
            </a:fld>
            <a:endParaRPr lang="en-US" sz="1200">
              <a:latin typeface="Arial" pitchFamily="3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12902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92D686AE-D410-4C8B-BB62-19E29AA8C71B}" type="slidenum">
              <a:rPr lang="en-US" sz="1200" smtClean="0">
                <a:latin typeface="Arial" pitchFamily="34" charset="0"/>
              </a:rPr>
              <a:pPr eaLnBrk="1" hangingPunct="1"/>
              <a:t>12</a:t>
            </a:fld>
            <a:endParaRPr lang="en-US" sz="1200">
              <a:latin typeface="Arial"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86B23F8C-8D51-452C-8688-9B804755B66D}" type="slidenum">
              <a:rPr lang="en-US" sz="1200" smtClean="0">
                <a:latin typeface="Arial" pitchFamily="34" charset="0"/>
              </a:rPr>
              <a:pPr eaLnBrk="1" hangingPunct="1"/>
              <a:t>110</a:t>
            </a:fld>
            <a:endParaRPr lang="en-US" sz="1200">
              <a:latin typeface="Arial" pitchFamily="34" charset="0"/>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8114"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218115"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138"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219139"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162"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220163"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1186"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221187"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a:ln/>
        </p:spPr>
      </p:sp>
      <p:sp>
        <p:nvSpPr>
          <p:cNvPr id="2222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2222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6F79E6E4-8744-470B-98F7-CBFA07D79961}" type="slidenum">
              <a:rPr lang="en-US" sz="1200" smtClean="0">
                <a:latin typeface="Arial" pitchFamily="34" charset="0"/>
              </a:rPr>
              <a:pPr eaLnBrk="1" hangingPunct="1"/>
              <a:t>116</a:t>
            </a:fld>
            <a:endParaRPr lang="en-US" sz="1200">
              <a:latin typeface="Arial"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3234" name="Rectangle 1"/>
          <p:cNvSpPr>
            <a:spLocks noGrp="1" noRot="1" noChangeAspect="1" noChangeArrowheads="1" noTextEdit="1"/>
          </p:cNvSpPr>
          <p:nvPr>
            <p:ph type="sldImg"/>
          </p:nvPr>
        </p:nvSpPr>
        <p:spPr>
          <a:xfrm>
            <a:off x="2895600" y="533400"/>
            <a:ext cx="3505200" cy="2628900"/>
          </a:xfrm>
          <a:solidFill>
            <a:srgbClr val="FFFFFF"/>
          </a:solidFill>
          <a:ln/>
        </p:spPr>
      </p:sp>
      <p:sp>
        <p:nvSpPr>
          <p:cNvPr id="223235" name="Rectangle 2"/>
          <p:cNvSpPr>
            <a:spLocks noGrp="1" noChangeArrowheads="1"/>
          </p:cNvSpPr>
          <p:nvPr>
            <p:ph type="body" idx="1"/>
          </p:nvPr>
        </p:nvSpPr>
        <p:spPr>
          <a:xfrm>
            <a:off x="1239838" y="3330575"/>
            <a:ext cx="6816725" cy="30861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4258" name="Rectangle 1"/>
          <p:cNvSpPr>
            <a:spLocks noGrp="1" noRot="1" noChangeAspect="1" noChangeArrowheads="1" noTextEdit="1"/>
          </p:cNvSpPr>
          <p:nvPr>
            <p:ph type="sldImg"/>
          </p:nvPr>
        </p:nvSpPr>
        <p:spPr>
          <a:xfrm>
            <a:off x="2895600" y="533400"/>
            <a:ext cx="3505200" cy="2628900"/>
          </a:xfrm>
          <a:solidFill>
            <a:srgbClr val="FFFFFF"/>
          </a:solidFill>
          <a:ln/>
        </p:spPr>
      </p:sp>
      <p:sp>
        <p:nvSpPr>
          <p:cNvPr id="224259" name="Rectangle 2"/>
          <p:cNvSpPr>
            <a:spLocks noGrp="1" noChangeArrowheads="1"/>
          </p:cNvSpPr>
          <p:nvPr>
            <p:ph type="body" idx="1"/>
          </p:nvPr>
        </p:nvSpPr>
        <p:spPr>
          <a:xfrm>
            <a:off x="1239838" y="3330575"/>
            <a:ext cx="6816725" cy="30861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B8538FA5-799C-4D20-81F4-032DDBAFBEE6}" type="slidenum">
              <a:rPr lang="en-US" sz="1200" smtClean="0">
                <a:latin typeface="Arial" pitchFamily="34" charset="0"/>
              </a:rPr>
              <a:pPr eaLnBrk="1" hangingPunct="1"/>
              <a:t>119</a:t>
            </a:fld>
            <a:endParaRPr lang="en-US" sz="1200">
              <a:latin typeface="Arial" pitchFamily="34" charset="0"/>
            </a:endParaRPr>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endParaRPr lang="en-US">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13005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72E88BA2-CC1D-40C7-9594-433C09976441}" type="slidenum">
              <a:rPr lang="en-US" sz="1200" smtClean="0">
                <a:latin typeface="Arial" pitchFamily="34" charset="0"/>
              </a:rPr>
              <a:pPr eaLnBrk="1" hangingPunct="1"/>
              <a:t>13</a:t>
            </a:fld>
            <a:endParaRPr lang="en-US" sz="120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C571800A-1AA1-4D67-9D2A-52D8A3B3B85E}" type="slidenum">
              <a:rPr lang="en-US" sz="1200" smtClean="0">
                <a:latin typeface="Arial" pitchFamily="34" charset="0"/>
              </a:rPr>
              <a:pPr eaLnBrk="1" hangingPunct="1"/>
              <a:t>14</a:t>
            </a:fld>
            <a:endParaRPr lang="en-US" sz="1200">
              <a:latin typeface="Arial" pitchFamily="34" charset="0"/>
            </a:endParaRPr>
          </a:p>
        </p:txBody>
      </p:sp>
      <p:sp>
        <p:nvSpPr>
          <p:cNvPr id="131075" name="Rectangle 2"/>
          <p:cNvSpPr>
            <a:spLocks noGrp="1" noRot="1" noChangeAspect="1" noChangeArrowheads="1" noTextEdit="1"/>
          </p:cNvSpPr>
          <p:nvPr>
            <p:ph type="sldImg"/>
          </p:nvPr>
        </p:nvSpPr>
        <p:spPr>
          <a:solidFill>
            <a:srgbClr val="FFFFFF"/>
          </a:solidFill>
          <a:ln/>
        </p:spPr>
      </p:sp>
      <p:sp>
        <p:nvSpPr>
          <p:cNvPr id="13107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a:latin typeface="Arial" pitchFamily="34" charset="0"/>
              </a:rPr>
              <a:t>CLICK EACH SUB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B2081408-A082-41F4-B560-0614CC956665}" type="slidenum">
              <a:rPr lang="en-US" sz="1200" smtClean="0">
                <a:latin typeface="Arial" pitchFamily="34" charset="0"/>
              </a:rPr>
              <a:pPr eaLnBrk="1" hangingPunct="1"/>
              <a:t>15</a:t>
            </a:fld>
            <a:endParaRPr lang="en-US" sz="1200">
              <a:latin typeface="Arial" pitchFamily="34" charset="0"/>
            </a:endParaRPr>
          </a:p>
        </p:txBody>
      </p:sp>
      <p:sp>
        <p:nvSpPr>
          <p:cNvPr id="132099" name="Rectangle 2"/>
          <p:cNvSpPr>
            <a:spLocks noGrp="1" noRot="1" noChangeAspect="1" noChangeArrowheads="1" noTextEdit="1"/>
          </p:cNvSpPr>
          <p:nvPr>
            <p:ph type="sldImg"/>
          </p:nvPr>
        </p:nvSpPr>
        <p:spPr>
          <a:solidFill>
            <a:srgbClr val="FFFFFF"/>
          </a:solidFill>
          <a:ln/>
        </p:spPr>
      </p:sp>
      <p:sp>
        <p:nvSpPr>
          <p:cNvPr id="13210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a:latin typeface="Arial" pitchFamily="34" charset="0"/>
              </a:rPr>
              <a:t>CLICK EACH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D79DA442-A531-463C-85EB-61307EE406AB}" type="slidenum">
              <a:rPr lang="en-US" sz="1200" smtClean="0">
                <a:latin typeface="Arial" pitchFamily="34" charset="0"/>
              </a:rPr>
              <a:pPr eaLnBrk="1" hangingPunct="1"/>
              <a:t>16</a:t>
            </a:fld>
            <a:endParaRPr lang="en-US" sz="1200">
              <a:latin typeface="Arial"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DA3F33C9-9406-4289-A329-6AD92BD6EA56}" type="slidenum">
              <a:rPr lang="en-US" sz="1200" smtClean="0">
                <a:latin typeface="Arial" pitchFamily="34" charset="0"/>
              </a:rPr>
              <a:pPr eaLnBrk="1" hangingPunct="1"/>
              <a:t>17</a:t>
            </a:fld>
            <a:endParaRPr lang="en-US" sz="1200">
              <a:latin typeface="Arial" pitchFamily="34"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9CCEAFD6-53EE-4960-A945-F6EC04507C3D}" type="slidenum">
              <a:rPr lang="en-US" sz="1200" smtClean="0">
                <a:latin typeface="Arial" pitchFamily="34" charset="0"/>
              </a:rPr>
              <a:pPr eaLnBrk="1" hangingPunct="1"/>
              <a:t>18</a:t>
            </a:fld>
            <a:endParaRPr lang="en-US" sz="1200">
              <a:latin typeface="Arial" pitchFamily="34"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p>
          <a:p>
            <a:pPr eaLnBrk="1" hangingPunct="1"/>
            <a:r>
              <a:rPr lang="en-US" b="1">
                <a:latin typeface="Arial" pitchFamily="34" charset="0"/>
              </a:rPr>
              <a:t>Discrete</a:t>
            </a:r>
            <a:r>
              <a:rPr lang="en-US">
                <a:latin typeface="Arial" pitchFamily="34" charset="0"/>
              </a:rPr>
              <a:t>: e.g., if "Kelly is in class" and then performs the action "go home," then in the next situation Kelly is "at home."</a:t>
            </a:r>
            <a:br>
              <a:rPr lang="en-US">
                <a:latin typeface="Arial" pitchFamily="34" charset="0"/>
              </a:rPr>
            </a:br>
            <a:r>
              <a:rPr lang="en-US">
                <a:latin typeface="Arial" pitchFamily="34" charset="0"/>
              </a:rPr>
              <a:t>There is no representation of a point in time where Kelly is neither in class nor at home (i.e., in the state of "going home").</a:t>
            </a:r>
          </a:p>
          <a:p>
            <a:pPr eaLnBrk="1" hangingPunct="1"/>
            <a:r>
              <a:rPr lang="en-US" b="1" i="1">
                <a:latin typeface="Arial" pitchFamily="34" charset="0"/>
              </a:rPr>
              <a:t>Quantity</a:t>
            </a:r>
            <a:r>
              <a:rPr lang="en-US">
                <a:latin typeface="Arial" pitchFamily="34" charset="0"/>
              </a:rPr>
              <a:t>: e.g., in the 8-puzzle, we could specify 4 possible moves for each of the 8 tiles, resulting in a total of 4*8=32 operators.</a:t>
            </a:r>
            <a:br>
              <a:rPr lang="en-US">
                <a:latin typeface="Arial" pitchFamily="34" charset="0"/>
              </a:rPr>
            </a:br>
            <a:r>
              <a:rPr lang="en-US">
                <a:latin typeface="Arial" pitchFamily="34" charset="0"/>
              </a:rPr>
              <a:t>On the other hand, we could specify four moves for the "blank" square and there would need to be only 4 operators.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136195"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endParaRPr lang="en-US">
              <a:latin typeface="Arial" pitchFamily="34" charset="0"/>
            </a:endParaRPr>
          </a:p>
        </p:txBody>
      </p:sp>
      <p:sp>
        <p:nvSpPr>
          <p:cNvPr id="13722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CC3FCCA7-48F4-4E6F-B5E7-4727EBEF78CC}" type="slidenum">
              <a:rPr lang="en-US" sz="1200" smtClean="0">
                <a:latin typeface="Arial" pitchFamily="34" charset="0"/>
              </a:rPr>
              <a:pPr eaLnBrk="1" hangingPunct="1"/>
              <a:t>20</a:t>
            </a:fld>
            <a:endParaRPr lang="en-US" sz="120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endParaRPr lang="en-US">
              <a:latin typeface="Arial" pitchFamily="34" charset="0"/>
            </a:endParaRPr>
          </a:p>
        </p:txBody>
      </p:sp>
      <p:sp>
        <p:nvSpPr>
          <p:cNvPr id="13824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7BBBDF70-0869-446D-AAAB-CF80B208CE9C}" type="slidenum">
              <a:rPr lang="en-US" sz="1200" smtClean="0">
                <a:latin typeface="Arial" pitchFamily="34" charset="0"/>
              </a:rPr>
              <a:pPr eaLnBrk="1" hangingPunct="1"/>
              <a:t>21</a:t>
            </a:fld>
            <a:endParaRPr lang="en-US" sz="120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A8BC3A48-8DBC-432B-B605-E085D9B13F8C}" type="slidenum">
              <a:rPr lang="en-US" sz="1200" smtClean="0">
                <a:latin typeface="Arial" pitchFamily="34" charset="0"/>
              </a:rPr>
              <a:pPr eaLnBrk="1" hangingPunct="1"/>
              <a:t>3</a:t>
            </a:fld>
            <a:endParaRPr lang="en-US" sz="1200">
              <a:latin typeface="Arial"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9FFA4394-C07C-4950-A441-4298655877A9}" type="slidenum">
              <a:rPr lang="en-US" sz="1200" smtClean="0">
                <a:latin typeface="Arial" pitchFamily="34" charset="0"/>
              </a:rPr>
              <a:pPr eaLnBrk="1" hangingPunct="1"/>
              <a:t>22</a:t>
            </a:fld>
            <a:endParaRPr lang="en-US" sz="1200">
              <a:latin typeface="Arial" pitchFamily="3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95220E3A-0A15-4FF5-9380-C71E533CC5C8}" type="slidenum">
              <a:rPr lang="en-US" sz="1200" smtClean="0">
                <a:latin typeface="Arial" pitchFamily="34" charset="0"/>
              </a:rPr>
              <a:pPr eaLnBrk="1" hangingPunct="1"/>
              <a:t>23</a:t>
            </a:fld>
            <a:endParaRPr lang="en-US" sz="1200">
              <a:latin typeface="Arial"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59C886C5-8464-4DAC-8D3A-E92E934E0AF5}" type="slidenum">
              <a:rPr lang="en-US" sz="1200" smtClean="0">
                <a:latin typeface="Arial" pitchFamily="34" charset="0"/>
              </a:rPr>
              <a:pPr eaLnBrk="1" hangingPunct="1"/>
              <a:t>24</a:t>
            </a:fld>
            <a:endParaRPr lang="en-US" sz="1200">
              <a:latin typeface="Arial" pitchFamily="34"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22A07D08-BB4D-4866-B69A-3D4B8302CBE5}" type="slidenum">
              <a:rPr lang="en-US" sz="1200" smtClean="0">
                <a:latin typeface="Arial" pitchFamily="34" charset="0"/>
              </a:rPr>
              <a:pPr eaLnBrk="1" hangingPunct="1"/>
              <a:t>25</a:t>
            </a:fld>
            <a:endParaRPr lang="en-US" sz="1200">
              <a:latin typeface="Arial" pitchFamily="34"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1443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D24CC5A1-8132-4084-A196-487439BDB3B4}" type="slidenum">
              <a:rPr lang="en-US" sz="1200" smtClean="0">
                <a:latin typeface="Arial" pitchFamily="34" charset="0"/>
              </a:rPr>
              <a:pPr eaLnBrk="1" hangingPunct="1"/>
              <a:t>27</a:t>
            </a:fld>
            <a:endParaRPr lang="en-US" sz="120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4F662E9-7E28-4851-B01F-C7C84DFA7512}" type="slidenum">
              <a:rPr lang="en-US" smtClean="0"/>
              <a:pPr>
                <a:defRPr/>
              </a:pPr>
              <a:t>28</a:t>
            </a:fld>
            <a:endParaRPr lang="en-US"/>
          </a:p>
        </p:txBody>
      </p:sp>
    </p:spTree>
    <p:extLst>
      <p:ext uri="{BB962C8B-B14F-4D97-AF65-F5344CB8AC3E}">
        <p14:creationId xmlns:p14="http://schemas.microsoft.com/office/powerpoint/2010/main" val="238003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endParaRPr lang="en-US">
              <a:latin typeface="Arial" pitchFamily="34" charset="0"/>
            </a:endParaRPr>
          </a:p>
        </p:txBody>
      </p:sp>
      <p:sp>
        <p:nvSpPr>
          <p:cNvPr id="1454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DA9D265D-CFEE-4C6C-A59D-E014FC468EE7}" type="slidenum">
              <a:rPr lang="en-US" sz="1200" smtClean="0">
                <a:latin typeface="Arial" pitchFamily="34" charset="0"/>
              </a:rPr>
              <a:pPr eaLnBrk="1" hangingPunct="1"/>
              <a:t>29</a:t>
            </a:fld>
            <a:endParaRPr lang="en-US" sz="120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14643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EE4340D5-2C44-4F46-949D-F48F7C0F168E}" type="slidenum">
              <a:rPr lang="en-US" sz="1200" smtClean="0">
                <a:latin typeface="Arial" pitchFamily="34" charset="0"/>
              </a:rPr>
              <a:pPr eaLnBrk="1" hangingPunct="1"/>
              <a:t>30</a:t>
            </a:fld>
            <a:endParaRPr lang="en-US" sz="120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147459"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482"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148483"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
        <p:nvSpPr>
          <p:cNvPr id="12288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2D06329D-AF1C-4C02-BEC1-E82F91A2C804}" type="slidenum">
              <a:rPr lang="en-US" sz="1200" smtClean="0">
                <a:latin typeface="Arial" pitchFamily="34" charset="0"/>
              </a:rPr>
              <a:pPr eaLnBrk="1" hangingPunct="1"/>
              <a:t>4</a:t>
            </a:fld>
            <a:endParaRPr lang="en-US" sz="120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03FECF71-3B2F-469C-BC40-44771949D0EB}" type="slidenum">
              <a:rPr lang="en-US" sz="1200" smtClean="0">
                <a:latin typeface="Arial" pitchFamily="34" charset="0"/>
              </a:rPr>
              <a:pPr eaLnBrk="1" hangingPunct="1"/>
              <a:t>33</a:t>
            </a:fld>
            <a:endParaRPr lang="en-US" sz="1200">
              <a:latin typeface="Arial" pitchFamily="34"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A7748404-0E18-401F-BAF7-281C7F529B3E}" type="slidenum">
              <a:rPr lang="en-US" sz="1200" smtClean="0">
                <a:latin typeface="Arial" pitchFamily="34" charset="0"/>
              </a:rPr>
              <a:pPr eaLnBrk="1" hangingPunct="1"/>
              <a:t>34</a:t>
            </a:fld>
            <a:endParaRPr lang="en-US" sz="1200">
              <a:latin typeface="Arial" pitchFamily="34"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defTabSz="931863">
              <a:defRPr sz="2400">
                <a:solidFill>
                  <a:schemeClr val="tx1"/>
                </a:solidFill>
                <a:latin typeface="Arial" panose="020B0604020202020204" pitchFamily="34" charset="0"/>
                <a:cs typeface="Arial" panose="020B0604020202020204" pitchFamily="34" charset="0"/>
              </a:defRPr>
            </a:lvl1pPr>
            <a:lvl2pPr marL="742950" indent="-285750" defTabSz="931863">
              <a:defRPr sz="2400">
                <a:solidFill>
                  <a:schemeClr val="tx1"/>
                </a:solidFill>
                <a:latin typeface="Arial" panose="020B0604020202020204" pitchFamily="34" charset="0"/>
                <a:cs typeface="Arial" panose="020B0604020202020204" pitchFamily="34" charset="0"/>
              </a:defRPr>
            </a:lvl2pPr>
            <a:lvl3pPr marL="1143000" indent="-228600" defTabSz="931863">
              <a:defRPr sz="2400">
                <a:solidFill>
                  <a:schemeClr val="tx1"/>
                </a:solidFill>
                <a:latin typeface="Arial" panose="020B0604020202020204" pitchFamily="34" charset="0"/>
                <a:cs typeface="Arial" panose="020B0604020202020204" pitchFamily="34" charset="0"/>
              </a:defRPr>
            </a:lvl3pPr>
            <a:lvl4pPr marL="1600200" indent="-228600" defTabSz="931863">
              <a:defRPr sz="2400">
                <a:solidFill>
                  <a:schemeClr val="tx1"/>
                </a:solidFill>
                <a:latin typeface="Arial" panose="020B0604020202020204" pitchFamily="34" charset="0"/>
                <a:cs typeface="Arial" panose="020B0604020202020204" pitchFamily="34" charset="0"/>
              </a:defRPr>
            </a:lvl4pPr>
            <a:lvl5pPr marL="2057400" indent="-228600" defTabSz="931863">
              <a:defRPr sz="2400">
                <a:solidFill>
                  <a:schemeClr val="tx1"/>
                </a:solidFill>
                <a:latin typeface="Arial" panose="020B0604020202020204" pitchFamily="34" charset="0"/>
                <a:cs typeface="Arial" panose="020B0604020202020204" pitchFamily="34" charset="0"/>
              </a:defRPr>
            </a:lvl5pPr>
            <a:lvl6pPr marL="2514600" indent="-228600" defTabSz="931863"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931863"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931863"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931863"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0D6B3A63-D227-422D-912B-D663F16274AF}" type="slidenum">
              <a:rPr lang="en-US" altLang="en-US" sz="1300" smtClean="0"/>
              <a:pPr/>
              <a:t>35</a:t>
            </a:fld>
            <a:endParaRPr lang="en-US" altLang="en-US" sz="13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6925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6BE294A0-2169-4347-A4F8-B3F9F039944F}" type="slidenum">
              <a:rPr lang="en-US" sz="1200" smtClean="0">
                <a:latin typeface="Arial" pitchFamily="34" charset="0"/>
              </a:rPr>
              <a:pPr eaLnBrk="1" hangingPunct="1"/>
              <a:t>36</a:t>
            </a:fld>
            <a:endParaRPr lang="en-US" sz="1200">
              <a:latin typeface="Arial" pitchFamily="34" charset="0"/>
            </a:endParaRPr>
          </a:p>
        </p:txBody>
      </p:sp>
      <p:sp>
        <p:nvSpPr>
          <p:cNvPr id="151555" name="Rectangle 2"/>
          <p:cNvSpPr>
            <a:spLocks noGrp="1" noRot="1" noChangeAspect="1" noChangeArrowheads="1" noTextEdit="1"/>
          </p:cNvSpPr>
          <p:nvPr>
            <p:ph type="sldImg"/>
          </p:nvPr>
        </p:nvSpPr>
        <p:spPr>
          <a:solidFill>
            <a:srgbClr val="FFFFFF"/>
          </a:solidFill>
          <a:ln/>
        </p:spPr>
      </p:sp>
      <p:sp>
        <p:nvSpPr>
          <p:cNvPr id="15155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a:latin typeface="Arial" pitchFamily="34" charset="0"/>
              </a:rPr>
              <a:t>CLIKC ANIM:</a:t>
            </a:r>
            <a:r>
              <a:rPr lang="en-US">
                <a:latin typeface="Arial" pitchFamily="34" charset="0"/>
              </a:rPr>
              <a:t> </a:t>
            </a:r>
            <a:r>
              <a:rPr lang="en-US" b="1">
                <a:latin typeface="Arial" pitchFamily="34" charset="0"/>
              </a:rPr>
              <a:t>1.</a:t>
            </a:r>
            <a:r>
              <a:rPr lang="en-US">
                <a:latin typeface="Arial" pitchFamily="34" charset="0"/>
              </a:rPr>
              <a:t> generalSearch, </a:t>
            </a:r>
            <a:r>
              <a:rPr lang="en-US" b="1">
                <a:latin typeface="Arial" pitchFamily="34" charset="0"/>
              </a:rPr>
              <a:t>2.</a:t>
            </a:r>
            <a:r>
              <a:rPr lang="en-US">
                <a:latin typeface="Arial" pitchFamily="34" charset="0"/>
              </a:rPr>
              <a:t> graph, </a:t>
            </a:r>
            <a:r>
              <a:rPr lang="en-US" b="1">
                <a:latin typeface="Arial" pitchFamily="34" charset="0"/>
              </a:rPr>
              <a:t>3.</a:t>
            </a:r>
            <a:r>
              <a:rPr lang="en-US">
                <a:latin typeface="Arial" pitchFamily="34" charset="0"/>
              </a:rPr>
              <a:t> table, </a:t>
            </a:r>
            <a:r>
              <a:rPr lang="en-US" b="1">
                <a:latin typeface="Arial" pitchFamily="34" charset="0"/>
              </a:rPr>
              <a:t>4.</a:t>
            </a:r>
            <a:r>
              <a:rPr lang="en-US">
                <a:latin typeface="Arial" pitchFamily="34" charset="0"/>
              </a:rPr>
              <a:t> # expanded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C2AC0817-72B0-483D-A5AB-FEADD3D2C0C5}" type="slidenum">
              <a:rPr lang="en-US" sz="1200" smtClean="0">
                <a:latin typeface="Arial" pitchFamily="34" charset="0"/>
              </a:rPr>
              <a:pPr eaLnBrk="1" hangingPunct="1"/>
              <a:t>37</a:t>
            </a:fld>
            <a:endParaRPr lang="en-US" sz="1200">
              <a:latin typeface="Arial" pitchFamily="34" charset="0"/>
            </a:endParaRPr>
          </a:p>
        </p:txBody>
      </p:sp>
      <p:sp>
        <p:nvSpPr>
          <p:cNvPr id="152579" name="Rectangle 2"/>
          <p:cNvSpPr>
            <a:spLocks noGrp="1" noRot="1" noChangeAspect="1" noChangeArrowheads="1" noTextEdit="1"/>
          </p:cNvSpPr>
          <p:nvPr>
            <p:ph type="sldImg"/>
          </p:nvPr>
        </p:nvSpPr>
        <p:spPr>
          <a:solidFill>
            <a:srgbClr val="FFFFFF"/>
          </a:solidFill>
          <a:ln/>
        </p:spPr>
      </p:sp>
      <p:sp>
        <p:nvSpPr>
          <p:cNvPr id="15258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a:latin typeface="Arial" pitchFamily="34" charset="0"/>
              </a:rPr>
              <a:t>CLICK EACH SUB</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153603"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A572E856-8D48-428F-8584-0261747AABE4}" type="slidenum">
              <a:rPr lang="en-US" sz="1200" smtClean="0">
                <a:latin typeface="Arial" pitchFamily="34" charset="0"/>
              </a:rPr>
              <a:pPr eaLnBrk="1" hangingPunct="1"/>
              <a:t>41</a:t>
            </a:fld>
            <a:endParaRPr lang="en-US" sz="1200">
              <a:latin typeface="Arial" pitchFamily="34" charset="0"/>
            </a:endParaRPr>
          </a:p>
        </p:txBody>
      </p:sp>
      <p:sp>
        <p:nvSpPr>
          <p:cNvPr id="154627" name="Rectangle 2"/>
          <p:cNvSpPr>
            <a:spLocks noGrp="1" noRot="1" noChangeAspect="1" noChangeArrowheads="1" noTextEdit="1"/>
          </p:cNvSpPr>
          <p:nvPr>
            <p:ph type="sldImg"/>
          </p:nvPr>
        </p:nvSpPr>
        <p:spPr>
          <a:solidFill>
            <a:srgbClr val="FFFFFF"/>
          </a:solidFill>
          <a:ln/>
        </p:spPr>
      </p:sp>
      <p:sp>
        <p:nvSpPr>
          <p:cNvPr id="15462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b="1">
                <a:latin typeface="Arial" pitchFamily="34" charset="0"/>
              </a:rPr>
              <a:t>CLICK EACH SUB</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CBCF54D0-BE85-4CF6-8D0C-4008109F48CF}" type="slidenum">
              <a:rPr lang="en-US" sz="1200" smtClean="0">
                <a:latin typeface="Arial" pitchFamily="34" charset="0"/>
              </a:rPr>
              <a:pPr eaLnBrk="1" hangingPunct="1"/>
              <a:t>42</a:t>
            </a:fld>
            <a:endParaRPr lang="en-US" sz="1200">
              <a:latin typeface="Arial" pitchFamily="34" charset="0"/>
            </a:endParaRPr>
          </a:p>
        </p:txBody>
      </p:sp>
      <p:sp>
        <p:nvSpPr>
          <p:cNvPr id="155651" name="Rectangle 2"/>
          <p:cNvSpPr>
            <a:spLocks noGrp="1" noRot="1" noChangeAspect="1" noChangeArrowheads="1" noTextEdit="1"/>
          </p:cNvSpPr>
          <p:nvPr>
            <p:ph type="sldImg"/>
          </p:nvPr>
        </p:nvSpPr>
        <p:spPr>
          <a:xfrm>
            <a:off x="2897188" y="525463"/>
            <a:ext cx="3506787" cy="2628900"/>
          </a:xfrm>
          <a:ln/>
        </p:spPr>
      </p:sp>
      <p:sp>
        <p:nvSpPr>
          <p:cNvPr id="1556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Arial" pitchFamily="34" charset="0"/>
              </a:rPr>
              <a:t>Note:  Doesn’t check for goal when a node is generated.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4200A2BB-733F-475A-9109-3F4A68C0AF25}" type="slidenum">
              <a:rPr lang="en-US" sz="1200" smtClean="0">
                <a:latin typeface="Arial" pitchFamily="34" charset="0"/>
              </a:rPr>
              <a:pPr eaLnBrk="1" hangingPunct="1"/>
              <a:t>43</a:t>
            </a:fld>
            <a:endParaRPr lang="en-US" sz="1200">
              <a:latin typeface="Arial" pitchFamily="34"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endParaRPr lang="en-US">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endParaRPr lang="en-US">
              <a:latin typeface="Arial" pitchFamily="34" charset="0"/>
            </a:endParaRPr>
          </a:p>
        </p:txBody>
      </p:sp>
      <p:sp>
        <p:nvSpPr>
          <p:cNvPr id="14336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463F7EDD-4D64-48B9-9ED1-A042C81CE2F4}" type="slidenum">
              <a:rPr lang="en-US" sz="1200" smtClean="0">
                <a:latin typeface="Arial" pitchFamily="34" charset="0"/>
              </a:rPr>
              <a:pPr eaLnBrk="1" hangingPunct="1"/>
              <a:t>44</a:t>
            </a:fld>
            <a:endParaRPr lang="en-US" sz="120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126979"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5E7442D2-9601-4B26-A30E-9EE201E54740}" type="slidenum">
              <a:rPr lang="en-US" sz="1200" smtClean="0">
                <a:latin typeface="Arial" pitchFamily="34" charset="0"/>
              </a:rPr>
              <a:pPr eaLnBrk="1" hangingPunct="1"/>
              <a:t>45</a:t>
            </a:fld>
            <a:endParaRPr lang="en-US" sz="1200">
              <a:latin typeface="Arial"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solidFill>
                <a:schemeClr val="bg1"/>
              </a:solidFill>
              <a:cs typeface="Times New Roman" pitchFamily="18" charset="0"/>
            </a:endParaRPr>
          </a:p>
        </p:txBody>
      </p:sp>
      <p:sp>
        <p:nvSpPr>
          <p:cNvPr id="158723"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44E0282F-0DB3-4151-BF5E-A77742015FCB}" type="slidenum">
              <a:rPr lang="en-US" sz="1200" smtClean="0">
                <a:latin typeface="Arial" pitchFamily="34" charset="0"/>
              </a:rPr>
              <a:pPr eaLnBrk="1" hangingPunct="1"/>
              <a:t>47</a:t>
            </a:fld>
            <a:endParaRPr lang="en-US" sz="1200">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CLIKC ANIM:</a:t>
            </a:r>
            <a:r>
              <a:rPr lang="en-US">
                <a:latin typeface="Arial" pitchFamily="34" charset="0"/>
              </a:rPr>
              <a:t> </a:t>
            </a:r>
            <a:r>
              <a:rPr lang="en-US" b="1">
                <a:latin typeface="Arial" pitchFamily="34" charset="0"/>
              </a:rPr>
              <a:t>1.</a:t>
            </a:r>
            <a:r>
              <a:rPr lang="en-US">
                <a:latin typeface="Arial" pitchFamily="34" charset="0"/>
              </a:rPr>
              <a:t> generalSearch, </a:t>
            </a:r>
            <a:r>
              <a:rPr lang="en-US" b="1">
                <a:latin typeface="Arial" pitchFamily="34" charset="0"/>
              </a:rPr>
              <a:t>2.</a:t>
            </a:r>
            <a:r>
              <a:rPr lang="en-US">
                <a:latin typeface="Arial" pitchFamily="34" charset="0"/>
              </a:rPr>
              <a:t> graph, </a:t>
            </a:r>
            <a:r>
              <a:rPr lang="en-US" b="1">
                <a:latin typeface="Arial" pitchFamily="34" charset="0"/>
              </a:rPr>
              <a:t>3.</a:t>
            </a:r>
            <a:r>
              <a:rPr lang="en-US">
                <a:latin typeface="Arial" pitchFamily="34" charset="0"/>
              </a:rPr>
              <a:t> table, </a:t>
            </a:r>
            <a:r>
              <a:rPr lang="en-US" b="1">
                <a:latin typeface="Arial" pitchFamily="34" charset="0"/>
              </a:rPr>
              <a:t>4.</a:t>
            </a:r>
            <a:r>
              <a:rPr lang="en-US">
                <a:latin typeface="Arial" pitchFamily="34" charset="0"/>
              </a:rPr>
              <a:t> # expanded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5EC9AB7F-FB47-4CB6-B6F0-59E5DC9B261B}" type="slidenum">
              <a:rPr lang="en-US" sz="1200" smtClean="0">
                <a:latin typeface="Arial" pitchFamily="34" charset="0"/>
              </a:rPr>
              <a:pPr eaLnBrk="1" hangingPunct="1"/>
              <a:t>48</a:t>
            </a:fld>
            <a:endParaRPr lang="en-US" sz="1200">
              <a:latin typeface="Arial" pitchFamily="34"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2B18EE8B-5887-4A24-8597-CC94D70776FD}" type="slidenum">
              <a:rPr lang="en-US" sz="1200" smtClean="0">
                <a:latin typeface="Arial" pitchFamily="34" charset="0"/>
              </a:rPr>
              <a:pPr eaLnBrk="1" hangingPunct="1"/>
              <a:t>49</a:t>
            </a:fld>
            <a:endParaRPr lang="en-US" sz="1200">
              <a:latin typeface="Arial"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C6AC9A37-1E4B-488B-B15C-B56A3BBB880B}" type="slidenum">
              <a:rPr lang="en-US" sz="1200" smtClean="0">
                <a:latin typeface="Arial" pitchFamily="34" charset="0"/>
              </a:rPr>
              <a:pPr eaLnBrk="1" hangingPunct="1"/>
              <a:t>50</a:t>
            </a:fld>
            <a:endParaRPr lang="en-US" sz="1200">
              <a:latin typeface="Arial" pitchFamily="34"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E00ABCC5-8236-48E4-AC57-B17372817E3E}" type="slidenum">
              <a:rPr lang="en-US" sz="1200" smtClean="0">
                <a:latin typeface="Arial" pitchFamily="34" charset="0"/>
              </a:rPr>
              <a:pPr eaLnBrk="1" hangingPunct="1"/>
              <a:t>51</a:t>
            </a:fld>
            <a:endParaRPr lang="en-US" sz="1200">
              <a:latin typeface="Arial" pitchFamily="34"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endParaRPr lang="en-US">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0E8E6B05-2973-4356-90D2-3193075D06DA}" type="slidenum">
              <a:rPr lang="en-US" sz="1200" smtClean="0">
                <a:latin typeface="Arial" pitchFamily="34" charset="0"/>
              </a:rPr>
              <a:pPr eaLnBrk="1" hangingPunct="1"/>
              <a:t>52</a:t>
            </a:fld>
            <a:endParaRPr lang="en-US" sz="1200">
              <a:latin typeface="Arial" pitchFamily="34"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3896C0E7-7ECC-4F31-A78A-862043C9240D}" type="slidenum">
              <a:rPr lang="en-US" sz="1200" smtClean="0">
                <a:latin typeface="Arial" pitchFamily="34" charset="0"/>
              </a:rPr>
              <a:pPr eaLnBrk="1" hangingPunct="1"/>
              <a:t>53</a:t>
            </a:fld>
            <a:endParaRPr lang="en-US" sz="1200">
              <a:latin typeface="Arial" pitchFamily="34"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42C7F3DE-14F8-4919-9906-0FA33F82906E}" type="slidenum">
              <a:rPr lang="en-US" sz="1200" smtClean="0">
                <a:latin typeface="Arial" pitchFamily="34" charset="0"/>
              </a:rPr>
              <a:pPr eaLnBrk="1" hangingPunct="1"/>
              <a:t>54</a:t>
            </a:fld>
            <a:endParaRPr lang="en-US" sz="1200">
              <a:latin typeface="Arial" pitchFamily="34"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endParaRPr lang="en-US">
              <a:latin typeface="Arial" pitchFamily="34" charset="0"/>
            </a:endParaRPr>
          </a:p>
        </p:txBody>
      </p:sp>
      <p:sp>
        <p:nvSpPr>
          <p:cNvPr id="12390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32AC2CF3-2F95-4F82-8389-CBC59F6D9EA1}" type="slidenum">
              <a:rPr lang="en-US" sz="1200" smtClean="0">
                <a:latin typeface="Arial" pitchFamily="34" charset="0"/>
              </a:rPr>
              <a:pPr eaLnBrk="1" hangingPunct="1"/>
              <a:t>6</a:t>
            </a:fld>
            <a:endParaRPr lang="en-US" sz="120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28F3E191-18F3-4502-867E-C69FC6C48D53}" type="slidenum">
              <a:rPr lang="en-US" sz="1200" smtClean="0">
                <a:latin typeface="Arial" pitchFamily="34" charset="0"/>
              </a:rPr>
              <a:pPr eaLnBrk="1" hangingPunct="1"/>
              <a:t>55</a:t>
            </a:fld>
            <a:endParaRPr lang="en-US" sz="1200">
              <a:latin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1"/>
          <p:cNvSpPr>
            <a:spLocks noGrp="1" noRot="1" noChangeAspect="1" noChangeArrowheads="1" noTextEdit="1"/>
          </p:cNvSpPr>
          <p:nvPr>
            <p:ph type="sldImg"/>
          </p:nvPr>
        </p:nvSpPr>
        <p:spPr>
          <a:xfrm>
            <a:off x="2895600" y="533400"/>
            <a:ext cx="3505200" cy="2628900"/>
          </a:xfrm>
          <a:solidFill>
            <a:srgbClr val="FFFFFF"/>
          </a:solidFill>
          <a:ln/>
        </p:spPr>
      </p:sp>
      <p:sp>
        <p:nvSpPr>
          <p:cNvPr id="168963" name="Rectangle 2"/>
          <p:cNvSpPr>
            <a:spLocks noGrp="1" noChangeArrowheads="1"/>
          </p:cNvSpPr>
          <p:nvPr>
            <p:ph type="body" idx="1"/>
          </p:nvPr>
        </p:nvSpPr>
        <p:spPr>
          <a:xfrm>
            <a:off x="1239838" y="3330575"/>
            <a:ext cx="6816725" cy="30861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3023C6A9-AE89-44E7-9870-661B107D14DF}" type="slidenum">
              <a:rPr lang="en-US" sz="1200" smtClean="0">
                <a:latin typeface="Arial" pitchFamily="34" charset="0"/>
              </a:rPr>
              <a:pPr eaLnBrk="1" hangingPunct="1"/>
              <a:t>57</a:t>
            </a:fld>
            <a:endParaRPr lang="en-US" sz="1200">
              <a:latin typeface="Arial" pitchFamily="34"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0037A787-6033-400D-9B74-5AB06D7C71C7}" type="slidenum">
              <a:rPr lang="en-US" sz="1200" smtClean="0">
                <a:latin typeface="Arial" pitchFamily="34" charset="0"/>
              </a:rPr>
              <a:pPr eaLnBrk="1" hangingPunct="1"/>
              <a:t>58</a:t>
            </a:fld>
            <a:endParaRPr lang="en-US" sz="1200">
              <a:latin typeface="Arial" pitchFamily="34"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endParaRPr lang="en-US">
              <a:latin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solidFill>
                <a:schemeClr val="bg1"/>
              </a:solidFill>
              <a:cs typeface="Times New Roman" pitchFamily="18" charset="0"/>
            </a:endParaRPr>
          </a:p>
        </p:txBody>
      </p:sp>
      <p:sp>
        <p:nvSpPr>
          <p:cNvPr id="174083"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0C353062-4CCF-44BD-89FA-D95F2AA4518F}" type="slidenum">
              <a:rPr lang="en-US" sz="1200" smtClean="0">
                <a:latin typeface="Arial" pitchFamily="34" charset="0"/>
              </a:rPr>
              <a:pPr eaLnBrk="1" hangingPunct="1"/>
              <a:t>60</a:t>
            </a:fld>
            <a:endParaRPr lang="en-US" sz="1200">
              <a:latin typeface="Arial" pitchFamily="34"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BE9AC5DA-61EE-4D73-9B91-D6E4B2284DF8}" type="slidenum">
              <a:rPr lang="en-US" sz="1200" smtClean="0">
                <a:latin typeface="Arial" pitchFamily="34" charset="0"/>
              </a:rPr>
              <a:pPr eaLnBrk="1" hangingPunct="1"/>
              <a:t>61</a:t>
            </a:fld>
            <a:endParaRPr lang="en-US" sz="1200">
              <a:latin typeface="Arial" pitchFamily="34"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56DF134E-9B47-4C96-9796-7101904F7414}" type="slidenum">
              <a:rPr lang="en-US" sz="1200" smtClean="0">
                <a:latin typeface="Arial" pitchFamily="34" charset="0"/>
              </a:rPr>
              <a:pPr eaLnBrk="1" hangingPunct="1"/>
              <a:t>62</a:t>
            </a:fld>
            <a:endParaRPr lang="en-US" sz="1200">
              <a:latin typeface="Arial" pitchFamily="34"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endParaRPr lang="en-US">
              <a:latin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BFS = SABG.     Solution path:  SG</a:t>
            </a:r>
          </a:p>
        </p:txBody>
      </p:sp>
      <p:sp>
        <p:nvSpPr>
          <p:cNvPr id="4" name="Slide Number Placeholder 3"/>
          <p:cNvSpPr>
            <a:spLocks noGrp="1"/>
          </p:cNvSpPr>
          <p:nvPr>
            <p:ph type="sldNum" sz="quarter" idx="10"/>
          </p:nvPr>
        </p:nvSpPr>
        <p:spPr/>
        <p:txBody>
          <a:bodyPr/>
          <a:lstStyle/>
          <a:p>
            <a:pPr>
              <a:defRPr/>
            </a:pPr>
            <a:fld id="{E4F662E9-7E28-4851-B01F-C7C84DFA7512}" type="slidenum">
              <a:rPr lang="en-US" smtClean="0"/>
              <a:pPr>
                <a:defRPr/>
              </a:pPr>
              <a:t>64</a:t>
            </a:fld>
            <a:endParaRPr lang="en-US"/>
          </a:p>
        </p:txBody>
      </p:sp>
    </p:spTree>
    <p:extLst>
      <p:ext uri="{BB962C8B-B14F-4D97-AF65-F5344CB8AC3E}">
        <p14:creationId xmlns:p14="http://schemas.microsoft.com/office/powerpoint/2010/main" val="16646571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30"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solidFill>
                <a:schemeClr val="bg1"/>
              </a:solidFill>
              <a:cs typeface="Times New Roman" pitchFamily="18" charset="0"/>
            </a:endParaRPr>
          </a:p>
        </p:txBody>
      </p:sp>
      <p:sp>
        <p:nvSpPr>
          <p:cNvPr id="176131"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124931"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FC774CA7-B9EE-4C99-B6EF-501B44F2AE49}" type="slidenum">
              <a:rPr lang="en-US" sz="1200" smtClean="0">
                <a:latin typeface="Arial" pitchFamily="34" charset="0"/>
              </a:rPr>
              <a:pPr eaLnBrk="1" hangingPunct="1"/>
              <a:t>67</a:t>
            </a:fld>
            <a:endParaRPr lang="en-US" sz="1200">
              <a:latin typeface="Arial" pitchFamily="34"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DESC:</a:t>
            </a:r>
            <a:r>
              <a:rPr lang="en-US">
                <a:latin typeface="Arial" pitchFamily="34" charset="0"/>
              </a:rPr>
              <a:t> </a:t>
            </a:r>
            <a:r>
              <a:rPr lang="en-US" b="1">
                <a:latin typeface="Arial" pitchFamily="34" charset="0"/>
              </a:rPr>
              <a:t>1.</a:t>
            </a:r>
            <a:r>
              <a:rPr lang="en-US">
                <a:latin typeface="Arial" pitchFamily="34" charset="0"/>
              </a:rPr>
              <a:t> interior nodes, </a:t>
            </a:r>
            <a:r>
              <a:rPr lang="en-US" b="1">
                <a:latin typeface="Arial" pitchFamily="34" charset="0"/>
              </a:rPr>
              <a:t>2.</a:t>
            </a:r>
            <a:r>
              <a:rPr lang="en-US">
                <a:latin typeface="Arial" pitchFamily="34" charset="0"/>
              </a:rPr>
              <a:t> leaf nodes, </a:t>
            </a:r>
            <a:r>
              <a:rPr lang="en-US" b="1">
                <a:latin typeface="Arial" pitchFamily="34" charset="0"/>
              </a:rPr>
              <a:t>3.</a:t>
            </a:r>
            <a:r>
              <a:rPr lang="en-US">
                <a:latin typeface="Arial" pitchFamily="34" charset="0"/>
              </a:rPr>
              <a:t> arcs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606679B5-88F7-4EA5-B3F8-381E74CBCE05}" type="slidenum">
              <a:rPr lang="en-US" sz="1200" smtClean="0">
                <a:latin typeface="Arial" pitchFamily="34" charset="0"/>
              </a:rPr>
              <a:pPr eaLnBrk="1" hangingPunct="1"/>
              <a:t>68</a:t>
            </a:fld>
            <a:endParaRPr lang="en-US" sz="1200">
              <a:latin typeface="Arial" pitchFamily="34"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7F9D5563-669A-4AA3-BE71-952904A81459}" type="slidenum">
              <a:rPr lang="en-US" sz="1200" smtClean="0">
                <a:latin typeface="Arial" pitchFamily="34" charset="0"/>
              </a:rPr>
              <a:pPr eaLnBrk="1" hangingPunct="1"/>
              <a:t>69</a:t>
            </a:fld>
            <a:endParaRPr lang="en-US" sz="1200">
              <a:latin typeface="Arial" pitchFamily="34"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7AA2FC85-A9EB-4735-A78C-47FE484B9F92}" type="slidenum">
              <a:rPr lang="en-US" sz="1200" smtClean="0">
                <a:latin typeface="Arial" pitchFamily="34" charset="0"/>
              </a:rPr>
              <a:pPr eaLnBrk="1" hangingPunct="1"/>
              <a:t>70</a:t>
            </a:fld>
            <a:endParaRPr lang="en-US" sz="1200">
              <a:latin typeface="Arial" pitchFamily="34"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2F4E94DC-7FC0-43C5-B5D3-0E260353F736}" type="slidenum">
              <a:rPr lang="en-US" sz="1200" smtClean="0">
                <a:latin typeface="Arial" pitchFamily="34" charset="0"/>
              </a:rPr>
              <a:pPr eaLnBrk="1" hangingPunct="1"/>
              <a:t>71</a:t>
            </a:fld>
            <a:endParaRPr lang="en-US" sz="1200">
              <a:latin typeface="Arial" pitchFamily="34"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8A83C720-4588-4CB8-8E38-82D6A73E34BA}" type="slidenum">
              <a:rPr lang="en-US" sz="1200" smtClean="0">
                <a:latin typeface="Arial" pitchFamily="34" charset="0"/>
              </a:rPr>
              <a:pPr eaLnBrk="1" hangingPunct="1"/>
              <a:t>72</a:t>
            </a:fld>
            <a:endParaRPr lang="en-US" sz="1200">
              <a:latin typeface="Arial" pitchFamily="34"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6B0F8650-4D41-416D-83DB-7FF673ED45AC}" type="slidenum">
              <a:rPr lang="en-US" sz="1200" smtClean="0">
                <a:latin typeface="Arial" pitchFamily="34" charset="0"/>
              </a:rPr>
              <a:pPr eaLnBrk="1" hangingPunct="1"/>
              <a:t>73</a:t>
            </a:fld>
            <a:endParaRPr lang="en-US" sz="1200">
              <a:latin typeface="Arial" pitchFamily="34"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63DD81E3-0B57-46AD-888B-6B2BDE3E05E1}" type="slidenum">
              <a:rPr lang="en-US" sz="1200" smtClean="0">
                <a:latin typeface="Arial" pitchFamily="34" charset="0"/>
              </a:rPr>
              <a:pPr eaLnBrk="1" hangingPunct="1"/>
              <a:t>74</a:t>
            </a:fld>
            <a:endParaRPr lang="en-US" sz="1200">
              <a:latin typeface="Arial" pitchFamily="34" charset="0"/>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DFS = SACG.     Solution path:  SACG</a:t>
            </a:r>
          </a:p>
        </p:txBody>
      </p:sp>
      <p:sp>
        <p:nvSpPr>
          <p:cNvPr id="4" name="Slide Number Placeholder 3"/>
          <p:cNvSpPr>
            <a:spLocks noGrp="1"/>
          </p:cNvSpPr>
          <p:nvPr>
            <p:ph type="sldNum" sz="quarter" idx="10"/>
          </p:nvPr>
        </p:nvSpPr>
        <p:spPr/>
        <p:txBody>
          <a:bodyPr/>
          <a:lstStyle/>
          <a:p>
            <a:pPr>
              <a:defRPr/>
            </a:pPr>
            <a:fld id="{E4F662E9-7E28-4851-B01F-C7C84DFA7512}" type="slidenum">
              <a:rPr lang="en-US" smtClean="0"/>
              <a:pPr>
                <a:defRPr/>
              </a:pPr>
              <a:t>76</a:t>
            </a:fld>
            <a:endParaRPr lang="en-US"/>
          </a:p>
        </p:txBody>
      </p:sp>
    </p:spTree>
    <p:extLst>
      <p:ext uri="{BB962C8B-B14F-4D97-AF65-F5344CB8AC3E}">
        <p14:creationId xmlns:p14="http://schemas.microsoft.com/office/powerpoint/2010/main" val="13155551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51D9C49B-85A4-4F6E-880D-95FB5013AC69}" type="slidenum">
              <a:rPr lang="en-US" sz="1200" smtClean="0">
                <a:latin typeface="Arial" pitchFamily="34" charset="0"/>
              </a:rPr>
              <a:pPr eaLnBrk="1" hangingPunct="1"/>
              <a:t>77</a:t>
            </a:fld>
            <a:endParaRPr lang="en-US" sz="1200">
              <a:latin typeface="Arial" pitchFamily="34"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p>
          <a:p>
            <a:pPr eaLnBrk="1" hangingPunct="1"/>
            <a:r>
              <a:rPr lang="en-US" b="1">
                <a:latin typeface="Arial" pitchFamily="34" charset="0"/>
              </a:rPr>
              <a:t>Not complete: </a:t>
            </a:r>
            <a:r>
              <a:rPr lang="en-US">
                <a:latin typeface="Arial" pitchFamily="34" charset="0"/>
              </a:rPr>
              <a:t>even with cycle detection search could get off track, goal: stack 3 red blocks, search explores building a tower of blue blocks, search continues forever without cycles given an infinite supply of blue blocks…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endParaRPr lang="en-US">
              <a:latin typeface="Arial" pitchFamily="34" charset="0"/>
            </a:endParaRPr>
          </a:p>
        </p:txBody>
      </p:sp>
      <p:sp>
        <p:nvSpPr>
          <p:cNvPr id="12595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FB9832B7-AE95-4966-B640-293C06B25EB3}" type="slidenum">
              <a:rPr lang="en-US" sz="1200" smtClean="0">
                <a:latin typeface="Arial" pitchFamily="34" charset="0"/>
              </a:rPr>
              <a:pPr eaLnBrk="1" hangingPunct="1"/>
              <a:t>8</a:t>
            </a:fld>
            <a:endParaRPr lang="en-US" sz="1200">
              <a:latin typeface="Arial"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0F0D4693-BC65-48CC-B9F3-175BD1509CA7}" type="slidenum">
              <a:rPr lang="en-US" sz="1200" smtClean="0">
                <a:latin typeface="Arial" pitchFamily="34" charset="0"/>
              </a:rPr>
              <a:pPr eaLnBrk="1" hangingPunct="1"/>
              <a:t>78</a:t>
            </a:fld>
            <a:endParaRPr lang="en-US" sz="1200">
              <a:latin typeface="Arial" pitchFamily="34"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2C88AC6F-8BBD-4CD9-9DCD-B598B5DF07EB}" type="slidenum">
              <a:rPr lang="en-US" sz="1200" smtClean="0">
                <a:latin typeface="Arial" pitchFamily="34" charset="0"/>
              </a:rPr>
              <a:pPr eaLnBrk="1" hangingPunct="1"/>
              <a:t>79</a:t>
            </a:fld>
            <a:endParaRPr lang="en-US" sz="1200">
              <a:latin typeface="Arial" pitchFamily="34"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29F87987-0110-4048-9B80-499C1B7CCF4C}" type="slidenum">
              <a:rPr lang="en-US" sz="1200" smtClean="0">
                <a:latin typeface="Arial" pitchFamily="34" charset="0"/>
              </a:rPr>
              <a:pPr eaLnBrk="1" hangingPunct="1"/>
              <a:t>80</a:t>
            </a:fld>
            <a:endParaRPr lang="en-US" sz="1200">
              <a:latin typeface="Arial" pitchFamily="34"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DESC:</a:t>
            </a:r>
            <a:r>
              <a:rPr lang="en-US">
                <a:latin typeface="Arial" pitchFamily="34" charset="0"/>
              </a:rPr>
              <a:t> </a:t>
            </a:r>
            <a:r>
              <a:rPr lang="en-US" b="1">
                <a:latin typeface="Arial" pitchFamily="34" charset="0"/>
              </a:rPr>
              <a:t>1.</a:t>
            </a:r>
            <a:r>
              <a:rPr lang="en-US">
                <a:latin typeface="Arial" pitchFamily="34" charset="0"/>
              </a:rPr>
              <a:t> interior nodes, </a:t>
            </a:r>
            <a:r>
              <a:rPr lang="en-US" b="1">
                <a:latin typeface="Arial" pitchFamily="34" charset="0"/>
              </a:rPr>
              <a:t>2.</a:t>
            </a:r>
            <a:r>
              <a:rPr lang="en-US">
                <a:latin typeface="Arial" pitchFamily="34" charset="0"/>
              </a:rPr>
              <a:t> leaf nodes, </a:t>
            </a:r>
            <a:r>
              <a:rPr lang="en-US" b="1">
                <a:latin typeface="Arial" pitchFamily="34" charset="0"/>
              </a:rPr>
              <a:t>3.</a:t>
            </a:r>
            <a:r>
              <a:rPr lang="en-US">
                <a:latin typeface="Arial" pitchFamily="34" charset="0"/>
              </a:rPr>
              <a:t> arcs</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29FEC071-9075-4AE2-BB77-8314EBDF0DB3}" type="slidenum">
              <a:rPr lang="en-US" sz="1200" smtClean="0">
                <a:latin typeface="Arial" pitchFamily="34" charset="0"/>
              </a:rPr>
              <a:pPr eaLnBrk="1" hangingPunct="1"/>
              <a:t>81</a:t>
            </a:fld>
            <a:endParaRPr lang="en-US" sz="1200">
              <a:latin typeface="Arial" pitchFamily="34"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A51B3673-F21D-46CE-923C-98BD9F62B122}" type="slidenum">
              <a:rPr lang="en-US" sz="1200" smtClean="0">
                <a:latin typeface="Arial" pitchFamily="34" charset="0"/>
              </a:rPr>
              <a:pPr eaLnBrk="1" hangingPunct="1"/>
              <a:t>82</a:t>
            </a:fld>
            <a:endParaRPr lang="en-US" sz="1200">
              <a:latin typeface="Arial" pitchFamily="34"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B7177883-3F9E-4C5F-90C7-8576A14880C4}" type="slidenum">
              <a:rPr lang="en-US" sz="1200" smtClean="0">
                <a:latin typeface="Arial" pitchFamily="34" charset="0"/>
              </a:rPr>
              <a:pPr eaLnBrk="1" hangingPunct="1"/>
              <a:t>83</a:t>
            </a:fld>
            <a:endParaRPr lang="en-US" sz="1200">
              <a:latin typeface="Arial" pitchFamily="34"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28659F75-9A54-4CC3-AE24-CF9A72DB0016}" type="slidenum">
              <a:rPr lang="en-US" sz="1200" smtClean="0">
                <a:latin typeface="Arial" pitchFamily="34" charset="0"/>
              </a:rPr>
              <a:pPr eaLnBrk="1" hangingPunct="1"/>
              <a:t>84</a:t>
            </a:fld>
            <a:endParaRPr lang="en-US" sz="1200">
              <a:latin typeface="Arial" pitchFamily="34"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33BB738E-001C-432F-8CE7-AF829057B57F}" type="slidenum">
              <a:rPr lang="en-US" sz="1200" smtClean="0">
                <a:latin typeface="Arial" pitchFamily="34" charset="0"/>
              </a:rPr>
              <a:pPr eaLnBrk="1" hangingPunct="1"/>
              <a:t>85</a:t>
            </a:fld>
            <a:endParaRPr lang="en-US" sz="1200">
              <a:latin typeface="Arial" pitchFamily="34"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073E76FE-A04C-4E9F-9CD8-E499A6A80193}" type="slidenum">
              <a:rPr lang="en-US" sz="1200" smtClean="0">
                <a:latin typeface="Arial" pitchFamily="34" charset="0"/>
              </a:rPr>
              <a:pPr eaLnBrk="1" hangingPunct="1"/>
              <a:t>86</a:t>
            </a:fld>
            <a:endParaRPr lang="en-US" sz="1200">
              <a:latin typeface="Arial" pitchFamily="3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03E038A5-9E0A-4125-A2D7-ABBF0F31050F}" type="slidenum">
              <a:rPr lang="en-US" sz="1200" smtClean="0">
                <a:latin typeface="Arial" pitchFamily="34" charset="0"/>
              </a:rPr>
              <a:pPr eaLnBrk="1" hangingPunct="1"/>
              <a:t>87</a:t>
            </a:fld>
            <a:endParaRPr lang="en-US" sz="1200">
              <a:latin typeface="Arial"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Arial" charset="0"/>
                <a:ea typeface="+mn-ea"/>
                <a:cs typeface="+mn-cs"/>
              </a:rPr>
              <a:t>In machine translation, the goal is to output a sentence that's the translation of the given input sentence.</a:t>
            </a:r>
          </a:p>
          <a:p>
            <a:r>
              <a:rPr kumimoji="1" lang="en-US" sz="1200" b="0" i="0" u="none" strike="noStrike" kern="1200" baseline="0" dirty="0">
                <a:solidFill>
                  <a:schemeClr val="tx1"/>
                </a:solidFill>
                <a:latin typeface="Arial" charset="0"/>
                <a:ea typeface="+mn-ea"/>
                <a:cs typeface="+mn-cs"/>
              </a:rPr>
              <a:t>The output sentence can be built out of actions, each of which involves translating a single word or a few</a:t>
            </a:r>
          </a:p>
          <a:p>
            <a:r>
              <a:rPr kumimoji="1" lang="en-US" sz="1200" b="0" i="0" u="none" strike="noStrike" kern="1200" baseline="0" dirty="0">
                <a:solidFill>
                  <a:schemeClr val="tx1"/>
                </a:solidFill>
                <a:latin typeface="Arial" charset="0"/>
                <a:ea typeface="+mn-ea"/>
                <a:cs typeface="+mn-cs"/>
              </a:rPr>
              <a:t>words.  </a:t>
            </a:r>
            <a:endParaRPr lang="en-US" dirty="0"/>
          </a:p>
        </p:txBody>
      </p:sp>
      <p:sp>
        <p:nvSpPr>
          <p:cNvPr id="4" name="Slide Number Placeholder 3"/>
          <p:cNvSpPr>
            <a:spLocks noGrp="1"/>
          </p:cNvSpPr>
          <p:nvPr>
            <p:ph type="sldNum" sz="quarter" idx="10"/>
          </p:nvPr>
        </p:nvSpPr>
        <p:spPr/>
        <p:txBody>
          <a:bodyPr/>
          <a:lstStyle/>
          <a:p>
            <a:pPr>
              <a:defRPr/>
            </a:pPr>
            <a:fld id="{E4F662E9-7E28-4851-B01F-C7C84DFA7512}" type="slidenum">
              <a:rPr lang="en-US" smtClean="0"/>
              <a:pPr>
                <a:defRPr/>
              </a:pPr>
              <a:t>10</a:t>
            </a:fld>
            <a:endParaRPr lang="en-US"/>
          </a:p>
        </p:txBody>
      </p:sp>
    </p:spTree>
    <p:extLst>
      <p:ext uri="{BB962C8B-B14F-4D97-AF65-F5344CB8AC3E}">
        <p14:creationId xmlns:p14="http://schemas.microsoft.com/office/powerpoint/2010/main" val="379422480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UCS:  SBADCEG.     Solution path:  SBDG</a:t>
            </a:r>
          </a:p>
        </p:txBody>
      </p:sp>
      <p:sp>
        <p:nvSpPr>
          <p:cNvPr id="4" name="Slide Number Placeholder 3"/>
          <p:cNvSpPr>
            <a:spLocks noGrp="1"/>
          </p:cNvSpPr>
          <p:nvPr>
            <p:ph type="sldNum" sz="quarter" idx="10"/>
          </p:nvPr>
        </p:nvSpPr>
        <p:spPr/>
        <p:txBody>
          <a:bodyPr/>
          <a:lstStyle/>
          <a:p>
            <a:pPr>
              <a:defRPr/>
            </a:pPr>
            <a:fld id="{E4F662E9-7E28-4851-B01F-C7C84DFA7512}" type="slidenum">
              <a:rPr lang="en-US" smtClean="0"/>
              <a:pPr>
                <a:defRPr/>
              </a:pPr>
              <a:t>89</a:t>
            </a:fld>
            <a:endParaRPr lang="en-US"/>
          </a:p>
        </p:txBody>
      </p:sp>
    </p:spTree>
    <p:extLst>
      <p:ext uri="{BB962C8B-B14F-4D97-AF65-F5344CB8AC3E}">
        <p14:creationId xmlns:p14="http://schemas.microsoft.com/office/powerpoint/2010/main" val="414886155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0573D071-2BF9-4A3B-8141-784CEB50EFAE}" type="slidenum">
              <a:rPr lang="en-US" sz="1200" smtClean="0">
                <a:latin typeface="Arial" pitchFamily="34" charset="0"/>
              </a:rPr>
              <a:pPr eaLnBrk="1" hangingPunct="1"/>
              <a:t>90</a:t>
            </a:fld>
            <a:endParaRPr lang="en-US" sz="1200">
              <a:latin typeface="Arial" pitchFamily="34"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Arial" pitchFamily="34" charset="0"/>
              </a:rPr>
              <a:t>not optimal if goal test done when nodes added to nodes list</a:t>
            </a:r>
          </a:p>
          <a:p>
            <a:pPr eaLnBrk="1" hangingPunct="1"/>
            <a:r>
              <a:rPr lang="en-US" dirty="0">
                <a:latin typeface="Arial" pitchFamily="34" charset="0"/>
              </a:rPr>
              <a:t>    S</a:t>
            </a:r>
          </a:p>
          <a:p>
            <a:pPr eaLnBrk="1" hangingPunct="1"/>
            <a:r>
              <a:rPr lang="en-US" dirty="0">
                <a:latin typeface="Arial" pitchFamily="34" charset="0"/>
              </a:rPr>
              <a:t>  4   5</a:t>
            </a:r>
          </a:p>
          <a:p>
            <a:pPr eaLnBrk="1" hangingPunct="1"/>
            <a:r>
              <a:rPr lang="en-US" dirty="0">
                <a:latin typeface="Arial" pitchFamily="34" charset="0"/>
              </a:rPr>
              <a:t>A      B</a:t>
            </a:r>
          </a:p>
          <a:p>
            <a:pPr eaLnBrk="1" hangingPunct="1"/>
            <a:r>
              <a:rPr lang="en-US" dirty="0">
                <a:latin typeface="Arial" pitchFamily="34" charset="0"/>
              </a:rPr>
              <a:t>  7   3</a:t>
            </a:r>
          </a:p>
          <a:p>
            <a:pPr eaLnBrk="1" hangingPunct="1"/>
            <a:r>
              <a:rPr lang="en-US" dirty="0">
                <a:latin typeface="Arial" pitchFamily="34" charset="0"/>
              </a:rPr>
              <a:t>    G</a:t>
            </a:r>
          </a:p>
          <a:p>
            <a:pPr eaLnBrk="1" hangingPunct="1"/>
            <a:r>
              <a:rPr lang="en-US" dirty="0">
                <a:latin typeface="Arial" pitchFamily="34" charset="0"/>
              </a:rPr>
              <a:t>UCS (normal) finds SBG cost 8</a:t>
            </a:r>
          </a:p>
          <a:p>
            <a:pPr eaLnBrk="1" hangingPunct="1"/>
            <a:r>
              <a:rPr lang="en-US" dirty="0">
                <a:latin typeface="Arial" pitchFamily="34" charset="0"/>
              </a:rPr>
              <a:t>UCS(modified) finds SAG cost 11 NOT OPTIMAL!</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CDA880B9-1184-4E0A-A362-1F74E5D0E671}" type="slidenum">
              <a:rPr lang="en-US" sz="1200" smtClean="0">
                <a:latin typeface="Arial" pitchFamily="34" charset="0"/>
              </a:rPr>
              <a:pPr eaLnBrk="1" hangingPunct="1"/>
              <a:t>91</a:t>
            </a:fld>
            <a:endParaRPr lang="en-US" sz="1200">
              <a:latin typeface="Arial" pitchFamily="34"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endParaRPr lang="en-US">
              <a:latin typeface="Arial"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3A41E370-EE95-4D44-921D-0745E83392B9}" type="slidenum">
              <a:rPr lang="en-US" sz="1200" smtClean="0">
                <a:latin typeface="Arial" pitchFamily="34" charset="0"/>
              </a:rPr>
              <a:pPr eaLnBrk="1" hangingPunct="1"/>
              <a:t>92</a:t>
            </a:fld>
            <a:endParaRPr lang="en-US" sz="1200">
              <a:latin typeface="Arial" pitchFamily="34" charset="0"/>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824776D8-D1C6-499F-9FD9-57ACD69BF5AC}" type="slidenum">
              <a:rPr lang="en-US" sz="1200" smtClean="0">
                <a:latin typeface="Arial" pitchFamily="34" charset="0"/>
              </a:rPr>
              <a:pPr eaLnBrk="1" hangingPunct="1"/>
              <a:t>93</a:t>
            </a:fld>
            <a:endParaRPr lang="en-US" sz="1200">
              <a:latin typeface="Arial" pitchFamily="34" charset="0"/>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DESC:</a:t>
            </a:r>
            <a:r>
              <a:rPr lang="en-US">
                <a:latin typeface="Arial" pitchFamily="34" charset="0"/>
              </a:rPr>
              <a:t> </a:t>
            </a:r>
            <a:r>
              <a:rPr lang="en-US" b="1">
                <a:latin typeface="Arial" pitchFamily="34" charset="0"/>
              </a:rPr>
              <a:t>1.</a:t>
            </a:r>
            <a:r>
              <a:rPr lang="en-US">
                <a:latin typeface="Arial" pitchFamily="34" charset="0"/>
              </a:rPr>
              <a:t> interior nodes, </a:t>
            </a:r>
            <a:r>
              <a:rPr lang="en-US" b="1">
                <a:latin typeface="Arial" pitchFamily="34" charset="0"/>
              </a:rPr>
              <a:t>2.</a:t>
            </a:r>
            <a:r>
              <a:rPr lang="en-US">
                <a:latin typeface="Arial" pitchFamily="34" charset="0"/>
              </a:rPr>
              <a:t> leaf nodes, </a:t>
            </a:r>
            <a:r>
              <a:rPr lang="en-US" b="1">
                <a:latin typeface="Arial" pitchFamily="34" charset="0"/>
              </a:rPr>
              <a:t>3.</a:t>
            </a:r>
            <a:r>
              <a:rPr lang="en-US">
                <a:latin typeface="Arial" pitchFamily="34" charset="0"/>
              </a:rPr>
              <a:t> arcs</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B8B2DC3A-DA44-46C1-A73C-4BE9D78A31B4}" type="slidenum">
              <a:rPr lang="en-US" sz="1200" smtClean="0">
                <a:latin typeface="Arial" pitchFamily="34" charset="0"/>
              </a:rPr>
              <a:pPr eaLnBrk="1" hangingPunct="1"/>
              <a:t>94</a:t>
            </a:fld>
            <a:endParaRPr lang="en-US" sz="1200">
              <a:latin typeface="Arial" pitchFamily="34"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CB4DBF4B-70FC-4D10-8837-D1E30B6965F2}" type="slidenum">
              <a:rPr lang="en-US" sz="1200" smtClean="0">
                <a:latin typeface="Arial" pitchFamily="34" charset="0"/>
              </a:rPr>
              <a:pPr eaLnBrk="1" hangingPunct="1"/>
              <a:t>95</a:t>
            </a:fld>
            <a:endParaRPr lang="en-US" sz="1200">
              <a:latin typeface="Arial" pitchFamily="34" charset="0"/>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F54DB3D6-102F-4EE1-99A1-8DD1C2BABFD8}" type="slidenum">
              <a:rPr lang="en-US" sz="1200" smtClean="0">
                <a:latin typeface="Arial" pitchFamily="34" charset="0"/>
              </a:rPr>
              <a:pPr eaLnBrk="1" hangingPunct="1"/>
              <a:t>96</a:t>
            </a:fld>
            <a:endParaRPr lang="en-US" sz="1200">
              <a:latin typeface="Arial" pitchFamily="34"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6171FABB-72D3-4D26-929D-0A2514374A00}" type="slidenum">
              <a:rPr lang="en-US" sz="1200" smtClean="0">
                <a:latin typeface="Arial" pitchFamily="34" charset="0"/>
              </a:rPr>
              <a:pPr eaLnBrk="1" hangingPunct="1"/>
              <a:t>97</a:t>
            </a:fld>
            <a:endParaRPr lang="en-US" sz="1200">
              <a:latin typeface="Arial" pitchFamily="34"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05AABD67-4D22-4574-9675-E324363919DA}" type="slidenum">
              <a:rPr lang="en-US" sz="1200" smtClean="0">
                <a:latin typeface="Arial" pitchFamily="34" charset="0"/>
              </a:rPr>
              <a:pPr eaLnBrk="1" hangingPunct="1"/>
              <a:t>98</a:t>
            </a:fld>
            <a:endParaRPr lang="en-US" sz="1200">
              <a:latin typeface="Arial" pitchFamily="34"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128003"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A3ACB09C-4889-4EEE-B825-01C772B82AAC}" type="slidenum">
              <a:rPr lang="en-US" sz="1200" smtClean="0">
                <a:latin typeface="Arial" pitchFamily="34" charset="0"/>
              </a:rPr>
              <a:pPr eaLnBrk="1" hangingPunct="1"/>
              <a:t>99</a:t>
            </a:fld>
            <a:endParaRPr lang="en-US" sz="1200">
              <a:latin typeface="Arial" pitchFamily="3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41747717-D848-43E3-8613-9001FFC2C327}" type="slidenum">
              <a:rPr lang="en-US" sz="1200" smtClean="0">
                <a:latin typeface="Arial" pitchFamily="34" charset="0"/>
              </a:rPr>
              <a:pPr eaLnBrk="1" hangingPunct="1"/>
              <a:t>100</a:t>
            </a:fld>
            <a:endParaRPr lang="en-US" sz="1200">
              <a:latin typeface="Arial" pitchFamily="34"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21BF2A83-5F40-4AFC-B66D-388C4F162A86}" type="slidenum">
              <a:rPr lang="en-US" sz="1200" smtClean="0">
                <a:latin typeface="Arial" pitchFamily="34" charset="0"/>
              </a:rPr>
              <a:pPr eaLnBrk="1" hangingPunct="1"/>
              <a:t>101</a:t>
            </a:fld>
            <a:endParaRPr lang="en-US" sz="1200">
              <a:latin typeface="Arial" pitchFamily="34"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C9048B23-A387-4AD2-8388-43DB8C34EFCF}" type="slidenum">
              <a:rPr lang="en-US" sz="1200" smtClean="0">
                <a:latin typeface="Arial" pitchFamily="34" charset="0"/>
              </a:rPr>
              <a:pPr eaLnBrk="1" hangingPunct="1"/>
              <a:t>102</a:t>
            </a:fld>
            <a:endParaRPr lang="en-US" sz="1200">
              <a:latin typeface="Arial" pitchFamily="34"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9A872A13-86B1-4BD4-9A7D-65BECF0A7362}" type="slidenum">
              <a:rPr lang="en-US" sz="1200" smtClean="0">
                <a:latin typeface="Arial" pitchFamily="34" charset="0"/>
              </a:rPr>
              <a:pPr eaLnBrk="1" hangingPunct="1"/>
              <a:t>103</a:t>
            </a:fld>
            <a:endParaRPr lang="en-US" sz="1200">
              <a:latin typeface="Arial" pitchFamily="34" charset="0"/>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14A05536-3797-4EB4-AF5E-1AAB447B2657}" type="slidenum">
              <a:rPr lang="en-US" sz="1200" smtClean="0">
                <a:latin typeface="Arial" pitchFamily="34" charset="0"/>
              </a:rPr>
              <a:pPr eaLnBrk="1" hangingPunct="1"/>
              <a:t>104</a:t>
            </a:fld>
            <a:endParaRPr lang="en-US" sz="1200">
              <a:latin typeface="Arial"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ONCE</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D7597A56-D7CB-40A5-961D-D267B5818DC2}" type="slidenum">
              <a:rPr lang="en-US" sz="1200" smtClean="0">
                <a:latin typeface="Arial" pitchFamily="34" charset="0"/>
              </a:rPr>
              <a:pPr eaLnBrk="1" hangingPunct="1"/>
              <a:t>105</a:t>
            </a:fld>
            <a:endParaRPr lang="en-US" sz="1200">
              <a:latin typeface="Arial" pitchFamily="34"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endParaRPr lang="en-US" i="1">
              <a:latin typeface="Arial"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ACDEF55F-6888-41E2-9F45-711EC2D4AFA1}" type="slidenum">
              <a:rPr lang="en-US" sz="1200" smtClean="0">
                <a:latin typeface="Arial" pitchFamily="34" charset="0"/>
              </a:rPr>
              <a:pPr eaLnBrk="1" hangingPunct="1"/>
              <a:t>106</a:t>
            </a:fld>
            <a:endParaRPr lang="en-US" sz="1200">
              <a:latin typeface="Arial" pitchFamily="34"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endParaRPr lang="en-US">
              <a:latin typeface="Arial"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itchFamily="18" charset="0"/>
              </a:defRPr>
            </a:lvl1pPr>
            <a:lvl2pPr marL="742950" indent="-285750" defTabSz="931863" eaLnBrk="0" hangingPunct="0">
              <a:defRPr sz="2400">
                <a:solidFill>
                  <a:schemeClr val="tx1"/>
                </a:solidFill>
                <a:latin typeface="Times New Roman" pitchFamily="18" charset="0"/>
              </a:defRPr>
            </a:lvl2pPr>
            <a:lvl3pPr marL="1143000" indent="-228600" defTabSz="931863" eaLnBrk="0" hangingPunct="0">
              <a:defRPr sz="2400">
                <a:solidFill>
                  <a:schemeClr val="tx1"/>
                </a:solidFill>
                <a:latin typeface="Times New Roman" pitchFamily="18" charset="0"/>
              </a:defRPr>
            </a:lvl3pPr>
            <a:lvl4pPr marL="1600200" indent="-228600" defTabSz="931863" eaLnBrk="0" hangingPunct="0">
              <a:defRPr sz="2400">
                <a:solidFill>
                  <a:schemeClr val="tx1"/>
                </a:solidFill>
                <a:latin typeface="Times New Roman" pitchFamily="18" charset="0"/>
              </a:defRPr>
            </a:lvl4pPr>
            <a:lvl5pPr marL="2057400" indent="-228600" defTabSz="931863" eaLnBrk="0" hangingPunct="0">
              <a:defRPr sz="2400">
                <a:solidFill>
                  <a:schemeClr val="tx1"/>
                </a:solidFill>
                <a:latin typeface="Times New Roman" pitchFamily="18" charset="0"/>
              </a:defRPr>
            </a:lvl5pPr>
            <a:lvl6pPr marL="2514600" indent="-228600" defTabSz="931863" eaLnBrk="0" fontAlgn="base" hangingPunct="0">
              <a:spcBef>
                <a:spcPct val="0"/>
              </a:spcBef>
              <a:spcAft>
                <a:spcPct val="0"/>
              </a:spcAft>
              <a:defRPr sz="2400">
                <a:solidFill>
                  <a:schemeClr val="tx1"/>
                </a:solidFill>
                <a:latin typeface="Times New Roman" pitchFamily="18" charset="0"/>
              </a:defRPr>
            </a:lvl6pPr>
            <a:lvl7pPr marL="2971800" indent="-228600" defTabSz="931863" eaLnBrk="0" fontAlgn="base" hangingPunct="0">
              <a:spcBef>
                <a:spcPct val="0"/>
              </a:spcBef>
              <a:spcAft>
                <a:spcPct val="0"/>
              </a:spcAft>
              <a:defRPr sz="2400">
                <a:solidFill>
                  <a:schemeClr val="tx1"/>
                </a:solidFill>
                <a:latin typeface="Times New Roman" pitchFamily="18" charset="0"/>
              </a:defRPr>
            </a:lvl7pPr>
            <a:lvl8pPr marL="3429000" indent="-228600" defTabSz="931863" eaLnBrk="0" fontAlgn="base" hangingPunct="0">
              <a:spcBef>
                <a:spcPct val="0"/>
              </a:spcBef>
              <a:spcAft>
                <a:spcPct val="0"/>
              </a:spcAft>
              <a:defRPr sz="2400">
                <a:solidFill>
                  <a:schemeClr val="tx1"/>
                </a:solidFill>
                <a:latin typeface="Times New Roman" pitchFamily="18" charset="0"/>
              </a:defRPr>
            </a:lvl8pPr>
            <a:lvl9pPr marL="3886200" indent="-228600" defTabSz="931863" eaLnBrk="0" fontAlgn="base" hangingPunct="0">
              <a:spcBef>
                <a:spcPct val="0"/>
              </a:spcBef>
              <a:spcAft>
                <a:spcPct val="0"/>
              </a:spcAft>
              <a:defRPr sz="2400">
                <a:solidFill>
                  <a:schemeClr val="tx1"/>
                </a:solidFill>
                <a:latin typeface="Times New Roman" pitchFamily="18" charset="0"/>
              </a:defRPr>
            </a:lvl9pPr>
          </a:lstStyle>
          <a:p>
            <a:pPr eaLnBrk="1" hangingPunct="1"/>
            <a:fld id="{4F4AF3E6-29C3-4A15-9285-9769E66FB509}" type="slidenum">
              <a:rPr lang="en-US" sz="1200" smtClean="0">
                <a:latin typeface="Arial" pitchFamily="34" charset="0"/>
              </a:rPr>
              <a:pPr eaLnBrk="1" hangingPunct="1"/>
              <a:t>107</a:t>
            </a:fld>
            <a:endParaRPr lang="en-US" sz="1200">
              <a:latin typeface="Arial" pitchFamily="34"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b="1">
                <a:latin typeface="Arial" pitchFamily="34" charset="0"/>
              </a:rPr>
              <a:t>CLICK EACH SUB</a:t>
            </a:r>
            <a:endParaRPr lang="en-US">
              <a:latin typeface="Arial" pitchFamily="34"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Text Box 1"/>
          <p:cNvSpPr txBox="1">
            <a:spLocks noChangeArrowheads="1"/>
          </p:cNvSpPr>
          <p:nvPr/>
        </p:nvSpPr>
        <p:spPr bwMode="auto">
          <a:xfrm>
            <a:off x="1549400" y="525463"/>
            <a:ext cx="6197600" cy="2628900"/>
          </a:xfrm>
          <a:prstGeom prst="rect">
            <a:avLst/>
          </a:prstGeom>
          <a:solidFill>
            <a:srgbClr val="FFFFFF"/>
          </a:solidFill>
          <a:ln w="9525">
            <a:solidFill>
              <a:srgbClr val="000000"/>
            </a:solidFill>
            <a:miter lim="800000"/>
            <a:headEnd/>
            <a:tailEnd/>
          </a:ln>
        </p:spPr>
        <p:txBody>
          <a:bodyPr wrap="none" lIns="93177" tIns="46589" rIns="93177" bIns="46589"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p>
        </p:txBody>
      </p:sp>
      <p:sp>
        <p:nvSpPr>
          <p:cNvPr id="216067" name="Rectangle 2"/>
          <p:cNvSpPr>
            <a:spLocks noGrp="1" noChangeArrowheads="1"/>
          </p:cNvSpPr>
          <p:nvPr>
            <p:ph type="body"/>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a:endParaRPr kumimoji="1" lang="en-US"/>
          </a:p>
        </p:txBody>
      </p:sp>
      <p:sp>
        <p:nvSpPr>
          <p:cNvPr id="445450" name="Rectangle 10"/>
          <p:cNvSpPr>
            <a:spLocks noGrp="1" noChangeArrowheads="1"/>
          </p:cNvSpPr>
          <p:nvPr>
            <p:ph type="ctrTitle" sz="quarter"/>
          </p:nvPr>
        </p:nvSpPr>
        <p:spPr>
          <a:xfrm>
            <a:off x="685800" y="1371600"/>
            <a:ext cx="7772400" cy="1143000"/>
          </a:xfrm>
        </p:spPr>
        <p:txBody>
          <a:bodyPr anchor="ctr"/>
          <a:lstStyle>
            <a:lvl1pPr algn="ctr">
              <a:defRPr/>
            </a:lvl1pPr>
          </a:lstStyle>
          <a:p>
            <a:r>
              <a:rPr lang="en-US"/>
              <a:t>Click to edit Master title style</a:t>
            </a:r>
          </a:p>
        </p:txBody>
      </p:sp>
      <p:sp>
        <p:nvSpPr>
          <p:cNvPr id="4" name="Rectangle 3"/>
          <p:cNvSpPr>
            <a:spLocks noGrp="1" noChangeArrowheads="1"/>
          </p:cNvSpPr>
          <p:nvPr>
            <p:ph type="sldNum" sz="quarter" idx="10"/>
          </p:nvPr>
        </p:nvSpPr>
        <p:spPr/>
        <p:txBody>
          <a:bodyPr/>
          <a:lstStyle>
            <a:lvl1pPr>
              <a:defRPr/>
            </a:lvl1pPr>
          </a:lstStyle>
          <a:p>
            <a:pPr>
              <a:defRPr/>
            </a:pPr>
            <a:fld id="{E50AA94D-4E61-42A8-8D8A-D619E00F8F30}" type="slidenum">
              <a:rPr lang="en-US"/>
              <a:pPr>
                <a:defRPr/>
              </a:pPr>
              <a:t>‹#›</a:t>
            </a:fld>
            <a:endParaRPr lang="en-US"/>
          </a:p>
        </p:txBody>
      </p:sp>
    </p:spTree>
    <p:extLst>
      <p:ext uri="{BB962C8B-B14F-4D97-AF65-F5344CB8AC3E}">
        <p14:creationId xmlns:p14="http://schemas.microsoft.com/office/powerpoint/2010/main" val="88553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p:txBody>
          <a:bodyPr/>
          <a:lstStyle>
            <a:lvl1pPr>
              <a:defRPr/>
            </a:lvl1pPr>
          </a:lstStyle>
          <a:p>
            <a:pPr>
              <a:defRPr/>
            </a:pPr>
            <a:fld id="{EBFCC6C6-3A4F-4603-A77D-242903C40796}" type="datetime1">
              <a:rPr lang="en-US"/>
              <a:pPr>
                <a:defRPr/>
              </a:pPr>
              <a:t>1/30/18</a:t>
            </a:fld>
            <a:endParaRPr lang="en-US"/>
          </a:p>
        </p:txBody>
      </p:sp>
      <p:sp>
        <p:nvSpPr>
          <p:cNvPr id="6" name="Rectangle 12"/>
          <p:cNvSpPr>
            <a:spLocks noGrp="1" noChangeArrowheads="1"/>
          </p:cNvSpPr>
          <p:nvPr>
            <p:ph type="sldNum" sz="quarter" idx="11"/>
          </p:nvPr>
        </p:nvSpPr>
        <p:spPr/>
        <p:txBody>
          <a:bodyPr/>
          <a:lstStyle>
            <a:lvl1pPr>
              <a:defRPr/>
            </a:lvl1pPr>
          </a:lstStyle>
          <a:p>
            <a:pPr>
              <a:defRPr/>
            </a:pPr>
            <a:fld id="{1543C219-B862-47BE-8EDF-0B669D02F374}" type="slidenum">
              <a:rPr lang="en-US"/>
              <a:pPr>
                <a:defRPr/>
              </a:pPr>
              <a:t>‹#›</a:t>
            </a:fld>
            <a:endParaRPr lang="en-US"/>
          </a:p>
        </p:txBody>
      </p:sp>
      <p:sp>
        <p:nvSpPr>
          <p:cNvPr id="7" name="Rectangle 13"/>
          <p:cNvSpPr>
            <a:spLocks noGrp="1" noChangeArrowheads="1"/>
          </p:cNvSpPr>
          <p:nvPr>
            <p:ph type="ftr" sz="quarter" idx="12"/>
          </p:nvPr>
        </p:nvSpPr>
        <p:spPr/>
        <p:txBody>
          <a:bodyPr/>
          <a:lstStyle>
            <a:lvl1pPr>
              <a:defRPr/>
            </a:lvl1pPr>
          </a:lstStyle>
          <a:p>
            <a:pPr>
              <a:defRPr/>
            </a:pPr>
            <a:r>
              <a:rPr lang="en-US"/>
              <a:t>©2001-2003 James D. Skrentny from notes by C. Dyer, et. al.</a:t>
            </a:r>
          </a:p>
        </p:txBody>
      </p:sp>
    </p:spTree>
    <p:extLst>
      <p:ext uri="{BB962C8B-B14F-4D97-AF65-F5344CB8AC3E}">
        <p14:creationId xmlns:p14="http://schemas.microsoft.com/office/powerpoint/2010/main" val="195321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p:txBody>
          <a:bodyPr/>
          <a:lstStyle>
            <a:lvl1pPr>
              <a:defRPr/>
            </a:lvl1pPr>
          </a:lstStyle>
          <a:p>
            <a:pPr>
              <a:defRPr/>
            </a:pPr>
            <a:fld id="{62EBDBB5-6727-4465-96B4-6CBC8B5F3B57}" type="datetime1">
              <a:rPr lang="en-US"/>
              <a:pPr>
                <a:defRPr/>
              </a:pPr>
              <a:t>1/30/18</a:t>
            </a:fld>
            <a:endParaRPr lang="en-US"/>
          </a:p>
        </p:txBody>
      </p:sp>
      <p:sp>
        <p:nvSpPr>
          <p:cNvPr id="5" name="Rectangle 12"/>
          <p:cNvSpPr>
            <a:spLocks noGrp="1" noChangeArrowheads="1"/>
          </p:cNvSpPr>
          <p:nvPr>
            <p:ph type="sldNum" sz="quarter" idx="11"/>
          </p:nvPr>
        </p:nvSpPr>
        <p:spPr/>
        <p:txBody>
          <a:bodyPr/>
          <a:lstStyle>
            <a:lvl1pPr>
              <a:defRPr/>
            </a:lvl1pPr>
          </a:lstStyle>
          <a:p>
            <a:pPr>
              <a:defRPr/>
            </a:pPr>
            <a:fld id="{E16308F5-4D7A-4381-8169-6FA48B182354}" type="slidenum">
              <a:rPr lang="en-US"/>
              <a:pPr>
                <a:defRPr/>
              </a:pPr>
              <a:t>‹#›</a:t>
            </a:fld>
            <a:endParaRPr lang="en-US"/>
          </a:p>
        </p:txBody>
      </p:sp>
      <p:sp>
        <p:nvSpPr>
          <p:cNvPr id="6" name="Rectangle 13"/>
          <p:cNvSpPr>
            <a:spLocks noGrp="1" noChangeArrowheads="1"/>
          </p:cNvSpPr>
          <p:nvPr>
            <p:ph type="ftr" sz="quarter" idx="12"/>
          </p:nvPr>
        </p:nvSpPr>
        <p:spPr/>
        <p:txBody>
          <a:bodyPr/>
          <a:lstStyle>
            <a:lvl1pPr>
              <a:defRPr/>
            </a:lvl1pPr>
          </a:lstStyle>
          <a:p>
            <a:pPr>
              <a:defRPr/>
            </a:pPr>
            <a:r>
              <a:rPr lang="en-US"/>
              <a:t>©2001-2003 James D. Skrentny from notes by C. Dyer, et. al.</a:t>
            </a:r>
          </a:p>
        </p:txBody>
      </p:sp>
    </p:spTree>
    <p:extLst>
      <p:ext uri="{BB962C8B-B14F-4D97-AF65-F5344CB8AC3E}">
        <p14:creationId xmlns:p14="http://schemas.microsoft.com/office/powerpoint/2010/main" val="3702563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762000"/>
            <a:ext cx="20193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59055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p:txBody>
          <a:bodyPr/>
          <a:lstStyle>
            <a:lvl1pPr>
              <a:defRPr/>
            </a:lvl1pPr>
          </a:lstStyle>
          <a:p>
            <a:pPr>
              <a:defRPr/>
            </a:pPr>
            <a:fld id="{B0984559-7BE9-4536-8B43-D837FD052258}" type="datetime1">
              <a:rPr lang="en-US"/>
              <a:pPr>
                <a:defRPr/>
              </a:pPr>
              <a:t>1/30/18</a:t>
            </a:fld>
            <a:endParaRPr lang="en-US"/>
          </a:p>
        </p:txBody>
      </p:sp>
      <p:sp>
        <p:nvSpPr>
          <p:cNvPr id="5" name="Rectangle 12"/>
          <p:cNvSpPr>
            <a:spLocks noGrp="1" noChangeArrowheads="1"/>
          </p:cNvSpPr>
          <p:nvPr>
            <p:ph type="sldNum" sz="quarter" idx="11"/>
          </p:nvPr>
        </p:nvSpPr>
        <p:spPr/>
        <p:txBody>
          <a:bodyPr/>
          <a:lstStyle>
            <a:lvl1pPr>
              <a:defRPr/>
            </a:lvl1pPr>
          </a:lstStyle>
          <a:p>
            <a:pPr>
              <a:defRPr/>
            </a:pPr>
            <a:fld id="{99B0DC13-ACBF-42ED-B757-67C8D9807554}" type="slidenum">
              <a:rPr lang="en-US"/>
              <a:pPr>
                <a:defRPr/>
              </a:pPr>
              <a:t>‹#›</a:t>
            </a:fld>
            <a:endParaRPr lang="en-US"/>
          </a:p>
        </p:txBody>
      </p:sp>
      <p:sp>
        <p:nvSpPr>
          <p:cNvPr id="6" name="Rectangle 13"/>
          <p:cNvSpPr>
            <a:spLocks noGrp="1" noChangeArrowheads="1"/>
          </p:cNvSpPr>
          <p:nvPr>
            <p:ph type="ftr" sz="quarter" idx="12"/>
          </p:nvPr>
        </p:nvSpPr>
        <p:spPr/>
        <p:txBody>
          <a:bodyPr/>
          <a:lstStyle>
            <a:lvl1pPr>
              <a:defRPr/>
            </a:lvl1pPr>
          </a:lstStyle>
          <a:p>
            <a:pPr>
              <a:defRPr/>
            </a:pPr>
            <a:r>
              <a:rPr lang="en-US"/>
              <a:t>©2001-2003 James D. Skrentny from notes by C. Dyer, et. al.</a:t>
            </a:r>
          </a:p>
        </p:txBody>
      </p:sp>
    </p:spTree>
    <p:extLst>
      <p:ext uri="{BB962C8B-B14F-4D97-AF65-F5344CB8AC3E}">
        <p14:creationId xmlns:p14="http://schemas.microsoft.com/office/powerpoint/2010/main" val="3025015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90"/>
            <a:ext cx="8229600" cy="218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en-US"/>
              <a:t>Copywrite 2002  Andrew W. Moore</a:t>
            </a:r>
          </a:p>
        </p:txBody>
      </p:sp>
      <p:sp>
        <p:nvSpPr>
          <p:cNvPr id="6" name="Rectangle 6"/>
          <p:cNvSpPr>
            <a:spLocks noGrp="1" noChangeArrowheads="1"/>
          </p:cNvSpPr>
          <p:nvPr>
            <p:ph type="sldNum" sz="quarter" idx="11"/>
          </p:nvPr>
        </p:nvSpPr>
        <p:spPr>
          <a:xfrm>
            <a:off x="9525" y="5648147"/>
            <a:ext cx="587375" cy="1200328"/>
          </a:xfrm>
          <a:ln/>
        </p:spPr>
        <p:txBody>
          <a:bodyPr/>
          <a:lstStyle>
            <a:lvl1pPr>
              <a:defRPr/>
            </a:lvl1pPr>
          </a:lstStyle>
          <a:p>
            <a:pPr>
              <a:defRPr/>
            </a:pPr>
            <a:r>
              <a:rPr lang="en-US" altLang="en-US"/>
              <a:t>Slide </a:t>
            </a:r>
            <a:fld id="{19A1D780-5B2D-4457-B867-5C4B53B55F55}" type="slidenum">
              <a:rPr lang="en-US" altLang="en-US"/>
              <a:pPr>
                <a:defRPr/>
              </a:pPr>
              <a:t>‹#›</a:t>
            </a:fld>
            <a:endParaRPr lang="en-US" altLang="en-US"/>
          </a:p>
        </p:txBody>
      </p:sp>
    </p:spTree>
    <p:extLst>
      <p:ext uri="{BB962C8B-B14F-4D97-AF65-F5344CB8AC3E}">
        <p14:creationId xmlns:p14="http://schemas.microsoft.com/office/powerpoint/2010/main" val="356848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77200" cy="1143000"/>
          </a:xfrm>
        </p:spPr>
        <p:txBody>
          <a:bodyPr/>
          <a:lstStyle/>
          <a:p>
            <a:r>
              <a:rPr lang="en-US"/>
              <a:t>Click to edit Master title style</a:t>
            </a:r>
          </a:p>
        </p:txBody>
      </p:sp>
      <p:sp>
        <p:nvSpPr>
          <p:cNvPr id="3" name="Content Placeholder 2"/>
          <p:cNvSpPr>
            <a:spLocks noGrp="1"/>
          </p:cNvSpPr>
          <p:nvPr>
            <p:ph idx="1"/>
          </p:nvPr>
        </p:nvSpPr>
        <p:spPr>
          <a:xfrm>
            <a:off x="609600" y="1905000"/>
            <a:ext cx="8077200" cy="4419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484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422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p:txBody>
          <a:bodyPr/>
          <a:lstStyle>
            <a:lvl1pPr>
              <a:defRPr/>
            </a:lvl1pPr>
          </a:lstStyle>
          <a:p>
            <a:pPr>
              <a:defRPr/>
            </a:pPr>
            <a:fld id="{F5EA5F7B-52C5-48A7-8461-75D12FEDF04B}" type="datetime1">
              <a:rPr lang="en-US"/>
              <a:pPr>
                <a:defRPr/>
              </a:pPr>
              <a:t>1/30/18</a:t>
            </a:fld>
            <a:endParaRPr lang="en-US"/>
          </a:p>
        </p:txBody>
      </p:sp>
      <p:sp>
        <p:nvSpPr>
          <p:cNvPr id="5" name="Rectangle 12"/>
          <p:cNvSpPr>
            <a:spLocks noGrp="1" noChangeArrowheads="1"/>
          </p:cNvSpPr>
          <p:nvPr>
            <p:ph type="sldNum" sz="quarter" idx="11"/>
          </p:nvPr>
        </p:nvSpPr>
        <p:spPr/>
        <p:txBody>
          <a:bodyPr/>
          <a:lstStyle>
            <a:lvl1pPr>
              <a:defRPr/>
            </a:lvl1pPr>
          </a:lstStyle>
          <a:p>
            <a:pPr>
              <a:defRPr/>
            </a:pPr>
            <a:fld id="{E0CEA14D-E5F0-4832-8407-532747E12E7D}" type="slidenum">
              <a:rPr lang="en-US"/>
              <a:pPr>
                <a:defRPr/>
              </a:pPr>
              <a:t>‹#›</a:t>
            </a:fld>
            <a:endParaRPr lang="en-US"/>
          </a:p>
        </p:txBody>
      </p:sp>
      <p:sp>
        <p:nvSpPr>
          <p:cNvPr id="6" name="Rectangle 13"/>
          <p:cNvSpPr>
            <a:spLocks noGrp="1" noChangeArrowheads="1"/>
          </p:cNvSpPr>
          <p:nvPr>
            <p:ph type="ftr" sz="quarter" idx="12"/>
          </p:nvPr>
        </p:nvSpPr>
        <p:spPr/>
        <p:txBody>
          <a:bodyPr/>
          <a:lstStyle>
            <a:lvl1pPr>
              <a:defRPr/>
            </a:lvl1pPr>
          </a:lstStyle>
          <a:p>
            <a:pPr>
              <a:defRPr/>
            </a:pPr>
            <a:r>
              <a:rPr lang="en-US"/>
              <a:t>©2001-2003 James D. Skrentny from notes by C. Dyer, et. al.</a:t>
            </a:r>
          </a:p>
        </p:txBody>
      </p:sp>
    </p:spTree>
    <p:extLst>
      <p:ext uri="{BB962C8B-B14F-4D97-AF65-F5344CB8AC3E}">
        <p14:creationId xmlns:p14="http://schemas.microsoft.com/office/powerpoint/2010/main" val="214325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9624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2362200"/>
            <a:ext cx="39624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p:txBody>
          <a:bodyPr/>
          <a:lstStyle>
            <a:lvl1pPr>
              <a:defRPr/>
            </a:lvl1pPr>
          </a:lstStyle>
          <a:p>
            <a:pPr>
              <a:defRPr/>
            </a:pPr>
            <a:fld id="{A3316278-94C7-4A50-8E88-B98A5AE65517}" type="datetime1">
              <a:rPr lang="en-US"/>
              <a:pPr>
                <a:defRPr/>
              </a:pPr>
              <a:t>1/30/18</a:t>
            </a:fld>
            <a:endParaRPr lang="en-US"/>
          </a:p>
        </p:txBody>
      </p:sp>
      <p:sp>
        <p:nvSpPr>
          <p:cNvPr id="6" name="Rectangle 12"/>
          <p:cNvSpPr>
            <a:spLocks noGrp="1" noChangeArrowheads="1"/>
          </p:cNvSpPr>
          <p:nvPr>
            <p:ph type="sldNum" sz="quarter" idx="11"/>
          </p:nvPr>
        </p:nvSpPr>
        <p:spPr/>
        <p:txBody>
          <a:bodyPr/>
          <a:lstStyle>
            <a:lvl1pPr>
              <a:defRPr/>
            </a:lvl1pPr>
          </a:lstStyle>
          <a:p>
            <a:pPr>
              <a:defRPr/>
            </a:pPr>
            <a:fld id="{7D82F171-3009-4151-8007-71D8B3CB4B7B}" type="slidenum">
              <a:rPr lang="en-US"/>
              <a:pPr>
                <a:defRPr/>
              </a:pPr>
              <a:t>‹#›</a:t>
            </a:fld>
            <a:endParaRPr lang="en-US"/>
          </a:p>
        </p:txBody>
      </p:sp>
      <p:sp>
        <p:nvSpPr>
          <p:cNvPr id="7" name="Rectangle 13"/>
          <p:cNvSpPr>
            <a:spLocks noGrp="1" noChangeArrowheads="1"/>
          </p:cNvSpPr>
          <p:nvPr>
            <p:ph type="ftr" sz="quarter" idx="12"/>
          </p:nvPr>
        </p:nvSpPr>
        <p:spPr/>
        <p:txBody>
          <a:bodyPr/>
          <a:lstStyle>
            <a:lvl1pPr>
              <a:defRPr/>
            </a:lvl1pPr>
          </a:lstStyle>
          <a:p>
            <a:pPr>
              <a:defRPr/>
            </a:pPr>
            <a:r>
              <a:rPr lang="en-US"/>
              <a:t>©2001-2003 James D. Skrentny from notes by C. Dyer, et. al.</a:t>
            </a:r>
          </a:p>
        </p:txBody>
      </p:sp>
    </p:spTree>
    <p:extLst>
      <p:ext uri="{BB962C8B-B14F-4D97-AF65-F5344CB8AC3E}">
        <p14:creationId xmlns:p14="http://schemas.microsoft.com/office/powerpoint/2010/main" val="88280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p:txBody>
          <a:bodyPr/>
          <a:lstStyle>
            <a:lvl1pPr>
              <a:defRPr/>
            </a:lvl1pPr>
          </a:lstStyle>
          <a:p>
            <a:pPr>
              <a:defRPr/>
            </a:pPr>
            <a:fld id="{C78110C6-EA68-4CF3-A14C-CEF8F5BBD88E}" type="datetime1">
              <a:rPr lang="en-US"/>
              <a:pPr>
                <a:defRPr/>
              </a:pPr>
              <a:t>1/30/18</a:t>
            </a:fld>
            <a:endParaRPr lang="en-US"/>
          </a:p>
        </p:txBody>
      </p:sp>
      <p:sp>
        <p:nvSpPr>
          <p:cNvPr id="8" name="Rectangle 12"/>
          <p:cNvSpPr>
            <a:spLocks noGrp="1" noChangeArrowheads="1"/>
          </p:cNvSpPr>
          <p:nvPr>
            <p:ph type="sldNum" sz="quarter" idx="11"/>
          </p:nvPr>
        </p:nvSpPr>
        <p:spPr/>
        <p:txBody>
          <a:bodyPr/>
          <a:lstStyle>
            <a:lvl1pPr>
              <a:defRPr/>
            </a:lvl1pPr>
          </a:lstStyle>
          <a:p>
            <a:pPr>
              <a:defRPr/>
            </a:pPr>
            <a:fld id="{7D943EEE-BC1D-4BA5-9A51-4DD11201B3E7}" type="slidenum">
              <a:rPr lang="en-US"/>
              <a:pPr>
                <a:defRPr/>
              </a:pPr>
              <a:t>‹#›</a:t>
            </a:fld>
            <a:endParaRPr lang="en-US"/>
          </a:p>
        </p:txBody>
      </p:sp>
      <p:sp>
        <p:nvSpPr>
          <p:cNvPr id="9" name="Rectangle 13"/>
          <p:cNvSpPr>
            <a:spLocks noGrp="1" noChangeArrowheads="1"/>
          </p:cNvSpPr>
          <p:nvPr>
            <p:ph type="ftr" sz="quarter" idx="12"/>
          </p:nvPr>
        </p:nvSpPr>
        <p:spPr/>
        <p:txBody>
          <a:bodyPr/>
          <a:lstStyle>
            <a:lvl1pPr>
              <a:defRPr/>
            </a:lvl1pPr>
          </a:lstStyle>
          <a:p>
            <a:pPr>
              <a:defRPr/>
            </a:pPr>
            <a:r>
              <a:rPr lang="en-US"/>
              <a:t>©2001-2003 James D. Skrentny from notes by C. Dyer, et. al.</a:t>
            </a:r>
          </a:p>
        </p:txBody>
      </p:sp>
    </p:spTree>
    <p:extLst>
      <p:ext uri="{BB962C8B-B14F-4D97-AF65-F5344CB8AC3E}">
        <p14:creationId xmlns:p14="http://schemas.microsoft.com/office/powerpoint/2010/main" val="353213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p:txBody>
          <a:bodyPr/>
          <a:lstStyle>
            <a:lvl1pPr>
              <a:defRPr/>
            </a:lvl1pPr>
          </a:lstStyle>
          <a:p>
            <a:pPr>
              <a:defRPr/>
            </a:pPr>
            <a:fld id="{5F8A25E9-FCE2-4136-A92E-6B160541D838}" type="datetime1">
              <a:rPr lang="en-US"/>
              <a:pPr>
                <a:defRPr/>
              </a:pPr>
              <a:t>1/30/18</a:t>
            </a:fld>
            <a:endParaRPr lang="en-US"/>
          </a:p>
        </p:txBody>
      </p:sp>
      <p:sp>
        <p:nvSpPr>
          <p:cNvPr id="4" name="Rectangle 12"/>
          <p:cNvSpPr>
            <a:spLocks noGrp="1" noChangeArrowheads="1"/>
          </p:cNvSpPr>
          <p:nvPr>
            <p:ph type="sldNum" sz="quarter" idx="11"/>
          </p:nvPr>
        </p:nvSpPr>
        <p:spPr/>
        <p:txBody>
          <a:bodyPr/>
          <a:lstStyle>
            <a:lvl1pPr>
              <a:defRPr/>
            </a:lvl1pPr>
          </a:lstStyle>
          <a:p>
            <a:pPr>
              <a:defRPr/>
            </a:pPr>
            <a:fld id="{A82B2E49-543B-441B-92FF-0A1B3CA81D11}" type="slidenum">
              <a:rPr lang="en-US"/>
              <a:pPr>
                <a:defRPr/>
              </a:pPr>
              <a:t>‹#›</a:t>
            </a:fld>
            <a:endParaRPr lang="en-US"/>
          </a:p>
        </p:txBody>
      </p:sp>
      <p:sp>
        <p:nvSpPr>
          <p:cNvPr id="5" name="Rectangle 13"/>
          <p:cNvSpPr>
            <a:spLocks noGrp="1" noChangeArrowheads="1"/>
          </p:cNvSpPr>
          <p:nvPr>
            <p:ph type="ftr" sz="quarter" idx="12"/>
          </p:nvPr>
        </p:nvSpPr>
        <p:spPr/>
        <p:txBody>
          <a:bodyPr/>
          <a:lstStyle>
            <a:lvl1pPr>
              <a:defRPr/>
            </a:lvl1pPr>
          </a:lstStyle>
          <a:p>
            <a:pPr>
              <a:defRPr/>
            </a:pPr>
            <a:r>
              <a:rPr lang="en-US"/>
              <a:t>©2001-2003 James D. Skrentny from notes by C. Dyer, et. al.</a:t>
            </a:r>
          </a:p>
        </p:txBody>
      </p:sp>
    </p:spTree>
    <p:extLst>
      <p:ext uri="{BB962C8B-B14F-4D97-AF65-F5344CB8AC3E}">
        <p14:creationId xmlns:p14="http://schemas.microsoft.com/office/powerpoint/2010/main" val="329387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p:txBody>
          <a:bodyPr/>
          <a:lstStyle>
            <a:lvl1pPr>
              <a:defRPr/>
            </a:lvl1pPr>
          </a:lstStyle>
          <a:p>
            <a:pPr>
              <a:defRPr/>
            </a:pPr>
            <a:fld id="{33D0C105-F96A-4977-9714-A4B0280479F1}" type="datetime1">
              <a:rPr lang="en-US"/>
              <a:pPr>
                <a:defRPr/>
              </a:pPr>
              <a:t>1/30/18</a:t>
            </a:fld>
            <a:endParaRPr lang="en-US"/>
          </a:p>
        </p:txBody>
      </p:sp>
      <p:sp>
        <p:nvSpPr>
          <p:cNvPr id="3" name="Rectangle 12"/>
          <p:cNvSpPr>
            <a:spLocks noGrp="1" noChangeArrowheads="1"/>
          </p:cNvSpPr>
          <p:nvPr>
            <p:ph type="sldNum" sz="quarter" idx="11"/>
          </p:nvPr>
        </p:nvSpPr>
        <p:spPr/>
        <p:txBody>
          <a:bodyPr/>
          <a:lstStyle>
            <a:lvl1pPr>
              <a:defRPr/>
            </a:lvl1pPr>
          </a:lstStyle>
          <a:p>
            <a:pPr>
              <a:defRPr/>
            </a:pPr>
            <a:fld id="{3F25326B-A741-47E4-9ECB-181DFC012AA4}" type="slidenum">
              <a:rPr lang="en-US"/>
              <a:pPr>
                <a:defRPr/>
              </a:pPr>
              <a:t>‹#›</a:t>
            </a:fld>
            <a:endParaRPr lang="en-US"/>
          </a:p>
        </p:txBody>
      </p:sp>
      <p:sp>
        <p:nvSpPr>
          <p:cNvPr id="4" name="Rectangle 13"/>
          <p:cNvSpPr>
            <a:spLocks noGrp="1" noChangeArrowheads="1"/>
          </p:cNvSpPr>
          <p:nvPr>
            <p:ph type="ftr" sz="quarter" idx="12"/>
          </p:nvPr>
        </p:nvSpPr>
        <p:spPr/>
        <p:txBody>
          <a:bodyPr/>
          <a:lstStyle>
            <a:lvl1pPr>
              <a:defRPr/>
            </a:lvl1pPr>
          </a:lstStyle>
          <a:p>
            <a:pPr>
              <a:defRPr/>
            </a:pPr>
            <a:r>
              <a:rPr lang="en-US"/>
              <a:t>©2001-2003 James D. Skrentny from notes by C. Dyer, et. al.</a:t>
            </a:r>
          </a:p>
        </p:txBody>
      </p:sp>
    </p:spTree>
    <p:extLst>
      <p:ext uri="{BB962C8B-B14F-4D97-AF65-F5344CB8AC3E}">
        <p14:creationId xmlns:p14="http://schemas.microsoft.com/office/powerpoint/2010/main" val="41138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p:txBody>
          <a:bodyPr/>
          <a:lstStyle>
            <a:lvl1pPr>
              <a:defRPr/>
            </a:lvl1pPr>
          </a:lstStyle>
          <a:p>
            <a:pPr>
              <a:defRPr/>
            </a:pPr>
            <a:fld id="{E2565CFD-0DB5-4C3C-A53E-37C9337FFF4D}" type="datetime1">
              <a:rPr lang="en-US"/>
              <a:pPr>
                <a:defRPr/>
              </a:pPr>
              <a:t>1/30/18</a:t>
            </a:fld>
            <a:endParaRPr lang="en-US"/>
          </a:p>
        </p:txBody>
      </p:sp>
      <p:sp>
        <p:nvSpPr>
          <p:cNvPr id="6" name="Rectangle 12"/>
          <p:cNvSpPr>
            <a:spLocks noGrp="1" noChangeArrowheads="1"/>
          </p:cNvSpPr>
          <p:nvPr>
            <p:ph type="sldNum" sz="quarter" idx="11"/>
          </p:nvPr>
        </p:nvSpPr>
        <p:spPr/>
        <p:txBody>
          <a:bodyPr/>
          <a:lstStyle>
            <a:lvl1pPr>
              <a:defRPr/>
            </a:lvl1pPr>
          </a:lstStyle>
          <a:p>
            <a:pPr>
              <a:defRPr/>
            </a:pPr>
            <a:fld id="{1795B207-1AA3-4A99-B79E-BB4CCCD10C97}" type="slidenum">
              <a:rPr lang="en-US"/>
              <a:pPr>
                <a:defRPr/>
              </a:pPr>
              <a:t>‹#›</a:t>
            </a:fld>
            <a:endParaRPr lang="en-US"/>
          </a:p>
        </p:txBody>
      </p:sp>
      <p:sp>
        <p:nvSpPr>
          <p:cNvPr id="7" name="Rectangle 13"/>
          <p:cNvSpPr>
            <a:spLocks noGrp="1" noChangeArrowheads="1"/>
          </p:cNvSpPr>
          <p:nvPr>
            <p:ph type="ftr" sz="quarter" idx="12"/>
          </p:nvPr>
        </p:nvSpPr>
        <p:spPr/>
        <p:txBody>
          <a:bodyPr/>
          <a:lstStyle>
            <a:lvl1pPr>
              <a:defRPr/>
            </a:lvl1pPr>
          </a:lstStyle>
          <a:p>
            <a:pPr>
              <a:defRPr/>
            </a:pPr>
            <a:r>
              <a:rPr lang="en-US"/>
              <a:t>©2001-2003 James D. Skrentny from notes by C. Dyer, et. al.</a:t>
            </a:r>
          </a:p>
        </p:txBody>
      </p:sp>
    </p:spTree>
    <p:extLst>
      <p:ext uri="{BB962C8B-B14F-4D97-AF65-F5344CB8AC3E}">
        <p14:creationId xmlns:p14="http://schemas.microsoft.com/office/powerpoint/2010/main" val="2540324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3200400" cy="6858000"/>
            <a:chOff x="0" y="0"/>
            <a:chExt cx="2016" cy="4320"/>
          </a:xfrm>
        </p:grpSpPr>
        <p:sp>
          <p:nvSpPr>
            <p:cNvPr id="1036" name="Rectangle 3"/>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037" name="Rectangle 4"/>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27" name="AutoShape 5"/>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lgn="ctr"/>
            <a:endParaRPr kumimoji="1" lang="en-US"/>
          </a:p>
        </p:txBody>
      </p:sp>
      <p:sp>
        <p:nvSpPr>
          <p:cNvPr id="1028" name="Rectangle 6"/>
          <p:cNvSpPr>
            <a:spLocks noGrp="1" noChangeArrowheads="1"/>
          </p:cNvSpPr>
          <p:nvPr>
            <p:ph type="title"/>
          </p:nvPr>
        </p:nvSpPr>
        <p:spPr bwMode="auto">
          <a:xfrm>
            <a:off x="838200" y="762000"/>
            <a:ext cx="80772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7"/>
          <p:cNvSpPr>
            <a:spLocks noGrp="1" noChangeArrowheads="1"/>
          </p:cNvSpPr>
          <p:nvPr>
            <p:ph type="body" idx="1"/>
          </p:nvPr>
        </p:nvSpPr>
        <p:spPr bwMode="auto">
          <a:xfrm>
            <a:off x="838200" y="2362200"/>
            <a:ext cx="8077200" cy="396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4424" name="Rectangle 8"/>
          <p:cNvSpPr>
            <a:spLocks noGrp="1" noChangeArrowheads="1"/>
          </p:cNvSpPr>
          <p:nvPr>
            <p:ph type="dt" sz="half" idx="2"/>
          </p:nvPr>
        </p:nvSpPr>
        <p:spPr bwMode="auto">
          <a:xfrm>
            <a:off x="7010400" y="6613525"/>
            <a:ext cx="1905000" cy="244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a:defRPr sz="1000">
                <a:latin typeface="+mn-lt"/>
              </a:defRPr>
            </a:lvl1pPr>
          </a:lstStyle>
          <a:p>
            <a:pPr>
              <a:defRPr/>
            </a:pPr>
            <a:fld id="{58568A26-16F3-47B3-89E5-FD6523E55E7D}" type="datetime1">
              <a:rPr lang="en-US"/>
              <a:pPr>
                <a:defRPr/>
              </a:pPr>
              <a:t>1/30/18</a:t>
            </a:fld>
            <a:endParaRPr lang="en-US"/>
          </a:p>
        </p:txBody>
      </p:sp>
      <p:grpSp>
        <p:nvGrpSpPr>
          <p:cNvPr id="1031" name="Group 9"/>
          <p:cNvGrpSpPr>
            <a:grpSpLocks/>
          </p:cNvGrpSpPr>
          <p:nvPr/>
        </p:nvGrpSpPr>
        <p:grpSpPr bwMode="auto">
          <a:xfrm>
            <a:off x="228600" y="1981200"/>
            <a:ext cx="7997825" cy="319088"/>
            <a:chOff x="144" y="1248"/>
            <a:chExt cx="4656" cy="201"/>
          </a:xfrm>
        </p:grpSpPr>
        <p:sp>
          <p:nvSpPr>
            <p:cNvPr id="1034" name="AutoShape 10"/>
            <p:cNvSpPr>
              <a:spLocks noChangeArrowheads="1"/>
            </p:cNvSpPr>
            <p:nvPr/>
          </p:nvSpPr>
          <p:spPr bwMode="auto">
            <a:xfrm>
              <a:off x="384" y="1248"/>
              <a:ext cx="4416" cy="200"/>
            </a:xfrm>
            <a:prstGeom prst="roundRect">
              <a:avLst>
                <a:gd name="adj" fmla="val 0"/>
              </a:avLst>
            </a:prstGeom>
            <a:solidFill>
              <a:srgbClr val="11111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35" name="AutoShape 11"/>
            <p:cNvSpPr>
              <a:spLocks noChangeArrowheads="1"/>
            </p:cNvSpPr>
            <p:nvPr/>
          </p:nvSpPr>
          <p:spPr bwMode="auto">
            <a:xfrm flipH="1">
              <a:off x="144" y="1248"/>
              <a:ext cx="248" cy="201"/>
            </a:xfrm>
            <a:prstGeom prst="flowChartDelay">
              <a:avLst/>
            </a:prstGeom>
            <a:solidFill>
              <a:srgbClr val="11111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444428" name="Rectangle 12"/>
          <p:cNvSpPr>
            <a:spLocks noGrp="1" noChangeArrowheads="1"/>
          </p:cNvSpPr>
          <p:nvPr>
            <p:ph type="sldNum" sz="quarter" idx="4"/>
          </p:nvPr>
        </p:nvSpPr>
        <p:spPr bwMode="auto">
          <a:xfrm>
            <a:off x="9525" y="6391275"/>
            <a:ext cx="5873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defRPr b="1">
                <a:solidFill>
                  <a:schemeClr val="bg1"/>
                </a:solidFill>
                <a:latin typeface="+mn-lt"/>
              </a:defRPr>
            </a:lvl1pPr>
          </a:lstStyle>
          <a:p>
            <a:pPr>
              <a:defRPr/>
            </a:pPr>
            <a:fld id="{4E344CC7-88A9-41A0-B230-A7E8779281AD}" type="slidenum">
              <a:rPr lang="en-US"/>
              <a:pPr>
                <a:defRPr/>
              </a:pPr>
              <a:t>‹#›</a:t>
            </a:fld>
            <a:endParaRPr lang="en-US"/>
          </a:p>
        </p:txBody>
      </p:sp>
      <p:sp>
        <p:nvSpPr>
          <p:cNvPr id="444429" name="Rectangle 13"/>
          <p:cNvSpPr>
            <a:spLocks noGrp="1" noChangeArrowheads="1"/>
          </p:cNvSpPr>
          <p:nvPr>
            <p:ph type="ftr" sz="quarter" idx="3"/>
          </p:nvPr>
        </p:nvSpPr>
        <p:spPr bwMode="auto">
          <a:xfrm>
            <a:off x="1828800" y="6613525"/>
            <a:ext cx="4114800" cy="244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a:defRPr sz="1000">
                <a:latin typeface="+mn-lt"/>
              </a:defRPr>
            </a:lvl1pPr>
          </a:lstStyle>
          <a:p>
            <a:pPr>
              <a:defRPr/>
            </a:pPr>
            <a:r>
              <a:rPr lang="en-US"/>
              <a:t>©2001-2003 James D. Skrentny from notes by C. Dyer, et. al.</a:t>
            </a:r>
          </a:p>
        </p:txBody>
      </p:sp>
    </p:spTree>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 id="2147484140" r:id="rId13"/>
  </p:sldLayoutIdLst>
  <p:hf hdr="0" ftr="0" dt="0"/>
  <p:txStyles>
    <p:titleStyle>
      <a:lvl1pPr algn="l" rtl="0" eaLnBrk="0" fontAlgn="base" hangingPunct="0">
        <a:lnSpc>
          <a:spcPct val="90000"/>
        </a:lnSpc>
        <a:spcBef>
          <a:spcPct val="0"/>
        </a:spcBef>
        <a:spcAft>
          <a:spcPct val="0"/>
        </a:spcAft>
        <a:defRPr sz="3200" b="1">
          <a:solidFill>
            <a:srgbClr val="D34303"/>
          </a:solidFill>
          <a:latin typeface="+mj-lt"/>
          <a:ea typeface="+mj-ea"/>
          <a:cs typeface="+mj-cs"/>
        </a:defRPr>
      </a:lvl1pPr>
      <a:lvl2pPr algn="l" rtl="0" eaLnBrk="0" fontAlgn="base" hangingPunct="0">
        <a:lnSpc>
          <a:spcPct val="90000"/>
        </a:lnSpc>
        <a:spcBef>
          <a:spcPct val="0"/>
        </a:spcBef>
        <a:spcAft>
          <a:spcPct val="0"/>
        </a:spcAft>
        <a:defRPr sz="3200" b="1">
          <a:solidFill>
            <a:srgbClr val="D34303"/>
          </a:solidFill>
          <a:latin typeface="Arial" charset="0"/>
        </a:defRPr>
      </a:lvl2pPr>
      <a:lvl3pPr algn="l" rtl="0" eaLnBrk="0" fontAlgn="base" hangingPunct="0">
        <a:lnSpc>
          <a:spcPct val="90000"/>
        </a:lnSpc>
        <a:spcBef>
          <a:spcPct val="0"/>
        </a:spcBef>
        <a:spcAft>
          <a:spcPct val="0"/>
        </a:spcAft>
        <a:defRPr sz="3200" b="1">
          <a:solidFill>
            <a:srgbClr val="D34303"/>
          </a:solidFill>
          <a:latin typeface="Arial" charset="0"/>
        </a:defRPr>
      </a:lvl3pPr>
      <a:lvl4pPr algn="l" rtl="0" eaLnBrk="0" fontAlgn="base" hangingPunct="0">
        <a:lnSpc>
          <a:spcPct val="90000"/>
        </a:lnSpc>
        <a:spcBef>
          <a:spcPct val="0"/>
        </a:spcBef>
        <a:spcAft>
          <a:spcPct val="0"/>
        </a:spcAft>
        <a:defRPr sz="3200" b="1">
          <a:solidFill>
            <a:srgbClr val="D34303"/>
          </a:solidFill>
          <a:latin typeface="Arial" charset="0"/>
        </a:defRPr>
      </a:lvl4pPr>
      <a:lvl5pPr algn="l" rtl="0" eaLnBrk="0" fontAlgn="base" hangingPunct="0">
        <a:lnSpc>
          <a:spcPct val="90000"/>
        </a:lnSpc>
        <a:spcBef>
          <a:spcPct val="0"/>
        </a:spcBef>
        <a:spcAft>
          <a:spcPct val="0"/>
        </a:spcAft>
        <a:defRPr sz="3200" b="1">
          <a:solidFill>
            <a:srgbClr val="D34303"/>
          </a:solidFill>
          <a:latin typeface="Arial" charset="0"/>
        </a:defRPr>
      </a:lvl5pPr>
      <a:lvl6pPr marL="457200" algn="l" rtl="0" fontAlgn="base">
        <a:lnSpc>
          <a:spcPct val="90000"/>
        </a:lnSpc>
        <a:spcBef>
          <a:spcPct val="0"/>
        </a:spcBef>
        <a:spcAft>
          <a:spcPct val="0"/>
        </a:spcAft>
        <a:defRPr sz="3200" b="1">
          <a:solidFill>
            <a:srgbClr val="D34303"/>
          </a:solidFill>
          <a:latin typeface="Arial" charset="0"/>
        </a:defRPr>
      </a:lvl6pPr>
      <a:lvl7pPr marL="914400" algn="l" rtl="0" fontAlgn="base">
        <a:lnSpc>
          <a:spcPct val="90000"/>
        </a:lnSpc>
        <a:spcBef>
          <a:spcPct val="0"/>
        </a:spcBef>
        <a:spcAft>
          <a:spcPct val="0"/>
        </a:spcAft>
        <a:defRPr sz="3200" b="1">
          <a:solidFill>
            <a:srgbClr val="D34303"/>
          </a:solidFill>
          <a:latin typeface="Arial" charset="0"/>
        </a:defRPr>
      </a:lvl7pPr>
      <a:lvl8pPr marL="1371600" algn="l" rtl="0" fontAlgn="base">
        <a:lnSpc>
          <a:spcPct val="90000"/>
        </a:lnSpc>
        <a:spcBef>
          <a:spcPct val="0"/>
        </a:spcBef>
        <a:spcAft>
          <a:spcPct val="0"/>
        </a:spcAft>
        <a:defRPr sz="3200" b="1">
          <a:solidFill>
            <a:srgbClr val="D34303"/>
          </a:solidFill>
          <a:latin typeface="Arial" charset="0"/>
        </a:defRPr>
      </a:lvl8pPr>
      <a:lvl9pPr marL="1828800" algn="l" rtl="0" fontAlgn="base">
        <a:lnSpc>
          <a:spcPct val="90000"/>
        </a:lnSpc>
        <a:spcBef>
          <a:spcPct val="0"/>
        </a:spcBef>
        <a:spcAft>
          <a:spcPct val="0"/>
        </a:spcAft>
        <a:defRPr sz="3200" b="1">
          <a:solidFill>
            <a:srgbClr val="D34303"/>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400" b="1">
          <a:solidFill>
            <a:srgbClr val="111111"/>
          </a:solidFill>
          <a:latin typeface="+mn-lt"/>
          <a:ea typeface="+mn-ea"/>
          <a:cs typeface="+mn-cs"/>
        </a:defRPr>
      </a:lvl1pPr>
      <a:lvl2pPr marL="742950" indent="-285750" algn="l" rtl="0" eaLnBrk="0" fontAlgn="base" hangingPunct="0">
        <a:spcBef>
          <a:spcPct val="0"/>
        </a:spcBef>
        <a:spcAft>
          <a:spcPct val="0"/>
        </a:spcAft>
        <a:buClr>
          <a:schemeClr val="tx1"/>
        </a:buClr>
        <a:buSzPct val="75000"/>
        <a:buChar char="–"/>
        <a:defRPr sz="2400">
          <a:solidFill>
            <a:srgbClr val="111111"/>
          </a:solidFill>
          <a:latin typeface="+mn-lt"/>
        </a:defRPr>
      </a:lvl2pPr>
      <a:lvl3pPr marL="1143000" indent="-228600" algn="l" rtl="0" eaLnBrk="0" fontAlgn="base" hangingPunct="0">
        <a:spcBef>
          <a:spcPct val="0"/>
        </a:spcBef>
        <a:spcAft>
          <a:spcPct val="0"/>
        </a:spcAft>
        <a:buClr>
          <a:schemeClr val="tx1"/>
        </a:buClr>
        <a:buSzPct val="75000"/>
        <a:buFont typeface="Wingdings" pitchFamily="2" charset="2"/>
        <a:buChar char="l"/>
        <a:defRPr sz="2000">
          <a:solidFill>
            <a:srgbClr val="111111"/>
          </a:solidFill>
          <a:latin typeface="+mn-lt"/>
        </a:defRPr>
      </a:lvl3pPr>
      <a:lvl4pPr marL="1600200" indent="-228600" algn="l" rtl="0" eaLnBrk="0" fontAlgn="base" hangingPunct="0">
        <a:spcBef>
          <a:spcPct val="0"/>
        </a:spcBef>
        <a:spcAft>
          <a:spcPct val="0"/>
        </a:spcAft>
        <a:buClr>
          <a:schemeClr val="tx1"/>
        </a:buClr>
        <a:buSzPct val="80000"/>
        <a:buChar char="–"/>
        <a:defRPr>
          <a:solidFill>
            <a:srgbClr val="111111"/>
          </a:solidFill>
          <a:latin typeface="+mn-lt"/>
        </a:defRPr>
      </a:lvl4pPr>
      <a:lvl5pPr marL="2057400" indent="-228600" algn="l" rtl="0" eaLnBrk="0" fontAlgn="base" hangingPunct="0">
        <a:spcBef>
          <a:spcPct val="0"/>
        </a:spcBef>
        <a:spcAft>
          <a:spcPct val="0"/>
        </a:spcAft>
        <a:buClr>
          <a:schemeClr val="tx1"/>
        </a:buClr>
        <a:buSzPct val="65000"/>
        <a:buFont typeface="Wingdings" pitchFamily="2" charset="2"/>
        <a:buChar char="l"/>
        <a:defRPr>
          <a:solidFill>
            <a:srgbClr val="111111"/>
          </a:solidFill>
          <a:latin typeface="+mn-lt"/>
        </a:defRPr>
      </a:lvl5pPr>
      <a:lvl6pPr marL="2514600" indent="-228600" algn="l" rtl="0" fontAlgn="base">
        <a:spcBef>
          <a:spcPct val="0"/>
        </a:spcBef>
        <a:spcAft>
          <a:spcPct val="0"/>
        </a:spcAft>
        <a:buClr>
          <a:schemeClr val="tx1"/>
        </a:buClr>
        <a:buSzPct val="65000"/>
        <a:buFont typeface="Wingdings" pitchFamily="2" charset="2"/>
        <a:buChar char="l"/>
        <a:defRPr>
          <a:solidFill>
            <a:srgbClr val="111111"/>
          </a:solidFill>
          <a:latin typeface="+mn-lt"/>
        </a:defRPr>
      </a:lvl6pPr>
      <a:lvl7pPr marL="2971800" indent="-228600" algn="l" rtl="0" fontAlgn="base">
        <a:spcBef>
          <a:spcPct val="0"/>
        </a:spcBef>
        <a:spcAft>
          <a:spcPct val="0"/>
        </a:spcAft>
        <a:buClr>
          <a:schemeClr val="tx1"/>
        </a:buClr>
        <a:buSzPct val="65000"/>
        <a:buFont typeface="Wingdings" pitchFamily="2" charset="2"/>
        <a:buChar char="l"/>
        <a:defRPr>
          <a:solidFill>
            <a:srgbClr val="111111"/>
          </a:solidFill>
          <a:latin typeface="+mn-lt"/>
        </a:defRPr>
      </a:lvl7pPr>
      <a:lvl8pPr marL="3429000" indent="-228600" algn="l" rtl="0" fontAlgn="base">
        <a:spcBef>
          <a:spcPct val="0"/>
        </a:spcBef>
        <a:spcAft>
          <a:spcPct val="0"/>
        </a:spcAft>
        <a:buClr>
          <a:schemeClr val="tx1"/>
        </a:buClr>
        <a:buSzPct val="65000"/>
        <a:buFont typeface="Wingdings" pitchFamily="2" charset="2"/>
        <a:buChar char="l"/>
        <a:defRPr>
          <a:solidFill>
            <a:srgbClr val="111111"/>
          </a:solidFill>
          <a:latin typeface="+mn-lt"/>
        </a:defRPr>
      </a:lvl8pPr>
      <a:lvl9pPr marL="3886200" indent="-228600" algn="l" rtl="0" fontAlgn="base">
        <a:spcBef>
          <a:spcPct val="0"/>
        </a:spcBef>
        <a:spcAft>
          <a:spcPct val="0"/>
        </a:spcAft>
        <a:buClr>
          <a:schemeClr val="tx1"/>
        </a:buClr>
        <a:buSzPct val="65000"/>
        <a:buFont typeface="Wingdings" pitchFamily="2" charset="2"/>
        <a:buChar char="l"/>
        <a:defRPr>
          <a:solidFill>
            <a:srgbClr val="11111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en.wikipedia.org/wiki/Problem#Problem_solving" TargetMode="External"/><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9"/>
          <p:cNvSpPr>
            <a:spLocks noGrp="1" noChangeArrowheads="1"/>
          </p:cNvSpPr>
          <p:nvPr>
            <p:ph type="sldNum" sz="quarter" idx="10"/>
          </p:nvPr>
        </p:nvSpPr>
        <p:spPr/>
        <p:txBody>
          <a:bodyPr/>
          <a:lstStyle/>
          <a:p>
            <a:pPr>
              <a:defRPr/>
            </a:pPr>
            <a:fld id="{08EEDCF4-AC8C-4F10-969B-6BC99D1635DB}" type="slidenum">
              <a:rPr lang="en-US"/>
              <a:pPr>
                <a:defRPr/>
              </a:pPr>
              <a:t>1</a:t>
            </a:fld>
            <a:endParaRPr lang="en-US"/>
          </a:p>
        </p:txBody>
      </p:sp>
      <p:sp>
        <p:nvSpPr>
          <p:cNvPr id="14339" name="Rectangle 2"/>
          <p:cNvSpPr>
            <a:spLocks noGrp="1" noChangeArrowheads="1"/>
          </p:cNvSpPr>
          <p:nvPr>
            <p:ph type="ctrTitle"/>
          </p:nvPr>
        </p:nvSpPr>
        <p:spPr/>
        <p:txBody>
          <a:bodyPr/>
          <a:lstStyle/>
          <a:p>
            <a:pPr eaLnBrk="1" hangingPunct="1"/>
            <a:r>
              <a:rPr lang="en-US" sz="4400" dirty="0"/>
              <a:t>Uninformed Search</a:t>
            </a:r>
            <a:endParaRPr lang="en-US" sz="4400" b="0" dirty="0"/>
          </a:p>
        </p:txBody>
      </p:sp>
      <p:sp>
        <p:nvSpPr>
          <p:cNvPr id="14340" name="Rectangle 3"/>
          <p:cNvSpPr>
            <a:spLocks noGrp="1" noChangeArrowheads="1"/>
          </p:cNvSpPr>
          <p:nvPr>
            <p:ph type="subTitle" idx="4294967295"/>
          </p:nvPr>
        </p:nvSpPr>
        <p:spPr>
          <a:xfrm>
            <a:off x="2438400" y="2971800"/>
            <a:ext cx="4114800" cy="1822450"/>
          </a:xfrm>
        </p:spPr>
        <p:txBody>
          <a:bodyPr/>
          <a:lstStyle/>
          <a:p>
            <a:pPr algn="ctr" eaLnBrk="1" hangingPunct="1">
              <a:buFont typeface="Wingdings" pitchFamily="2" charset="2"/>
              <a:buNone/>
            </a:pPr>
            <a:r>
              <a:rPr lang="en-US" sz="3600" dirty="0"/>
              <a:t>Chapter 3.1 – 3.4</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Example:  Natural Language Translation</a:t>
            </a:r>
          </a:p>
        </p:txBody>
      </p:sp>
      <p:sp>
        <p:nvSpPr>
          <p:cNvPr id="3" name="Content Placeholder 2"/>
          <p:cNvSpPr>
            <a:spLocks noGrp="1"/>
          </p:cNvSpPr>
          <p:nvPr>
            <p:ph idx="1"/>
          </p:nvPr>
        </p:nvSpPr>
        <p:spPr>
          <a:xfrm>
            <a:off x="1066800" y="1905000"/>
            <a:ext cx="7620000" cy="1828800"/>
          </a:xfrm>
        </p:spPr>
        <p:txBody>
          <a:bodyPr/>
          <a:lstStyle/>
          <a:p>
            <a:pPr marL="0" indent="0">
              <a:buNone/>
            </a:pPr>
            <a:r>
              <a:rPr lang="en-US" b="0" dirty="0"/>
              <a:t>Italian </a:t>
            </a:r>
            <a:r>
              <a:rPr lang="en-US" b="0" dirty="0">
                <a:sym typeface="Wingdings"/>
              </a:rPr>
              <a:t>  English:  </a:t>
            </a:r>
          </a:p>
          <a:p>
            <a:pPr marL="0" indent="0">
              <a:buNone/>
            </a:pPr>
            <a:endParaRPr lang="en-US" b="0" dirty="0">
              <a:sym typeface="Wingdings"/>
            </a:endParaRPr>
          </a:p>
          <a:p>
            <a:pPr marL="0" indent="0">
              <a:buNone/>
            </a:pPr>
            <a:r>
              <a:rPr lang="it-IT" b="0" dirty="0"/>
              <a:t>la casa blu</a:t>
            </a:r>
            <a:r>
              <a:rPr lang="en-US" b="0" dirty="0"/>
              <a:t>  </a:t>
            </a:r>
            <a:r>
              <a:rPr lang="en-US" b="0" dirty="0">
                <a:sym typeface="Wingdings"/>
              </a:rPr>
              <a:t>  </a:t>
            </a:r>
            <a:r>
              <a:rPr lang="en-US" b="0" dirty="0"/>
              <a:t>the blue house</a:t>
            </a:r>
            <a:endParaRPr lang="en-US" dirty="0"/>
          </a:p>
        </p:txBody>
      </p:sp>
      <p:sp>
        <p:nvSpPr>
          <p:cNvPr id="4" name="Rectangle 3"/>
          <p:cNvSpPr/>
          <p:nvPr/>
        </p:nvSpPr>
        <p:spPr>
          <a:xfrm>
            <a:off x="914400" y="4419600"/>
            <a:ext cx="6934200" cy="1200328"/>
          </a:xfrm>
          <a:prstGeom prst="rect">
            <a:avLst/>
          </a:prstGeom>
        </p:spPr>
        <p:txBody>
          <a:bodyPr wrap="square">
            <a:spAutoFit/>
          </a:bodyPr>
          <a:lstStyle/>
          <a:p>
            <a:r>
              <a:rPr lang="en-US" dirty="0">
                <a:solidFill>
                  <a:srgbClr val="FF0000"/>
                </a:solidFill>
                <a:latin typeface="+mn-lt"/>
              </a:rPr>
              <a:t>Actions:</a:t>
            </a:r>
            <a:r>
              <a:rPr lang="en-US" dirty="0">
                <a:latin typeface="+mn-lt"/>
              </a:rPr>
              <a:t> translate single words (e.g., la  </a:t>
            </a:r>
            <a:r>
              <a:rPr lang="en-US" dirty="0">
                <a:latin typeface="+mn-lt"/>
                <a:ea typeface="Wingdings"/>
                <a:cs typeface="Wingdings"/>
                <a:sym typeface="Wingdings"/>
              </a:rPr>
              <a:t> </a:t>
            </a:r>
            <a:r>
              <a:rPr lang="en-US" dirty="0">
                <a:latin typeface="+mn-lt"/>
              </a:rPr>
              <a:t>the)</a:t>
            </a:r>
          </a:p>
          <a:p>
            <a:endParaRPr lang="en-US" dirty="0">
              <a:latin typeface="+mn-lt"/>
            </a:endParaRPr>
          </a:p>
          <a:p>
            <a:r>
              <a:rPr lang="en-US" dirty="0">
                <a:solidFill>
                  <a:srgbClr val="FF0000"/>
                </a:solidFill>
                <a:latin typeface="+mn-lt"/>
              </a:rPr>
              <a:t>Goal:</a:t>
            </a:r>
            <a:r>
              <a:rPr lang="en-US" dirty="0">
                <a:latin typeface="+mn-lt"/>
              </a:rPr>
              <a:t> fluent English? preserves meaning?</a:t>
            </a:r>
          </a:p>
        </p:txBody>
      </p:sp>
    </p:spTree>
    <p:extLst>
      <p:ext uri="{BB962C8B-B14F-4D97-AF65-F5344CB8AC3E}">
        <p14:creationId xmlns:p14="http://schemas.microsoft.com/office/powerpoint/2010/main" val="37304776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Slide Number Placeholder 4"/>
          <p:cNvSpPr>
            <a:spLocks noGrp="1"/>
          </p:cNvSpPr>
          <p:nvPr>
            <p:ph type="sldNum" sz="quarter" idx="4294967295"/>
          </p:nvPr>
        </p:nvSpPr>
        <p:spPr/>
        <p:txBody>
          <a:bodyPr/>
          <a:lstStyle/>
          <a:p>
            <a:pPr>
              <a:defRPr/>
            </a:pPr>
            <a:fld id="{F614B7D4-CDAB-4406-9670-B999363E7CC3}" type="slidenum">
              <a:rPr lang="en-US"/>
              <a:pPr>
                <a:defRPr/>
              </a:pPr>
              <a:t>100</a:t>
            </a:fld>
            <a:endParaRPr lang="en-US"/>
          </a:p>
        </p:txBody>
      </p:sp>
      <p:sp>
        <p:nvSpPr>
          <p:cNvPr id="101379" name="Text Box 2"/>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101380" name="Text Box 9"/>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101381" name="Text Box 10"/>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101382" name="Text Box 17"/>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101383" name="Text Box 18"/>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101384" name="Text Box 24"/>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101385" name="Text Box 30"/>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101386" name="Text Box 31"/>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101387" name="Text Box 32"/>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101388" name="Text Box 33"/>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101389" name="Text Box 3"/>
          <p:cNvSpPr txBox="1">
            <a:spLocks noChangeArrowheads="1"/>
          </p:cNvSpPr>
          <p:nvPr/>
        </p:nvSpPr>
        <p:spPr bwMode="auto">
          <a:xfrm>
            <a:off x="914400" y="2362200"/>
            <a:ext cx="3841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deepeningSearch(problem)</a:t>
            </a:r>
          </a:p>
        </p:txBody>
      </p:sp>
      <p:sp>
        <p:nvSpPr>
          <p:cNvPr id="101390" name="Text Box 4"/>
          <p:cNvSpPr txBox="1">
            <a:spLocks noChangeArrowheads="1"/>
          </p:cNvSpPr>
          <p:nvPr/>
        </p:nvSpPr>
        <p:spPr bwMode="auto">
          <a:xfrm>
            <a:off x="914400" y="2692400"/>
            <a:ext cx="4806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depth:</a:t>
            </a:r>
            <a:r>
              <a:rPr lang="en-US" sz="1800">
                <a:latin typeface="Arial" pitchFamily="34" charset="0"/>
              </a:rPr>
              <a:t> 2</a:t>
            </a:r>
            <a:r>
              <a:rPr lang="en-US" sz="1800">
                <a:solidFill>
                  <a:schemeClr val="tx2"/>
                </a:solidFill>
                <a:latin typeface="Arial" pitchFamily="34" charset="0"/>
              </a:rPr>
              <a:t>, # of nodes tested:</a:t>
            </a:r>
            <a:r>
              <a:rPr lang="en-US" sz="1800">
                <a:latin typeface="Arial" pitchFamily="34" charset="0"/>
              </a:rPr>
              <a:t> 5(2)</a:t>
            </a:r>
            <a:r>
              <a:rPr lang="en-US" sz="1800">
                <a:solidFill>
                  <a:schemeClr val="tx2"/>
                </a:solidFill>
                <a:latin typeface="Arial" pitchFamily="34" charset="0"/>
              </a:rPr>
              <a:t>, expanded:</a:t>
            </a:r>
            <a:r>
              <a:rPr lang="en-US" sz="1800">
                <a:latin typeface="Arial" pitchFamily="34" charset="0"/>
              </a:rPr>
              <a:t> 3</a:t>
            </a:r>
          </a:p>
        </p:txBody>
      </p:sp>
      <p:sp>
        <p:nvSpPr>
          <p:cNvPr id="101391" name="Rectangle 5"/>
          <p:cNvSpPr>
            <a:spLocks noGrp="1" noChangeArrowheads="1"/>
          </p:cNvSpPr>
          <p:nvPr>
            <p:ph type="title"/>
          </p:nvPr>
        </p:nvSpPr>
        <p:spPr/>
        <p:txBody>
          <a:bodyPr/>
          <a:lstStyle/>
          <a:p>
            <a:pPr eaLnBrk="1" hangingPunct="1"/>
            <a:r>
              <a:rPr lang="en-US" sz="3600"/>
              <a:t>Iterative-Deepening Search (IDS)</a:t>
            </a:r>
          </a:p>
        </p:txBody>
      </p:sp>
      <p:sp>
        <p:nvSpPr>
          <p:cNvPr id="101392" name="Oval 6"/>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101393" name="Oval 7"/>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101394" name="AutoShape 8"/>
          <p:cNvCxnSpPr>
            <a:cxnSpLocks noChangeShapeType="1"/>
            <a:stCxn id="101392" idx="3"/>
            <a:endCxn id="101393"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1395" name="AutoShape 11"/>
          <p:cNvCxnSpPr>
            <a:cxnSpLocks noChangeShapeType="1"/>
            <a:stCxn id="101393" idx="4"/>
            <a:endCxn id="101396"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1396" name="Oval 12"/>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101397" name="AutoShape 13"/>
          <p:cNvCxnSpPr>
            <a:cxnSpLocks noChangeShapeType="1"/>
            <a:stCxn id="101393" idx="3"/>
            <a:endCxn id="101398"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1398" name="Oval 14"/>
          <p:cNvSpPr>
            <a:spLocks noChangeArrowheads="1"/>
          </p:cNvSpPr>
          <p:nvPr/>
        </p:nvSpPr>
        <p:spPr bwMode="auto">
          <a:xfrm>
            <a:off x="5029200" y="4800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101399" name="Oval 15"/>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101400" name="AutoShape 16"/>
          <p:cNvCxnSpPr>
            <a:cxnSpLocks noChangeShapeType="1"/>
            <a:stCxn id="101404" idx="4"/>
            <a:endCxn id="101399"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1401" name="Oval 19"/>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101402" name="AutoShape 20"/>
          <p:cNvCxnSpPr>
            <a:cxnSpLocks noChangeShapeType="1"/>
            <a:stCxn id="101401" idx="4"/>
            <a:endCxn id="101403"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1403" name="Oval 21"/>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101404" name="Oval 22"/>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101405" name="AutoShape 23"/>
          <p:cNvCxnSpPr>
            <a:cxnSpLocks noChangeShapeType="1"/>
            <a:stCxn id="101392" idx="5"/>
            <a:endCxn id="101404"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1406" name="AutoShape 25"/>
          <p:cNvCxnSpPr>
            <a:cxnSpLocks noChangeShapeType="1"/>
            <a:stCxn id="101396" idx="6"/>
            <a:endCxn id="101403"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1407" name="Oval 26"/>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101408" name="AutoShape 27"/>
          <p:cNvCxnSpPr>
            <a:cxnSpLocks noChangeShapeType="1"/>
            <a:stCxn id="101398" idx="4"/>
            <a:endCxn id="101407"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1409" name="AutoShape 28"/>
          <p:cNvCxnSpPr>
            <a:cxnSpLocks noChangeShapeType="1"/>
            <a:stCxn id="101392" idx="4"/>
            <a:endCxn id="101401"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1410" name="AutoShape 29"/>
          <p:cNvCxnSpPr>
            <a:cxnSpLocks noChangeShapeType="1"/>
            <a:stCxn id="101399" idx="2"/>
            <a:endCxn id="101403"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graphicFrame>
        <p:nvGraphicFramePr>
          <p:cNvPr id="366677" name="Group 85"/>
          <p:cNvGraphicFramePr>
            <a:graphicFrameLocks noGrp="1"/>
          </p:cNvGraphicFramePr>
          <p:nvPr>
            <p:extLst>
              <p:ext uri="{D42A27DB-BD31-4B8C-83A1-F6EECF244321}">
                <p14:modId xmlns:p14="http://schemas.microsoft.com/office/powerpoint/2010/main" val="1342910689"/>
              </p:ext>
            </p:extLst>
          </p:nvPr>
        </p:nvGraphicFramePr>
        <p:xfrm>
          <a:off x="990600" y="3048000"/>
          <a:ext cx="3505200" cy="2822578"/>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2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 }</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{D,E,B,C}</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 </a:t>
                      </a:r>
                      <a:r>
                        <a:rPr kumimoji="0" lang="en-US" sz="1800" b="0" i="0" u="none" strike="noStrike" cap="none" normalizeH="0" baseline="0">
                          <a:ln>
                            <a:noFill/>
                          </a:ln>
                          <a:solidFill>
                            <a:srgbClr val="FF7C80"/>
                          </a:solidFill>
                          <a:effectLst/>
                          <a:latin typeface="Arial" charset="0"/>
                        </a:rPr>
                        <a:t>not goal</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{E,B,C} </a:t>
                      </a:r>
                      <a:r>
                        <a:rPr kumimoji="0" lang="en-US" sz="1800" b="0" i="0" u="none" strike="noStrike" cap="none" normalizeH="0" baseline="0" dirty="0">
                          <a:ln>
                            <a:noFill/>
                          </a:ln>
                          <a:solidFill>
                            <a:srgbClr val="FF7C80"/>
                          </a:solidFill>
                          <a:effectLst/>
                          <a:latin typeface="Arial" charset="0"/>
                        </a:rPr>
                        <a:t>no expand</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 name="Slide Number Placeholder 4"/>
          <p:cNvSpPr>
            <a:spLocks noGrp="1"/>
          </p:cNvSpPr>
          <p:nvPr>
            <p:ph type="sldNum" sz="quarter" idx="4294967295"/>
          </p:nvPr>
        </p:nvSpPr>
        <p:spPr/>
        <p:txBody>
          <a:bodyPr/>
          <a:lstStyle/>
          <a:p>
            <a:pPr>
              <a:defRPr/>
            </a:pPr>
            <a:fld id="{FB964FC4-BAB7-4790-AE29-CCFE62CCB80A}" type="slidenum">
              <a:rPr lang="en-US"/>
              <a:pPr>
                <a:defRPr/>
              </a:pPr>
              <a:t>101</a:t>
            </a:fld>
            <a:endParaRPr lang="en-US"/>
          </a:p>
        </p:txBody>
      </p:sp>
      <p:sp>
        <p:nvSpPr>
          <p:cNvPr id="102403" name="Text Box 2"/>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102404" name="Text Box 9"/>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102405" name="Text Box 10"/>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102406" name="Text Box 17"/>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102407" name="Text Box 18"/>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102408" name="Text Box 24"/>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102409" name="Text Box 30"/>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102410" name="Text Box 31"/>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102411" name="Text Box 32"/>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102412" name="Text Box 33"/>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102413" name="Text Box 3"/>
          <p:cNvSpPr txBox="1">
            <a:spLocks noChangeArrowheads="1"/>
          </p:cNvSpPr>
          <p:nvPr/>
        </p:nvSpPr>
        <p:spPr bwMode="auto">
          <a:xfrm>
            <a:off x="914400" y="2362200"/>
            <a:ext cx="3841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deepeningSearch(problem)</a:t>
            </a:r>
          </a:p>
        </p:txBody>
      </p:sp>
      <p:sp>
        <p:nvSpPr>
          <p:cNvPr id="102414" name="Text Box 4"/>
          <p:cNvSpPr txBox="1">
            <a:spLocks noChangeArrowheads="1"/>
          </p:cNvSpPr>
          <p:nvPr/>
        </p:nvSpPr>
        <p:spPr bwMode="auto">
          <a:xfrm>
            <a:off x="914400" y="2692400"/>
            <a:ext cx="4806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depth:</a:t>
            </a:r>
            <a:r>
              <a:rPr lang="en-US" sz="1800">
                <a:latin typeface="Arial" pitchFamily="34" charset="0"/>
              </a:rPr>
              <a:t> 2</a:t>
            </a:r>
            <a:r>
              <a:rPr lang="en-US" sz="1800">
                <a:solidFill>
                  <a:schemeClr val="tx2"/>
                </a:solidFill>
                <a:latin typeface="Arial" pitchFamily="34" charset="0"/>
              </a:rPr>
              <a:t>, # of nodes tested:</a:t>
            </a:r>
            <a:r>
              <a:rPr lang="en-US" sz="1800">
                <a:latin typeface="Arial" pitchFamily="34" charset="0"/>
              </a:rPr>
              <a:t> 6(2)</a:t>
            </a:r>
            <a:r>
              <a:rPr lang="en-US" sz="1800">
                <a:solidFill>
                  <a:schemeClr val="tx2"/>
                </a:solidFill>
                <a:latin typeface="Arial" pitchFamily="34" charset="0"/>
              </a:rPr>
              <a:t>, expanded:</a:t>
            </a:r>
            <a:r>
              <a:rPr lang="en-US" sz="1800">
                <a:latin typeface="Arial" pitchFamily="34" charset="0"/>
              </a:rPr>
              <a:t> 3</a:t>
            </a:r>
          </a:p>
        </p:txBody>
      </p:sp>
      <p:sp>
        <p:nvSpPr>
          <p:cNvPr id="102415" name="Rectangle 5"/>
          <p:cNvSpPr>
            <a:spLocks noGrp="1" noChangeArrowheads="1"/>
          </p:cNvSpPr>
          <p:nvPr>
            <p:ph type="title"/>
          </p:nvPr>
        </p:nvSpPr>
        <p:spPr/>
        <p:txBody>
          <a:bodyPr/>
          <a:lstStyle/>
          <a:p>
            <a:pPr eaLnBrk="1" hangingPunct="1"/>
            <a:r>
              <a:rPr lang="en-US" sz="3600"/>
              <a:t>Iterative-Deepening Search (IDS)</a:t>
            </a:r>
          </a:p>
        </p:txBody>
      </p:sp>
      <p:sp>
        <p:nvSpPr>
          <p:cNvPr id="102416" name="Oval 6"/>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102417" name="Oval 7"/>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102418" name="AutoShape 8"/>
          <p:cNvCxnSpPr>
            <a:cxnSpLocks noChangeShapeType="1"/>
            <a:stCxn id="102416" idx="3"/>
            <a:endCxn id="102417"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2419" name="AutoShape 11"/>
          <p:cNvCxnSpPr>
            <a:cxnSpLocks noChangeShapeType="1"/>
            <a:stCxn id="102417" idx="4"/>
            <a:endCxn id="102420"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2420" name="Oval 12"/>
          <p:cNvSpPr>
            <a:spLocks noChangeArrowheads="1"/>
          </p:cNvSpPr>
          <p:nvPr/>
        </p:nvSpPr>
        <p:spPr bwMode="auto">
          <a:xfrm>
            <a:off x="5943600" y="4800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102421" name="AutoShape 13"/>
          <p:cNvCxnSpPr>
            <a:cxnSpLocks noChangeShapeType="1"/>
            <a:stCxn id="102417" idx="3"/>
            <a:endCxn id="102422"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2422" name="Oval 14"/>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102423" name="Oval 15"/>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102424" name="AutoShape 16"/>
          <p:cNvCxnSpPr>
            <a:cxnSpLocks noChangeShapeType="1"/>
            <a:stCxn id="102428" idx="4"/>
            <a:endCxn id="102423"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2425" name="Oval 19"/>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102426" name="AutoShape 20"/>
          <p:cNvCxnSpPr>
            <a:cxnSpLocks noChangeShapeType="1"/>
            <a:stCxn id="102425" idx="4"/>
            <a:endCxn id="102427"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2427" name="Oval 21"/>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102428" name="Oval 22"/>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102429" name="AutoShape 23"/>
          <p:cNvCxnSpPr>
            <a:cxnSpLocks noChangeShapeType="1"/>
            <a:stCxn id="102416" idx="5"/>
            <a:endCxn id="102428"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2430" name="AutoShape 25"/>
          <p:cNvCxnSpPr>
            <a:cxnSpLocks noChangeShapeType="1"/>
            <a:stCxn id="102420" idx="6"/>
            <a:endCxn id="102427"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2431" name="Oval 26"/>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102432" name="AutoShape 27"/>
          <p:cNvCxnSpPr>
            <a:cxnSpLocks noChangeShapeType="1"/>
            <a:stCxn id="102422" idx="4"/>
            <a:endCxn id="102431"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2433" name="AutoShape 28"/>
          <p:cNvCxnSpPr>
            <a:cxnSpLocks noChangeShapeType="1"/>
            <a:stCxn id="102416" idx="4"/>
            <a:endCxn id="102425"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2434" name="AutoShape 29"/>
          <p:cNvCxnSpPr>
            <a:cxnSpLocks noChangeShapeType="1"/>
            <a:stCxn id="102423" idx="2"/>
            <a:endCxn id="102427"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graphicFrame>
        <p:nvGraphicFramePr>
          <p:cNvPr id="368724" name="Group 84"/>
          <p:cNvGraphicFramePr>
            <a:graphicFrameLocks noGrp="1"/>
          </p:cNvGraphicFramePr>
          <p:nvPr>
            <p:extLst>
              <p:ext uri="{D42A27DB-BD31-4B8C-83A1-F6EECF244321}">
                <p14:modId xmlns:p14="http://schemas.microsoft.com/office/powerpoint/2010/main" val="3726857528"/>
              </p:ext>
            </p:extLst>
          </p:nvPr>
        </p:nvGraphicFramePr>
        <p:xfrm>
          <a:off x="990600" y="3048000"/>
          <a:ext cx="3505200" cy="3144837"/>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3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20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0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 }</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20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220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{D,E,B,C}</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20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{E,B,C}</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220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 </a:t>
                      </a:r>
                      <a:r>
                        <a:rPr kumimoji="0" lang="en-US" sz="1800" b="0" i="0" u="none" strike="noStrike" cap="none" normalizeH="0" baseline="0">
                          <a:ln>
                            <a:noFill/>
                          </a:ln>
                          <a:solidFill>
                            <a:srgbClr val="FF7C80"/>
                          </a:solidFill>
                          <a:effectLst/>
                          <a:latin typeface="Arial" charset="0"/>
                        </a:rPr>
                        <a:t>not goal</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{B,C} </a:t>
                      </a:r>
                      <a:r>
                        <a:rPr kumimoji="0" lang="en-US" sz="1800" b="0" i="0" u="none" strike="noStrike" cap="none" normalizeH="0" baseline="0" dirty="0">
                          <a:ln>
                            <a:noFill/>
                          </a:ln>
                          <a:solidFill>
                            <a:srgbClr val="FF7C80"/>
                          </a:solidFill>
                          <a:effectLst/>
                          <a:latin typeface="Arial" charset="0"/>
                        </a:rPr>
                        <a:t>no expand</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Slide Number Placeholder 4"/>
          <p:cNvSpPr>
            <a:spLocks noGrp="1"/>
          </p:cNvSpPr>
          <p:nvPr>
            <p:ph type="sldNum" sz="quarter" idx="4294967295"/>
          </p:nvPr>
        </p:nvSpPr>
        <p:spPr/>
        <p:txBody>
          <a:bodyPr/>
          <a:lstStyle/>
          <a:p>
            <a:pPr>
              <a:defRPr/>
            </a:pPr>
            <a:fld id="{8ED751F5-3612-455B-9198-8EE9122507CF}" type="slidenum">
              <a:rPr lang="en-US"/>
              <a:pPr>
                <a:defRPr/>
              </a:pPr>
              <a:t>102</a:t>
            </a:fld>
            <a:endParaRPr lang="en-US"/>
          </a:p>
        </p:txBody>
      </p:sp>
      <p:sp>
        <p:nvSpPr>
          <p:cNvPr id="103427" name="Text Box 30"/>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103428" name="Text Box 2"/>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103429" name="Text Box 9"/>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103430" name="Text Box 10"/>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103431" name="Text Box 17"/>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103432" name="Text Box 18"/>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103433" name="Text Box 24"/>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103434" name="Text Box 31"/>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103435" name="Text Box 32"/>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103436" name="Text Box 33"/>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103437" name="Text Box 3"/>
          <p:cNvSpPr txBox="1">
            <a:spLocks noChangeArrowheads="1"/>
          </p:cNvSpPr>
          <p:nvPr/>
        </p:nvSpPr>
        <p:spPr bwMode="auto">
          <a:xfrm>
            <a:off x="914400" y="2362200"/>
            <a:ext cx="3841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deepeningSearch(problem)</a:t>
            </a:r>
          </a:p>
        </p:txBody>
      </p:sp>
      <p:sp>
        <p:nvSpPr>
          <p:cNvPr id="103438" name="Text Box 4"/>
          <p:cNvSpPr txBox="1">
            <a:spLocks noChangeArrowheads="1"/>
          </p:cNvSpPr>
          <p:nvPr/>
        </p:nvSpPr>
        <p:spPr bwMode="auto">
          <a:xfrm>
            <a:off x="914400" y="2692400"/>
            <a:ext cx="4806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depth:</a:t>
            </a:r>
            <a:r>
              <a:rPr lang="en-US" sz="1800">
                <a:latin typeface="Arial" pitchFamily="34" charset="0"/>
              </a:rPr>
              <a:t> 2</a:t>
            </a:r>
            <a:r>
              <a:rPr lang="en-US" sz="1800">
                <a:solidFill>
                  <a:schemeClr val="tx2"/>
                </a:solidFill>
                <a:latin typeface="Arial" pitchFamily="34" charset="0"/>
              </a:rPr>
              <a:t>, # of nodes tested:</a:t>
            </a:r>
            <a:r>
              <a:rPr lang="en-US" sz="1800">
                <a:latin typeface="Arial" pitchFamily="34" charset="0"/>
              </a:rPr>
              <a:t> 6(3)</a:t>
            </a:r>
            <a:r>
              <a:rPr lang="en-US" sz="1800">
                <a:solidFill>
                  <a:schemeClr val="tx2"/>
                </a:solidFill>
                <a:latin typeface="Arial" pitchFamily="34" charset="0"/>
              </a:rPr>
              <a:t>, expanded:</a:t>
            </a:r>
            <a:r>
              <a:rPr lang="en-US" sz="1800">
                <a:latin typeface="Arial" pitchFamily="34" charset="0"/>
              </a:rPr>
              <a:t> 4</a:t>
            </a:r>
          </a:p>
        </p:txBody>
      </p:sp>
      <p:sp>
        <p:nvSpPr>
          <p:cNvPr id="103439" name="Rectangle 5"/>
          <p:cNvSpPr>
            <a:spLocks noGrp="1" noChangeArrowheads="1"/>
          </p:cNvSpPr>
          <p:nvPr>
            <p:ph type="title"/>
          </p:nvPr>
        </p:nvSpPr>
        <p:spPr/>
        <p:txBody>
          <a:bodyPr/>
          <a:lstStyle/>
          <a:p>
            <a:pPr eaLnBrk="1" hangingPunct="1"/>
            <a:r>
              <a:rPr lang="en-US" sz="3600"/>
              <a:t>Iterative-Deepening Search (IDS)</a:t>
            </a:r>
          </a:p>
        </p:txBody>
      </p:sp>
      <p:sp>
        <p:nvSpPr>
          <p:cNvPr id="103440" name="Oval 6"/>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103441" name="Oval 7"/>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103442" name="AutoShape 8"/>
          <p:cNvCxnSpPr>
            <a:cxnSpLocks noChangeShapeType="1"/>
            <a:stCxn id="103440" idx="3"/>
            <a:endCxn id="103441"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3443" name="AutoShape 11"/>
          <p:cNvCxnSpPr>
            <a:cxnSpLocks noChangeShapeType="1"/>
            <a:stCxn id="103441" idx="4"/>
            <a:endCxn id="103444"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3444" name="Oval 12"/>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103445" name="AutoShape 13"/>
          <p:cNvCxnSpPr>
            <a:cxnSpLocks noChangeShapeType="1"/>
            <a:stCxn id="103441" idx="3"/>
            <a:endCxn id="103446"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3446" name="Oval 14"/>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103447" name="Oval 15"/>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103448" name="AutoShape 16"/>
          <p:cNvCxnSpPr>
            <a:cxnSpLocks noChangeShapeType="1"/>
            <a:stCxn id="103452" idx="4"/>
            <a:endCxn id="103447"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3449" name="Oval 19"/>
          <p:cNvSpPr>
            <a:spLocks noChangeArrowheads="1"/>
          </p:cNvSpPr>
          <p:nvPr/>
        </p:nvSpPr>
        <p:spPr bwMode="auto">
          <a:xfrm>
            <a:off x="7086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B</a:t>
            </a:r>
          </a:p>
        </p:txBody>
      </p:sp>
      <p:cxnSp>
        <p:nvCxnSpPr>
          <p:cNvPr id="103450" name="AutoShape 20"/>
          <p:cNvCxnSpPr>
            <a:cxnSpLocks noChangeShapeType="1"/>
            <a:stCxn id="103449" idx="4"/>
            <a:endCxn id="103451" idx="0"/>
          </p:cNvCxnSpPr>
          <p:nvPr/>
        </p:nvCxnSpPr>
        <p:spPr bwMode="auto">
          <a:xfrm>
            <a:off x="7429500" y="4356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103451" name="Oval 21"/>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103452" name="Oval 22"/>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103453" name="AutoShape 23"/>
          <p:cNvCxnSpPr>
            <a:cxnSpLocks noChangeShapeType="1"/>
            <a:stCxn id="103440" idx="5"/>
            <a:endCxn id="103452"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3454" name="AutoShape 25"/>
          <p:cNvCxnSpPr>
            <a:cxnSpLocks noChangeShapeType="1"/>
            <a:stCxn id="103444" idx="6"/>
            <a:endCxn id="103451"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3455" name="Oval 26"/>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103456" name="AutoShape 27"/>
          <p:cNvCxnSpPr>
            <a:cxnSpLocks noChangeShapeType="1"/>
            <a:stCxn id="103446" idx="4"/>
            <a:endCxn id="103455"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3457" name="AutoShape 28"/>
          <p:cNvCxnSpPr>
            <a:cxnSpLocks noChangeShapeType="1"/>
            <a:stCxn id="103440" idx="4"/>
            <a:endCxn id="103449"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3458" name="AutoShape 29"/>
          <p:cNvCxnSpPr>
            <a:cxnSpLocks noChangeShapeType="1"/>
            <a:stCxn id="103447" idx="2"/>
            <a:endCxn id="103451"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graphicFrame>
        <p:nvGraphicFramePr>
          <p:cNvPr id="370775" name="Group 87"/>
          <p:cNvGraphicFramePr>
            <a:graphicFrameLocks noGrp="1"/>
          </p:cNvGraphicFramePr>
          <p:nvPr>
            <p:extLst>
              <p:ext uri="{D42A27DB-BD31-4B8C-83A1-F6EECF244321}">
                <p14:modId xmlns:p14="http://schemas.microsoft.com/office/powerpoint/2010/main" val="2021942021"/>
              </p:ext>
            </p:extLst>
          </p:nvPr>
        </p:nvGraphicFramePr>
        <p:xfrm>
          <a:off x="990600" y="3048000"/>
          <a:ext cx="3505200" cy="3467102"/>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4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21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1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 }</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21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221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{D,E,B,C}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21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{E,B,C}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221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221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 </a:t>
                      </a:r>
                      <a:r>
                        <a:rPr kumimoji="0" lang="en-US" sz="1800" b="0" i="0" u="none" strike="noStrike" cap="none" normalizeH="0" baseline="0">
                          <a:ln>
                            <a:noFill/>
                          </a:ln>
                          <a:solidFill>
                            <a:schemeClr val="accent1"/>
                          </a:solidFill>
                          <a:effectLst/>
                          <a:latin typeface="Arial" charset="0"/>
                        </a:rPr>
                        <a:t>no test</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a:t>
                      </a:r>
                      <a:r>
                        <a:rPr kumimoji="0" lang="en-US" sz="1800" b="0" i="0" u="none" strike="noStrike" cap="none" normalizeH="0" baseline="0" dirty="0">
                          <a:ln>
                            <a:noFill/>
                          </a:ln>
                          <a:solidFill>
                            <a:schemeClr val="accent2"/>
                          </a:solidFill>
                          <a:effectLst/>
                          <a:latin typeface="Arial" charset="0"/>
                        </a:rPr>
                        <a:t>G,</a:t>
                      </a:r>
                      <a:r>
                        <a:rPr kumimoji="0" lang="en-US" sz="1800" b="0" i="0" u="none" strike="noStrike" cap="none" normalizeH="0" baseline="0" dirty="0">
                          <a:ln>
                            <a:noFill/>
                          </a:ln>
                          <a:solidFill>
                            <a:srgbClr val="111111"/>
                          </a:solidFill>
                          <a:effectLst/>
                          <a:latin typeface="Arial" charset="0"/>
                        </a:rPr>
                        <a:t>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 name="Slide Number Placeholder 4"/>
          <p:cNvSpPr>
            <a:spLocks noGrp="1"/>
          </p:cNvSpPr>
          <p:nvPr>
            <p:ph type="sldNum" sz="quarter" idx="4294967295"/>
          </p:nvPr>
        </p:nvSpPr>
        <p:spPr/>
        <p:txBody>
          <a:bodyPr/>
          <a:lstStyle/>
          <a:p>
            <a:pPr>
              <a:defRPr/>
            </a:pPr>
            <a:fld id="{568210DB-008E-4F45-B27D-B0486E067BCA}" type="slidenum">
              <a:rPr lang="en-US"/>
              <a:pPr>
                <a:defRPr/>
              </a:pPr>
              <a:t>103</a:t>
            </a:fld>
            <a:endParaRPr lang="en-US"/>
          </a:p>
        </p:txBody>
      </p:sp>
      <p:sp>
        <p:nvSpPr>
          <p:cNvPr id="104451" name="Text Box 2"/>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104452" name="Text Box 3"/>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104453" name="Text Box 10"/>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104454" name="Text Box 11"/>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104455" name="Text Box 18"/>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104456" name="Text Box 19"/>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104457" name="Text Box 25"/>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104458" name="Text Box 31"/>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104459" name="Text Box 32"/>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104460" name="Text Box 33"/>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104461" name="Text Box 4"/>
          <p:cNvSpPr txBox="1">
            <a:spLocks noChangeArrowheads="1"/>
          </p:cNvSpPr>
          <p:nvPr/>
        </p:nvSpPr>
        <p:spPr bwMode="auto">
          <a:xfrm>
            <a:off x="914400" y="2362200"/>
            <a:ext cx="3841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deepeningSearch(problem)</a:t>
            </a:r>
          </a:p>
        </p:txBody>
      </p:sp>
      <p:sp>
        <p:nvSpPr>
          <p:cNvPr id="104462" name="Text Box 5"/>
          <p:cNvSpPr txBox="1">
            <a:spLocks noChangeArrowheads="1"/>
          </p:cNvSpPr>
          <p:nvPr/>
        </p:nvSpPr>
        <p:spPr bwMode="auto">
          <a:xfrm>
            <a:off x="914400" y="2692400"/>
            <a:ext cx="4806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depth:</a:t>
            </a:r>
            <a:r>
              <a:rPr lang="en-US" sz="1800">
                <a:latin typeface="Arial" pitchFamily="34" charset="0"/>
              </a:rPr>
              <a:t> 2</a:t>
            </a:r>
            <a:r>
              <a:rPr lang="en-US" sz="1800">
                <a:solidFill>
                  <a:schemeClr val="tx2"/>
                </a:solidFill>
                <a:latin typeface="Arial" pitchFamily="34" charset="0"/>
              </a:rPr>
              <a:t>, # of nodes tested:</a:t>
            </a:r>
            <a:r>
              <a:rPr lang="en-US" sz="1800">
                <a:latin typeface="Arial" pitchFamily="34" charset="0"/>
              </a:rPr>
              <a:t> 7(3)</a:t>
            </a:r>
            <a:r>
              <a:rPr lang="en-US" sz="1800">
                <a:solidFill>
                  <a:schemeClr val="tx2"/>
                </a:solidFill>
                <a:latin typeface="Arial" pitchFamily="34" charset="0"/>
              </a:rPr>
              <a:t>, expanded:</a:t>
            </a:r>
            <a:r>
              <a:rPr lang="en-US" sz="1800">
                <a:latin typeface="Arial" pitchFamily="34" charset="0"/>
              </a:rPr>
              <a:t> 4</a:t>
            </a:r>
          </a:p>
        </p:txBody>
      </p:sp>
      <p:sp>
        <p:nvSpPr>
          <p:cNvPr id="104463" name="Rectangle 6"/>
          <p:cNvSpPr>
            <a:spLocks noGrp="1" noChangeArrowheads="1"/>
          </p:cNvSpPr>
          <p:nvPr>
            <p:ph type="title"/>
          </p:nvPr>
        </p:nvSpPr>
        <p:spPr/>
        <p:txBody>
          <a:bodyPr/>
          <a:lstStyle/>
          <a:p>
            <a:pPr eaLnBrk="1" hangingPunct="1"/>
            <a:r>
              <a:rPr lang="en-US" sz="3600"/>
              <a:t>Iterative-Deepening Search (IDS)</a:t>
            </a:r>
          </a:p>
        </p:txBody>
      </p:sp>
      <p:sp>
        <p:nvSpPr>
          <p:cNvPr id="104464" name="Oval 7"/>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104465" name="Oval 8"/>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104466" name="AutoShape 9"/>
          <p:cNvCxnSpPr>
            <a:cxnSpLocks noChangeShapeType="1"/>
            <a:stCxn id="104464" idx="3"/>
            <a:endCxn id="104465"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4467" name="AutoShape 12"/>
          <p:cNvCxnSpPr>
            <a:cxnSpLocks noChangeShapeType="1"/>
            <a:stCxn id="104465" idx="4"/>
            <a:endCxn id="104468"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4468" name="Oval 13"/>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104469" name="AutoShape 14"/>
          <p:cNvCxnSpPr>
            <a:cxnSpLocks noChangeShapeType="1"/>
            <a:stCxn id="104465" idx="3"/>
            <a:endCxn id="104470"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4470" name="Oval 15"/>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104471" name="Oval 16"/>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104472" name="AutoShape 17"/>
          <p:cNvCxnSpPr>
            <a:cxnSpLocks noChangeShapeType="1"/>
            <a:stCxn id="104476" idx="4"/>
            <a:endCxn id="104471"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4473" name="Oval 20"/>
          <p:cNvSpPr>
            <a:spLocks noChangeArrowheads="1"/>
          </p:cNvSpPr>
          <p:nvPr/>
        </p:nvSpPr>
        <p:spPr bwMode="auto">
          <a:xfrm>
            <a:off x="7086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B</a:t>
            </a:r>
          </a:p>
        </p:txBody>
      </p:sp>
      <p:cxnSp>
        <p:nvCxnSpPr>
          <p:cNvPr id="104474" name="AutoShape 21"/>
          <p:cNvCxnSpPr>
            <a:cxnSpLocks noChangeShapeType="1"/>
            <a:stCxn id="104473" idx="4"/>
            <a:endCxn id="104475"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4475" name="Oval 22"/>
          <p:cNvSpPr>
            <a:spLocks noChangeArrowheads="1"/>
          </p:cNvSpPr>
          <p:nvPr/>
        </p:nvSpPr>
        <p:spPr bwMode="auto">
          <a:xfrm>
            <a:off x="7086600" y="4800600"/>
            <a:ext cx="685800" cy="685800"/>
          </a:xfrm>
          <a:prstGeom prst="ellipse">
            <a:avLst/>
          </a:prstGeom>
          <a:solidFill>
            <a:schemeClr val="accent1"/>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104476" name="Oval 23"/>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104477" name="AutoShape 24"/>
          <p:cNvCxnSpPr>
            <a:cxnSpLocks noChangeShapeType="1"/>
            <a:stCxn id="104464" idx="5"/>
            <a:endCxn id="104476"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4478" name="AutoShape 26"/>
          <p:cNvCxnSpPr>
            <a:cxnSpLocks noChangeShapeType="1"/>
            <a:stCxn id="104468" idx="6"/>
            <a:endCxn id="104475"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4479" name="Oval 27"/>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104480" name="AutoShape 28"/>
          <p:cNvCxnSpPr>
            <a:cxnSpLocks noChangeShapeType="1"/>
            <a:stCxn id="104470" idx="4"/>
            <a:endCxn id="104479"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4481" name="AutoShape 29"/>
          <p:cNvCxnSpPr>
            <a:cxnSpLocks noChangeShapeType="1"/>
            <a:stCxn id="104464" idx="4"/>
            <a:endCxn id="104473"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4482" name="AutoShape 30"/>
          <p:cNvCxnSpPr>
            <a:cxnSpLocks noChangeShapeType="1"/>
            <a:stCxn id="104471" idx="2"/>
            <a:endCxn id="104475"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graphicFrame>
        <p:nvGraphicFramePr>
          <p:cNvPr id="372847" name="Group 111"/>
          <p:cNvGraphicFramePr>
            <a:graphicFrameLocks noGrp="1"/>
          </p:cNvGraphicFramePr>
          <p:nvPr>
            <p:extLst>
              <p:ext uri="{D42A27DB-BD31-4B8C-83A1-F6EECF244321}">
                <p14:modId xmlns:p14="http://schemas.microsoft.com/office/powerpoint/2010/main" val="3375202607"/>
              </p:ext>
            </p:extLst>
          </p:nvPr>
        </p:nvGraphicFramePr>
        <p:xfrm>
          <a:off x="990600" y="3048000"/>
          <a:ext cx="3505200" cy="3789364"/>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 }</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{D,E,B,C}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{E,B,C}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 </a:t>
                      </a:r>
                      <a:r>
                        <a:rPr kumimoji="0" lang="en-US" sz="1800" b="0" i="0" u="none" strike="noStrike" cap="none" normalizeH="0" baseline="0">
                          <a:ln>
                            <a:noFill/>
                          </a:ln>
                          <a:solidFill>
                            <a:schemeClr val="accent1"/>
                          </a:solidFill>
                          <a:effectLst/>
                          <a:latin typeface="Arial" charset="0"/>
                        </a:rPr>
                        <a:t>goal</a:t>
                      </a:r>
                      <a:endParaRPr kumimoji="0" lang="en-US" sz="1800" b="0" i="0" u="none" strike="noStrike" cap="none" normalizeH="0" baseline="0">
                        <a:ln>
                          <a:noFill/>
                        </a:ln>
                        <a:solidFill>
                          <a:srgbClr val="111111"/>
                        </a:solidFill>
                        <a:effectLst/>
                        <a:latin typeface="Arial" charset="0"/>
                      </a:endParaRP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{C} </a:t>
                      </a:r>
                      <a:r>
                        <a:rPr kumimoji="0" lang="en-US" sz="1800" b="0" i="0" u="none" strike="noStrike" cap="none" normalizeH="0" baseline="0" dirty="0">
                          <a:ln>
                            <a:noFill/>
                          </a:ln>
                          <a:solidFill>
                            <a:srgbClr val="FF7C80"/>
                          </a:solidFill>
                          <a:effectLst/>
                          <a:latin typeface="Arial" charset="0"/>
                        </a:rPr>
                        <a:t>no expand</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 name="Slide Number Placeholder 4"/>
          <p:cNvSpPr>
            <a:spLocks noGrp="1"/>
          </p:cNvSpPr>
          <p:nvPr>
            <p:ph type="sldNum" sz="quarter" idx="4294967295"/>
          </p:nvPr>
        </p:nvSpPr>
        <p:spPr/>
        <p:txBody>
          <a:bodyPr/>
          <a:lstStyle/>
          <a:p>
            <a:pPr>
              <a:defRPr/>
            </a:pPr>
            <a:fld id="{C8A32D0D-1C26-4BDC-A07B-83945D0FA989}" type="slidenum">
              <a:rPr lang="en-US"/>
              <a:pPr>
                <a:defRPr/>
              </a:pPr>
              <a:t>104</a:t>
            </a:fld>
            <a:endParaRPr lang="en-US"/>
          </a:p>
        </p:txBody>
      </p:sp>
      <p:sp>
        <p:nvSpPr>
          <p:cNvPr id="105475" name="Text Box 2"/>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105476" name="Text Box 3"/>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105477" name="Text Box 10"/>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105478" name="Text Box 11"/>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105479" name="Text Box 18"/>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105480" name="Text Box 19"/>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105481" name="Text Box 25"/>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105482" name="Text Box 31"/>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105483" name="Text Box 32"/>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105484" name="Text Box 33"/>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105485" name="Text Box 4"/>
          <p:cNvSpPr txBox="1">
            <a:spLocks noChangeArrowheads="1"/>
          </p:cNvSpPr>
          <p:nvPr/>
        </p:nvSpPr>
        <p:spPr bwMode="auto">
          <a:xfrm>
            <a:off x="914400" y="2362200"/>
            <a:ext cx="3841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deepeningSearch(problem)</a:t>
            </a:r>
          </a:p>
        </p:txBody>
      </p:sp>
      <p:sp>
        <p:nvSpPr>
          <p:cNvPr id="105486" name="Text Box 5"/>
          <p:cNvSpPr txBox="1">
            <a:spLocks noChangeArrowheads="1"/>
          </p:cNvSpPr>
          <p:nvPr/>
        </p:nvSpPr>
        <p:spPr bwMode="auto">
          <a:xfrm>
            <a:off x="914400" y="2692400"/>
            <a:ext cx="4806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depth:</a:t>
            </a:r>
            <a:r>
              <a:rPr lang="en-US" sz="1800">
                <a:latin typeface="Arial" pitchFamily="34" charset="0"/>
              </a:rPr>
              <a:t> 2</a:t>
            </a:r>
            <a:r>
              <a:rPr lang="en-US" sz="1800">
                <a:solidFill>
                  <a:schemeClr val="tx2"/>
                </a:solidFill>
                <a:latin typeface="Arial" pitchFamily="34" charset="0"/>
              </a:rPr>
              <a:t>, # of nodes tested:</a:t>
            </a:r>
            <a:r>
              <a:rPr lang="en-US" sz="1800">
                <a:latin typeface="Arial" pitchFamily="34" charset="0"/>
              </a:rPr>
              <a:t> 7(3)</a:t>
            </a:r>
            <a:r>
              <a:rPr lang="en-US" sz="1800">
                <a:solidFill>
                  <a:schemeClr val="tx2"/>
                </a:solidFill>
                <a:latin typeface="Arial" pitchFamily="34" charset="0"/>
              </a:rPr>
              <a:t>, expanded:</a:t>
            </a:r>
            <a:r>
              <a:rPr lang="en-US" sz="1800">
                <a:latin typeface="Arial" pitchFamily="34" charset="0"/>
              </a:rPr>
              <a:t> 4</a:t>
            </a:r>
          </a:p>
        </p:txBody>
      </p:sp>
      <p:sp>
        <p:nvSpPr>
          <p:cNvPr id="105487" name="Rectangle 6"/>
          <p:cNvSpPr>
            <a:spLocks noGrp="1" noChangeArrowheads="1"/>
          </p:cNvSpPr>
          <p:nvPr>
            <p:ph type="title"/>
          </p:nvPr>
        </p:nvSpPr>
        <p:spPr/>
        <p:txBody>
          <a:bodyPr/>
          <a:lstStyle/>
          <a:p>
            <a:pPr eaLnBrk="1" hangingPunct="1"/>
            <a:r>
              <a:rPr lang="en-US" sz="3600"/>
              <a:t>Iterative-Deepening Search (IDS)</a:t>
            </a:r>
          </a:p>
        </p:txBody>
      </p:sp>
      <p:sp>
        <p:nvSpPr>
          <p:cNvPr id="105488" name="Oval 7"/>
          <p:cNvSpPr>
            <a:spLocks noChangeArrowheads="1"/>
          </p:cNvSpPr>
          <p:nvPr/>
        </p:nvSpPr>
        <p:spPr bwMode="auto">
          <a:xfrm>
            <a:off x="7086600" y="2514600"/>
            <a:ext cx="685800" cy="685800"/>
          </a:xfrm>
          <a:prstGeom prst="ellipse">
            <a:avLst/>
          </a:prstGeom>
          <a:solidFill>
            <a:schemeClr val="accent1"/>
          </a:solidFill>
          <a:ln w="25400">
            <a:solidFill>
              <a:schemeClr val="tx1"/>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105489" name="Oval 8"/>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105490" name="AutoShape 9"/>
          <p:cNvCxnSpPr>
            <a:cxnSpLocks noChangeShapeType="1"/>
            <a:stCxn id="105488" idx="3"/>
            <a:endCxn id="105489"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5491" name="AutoShape 12"/>
          <p:cNvCxnSpPr>
            <a:cxnSpLocks noChangeShapeType="1"/>
            <a:stCxn id="105489" idx="4"/>
            <a:endCxn id="105492"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5492" name="Oval 13"/>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105493" name="AutoShape 14"/>
          <p:cNvCxnSpPr>
            <a:cxnSpLocks noChangeShapeType="1"/>
            <a:stCxn id="105489" idx="3"/>
            <a:endCxn id="105494"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5494" name="Oval 15"/>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105495" name="Oval 16"/>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105496" name="AutoShape 17"/>
          <p:cNvCxnSpPr>
            <a:cxnSpLocks noChangeShapeType="1"/>
            <a:stCxn id="105500" idx="4"/>
            <a:endCxn id="105495"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5497" name="Oval 20"/>
          <p:cNvSpPr>
            <a:spLocks noChangeArrowheads="1"/>
          </p:cNvSpPr>
          <p:nvPr/>
        </p:nvSpPr>
        <p:spPr bwMode="auto">
          <a:xfrm>
            <a:off x="7086600" y="3657600"/>
            <a:ext cx="685800" cy="685800"/>
          </a:xfrm>
          <a:prstGeom prst="ellipse">
            <a:avLst/>
          </a:prstGeom>
          <a:solidFill>
            <a:schemeClr val="accent1"/>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105498" name="AutoShape 21"/>
          <p:cNvCxnSpPr>
            <a:cxnSpLocks noChangeShapeType="1"/>
            <a:stCxn id="105497" idx="4"/>
            <a:endCxn id="105499" idx="0"/>
          </p:cNvCxnSpPr>
          <p:nvPr/>
        </p:nvCxnSpPr>
        <p:spPr bwMode="auto">
          <a:xfrm>
            <a:off x="7429500" y="4356100"/>
            <a:ext cx="0" cy="431800"/>
          </a:xfrm>
          <a:prstGeom prst="straightConnector1">
            <a:avLst/>
          </a:prstGeom>
          <a:noFill/>
          <a:ln w="25400">
            <a:solidFill>
              <a:schemeClr val="accent1"/>
            </a:solidFill>
            <a:miter lim="800000"/>
            <a:headEnd/>
            <a:tailEnd type="triangle" w="med" len="sm"/>
          </a:ln>
          <a:extLst>
            <a:ext uri="{909E8E84-426E-40dd-AFC4-6F175D3DCCD1}">
              <a14:hiddenFill xmlns="" xmlns:a14="http://schemas.microsoft.com/office/drawing/2010/main">
                <a:noFill/>
              </a14:hiddenFill>
            </a:ext>
          </a:extLst>
        </p:spPr>
      </p:cxnSp>
      <p:sp>
        <p:nvSpPr>
          <p:cNvPr id="105499" name="Oval 22"/>
          <p:cNvSpPr>
            <a:spLocks noChangeArrowheads="1"/>
          </p:cNvSpPr>
          <p:nvPr/>
        </p:nvSpPr>
        <p:spPr bwMode="auto">
          <a:xfrm>
            <a:off x="7086600" y="4800600"/>
            <a:ext cx="685800" cy="685800"/>
          </a:xfrm>
          <a:prstGeom prst="ellipse">
            <a:avLst/>
          </a:prstGeom>
          <a:solidFill>
            <a:schemeClr val="accent1"/>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105500" name="Oval 23"/>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105501" name="AutoShape 24"/>
          <p:cNvCxnSpPr>
            <a:cxnSpLocks noChangeShapeType="1"/>
            <a:stCxn id="105488" idx="5"/>
            <a:endCxn id="105500"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5502" name="AutoShape 26"/>
          <p:cNvCxnSpPr>
            <a:cxnSpLocks noChangeShapeType="1"/>
            <a:stCxn id="105492" idx="6"/>
            <a:endCxn id="105499"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5503" name="Oval 27"/>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105504" name="AutoShape 28"/>
          <p:cNvCxnSpPr>
            <a:cxnSpLocks noChangeShapeType="1"/>
            <a:stCxn id="105494" idx="4"/>
            <a:endCxn id="105503"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5505" name="AutoShape 29"/>
          <p:cNvCxnSpPr>
            <a:cxnSpLocks noChangeShapeType="1"/>
            <a:stCxn id="105488" idx="4"/>
            <a:endCxn id="105497" idx="0"/>
          </p:cNvCxnSpPr>
          <p:nvPr/>
        </p:nvCxnSpPr>
        <p:spPr bwMode="auto">
          <a:xfrm>
            <a:off x="7429500" y="3213100"/>
            <a:ext cx="0" cy="431800"/>
          </a:xfrm>
          <a:prstGeom prst="straightConnector1">
            <a:avLst/>
          </a:prstGeom>
          <a:noFill/>
          <a:ln w="25400">
            <a:solidFill>
              <a:schemeClr val="accent1"/>
            </a:solidFill>
            <a:miter lim="800000"/>
            <a:headEnd/>
            <a:tailEnd type="triangle" w="med" len="sm"/>
          </a:ln>
          <a:extLst>
            <a:ext uri="{909E8E84-426E-40dd-AFC4-6F175D3DCCD1}">
              <a14:hiddenFill xmlns="" xmlns:a14="http://schemas.microsoft.com/office/drawing/2010/main">
                <a:noFill/>
              </a14:hiddenFill>
            </a:ext>
          </a:extLst>
        </p:spPr>
      </p:cxnSp>
      <p:cxnSp>
        <p:nvCxnSpPr>
          <p:cNvPr id="105506" name="AutoShape 30"/>
          <p:cNvCxnSpPr>
            <a:cxnSpLocks noChangeShapeType="1"/>
            <a:stCxn id="105495" idx="2"/>
            <a:endCxn id="105499"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graphicFrame>
        <p:nvGraphicFramePr>
          <p:cNvPr id="378914" name="Group 34"/>
          <p:cNvGraphicFramePr>
            <a:graphicFrameLocks noGrp="1"/>
          </p:cNvGraphicFramePr>
          <p:nvPr>
            <p:extLst>
              <p:ext uri="{D42A27DB-BD31-4B8C-83A1-F6EECF244321}">
                <p14:modId xmlns:p14="http://schemas.microsoft.com/office/powerpoint/2010/main" val="1662973752"/>
              </p:ext>
            </p:extLst>
          </p:nvPr>
        </p:nvGraphicFramePr>
        <p:xfrm>
          <a:off x="990600" y="3048000"/>
          <a:ext cx="3505200" cy="3789364"/>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 }</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{D,E,B,C}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{E,B,C}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{G,C}</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222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{C}</a:t>
                      </a:r>
                      <a:endParaRPr kumimoji="0" lang="en-US" sz="1800" b="0" i="0" u="none" strike="noStrike" cap="none" normalizeH="0" baseline="0" dirty="0">
                        <a:ln>
                          <a:noFill/>
                        </a:ln>
                        <a:solidFill>
                          <a:schemeClr val="accent1"/>
                        </a:solidFill>
                        <a:effectLst/>
                        <a:latin typeface="Arial" charset="0"/>
                      </a:endParaRP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78967" name="Text Box 87"/>
          <p:cNvSpPr txBox="1">
            <a:spLocks noChangeArrowheads="1"/>
          </p:cNvSpPr>
          <p:nvPr/>
        </p:nvSpPr>
        <p:spPr bwMode="auto">
          <a:xfrm>
            <a:off x="6400800" y="5842000"/>
            <a:ext cx="156527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chemeClr val="tx2"/>
                </a:solidFill>
                <a:latin typeface="Arial" pitchFamily="34" charset="0"/>
              </a:rPr>
              <a:t>path: </a:t>
            </a:r>
            <a:r>
              <a:rPr lang="en-US" sz="2000" b="1">
                <a:latin typeface="Arial" pitchFamily="34" charset="0"/>
              </a:rPr>
              <a:t>S,B,G</a:t>
            </a:r>
            <a:br>
              <a:rPr lang="en-US" sz="2000" b="1">
                <a:solidFill>
                  <a:schemeClr val="tx2"/>
                </a:solidFill>
                <a:latin typeface="Arial" pitchFamily="34" charset="0"/>
              </a:rPr>
            </a:br>
            <a:r>
              <a:rPr lang="en-US" sz="2000" b="1">
                <a:solidFill>
                  <a:schemeClr val="tx2"/>
                </a:solidFill>
                <a:latin typeface="Arial" pitchFamily="34" charset="0"/>
              </a:rPr>
              <a:t>cost:</a:t>
            </a:r>
            <a:r>
              <a:rPr lang="en-US" sz="2000" b="1">
                <a:latin typeface="Arial" pitchFamily="34" charset="0"/>
              </a:rPr>
              <a:t> 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67"/>
                                        </p:tgtEl>
                                        <p:attrNameLst>
                                          <p:attrName>style.visibility</p:attrName>
                                        </p:attrNameLst>
                                      </p:cBhvr>
                                      <p:to>
                                        <p:strVal val="visible"/>
                                      </p:to>
                                    </p:set>
                                    <p:anim calcmode="lin" valueType="num">
                                      <p:cBhvr additive="base">
                                        <p:cTn id="7" dur="500" fill="hold"/>
                                        <p:tgtEl>
                                          <p:spTgt spid="378967"/>
                                        </p:tgtEl>
                                        <p:attrNameLst>
                                          <p:attrName>ppt_x</p:attrName>
                                        </p:attrNameLst>
                                      </p:cBhvr>
                                      <p:tavLst>
                                        <p:tav tm="0">
                                          <p:val>
                                            <p:strVal val="#ppt_x"/>
                                          </p:val>
                                        </p:tav>
                                        <p:tav tm="100000">
                                          <p:val>
                                            <p:strVal val="#ppt_x"/>
                                          </p:val>
                                        </p:tav>
                                      </p:tavLst>
                                    </p:anim>
                                    <p:anim calcmode="lin" valueType="num">
                                      <p:cBhvr additive="base">
                                        <p:cTn id="8" dur="500" fill="hold"/>
                                        <p:tgtEl>
                                          <p:spTgt spid="378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7"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D9EC7FE8-2546-4672-B170-DC1CA5B92BE0}" type="slidenum">
              <a:rPr lang="en-US"/>
              <a:pPr>
                <a:defRPr/>
              </a:pPr>
              <a:t>105</a:t>
            </a:fld>
            <a:endParaRPr lang="en-US"/>
          </a:p>
        </p:txBody>
      </p:sp>
      <p:sp>
        <p:nvSpPr>
          <p:cNvPr id="106499" name="Rectangle 2"/>
          <p:cNvSpPr>
            <a:spLocks noGrp="1" noChangeArrowheads="1"/>
          </p:cNvSpPr>
          <p:nvPr>
            <p:ph type="title"/>
          </p:nvPr>
        </p:nvSpPr>
        <p:spPr/>
        <p:txBody>
          <a:bodyPr/>
          <a:lstStyle/>
          <a:p>
            <a:pPr eaLnBrk="1" hangingPunct="1"/>
            <a:r>
              <a:rPr lang="en-US" sz="3600"/>
              <a:t>Iterative-Deepening Search (IDS)</a:t>
            </a:r>
          </a:p>
        </p:txBody>
      </p:sp>
      <p:sp>
        <p:nvSpPr>
          <p:cNvPr id="398339" name="Rectangle 3"/>
          <p:cNvSpPr>
            <a:spLocks noGrp="1" noChangeArrowheads="1"/>
          </p:cNvSpPr>
          <p:nvPr>
            <p:ph type="body" idx="1"/>
          </p:nvPr>
        </p:nvSpPr>
        <p:spPr/>
        <p:txBody>
          <a:bodyPr/>
          <a:lstStyle/>
          <a:p>
            <a:pPr eaLnBrk="1" hangingPunct="1"/>
            <a:r>
              <a:rPr lang="en-US"/>
              <a:t>Has advantages of BFS</a:t>
            </a:r>
          </a:p>
          <a:p>
            <a:pPr lvl="1" eaLnBrk="1" hangingPunct="1"/>
            <a:r>
              <a:rPr lang="en-US"/>
              <a:t>completeness</a:t>
            </a:r>
          </a:p>
          <a:p>
            <a:pPr lvl="1" eaLnBrk="1" hangingPunct="1"/>
            <a:r>
              <a:rPr lang="en-US"/>
              <a:t>optimality as stated for BFS</a:t>
            </a:r>
          </a:p>
          <a:p>
            <a:pPr eaLnBrk="1" hangingPunct="1"/>
            <a:endParaRPr lang="en-US"/>
          </a:p>
          <a:p>
            <a:pPr eaLnBrk="1" hangingPunct="1"/>
            <a:r>
              <a:rPr lang="en-US"/>
              <a:t>Has advantages of DFS</a:t>
            </a:r>
          </a:p>
          <a:p>
            <a:pPr lvl="1" eaLnBrk="1" hangingPunct="1"/>
            <a:r>
              <a:rPr lang="en-US"/>
              <a:t>limited space</a:t>
            </a:r>
          </a:p>
          <a:p>
            <a:pPr lvl="1" eaLnBrk="1" hangingPunct="1"/>
            <a:r>
              <a:rPr lang="en-US"/>
              <a:t>in practice, even with redundant effort it still finds longer paths more quickly than BFS</a:t>
            </a:r>
            <a:endParaRPr lang="en-US" b="1">
              <a:solidFill>
                <a:schemeClr val="accent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8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8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8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83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833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8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bldLvl="2"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71A6D60C-FBA2-4C82-AB09-EBD89B917DA8}" type="slidenum">
              <a:rPr lang="en-US"/>
              <a:pPr>
                <a:defRPr/>
              </a:pPr>
              <a:t>106</a:t>
            </a:fld>
            <a:endParaRPr lang="en-US"/>
          </a:p>
        </p:txBody>
      </p:sp>
      <p:sp>
        <p:nvSpPr>
          <p:cNvPr id="107523" name="Rectangle 2"/>
          <p:cNvSpPr>
            <a:spLocks noGrp="1" noChangeArrowheads="1"/>
          </p:cNvSpPr>
          <p:nvPr>
            <p:ph type="title"/>
          </p:nvPr>
        </p:nvSpPr>
        <p:spPr/>
        <p:txBody>
          <a:bodyPr/>
          <a:lstStyle/>
          <a:p>
            <a:pPr eaLnBrk="1" hangingPunct="1"/>
            <a:r>
              <a:rPr lang="en-US" sz="3600"/>
              <a:t>Iterative-Deepening Search (IDS)</a:t>
            </a:r>
          </a:p>
        </p:txBody>
      </p:sp>
      <p:sp>
        <p:nvSpPr>
          <p:cNvPr id="423939" name="Rectangle 3"/>
          <p:cNvSpPr>
            <a:spLocks noGrp="1" noChangeArrowheads="1"/>
          </p:cNvSpPr>
          <p:nvPr>
            <p:ph type="body" idx="1"/>
          </p:nvPr>
        </p:nvSpPr>
        <p:spPr/>
        <p:txBody>
          <a:bodyPr/>
          <a:lstStyle/>
          <a:p>
            <a:pPr eaLnBrk="1" hangingPunct="1"/>
            <a:r>
              <a:rPr lang="en-US"/>
              <a:t>Space complexity:</a:t>
            </a:r>
            <a:r>
              <a:rPr lang="en-US" i="1">
                <a:latin typeface="Palatino" pitchFamily="18" charset="0"/>
              </a:rPr>
              <a:t> O</a:t>
            </a:r>
            <a:r>
              <a:rPr lang="en-US">
                <a:latin typeface="Palatino" pitchFamily="18" charset="0"/>
              </a:rPr>
              <a:t>(</a:t>
            </a:r>
            <a:r>
              <a:rPr lang="en-US" i="1">
                <a:latin typeface="Palatino" pitchFamily="18" charset="0"/>
              </a:rPr>
              <a:t>bd</a:t>
            </a:r>
            <a:r>
              <a:rPr lang="en-US">
                <a:latin typeface="Palatino" pitchFamily="18" charset="0"/>
              </a:rPr>
              <a:t>)</a:t>
            </a:r>
            <a:r>
              <a:rPr lang="en-US"/>
              <a:t>  (i.e., linear like DFS)</a:t>
            </a:r>
          </a:p>
          <a:p>
            <a:pPr eaLnBrk="1" hangingPunct="1"/>
            <a:endParaRPr lang="en-US"/>
          </a:p>
          <a:p>
            <a:pPr eaLnBrk="1" hangingPunct="1"/>
            <a:r>
              <a:rPr lang="en-US"/>
              <a:t>Time complexity is a little worse than BFS or DFS</a:t>
            </a:r>
          </a:p>
          <a:p>
            <a:pPr lvl="1" eaLnBrk="1" hangingPunct="1"/>
            <a:r>
              <a:rPr lang="en-US"/>
              <a:t>because nodes near the top of the search tree</a:t>
            </a:r>
            <a:br>
              <a:rPr lang="en-US"/>
            </a:br>
            <a:r>
              <a:rPr lang="en-US"/>
              <a:t>are generated multiple times (redundant effort)</a:t>
            </a:r>
          </a:p>
          <a:p>
            <a:pPr lvl="1" eaLnBrk="1" hangingPunct="1">
              <a:buFontTx/>
              <a:buNone/>
            </a:pPr>
            <a:endParaRPr lang="en-US"/>
          </a:p>
          <a:p>
            <a:pPr eaLnBrk="1" hangingPunct="1"/>
            <a:r>
              <a:rPr lang="en-US"/>
              <a:t>Worst case time complexity: </a:t>
            </a:r>
            <a:r>
              <a:rPr lang="en-US" i="1">
                <a:latin typeface="Palatino" pitchFamily="18" charset="0"/>
              </a:rPr>
              <a:t>O</a:t>
            </a:r>
            <a:r>
              <a:rPr lang="en-US">
                <a:latin typeface="Palatino" pitchFamily="18" charset="0"/>
              </a:rPr>
              <a:t>(</a:t>
            </a:r>
            <a:r>
              <a:rPr lang="en-US" i="1">
                <a:latin typeface="Palatino" pitchFamily="18" charset="0"/>
              </a:rPr>
              <a:t>b</a:t>
            </a:r>
            <a:r>
              <a:rPr lang="en-US" i="1" baseline="30000">
                <a:latin typeface="Palatino" pitchFamily="18" charset="0"/>
              </a:rPr>
              <a:t>d</a:t>
            </a:r>
            <a:r>
              <a:rPr lang="en-US">
                <a:latin typeface="Palatino" pitchFamily="18" charset="0"/>
              </a:rPr>
              <a:t>)</a:t>
            </a:r>
            <a:r>
              <a:rPr lang="en-US" i="1">
                <a:latin typeface="Palatino" pitchFamily="18" charset="0"/>
              </a:rPr>
              <a:t> </a:t>
            </a:r>
            <a:r>
              <a:rPr lang="en-US"/>
              <a:t>exponential</a:t>
            </a:r>
          </a:p>
          <a:p>
            <a:pPr lvl="1" eaLnBrk="1" hangingPunct="1"/>
            <a:r>
              <a:rPr lang="en-US"/>
              <a:t>because most nodes are near the bottom of tree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3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3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39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393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3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build="p" bldLvl="2"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88920DCB-2C50-4EA1-B403-7E42727D40BD}" type="slidenum">
              <a:rPr lang="en-US"/>
              <a:pPr>
                <a:defRPr/>
              </a:pPr>
              <a:t>107</a:t>
            </a:fld>
            <a:endParaRPr lang="en-US"/>
          </a:p>
        </p:txBody>
      </p:sp>
      <p:sp>
        <p:nvSpPr>
          <p:cNvPr id="108547" name="Rectangle 2"/>
          <p:cNvSpPr>
            <a:spLocks noGrp="1" noChangeArrowheads="1"/>
          </p:cNvSpPr>
          <p:nvPr>
            <p:ph type="title"/>
          </p:nvPr>
        </p:nvSpPr>
        <p:spPr/>
        <p:txBody>
          <a:bodyPr/>
          <a:lstStyle/>
          <a:p>
            <a:pPr eaLnBrk="1" hangingPunct="1"/>
            <a:r>
              <a:rPr lang="en-US" sz="3600"/>
              <a:t>Iterative-Deepening Search (IDS)</a:t>
            </a:r>
          </a:p>
        </p:txBody>
      </p:sp>
      <p:sp>
        <p:nvSpPr>
          <p:cNvPr id="431107" name="Rectangle 3"/>
          <p:cNvSpPr>
            <a:spLocks noGrp="1" noChangeArrowheads="1"/>
          </p:cNvSpPr>
          <p:nvPr>
            <p:ph type="body" idx="1"/>
          </p:nvPr>
        </p:nvSpPr>
        <p:spPr/>
        <p:txBody>
          <a:bodyPr/>
          <a:lstStyle/>
          <a:p>
            <a:pPr eaLnBrk="1" hangingPunct="1">
              <a:buFont typeface="Wingdings" pitchFamily="2" charset="2"/>
              <a:buNone/>
            </a:pPr>
            <a:r>
              <a:rPr lang="en-US" dirty="0"/>
              <a:t>How much redundant effort is done?</a:t>
            </a:r>
          </a:p>
          <a:p>
            <a:pPr eaLnBrk="1" hangingPunct="1"/>
            <a:r>
              <a:rPr lang="en-US" dirty="0"/>
              <a:t>The number of times the nodes are generated:</a:t>
            </a:r>
            <a:br>
              <a:rPr lang="en-US" dirty="0"/>
            </a:br>
            <a:r>
              <a:rPr lang="en-US" dirty="0">
                <a:latin typeface="Palatino" pitchFamily="18" charset="0"/>
              </a:rPr>
              <a:t>1</a:t>
            </a:r>
            <a:r>
              <a:rPr lang="en-US" i="1" dirty="0">
                <a:latin typeface="Palatino" pitchFamily="18" charset="0"/>
              </a:rPr>
              <a:t>b</a:t>
            </a:r>
            <a:r>
              <a:rPr lang="en-US" i="1" baseline="30000" dirty="0">
                <a:latin typeface="Palatino" pitchFamily="18" charset="0"/>
              </a:rPr>
              <a:t>d</a:t>
            </a:r>
            <a:r>
              <a:rPr lang="en-US" i="1" dirty="0">
                <a:latin typeface="Palatino" pitchFamily="18" charset="0"/>
              </a:rPr>
              <a:t> + </a:t>
            </a:r>
            <a:r>
              <a:rPr lang="en-US" dirty="0">
                <a:latin typeface="Palatino" pitchFamily="18" charset="0"/>
              </a:rPr>
              <a:t>2</a:t>
            </a:r>
            <a:r>
              <a:rPr lang="en-US" i="1" dirty="0">
                <a:latin typeface="Palatino" pitchFamily="18" charset="0"/>
              </a:rPr>
              <a:t>b</a:t>
            </a:r>
            <a:r>
              <a:rPr lang="en-US" i="1" baseline="30000" dirty="0">
                <a:latin typeface="Palatino" pitchFamily="18" charset="0"/>
              </a:rPr>
              <a:t>(d-1)</a:t>
            </a:r>
            <a:r>
              <a:rPr lang="en-US" i="1" dirty="0">
                <a:latin typeface="Palatino" pitchFamily="18" charset="0"/>
              </a:rPr>
              <a:t> + ... + </a:t>
            </a:r>
            <a:r>
              <a:rPr lang="en-US" i="1" dirty="0" err="1">
                <a:latin typeface="Palatino" pitchFamily="18" charset="0"/>
              </a:rPr>
              <a:t>db</a:t>
            </a:r>
            <a:r>
              <a:rPr lang="en-US" i="1" dirty="0">
                <a:latin typeface="Palatino" pitchFamily="18" charset="0"/>
              </a:rPr>
              <a:t>  </a:t>
            </a:r>
            <a:r>
              <a:rPr lang="en-US" dirty="0">
                <a:latin typeface="Palatino" pitchFamily="18" charset="0"/>
                <a:sym typeface="Symbol" pitchFamily="18" charset="2"/>
              </a:rPr>
              <a:t>≤</a:t>
            </a:r>
            <a:r>
              <a:rPr lang="en-US" i="1" dirty="0">
                <a:latin typeface="Palatino" pitchFamily="18" charset="0"/>
              </a:rPr>
              <a:t>  </a:t>
            </a:r>
            <a:r>
              <a:rPr lang="en-US" i="1" dirty="0" err="1">
                <a:latin typeface="Palatino" pitchFamily="18" charset="0"/>
              </a:rPr>
              <a:t>b</a:t>
            </a:r>
            <a:r>
              <a:rPr lang="en-US" i="1" baseline="30000" dirty="0" err="1">
                <a:latin typeface="Palatino" pitchFamily="18" charset="0"/>
              </a:rPr>
              <a:t>d</a:t>
            </a:r>
            <a:r>
              <a:rPr lang="en-US" i="1" dirty="0">
                <a:latin typeface="Palatino" pitchFamily="18" charset="0"/>
              </a:rPr>
              <a:t> / </a:t>
            </a:r>
            <a:r>
              <a:rPr lang="en-US" dirty="0">
                <a:latin typeface="Palatino" pitchFamily="18" charset="0"/>
              </a:rPr>
              <a:t>(1 </a:t>
            </a:r>
            <a:r>
              <a:rPr lang="en-US" i="1" dirty="0">
                <a:latin typeface="Palatino" pitchFamily="18" charset="0"/>
              </a:rPr>
              <a:t>– </a:t>
            </a:r>
            <a:r>
              <a:rPr lang="en-US" dirty="0">
                <a:latin typeface="Palatino" pitchFamily="18" charset="0"/>
              </a:rPr>
              <a:t>1</a:t>
            </a:r>
            <a:r>
              <a:rPr lang="en-US" i="1" dirty="0">
                <a:latin typeface="Palatino" pitchFamily="18" charset="0"/>
              </a:rPr>
              <a:t>/b</a:t>
            </a:r>
            <a:r>
              <a:rPr lang="en-US" dirty="0">
                <a:latin typeface="Palatino" pitchFamily="18" charset="0"/>
              </a:rPr>
              <a:t>)</a:t>
            </a:r>
            <a:r>
              <a:rPr lang="en-US" baseline="30000" dirty="0">
                <a:latin typeface="Palatino" pitchFamily="18" charset="0"/>
              </a:rPr>
              <a:t>2</a:t>
            </a:r>
            <a:r>
              <a:rPr lang="en-US" i="1" dirty="0">
                <a:latin typeface="Palatino" pitchFamily="18" charset="0"/>
              </a:rPr>
              <a:t> = O</a:t>
            </a:r>
            <a:r>
              <a:rPr lang="en-US" dirty="0">
                <a:latin typeface="Palatino" pitchFamily="18" charset="0"/>
              </a:rPr>
              <a:t>(</a:t>
            </a:r>
            <a:r>
              <a:rPr lang="en-US" i="1" dirty="0" err="1">
                <a:latin typeface="Palatino" pitchFamily="18" charset="0"/>
              </a:rPr>
              <a:t>b</a:t>
            </a:r>
            <a:r>
              <a:rPr lang="en-US" i="1" baseline="30000" dirty="0" err="1">
                <a:latin typeface="Palatino" pitchFamily="18" charset="0"/>
              </a:rPr>
              <a:t>d</a:t>
            </a:r>
            <a:r>
              <a:rPr lang="en-US" dirty="0">
                <a:latin typeface="Palatino" pitchFamily="18" charset="0"/>
              </a:rPr>
              <a:t>)</a:t>
            </a:r>
            <a:endParaRPr lang="en-US" baseline="30000" dirty="0">
              <a:latin typeface="Palatino" pitchFamily="18" charset="0"/>
            </a:endParaRPr>
          </a:p>
          <a:p>
            <a:pPr lvl="1" eaLnBrk="1" hangingPunct="1"/>
            <a:r>
              <a:rPr lang="en-US" i="1" dirty="0">
                <a:latin typeface="Palatino" pitchFamily="18" charset="0"/>
              </a:rPr>
              <a:t>d</a:t>
            </a:r>
            <a:r>
              <a:rPr lang="en-US" dirty="0"/>
              <a:t>: the solution's depth</a:t>
            </a:r>
          </a:p>
          <a:p>
            <a:pPr lvl="1" eaLnBrk="1" hangingPunct="1"/>
            <a:r>
              <a:rPr lang="en-US" i="1" dirty="0">
                <a:latin typeface="Palatino" pitchFamily="18" charset="0"/>
              </a:rPr>
              <a:t>b</a:t>
            </a:r>
            <a:r>
              <a:rPr lang="en-US" dirty="0"/>
              <a:t>: the branching factor at each non-leaf node</a:t>
            </a:r>
          </a:p>
          <a:p>
            <a:pPr eaLnBrk="1" hangingPunct="1"/>
            <a:r>
              <a:rPr lang="en-US" dirty="0"/>
              <a:t>For example: </a:t>
            </a:r>
            <a:r>
              <a:rPr lang="en-US" i="1" dirty="0">
                <a:latin typeface="Palatino" pitchFamily="18" charset="0"/>
              </a:rPr>
              <a:t>b = 4</a:t>
            </a:r>
            <a:endParaRPr lang="en-US" dirty="0"/>
          </a:p>
          <a:p>
            <a:pPr lvl="1" eaLnBrk="1" hangingPunct="1">
              <a:buFontTx/>
              <a:buNone/>
            </a:pPr>
            <a:r>
              <a:rPr lang="en-US" b="1" dirty="0">
                <a:latin typeface="Palatino" pitchFamily="18" charset="0"/>
              </a:rPr>
              <a:t>4</a:t>
            </a:r>
            <a:r>
              <a:rPr lang="en-US" b="1" i="1" baseline="30000" dirty="0">
                <a:latin typeface="Palatino" pitchFamily="18" charset="0"/>
              </a:rPr>
              <a:t>d</a:t>
            </a:r>
            <a:r>
              <a:rPr lang="en-US" b="1" i="1" dirty="0">
                <a:latin typeface="Palatino" pitchFamily="18" charset="0"/>
              </a:rPr>
              <a:t> </a:t>
            </a:r>
            <a:r>
              <a:rPr lang="en-US" b="1" dirty="0">
                <a:latin typeface="Palatino" pitchFamily="18" charset="0"/>
              </a:rPr>
              <a:t>/</a:t>
            </a:r>
            <a:r>
              <a:rPr lang="en-US" b="1" i="1" dirty="0">
                <a:latin typeface="Palatino" pitchFamily="18" charset="0"/>
              </a:rPr>
              <a:t> </a:t>
            </a:r>
            <a:r>
              <a:rPr lang="en-US" b="1" dirty="0">
                <a:latin typeface="Palatino" pitchFamily="18" charset="0"/>
              </a:rPr>
              <a:t>(1</a:t>
            </a:r>
            <a:r>
              <a:rPr lang="en-US" b="1" i="1" dirty="0">
                <a:latin typeface="Palatino" pitchFamily="18" charset="0"/>
              </a:rPr>
              <a:t> </a:t>
            </a:r>
            <a:r>
              <a:rPr lang="en-US" b="1" dirty="0">
                <a:latin typeface="Palatino" pitchFamily="18" charset="0"/>
              </a:rPr>
              <a:t>–</a:t>
            </a:r>
            <a:r>
              <a:rPr lang="en-US" b="1" i="1" dirty="0">
                <a:latin typeface="Palatino" pitchFamily="18" charset="0"/>
              </a:rPr>
              <a:t> </a:t>
            </a:r>
            <a:r>
              <a:rPr lang="en-US" b="1" dirty="0">
                <a:latin typeface="Palatino" pitchFamily="18" charset="0"/>
              </a:rPr>
              <a:t>¼)</a:t>
            </a:r>
            <a:r>
              <a:rPr lang="en-US" b="1" i="1" baseline="30000" dirty="0">
                <a:latin typeface="Palatino" pitchFamily="18" charset="0"/>
              </a:rPr>
              <a:t>2</a:t>
            </a:r>
            <a:r>
              <a:rPr lang="en-US" b="1" i="1" dirty="0">
                <a:latin typeface="Palatino" pitchFamily="18" charset="0"/>
              </a:rPr>
              <a:t>  =  </a:t>
            </a:r>
            <a:r>
              <a:rPr lang="en-US" b="1" dirty="0">
                <a:latin typeface="Palatino" pitchFamily="18" charset="0"/>
              </a:rPr>
              <a:t>4</a:t>
            </a:r>
            <a:r>
              <a:rPr lang="en-US" b="1" i="1" baseline="30000" dirty="0">
                <a:latin typeface="Palatino" pitchFamily="18" charset="0"/>
              </a:rPr>
              <a:t>d</a:t>
            </a:r>
            <a:r>
              <a:rPr lang="en-US" b="1" i="1" dirty="0">
                <a:latin typeface="Palatino" pitchFamily="18" charset="0"/>
              </a:rPr>
              <a:t> </a:t>
            </a:r>
            <a:r>
              <a:rPr lang="en-US" b="1" dirty="0">
                <a:latin typeface="Palatino" pitchFamily="18" charset="0"/>
              </a:rPr>
              <a:t>/ (.75)</a:t>
            </a:r>
            <a:r>
              <a:rPr lang="en-US" b="1" baseline="30000" dirty="0">
                <a:latin typeface="Palatino" pitchFamily="18" charset="0"/>
              </a:rPr>
              <a:t>2</a:t>
            </a:r>
            <a:r>
              <a:rPr lang="en-US" b="1" i="1" dirty="0">
                <a:latin typeface="Palatino" pitchFamily="18" charset="0"/>
              </a:rPr>
              <a:t>  </a:t>
            </a:r>
            <a:r>
              <a:rPr lang="en-US" b="1" dirty="0">
                <a:latin typeface="Palatino" pitchFamily="18" charset="0"/>
              </a:rPr>
              <a:t>=</a:t>
            </a:r>
            <a:r>
              <a:rPr lang="en-US" b="1" i="1" dirty="0">
                <a:latin typeface="Palatino" pitchFamily="18" charset="0"/>
              </a:rPr>
              <a:t>  </a:t>
            </a:r>
            <a:r>
              <a:rPr lang="en-US" b="1" dirty="0">
                <a:latin typeface="Palatino" pitchFamily="18" charset="0"/>
              </a:rPr>
              <a:t>1.78 </a:t>
            </a:r>
            <a:r>
              <a:rPr lang="en-US" b="1" dirty="0">
                <a:latin typeface="Palatino" pitchFamily="18" charset="0"/>
                <a:sym typeface="Symbol" pitchFamily="18" charset="2"/>
              </a:rPr>
              <a:t>×</a:t>
            </a:r>
            <a:r>
              <a:rPr lang="en-US" b="1" i="1" dirty="0">
                <a:latin typeface="Palatino" pitchFamily="18" charset="0"/>
              </a:rPr>
              <a:t> </a:t>
            </a:r>
            <a:r>
              <a:rPr lang="en-US" b="1" dirty="0">
                <a:latin typeface="Palatino" pitchFamily="18" charset="0"/>
              </a:rPr>
              <a:t>4</a:t>
            </a:r>
            <a:r>
              <a:rPr lang="en-US" b="1" i="1" baseline="30000" dirty="0">
                <a:latin typeface="Palatino" pitchFamily="18" charset="0"/>
              </a:rPr>
              <a:t>d</a:t>
            </a:r>
            <a:endParaRPr lang="en-US" b="1" dirty="0"/>
          </a:p>
          <a:p>
            <a:pPr lvl="1" eaLnBrk="1" hangingPunct="1"/>
            <a:r>
              <a:rPr lang="en-US" dirty="0"/>
              <a:t>in the worst case, 78% more nodes are</a:t>
            </a:r>
            <a:br>
              <a:rPr lang="en-US" dirty="0"/>
            </a:br>
            <a:r>
              <a:rPr lang="en-US" dirty="0"/>
              <a:t>searched (redundant effort) than exist at depth </a:t>
            </a:r>
            <a:r>
              <a:rPr lang="en-US" i="1" dirty="0">
                <a:latin typeface="Palatino" pitchFamily="18" charset="0"/>
              </a:rPr>
              <a:t>d</a:t>
            </a:r>
          </a:p>
          <a:p>
            <a:pPr lvl="1" eaLnBrk="1" hangingPunct="1"/>
            <a:r>
              <a:rPr lang="en-US" dirty="0"/>
              <a:t>as </a:t>
            </a:r>
            <a:r>
              <a:rPr lang="en-US" i="1" dirty="0">
                <a:latin typeface="Palatino" pitchFamily="18" charset="0"/>
              </a:rPr>
              <a:t>b</a:t>
            </a:r>
            <a:r>
              <a:rPr lang="en-US" dirty="0"/>
              <a:t> increases, this % decreases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1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1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1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11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11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110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110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31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bldLvl="2"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Iterative-Deepening Search</a:t>
            </a:r>
          </a:p>
        </p:txBody>
      </p:sp>
      <p:sp>
        <p:nvSpPr>
          <p:cNvPr id="3" name="Content Placeholder 2"/>
          <p:cNvSpPr>
            <a:spLocks noGrp="1"/>
          </p:cNvSpPr>
          <p:nvPr>
            <p:ph idx="1"/>
          </p:nvPr>
        </p:nvSpPr>
        <p:spPr>
          <a:xfrm>
            <a:off x="609600" y="1676400"/>
            <a:ext cx="8077200" cy="4648200"/>
          </a:xfrm>
        </p:spPr>
        <p:txBody>
          <a:bodyPr/>
          <a:lstStyle/>
          <a:p>
            <a:r>
              <a:rPr lang="en-US" dirty="0">
                <a:solidFill>
                  <a:srgbClr val="FF0000"/>
                </a:solidFill>
              </a:rPr>
              <a:t>Trades a little time for a huge reduction in space</a:t>
            </a:r>
          </a:p>
          <a:p>
            <a:pPr lvl="1"/>
            <a:r>
              <a:rPr lang="en-US" dirty="0"/>
              <a:t>lets you do breadth-first search with (more space efficient) depth-first search</a:t>
            </a:r>
          </a:p>
          <a:p>
            <a:r>
              <a:rPr lang="en-US" dirty="0">
                <a:solidFill>
                  <a:srgbClr val="FF0000"/>
                </a:solidFill>
              </a:rPr>
              <a:t>“Anytime” algorithm</a:t>
            </a:r>
            <a:r>
              <a:rPr lang="en-US" dirty="0"/>
              <a:t>: good for response-time critical applications, e.g., games</a:t>
            </a:r>
          </a:p>
          <a:p>
            <a:endParaRPr lang="en-US" dirty="0"/>
          </a:p>
          <a:p>
            <a:endParaRPr lang="en-US" dirty="0"/>
          </a:p>
          <a:p>
            <a:r>
              <a:rPr lang="en-US" b="0" dirty="0"/>
              <a:t>An “anytime” algorithm is an </a:t>
            </a:r>
            <a:r>
              <a:rPr lang="en-US" b="0" dirty="0">
                <a:hlinkClick r:id="rId2" tooltip="Algorithm"/>
              </a:rPr>
              <a:t>algorithm</a:t>
            </a:r>
            <a:r>
              <a:rPr lang="en-US" b="0" dirty="0"/>
              <a:t> that can return a valid solution to a </a:t>
            </a:r>
            <a:r>
              <a:rPr lang="en-US" b="0" dirty="0">
                <a:hlinkClick r:id="rId3" tooltip="Problem"/>
              </a:rPr>
              <a:t>problem</a:t>
            </a:r>
            <a:r>
              <a:rPr lang="en-US" b="0" dirty="0"/>
              <a:t> even if it's interrupted at any time before it ends. The algorithm is expected to find better and better solutions the longer it runs.</a:t>
            </a:r>
          </a:p>
          <a:p>
            <a:endParaRPr lang="en-US" dirty="0"/>
          </a:p>
        </p:txBody>
      </p:sp>
    </p:spTree>
    <p:extLst>
      <p:ext uri="{BB962C8B-B14F-4D97-AF65-F5344CB8AC3E}">
        <p14:creationId xmlns:p14="http://schemas.microsoft.com/office/powerpoint/2010/main" val="22866674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p:cNvSpPr>
            <a:spLocks noGrp="1" noChangeArrowheads="1"/>
          </p:cNvSpPr>
          <p:nvPr>
            <p:ph type="title"/>
          </p:nvPr>
        </p:nvSpPr>
        <p:spPr>
          <a:xfrm>
            <a:off x="685800" y="152400"/>
            <a:ext cx="7772400" cy="609600"/>
          </a:xfrm>
        </p:spPr>
        <p:txBody>
          <a:bodyPr/>
          <a:lstStyle/>
          <a:p>
            <a:pP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a:t>Bidirectional Search</a:t>
            </a:r>
          </a:p>
        </p:txBody>
      </p:sp>
      <p:pic>
        <p:nvPicPr>
          <p:cNvPr id="1095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850" y="2286000"/>
            <a:ext cx="4248150" cy="224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109572" name="Oval 3"/>
          <p:cNvSpPr>
            <a:spLocks noChangeArrowheads="1"/>
          </p:cNvSpPr>
          <p:nvPr/>
        </p:nvSpPr>
        <p:spPr bwMode="auto">
          <a:xfrm>
            <a:off x="2438400" y="1371600"/>
            <a:ext cx="4114800" cy="4114800"/>
          </a:xfrm>
          <a:prstGeom prst="ellipse">
            <a:avLst/>
          </a:prstGeom>
          <a:solidFill>
            <a:srgbClr val="FFCC99">
              <a:alpha val="50195"/>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9573" name="Oval 4"/>
          <p:cNvSpPr>
            <a:spLocks noChangeArrowheads="1"/>
          </p:cNvSpPr>
          <p:nvPr/>
        </p:nvSpPr>
        <p:spPr bwMode="auto">
          <a:xfrm>
            <a:off x="3429000" y="2362200"/>
            <a:ext cx="2057400" cy="2057400"/>
          </a:xfrm>
          <a:prstGeom prst="ellipse">
            <a:avLst/>
          </a:prstGeom>
          <a:solidFill>
            <a:srgbClr val="CCFFFF">
              <a:alpha val="50195"/>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9580" name="Oval 6"/>
          <p:cNvSpPr>
            <a:spLocks noChangeArrowheads="1"/>
          </p:cNvSpPr>
          <p:nvPr/>
        </p:nvSpPr>
        <p:spPr bwMode="auto">
          <a:xfrm>
            <a:off x="4267200" y="3124200"/>
            <a:ext cx="455613" cy="455613"/>
          </a:xfrm>
          <a:prstGeom prst="ellipse">
            <a:avLst/>
          </a:prstGeom>
          <a:solidFill>
            <a:srgbClr val="FFFFFF"/>
          </a:solidFill>
          <a:ln w="28440">
            <a:solidFill>
              <a:srgbClr val="000000"/>
            </a:solidFill>
            <a:miter lim="800000"/>
            <a:headEnd/>
            <a:tailEnd/>
          </a:ln>
        </p:spPr>
        <p:txBody>
          <a:bodyPr wrap="none" anchor="ctr"/>
          <a:lstStyle/>
          <a:p>
            <a:endParaRPr lang="en-US"/>
          </a:p>
        </p:txBody>
      </p:sp>
      <p:sp>
        <p:nvSpPr>
          <p:cNvPr id="109581" name="AutoShape 7"/>
          <p:cNvSpPr>
            <a:spLocks noChangeArrowheads="1"/>
          </p:cNvSpPr>
          <p:nvPr/>
        </p:nvSpPr>
        <p:spPr bwMode="auto">
          <a:xfrm>
            <a:off x="4148931" y="2971800"/>
            <a:ext cx="693737" cy="693737"/>
          </a:xfrm>
          <a:prstGeom prst="roundRect">
            <a:avLst>
              <a:gd name="adj" fmla="val 491"/>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lstStyle/>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rPr>
              <a:t>start</a:t>
            </a:r>
          </a:p>
        </p:txBody>
      </p:sp>
      <p:sp>
        <p:nvSpPr>
          <p:cNvPr id="109575" name="Rectangle 8"/>
          <p:cNvSpPr>
            <a:spLocks noGrp="1" noChangeArrowheads="1"/>
          </p:cNvSpPr>
          <p:nvPr>
            <p:ph type="body" idx="1"/>
          </p:nvPr>
        </p:nvSpPr>
        <p:spPr>
          <a:xfrm>
            <a:off x="685800" y="838200"/>
            <a:ext cx="7772400" cy="5562600"/>
          </a:xfrm>
        </p:spPr>
        <p:txBody>
          <a:bodyPr/>
          <a:lstStyle/>
          <a:p>
            <a:pPr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Breadth-first search from both start and goal</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Stop when Frontiers meet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Generates </a:t>
            </a:r>
            <a:r>
              <a:rPr lang="en-GB" i="1" dirty="0">
                <a:solidFill>
                  <a:srgbClr val="3333CC"/>
                </a:solidFill>
                <a:latin typeface="Times New Roman" pitchFamily="18" charset="0"/>
              </a:rPr>
              <a:t>O</a:t>
            </a:r>
            <a:r>
              <a:rPr lang="en-GB" dirty="0">
                <a:solidFill>
                  <a:srgbClr val="3333CC"/>
                </a:solidFill>
                <a:latin typeface="Times New Roman" pitchFamily="18" charset="0"/>
              </a:rPr>
              <a:t>(</a:t>
            </a:r>
            <a:r>
              <a:rPr lang="en-GB" i="1" dirty="0" err="1">
                <a:solidFill>
                  <a:srgbClr val="3333CC"/>
                </a:solidFill>
                <a:latin typeface="Times New Roman" pitchFamily="18" charset="0"/>
              </a:rPr>
              <a:t>b</a:t>
            </a:r>
            <a:r>
              <a:rPr lang="en-GB" i="1" baseline="30000" dirty="0" err="1">
                <a:solidFill>
                  <a:srgbClr val="3333CC"/>
                </a:solidFill>
                <a:latin typeface="Times New Roman" pitchFamily="18" charset="0"/>
              </a:rPr>
              <a:t>d</a:t>
            </a:r>
            <a:r>
              <a:rPr lang="en-GB" baseline="30000" dirty="0">
                <a:solidFill>
                  <a:srgbClr val="3333CC"/>
                </a:solidFill>
                <a:latin typeface="Times New Roman" pitchFamily="18" charset="0"/>
              </a:rPr>
              <a:t>/2</a:t>
            </a:r>
            <a:r>
              <a:rPr lang="en-GB" dirty="0">
                <a:solidFill>
                  <a:srgbClr val="3333CC"/>
                </a:solidFill>
                <a:latin typeface="Times New Roman" pitchFamily="18" charset="0"/>
              </a:rPr>
              <a:t>)</a:t>
            </a:r>
            <a:r>
              <a:rPr lang="en-GB" dirty="0"/>
              <a:t> instead of </a:t>
            </a:r>
            <a:r>
              <a:rPr lang="en-GB" i="1" dirty="0">
                <a:solidFill>
                  <a:srgbClr val="FF0000"/>
                </a:solidFill>
                <a:latin typeface="Times New Roman" pitchFamily="18" charset="0"/>
              </a:rPr>
              <a:t>O</a:t>
            </a:r>
            <a:r>
              <a:rPr lang="en-GB" dirty="0">
                <a:solidFill>
                  <a:srgbClr val="FF0000"/>
                </a:solidFill>
                <a:latin typeface="Times New Roman" pitchFamily="18" charset="0"/>
              </a:rPr>
              <a:t>(</a:t>
            </a:r>
            <a:r>
              <a:rPr lang="en-GB" i="1" dirty="0" err="1">
                <a:solidFill>
                  <a:srgbClr val="FF0000"/>
                </a:solidFill>
                <a:latin typeface="Times New Roman" pitchFamily="18" charset="0"/>
              </a:rPr>
              <a:t>b</a:t>
            </a:r>
            <a:r>
              <a:rPr lang="en-GB" i="1" baseline="30000" dirty="0" err="1">
                <a:solidFill>
                  <a:srgbClr val="FF0000"/>
                </a:solidFill>
                <a:latin typeface="Times New Roman" pitchFamily="18" charset="0"/>
              </a:rPr>
              <a:t>d</a:t>
            </a:r>
            <a:r>
              <a:rPr lang="en-GB" dirty="0">
                <a:solidFill>
                  <a:srgbClr val="FF0000"/>
                </a:solidFill>
                <a:latin typeface="Times New Roman" pitchFamily="18" charset="0"/>
              </a:rPr>
              <a:t>)</a:t>
            </a:r>
            <a:r>
              <a:rPr lang="en-GB" dirty="0"/>
              <a:t> nodes</a:t>
            </a:r>
          </a:p>
        </p:txBody>
      </p:sp>
      <p:sp>
        <p:nvSpPr>
          <p:cNvPr id="109576" name="Oval 9"/>
          <p:cNvSpPr>
            <a:spLocks noChangeArrowheads="1"/>
          </p:cNvSpPr>
          <p:nvPr/>
        </p:nvSpPr>
        <p:spPr bwMode="auto">
          <a:xfrm>
            <a:off x="5562600" y="2362200"/>
            <a:ext cx="2057400" cy="2057400"/>
          </a:xfrm>
          <a:prstGeom prst="ellipse">
            <a:avLst/>
          </a:prstGeom>
          <a:solidFill>
            <a:srgbClr val="CCFFFF">
              <a:alpha val="50195"/>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09578" name="Oval 11"/>
          <p:cNvSpPr>
            <a:spLocks noChangeArrowheads="1"/>
          </p:cNvSpPr>
          <p:nvPr/>
        </p:nvSpPr>
        <p:spPr bwMode="auto">
          <a:xfrm>
            <a:off x="6324600" y="3124200"/>
            <a:ext cx="455613" cy="455613"/>
          </a:xfrm>
          <a:prstGeom prst="ellipse">
            <a:avLst/>
          </a:prstGeom>
          <a:solidFill>
            <a:srgbClr val="FFFFFF"/>
          </a:solidFill>
          <a:ln w="28440">
            <a:solidFill>
              <a:srgbClr val="000000"/>
            </a:solidFill>
            <a:miter lim="800000"/>
            <a:headEnd/>
            <a:tailEnd/>
          </a:ln>
        </p:spPr>
        <p:txBody>
          <a:bodyPr wrap="none" anchor="ctr"/>
          <a:lstStyle/>
          <a:p>
            <a:endParaRPr lang="en-US"/>
          </a:p>
        </p:txBody>
      </p:sp>
      <p:sp>
        <p:nvSpPr>
          <p:cNvPr id="109579" name="AutoShape 12"/>
          <p:cNvSpPr>
            <a:spLocks noChangeArrowheads="1"/>
          </p:cNvSpPr>
          <p:nvPr/>
        </p:nvSpPr>
        <p:spPr bwMode="auto">
          <a:xfrm>
            <a:off x="6129337" y="3005931"/>
            <a:ext cx="846137" cy="693737"/>
          </a:xfrm>
          <a:prstGeom prst="roundRect">
            <a:avLst>
              <a:gd name="adj" fmla="val 491"/>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lstStyle/>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a:solidFill>
                  <a:srgbClr val="000000"/>
                </a:solidFill>
              </a:rPr>
              <a:t>goal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685800" y="152400"/>
            <a:ext cx="7772400" cy="609600"/>
          </a:xfrm>
        </p:spPr>
        <p:txBody>
          <a:bodyPr/>
          <a:lstStyle/>
          <a:p>
            <a:pP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t>Search Example:  8-Queens</a:t>
            </a:r>
          </a:p>
        </p:txBody>
      </p:sp>
      <p:sp>
        <p:nvSpPr>
          <p:cNvPr id="21507" name="Rectangle 2"/>
          <p:cNvSpPr>
            <a:spLocks noGrp="1" noChangeArrowheads="1"/>
          </p:cNvSpPr>
          <p:nvPr>
            <p:ph type="body" idx="1"/>
          </p:nvPr>
        </p:nvSpPr>
        <p:spPr>
          <a:xfrm>
            <a:off x="685800" y="838200"/>
            <a:ext cx="7772400" cy="5562600"/>
          </a:xfrm>
        </p:spPr>
        <p:txBody>
          <a:bodyPr/>
          <a:lstStyle/>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solidFill>
                <a:srgbClr val="FF0000"/>
              </a:solidFill>
            </a:endParaRPr>
          </a:p>
        </p:txBody>
      </p:sp>
      <p:graphicFrame>
        <p:nvGraphicFramePr>
          <p:cNvPr id="21508" name="Object 3"/>
          <p:cNvGraphicFramePr>
            <a:graphicFrameLocks noChangeAspect="1"/>
          </p:cNvGraphicFramePr>
          <p:nvPr/>
        </p:nvGraphicFramePr>
        <p:xfrm>
          <a:off x="1981200" y="1143000"/>
          <a:ext cx="5010150" cy="4983163"/>
        </p:xfrm>
        <a:graphic>
          <a:graphicData uri="http://schemas.openxmlformats.org/presentationml/2006/ole">
            <mc:AlternateContent xmlns:mc="http://schemas.openxmlformats.org/markup-compatibility/2006">
              <mc:Choice xmlns:v="urn:schemas-microsoft-com:vml" Requires="v">
                <p:oleObj spid="_x0000_s21674" r:id="rId4" imgW="3467584" imgH="3448531" progId="">
                  <p:embed/>
                </p:oleObj>
              </mc:Choice>
              <mc:Fallback>
                <p:oleObj r:id="rId4" imgW="3467584" imgH="3448531"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143000"/>
                        <a:ext cx="5010150" cy="4983163"/>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p:txBody>
          <a:bodyPr/>
          <a:lstStyle/>
          <a:p>
            <a:pPr>
              <a:defRPr/>
            </a:pPr>
            <a:fld id="{0E18B106-3559-42B3-8085-D18849C1FA32}" type="slidenum">
              <a:rPr lang="en-US"/>
              <a:pPr>
                <a:defRPr/>
              </a:pPr>
              <a:t>110</a:t>
            </a:fld>
            <a:endParaRPr lang="en-US"/>
          </a:p>
        </p:txBody>
      </p:sp>
      <p:sp>
        <p:nvSpPr>
          <p:cNvPr id="110595" name="Rectangle 2"/>
          <p:cNvSpPr>
            <a:spLocks noGrp="1" noChangeArrowheads="1"/>
          </p:cNvSpPr>
          <p:nvPr>
            <p:ph type="title"/>
          </p:nvPr>
        </p:nvSpPr>
        <p:spPr>
          <a:xfrm>
            <a:off x="0" y="304800"/>
            <a:ext cx="9144000" cy="609600"/>
          </a:xfrm>
        </p:spPr>
        <p:txBody>
          <a:bodyPr/>
          <a:lstStyle/>
          <a:p>
            <a:pPr algn="ctr" eaLnBrk="1" hangingPunct="1"/>
            <a:r>
              <a:rPr lang="en-US" sz="3600"/>
              <a:t>Which Direction Should We Search?</a:t>
            </a:r>
          </a:p>
        </p:txBody>
      </p:sp>
      <p:pic>
        <p:nvPicPr>
          <p:cNvPr id="110596" name="Picture 3" descr="bidirectio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219200"/>
            <a:ext cx="5702300" cy="284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0597" name="Text Box 4"/>
          <p:cNvSpPr txBox="1">
            <a:spLocks noChangeArrowheads="1"/>
          </p:cNvSpPr>
          <p:nvPr/>
        </p:nvSpPr>
        <p:spPr bwMode="auto">
          <a:xfrm>
            <a:off x="838200" y="4572000"/>
            <a:ext cx="7620000" cy="1735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Our choices:  Forward, backwards, or bidirectional</a:t>
            </a:r>
          </a:p>
          <a:p>
            <a:pPr eaLnBrk="1" hangingPunct="1">
              <a:spcBef>
                <a:spcPct val="50000"/>
              </a:spcBef>
            </a:pPr>
            <a:r>
              <a:rPr lang="en-US"/>
              <a:t>The issues: 	How many start and goal states are there?</a:t>
            </a:r>
          </a:p>
          <a:p>
            <a:pPr eaLnBrk="1" hangingPunct="1"/>
            <a:r>
              <a:rPr lang="en-US"/>
              <a:t>		Branching factors in each direction</a:t>
            </a:r>
          </a:p>
          <a:p>
            <a:pPr eaLnBrk="1" hangingPunct="1"/>
            <a:r>
              <a:rPr lang="en-US"/>
              <a:t>		How much work is it to compare states?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1618" name="Group 1"/>
          <p:cNvGrpSpPr>
            <a:grpSpLocks/>
          </p:cNvGrpSpPr>
          <p:nvPr/>
        </p:nvGrpSpPr>
        <p:grpSpPr bwMode="auto">
          <a:xfrm>
            <a:off x="685800" y="152400"/>
            <a:ext cx="7770813" cy="608013"/>
            <a:chOff x="432" y="96"/>
            <a:chExt cx="4895" cy="383"/>
          </a:xfrm>
        </p:grpSpPr>
        <p:sp>
          <p:nvSpPr>
            <p:cNvPr id="111723" name="AutoShape 2"/>
            <p:cNvSpPr>
              <a:spLocks noChangeArrowheads="1"/>
            </p:cNvSpPr>
            <p:nvPr/>
          </p:nvSpPr>
          <p:spPr bwMode="auto">
            <a:xfrm>
              <a:off x="432" y="96"/>
              <a:ext cx="4895" cy="383"/>
            </a:xfrm>
            <a:prstGeom prst="roundRect">
              <a:avLst>
                <a:gd name="adj" fmla="val 259"/>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724" name="Text Box 3"/>
            <p:cNvSpPr txBox="1">
              <a:spLocks noChangeArrowheads="1"/>
            </p:cNvSpPr>
            <p:nvPr/>
          </p:nvSpPr>
          <p:spPr bwMode="auto">
            <a:xfrm>
              <a:off x="432" y="131"/>
              <a:ext cx="4895" cy="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ctr" eaLnBrk="1" hangingPunct="1">
                <a:lnSpc>
                  <a:spcPct val="93000"/>
                </a:lnSpc>
                <a:buClr>
                  <a:srgbClr val="000099"/>
                </a:buClr>
                <a:buFont typeface="Arial" pitchFamily="34" charset="0"/>
                <a:buNone/>
              </a:pPr>
              <a:r>
                <a:rPr lang="en-US" sz="2800" b="1">
                  <a:solidFill>
                    <a:srgbClr val="000099"/>
                  </a:solidFill>
                  <a:latin typeface="Arial" pitchFamily="34" charset="0"/>
                </a:rPr>
                <a:t>Performance of Search Algorithms on Trees</a:t>
              </a:r>
            </a:p>
          </p:txBody>
        </p:sp>
      </p:grpSp>
      <p:grpSp>
        <p:nvGrpSpPr>
          <p:cNvPr id="111619" name="Group 4"/>
          <p:cNvGrpSpPr>
            <a:grpSpLocks/>
          </p:cNvGrpSpPr>
          <p:nvPr/>
        </p:nvGrpSpPr>
        <p:grpSpPr bwMode="auto">
          <a:xfrm>
            <a:off x="457200" y="1143000"/>
            <a:ext cx="7999413" cy="4070351"/>
            <a:chOff x="288" y="720"/>
            <a:chExt cx="5039" cy="2564"/>
          </a:xfrm>
        </p:grpSpPr>
        <p:grpSp>
          <p:nvGrpSpPr>
            <p:cNvPr id="111622" name="Group 5"/>
            <p:cNvGrpSpPr>
              <a:grpSpLocks/>
            </p:cNvGrpSpPr>
            <p:nvPr/>
          </p:nvGrpSpPr>
          <p:grpSpPr bwMode="auto">
            <a:xfrm>
              <a:off x="4270" y="1961"/>
              <a:ext cx="1055" cy="439"/>
              <a:chOff x="4270" y="1961"/>
              <a:chExt cx="1055" cy="439"/>
            </a:xfrm>
          </p:grpSpPr>
          <p:sp>
            <p:nvSpPr>
              <p:cNvPr id="111721" name="AutoShape 6"/>
              <p:cNvSpPr>
                <a:spLocks noChangeArrowheads="1"/>
              </p:cNvSpPr>
              <p:nvPr/>
            </p:nvSpPr>
            <p:spPr bwMode="auto">
              <a:xfrm>
                <a:off x="4270" y="1961"/>
                <a:ext cx="1055" cy="439"/>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722" name="Text Box 7"/>
              <p:cNvSpPr txBox="1">
                <a:spLocks noChangeArrowheads="1"/>
              </p:cNvSpPr>
              <p:nvPr/>
            </p:nvSpPr>
            <p:spPr bwMode="auto">
              <a:xfrm>
                <a:off x="4270" y="2060"/>
                <a:ext cx="1055" cy="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GB" sz="2000" dirty="0">
                    <a:solidFill>
                      <a:srgbClr val="000000"/>
                    </a:solidFill>
                    <a:latin typeface="Arial" pitchFamily="34" charset="0"/>
                  </a:rPr>
                  <a:t>O(</a:t>
                </a:r>
                <a:r>
                  <a:rPr lang="en-GB" sz="2000" dirty="0" err="1">
                    <a:solidFill>
                      <a:srgbClr val="000000"/>
                    </a:solidFill>
                    <a:latin typeface="Arial" pitchFamily="34" charset="0"/>
                  </a:rPr>
                  <a:t>bm</a:t>
                </a:r>
                <a:r>
                  <a:rPr lang="en-GB" sz="2000" dirty="0">
                    <a:solidFill>
                      <a:srgbClr val="000000"/>
                    </a:solidFill>
                    <a:latin typeface="Arial" pitchFamily="34" charset="0"/>
                  </a:rPr>
                  <a:t>)</a:t>
                </a:r>
              </a:p>
            </p:txBody>
          </p:sp>
        </p:grpSp>
        <p:grpSp>
          <p:nvGrpSpPr>
            <p:cNvPr id="111623" name="Group 8"/>
            <p:cNvGrpSpPr>
              <a:grpSpLocks/>
            </p:cNvGrpSpPr>
            <p:nvPr/>
          </p:nvGrpSpPr>
          <p:grpSpPr bwMode="auto">
            <a:xfrm>
              <a:off x="3215" y="1961"/>
              <a:ext cx="1054" cy="439"/>
              <a:chOff x="3215" y="1961"/>
              <a:chExt cx="1054" cy="439"/>
            </a:xfrm>
          </p:grpSpPr>
          <p:sp>
            <p:nvSpPr>
              <p:cNvPr id="111719" name="AutoShape 9"/>
              <p:cNvSpPr>
                <a:spLocks noChangeArrowheads="1"/>
              </p:cNvSpPr>
              <p:nvPr/>
            </p:nvSpPr>
            <p:spPr bwMode="auto">
              <a:xfrm>
                <a:off x="3215" y="1961"/>
                <a:ext cx="1054" cy="439"/>
              </a:xfrm>
              <a:prstGeom prst="roundRect">
                <a:avLst>
                  <a:gd name="adj" fmla="val 227"/>
                </a:avLst>
              </a:prstGeom>
              <a:solidFill>
                <a:srgbClr val="FF9966"/>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720" name="Text Box 10"/>
              <p:cNvSpPr txBox="1">
                <a:spLocks noChangeArrowheads="1"/>
              </p:cNvSpPr>
              <p:nvPr/>
            </p:nvSpPr>
            <p:spPr bwMode="auto">
              <a:xfrm>
                <a:off x="3215" y="2060"/>
                <a:ext cx="1054" cy="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GB" sz="2000" dirty="0">
                    <a:solidFill>
                      <a:srgbClr val="000000"/>
                    </a:solidFill>
                    <a:latin typeface="Arial" pitchFamily="34" charset="0"/>
                  </a:rPr>
                  <a:t>O(</a:t>
                </a:r>
                <a:r>
                  <a:rPr lang="en-GB" sz="2000" dirty="0" err="1">
                    <a:solidFill>
                      <a:srgbClr val="000000"/>
                    </a:solidFill>
                    <a:latin typeface="Arial" pitchFamily="34" charset="0"/>
                  </a:rPr>
                  <a:t>b</a:t>
                </a:r>
                <a:r>
                  <a:rPr lang="en-GB" sz="2000" baseline="30000" dirty="0" err="1">
                    <a:solidFill>
                      <a:srgbClr val="000000"/>
                    </a:solidFill>
                    <a:latin typeface="Arial" pitchFamily="34" charset="0"/>
                  </a:rPr>
                  <a:t>m</a:t>
                </a:r>
                <a:r>
                  <a:rPr lang="en-GB" sz="2000" dirty="0">
                    <a:solidFill>
                      <a:srgbClr val="000000"/>
                    </a:solidFill>
                    <a:latin typeface="Arial" pitchFamily="34" charset="0"/>
                  </a:rPr>
                  <a:t>)</a:t>
                </a:r>
              </a:p>
            </p:txBody>
          </p:sp>
        </p:grpSp>
        <p:grpSp>
          <p:nvGrpSpPr>
            <p:cNvPr id="111624" name="Group 11"/>
            <p:cNvGrpSpPr>
              <a:grpSpLocks/>
            </p:cNvGrpSpPr>
            <p:nvPr/>
          </p:nvGrpSpPr>
          <p:grpSpPr bwMode="auto">
            <a:xfrm>
              <a:off x="2303" y="1961"/>
              <a:ext cx="909" cy="438"/>
              <a:chOff x="2303" y="1961"/>
              <a:chExt cx="909" cy="438"/>
            </a:xfrm>
          </p:grpSpPr>
          <p:sp>
            <p:nvSpPr>
              <p:cNvPr id="111717" name="AutoShape 12"/>
              <p:cNvSpPr>
                <a:spLocks noChangeArrowheads="1"/>
              </p:cNvSpPr>
              <p:nvPr/>
            </p:nvSpPr>
            <p:spPr bwMode="auto">
              <a:xfrm>
                <a:off x="2303" y="1961"/>
                <a:ext cx="910" cy="439"/>
              </a:xfrm>
              <a:prstGeom prst="roundRect">
                <a:avLst>
                  <a:gd name="adj" fmla="val 227"/>
                </a:avLst>
              </a:prstGeom>
              <a:solidFill>
                <a:srgbClr val="FF9966"/>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718" name="Text Box 13"/>
              <p:cNvSpPr txBox="1">
                <a:spLocks noChangeArrowheads="1"/>
              </p:cNvSpPr>
              <p:nvPr/>
            </p:nvSpPr>
            <p:spPr bwMode="auto">
              <a:xfrm>
                <a:off x="2303" y="2062"/>
                <a:ext cx="910"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N</a:t>
                </a:r>
              </a:p>
            </p:txBody>
          </p:sp>
        </p:grpSp>
        <p:grpSp>
          <p:nvGrpSpPr>
            <p:cNvPr id="111625" name="Group 14"/>
            <p:cNvGrpSpPr>
              <a:grpSpLocks/>
            </p:cNvGrpSpPr>
            <p:nvPr/>
          </p:nvGrpSpPr>
          <p:grpSpPr bwMode="auto">
            <a:xfrm>
              <a:off x="1344" y="1961"/>
              <a:ext cx="958" cy="438"/>
              <a:chOff x="1344" y="1961"/>
              <a:chExt cx="958" cy="438"/>
            </a:xfrm>
          </p:grpSpPr>
          <p:sp>
            <p:nvSpPr>
              <p:cNvPr id="111715" name="AutoShape 15"/>
              <p:cNvSpPr>
                <a:spLocks noChangeArrowheads="1"/>
              </p:cNvSpPr>
              <p:nvPr/>
            </p:nvSpPr>
            <p:spPr bwMode="auto">
              <a:xfrm>
                <a:off x="1344" y="1961"/>
                <a:ext cx="959" cy="439"/>
              </a:xfrm>
              <a:prstGeom prst="roundRect">
                <a:avLst>
                  <a:gd name="adj" fmla="val 227"/>
                </a:avLst>
              </a:prstGeom>
              <a:solidFill>
                <a:srgbClr val="FF9966"/>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716" name="Text Box 16"/>
              <p:cNvSpPr txBox="1">
                <a:spLocks noChangeArrowheads="1"/>
              </p:cNvSpPr>
              <p:nvPr/>
            </p:nvSpPr>
            <p:spPr bwMode="auto">
              <a:xfrm>
                <a:off x="1344" y="2062"/>
                <a:ext cx="959"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N</a:t>
                </a:r>
              </a:p>
            </p:txBody>
          </p:sp>
        </p:grpSp>
        <p:grpSp>
          <p:nvGrpSpPr>
            <p:cNvPr id="111626" name="Group 17"/>
            <p:cNvGrpSpPr>
              <a:grpSpLocks/>
            </p:cNvGrpSpPr>
            <p:nvPr/>
          </p:nvGrpSpPr>
          <p:grpSpPr bwMode="auto">
            <a:xfrm>
              <a:off x="288" y="1961"/>
              <a:ext cx="1053" cy="438"/>
              <a:chOff x="288" y="1961"/>
              <a:chExt cx="1053" cy="438"/>
            </a:xfrm>
          </p:grpSpPr>
          <p:sp>
            <p:nvSpPr>
              <p:cNvPr id="111713" name="AutoShape 18"/>
              <p:cNvSpPr>
                <a:spLocks noChangeArrowheads="1"/>
              </p:cNvSpPr>
              <p:nvPr/>
            </p:nvSpPr>
            <p:spPr bwMode="auto">
              <a:xfrm>
                <a:off x="288" y="1961"/>
                <a:ext cx="1054" cy="439"/>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714" name="Text Box 19"/>
              <p:cNvSpPr txBox="1">
                <a:spLocks noChangeArrowheads="1"/>
              </p:cNvSpPr>
              <p:nvPr/>
            </p:nvSpPr>
            <p:spPr bwMode="auto">
              <a:xfrm>
                <a:off x="288" y="1973"/>
                <a:ext cx="1054" cy="4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Depth-first search</a:t>
                </a:r>
              </a:p>
            </p:txBody>
          </p:sp>
        </p:grpSp>
        <p:grpSp>
          <p:nvGrpSpPr>
            <p:cNvPr id="111627" name="Group 20"/>
            <p:cNvGrpSpPr>
              <a:grpSpLocks/>
            </p:cNvGrpSpPr>
            <p:nvPr/>
          </p:nvGrpSpPr>
          <p:grpSpPr bwMode="auto">
            <a:xfrm>
              <a:off x="4270" y="1520"/>
              <a:ext cx="1055" cy="439"/>
              <a:chOff x="4270" y="1520"/>
              <a:chExt cx="1055" cy="439"/>
            </a:xfrm>
          </p:grpSpPr>
          <p:sp>
            <p:nvSpPr>
              <p:cNvPr id="111711" name="AutoShape 21"/>
              <p:cNvSpPr>
                <a:spLocks noChangeArrowheads="1"/>
              </p:cNvSpPr>
              <p:nvPr/>
            </p:nvSpPr>
            <p:spPr bwMode="auto">
              <a:xfrm>
                <a:off x="4270" y="1520"/>
                <a:ext cx="1055" cy="439"/>
              </a:xfrm>
              <a:prstGeom prst="roundRect">
                <a:avLst>
                  <a:gd name="adj" fmla="val 227"/>
                </a:avLst>
              </a:prstGeom>
              <a:solidFill>
                <a:srgbClr val="FF9966"/>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712" name="Text Box 22"/>
              <p:cNvSpPr txBox="1">
                <a:spLocks noChangeArrowheads="1"/>
              </p:cNvSpPr>
              <p:nvPr/>
            </p:nvSpPr>
            <p:spPr bwMode="auto">
              <a:xfrm>
                <a:off x="4270" y="1619"/>
                <a:ext cx="1055" cy="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GB" sz="2000" dirty="0">
                    <a:solidFill>
                      <a:srgbClr val="000000"/>
                    </a:solidFill>
                    <a:latin typeface="Arial" pitchFamily="34" charset="0"/>
                  </a:rPr>
                  <a:t>O(</a:t>
                </a:r>
                <a:r>
                  <a:rPr lang="en-GB" sz="2000" dirty="0" err="1">
                    <a:solidFill>
                      <a:srgbClr val="000000"/>
                    </a:solidFill>
                    <a:latin typeface="Arial" pitchFamily="34" charset="0"/>
                  </a:rPr>
                  <a:t>b</a:t>
                </a:r>
                <a:r>
                  <a:rPr lang="en-GB" sz="2000" baseline="30000" dirty="0" err="1">
                    <a:solidFill>
                      <a:srgbClr val="000000"/>
                    </a:solidFill>
                    <a:latin typeface="Arial" pitchFamily="34" charset="0"/>
                  </a:rPr>
                  <a:t>C</a:t>
                </a:r>
                <a:r>
                  <a:rPr lang="en-GB" sz="2000" baseline="30000" dirty="0">
                    <a:solidFill>
                      <a:srgbClr val="000000"/>
                    </a:solidFill>
                    <a:latin typeface="Arial" pitchFamily="34" charset="0"/>
                  </a:rPr>
                  <a:t>*/</a:t>
                </a:r>
                <a:r>
                  <a:rPr lang="en-GB" baseline="30000" dirty="0">
                    <a:solidFill>
                      <a:srgbClr val="000000"/>
                    </a:solidFill>
                    <a:latin typeface="Arial" pitchFamily="34" charset="0"/>
                  </a:rPr>
                  <a:t>ε</a:t>
                </a:r>
                <a:r>
                  <a:rPr lang="en-GB" sz="2000" dirty="0">
                    <a:solidFill>
                      <a:srgbClr val="000000"/>
                    </a:solidFill>
                    <a:latin typeface="Arial" pitchFamily="34" charset="0"/>
                  </a:rPr>
                  <a:t>)</a:t>
                </a:r>
                <a:r>
                  <a:rPr lang="x-none" sz="2000" dirty="0">
                    <a:solidFill>
                      <a:srgbClr val="000000"/>
                    </a:solidFill>
                    <a:latin typeface="Arial" pitchFamily="34" charset="0"/>
                  </a:rPr>
                  <a:t>‏</a:t>
                </a:r>
                <a:endParaRPr lang="en-GB" sz="2000" dirty="0">
                  <a:solidFill>
                    <a:srgbClr val="000000"/>
                  </a:solidFill>
                  <a:latin typeface="Arial" pitchFamily="34" charset="0"/>
                </a:endParaRPr>
              </a:p>
            </p:txBody>
          </p:sp>
        </p:grpSp>
        <p:grpSp>
          <p:nvGrpSpPr>
            <p:cNvPr id="111628" name="Group 23"/>
            <p:cNvGrpSpPr>
              <a:grpSpLocks/>
            </p:cNvGrpSpPr>
            <p:nvPr/>
          </p:nvGrpSpPr>
          <p:grpSpPr bwMode="auto">
            <a:xfrm>
              <a:off x="3215" y="1520"/>
              <a:ext cx="1054" cy="439"/>
              <a:chOff x="3215" y="1520"/>
              <a:chExt cx="1054" cy="439"/>
            </a:xfrm>
          </p:grpSpPr>
          <p:sp>
            <p:nvSpPr>
              <p:cNvPr id="111709" name="AutoShape 24"/>
              <p:cNvSpPr>
                <a:spLocks noChangeArrowheads="1"/>
              </p:cNvSpPr>
              <p:nvPr/>
            </p:nvSpPr>
            <p:spPr bwMode="auto">
              <a:xfrm>
                <a:off x="3215" y="1520"/>
                <a:ext cx="1054" cy="439"/>
              </a:xfrm>
              <a:prstGeom prst="roundRect">
                <a:avLst>
                  <a:gd name="adj" fmla="val 227"/>
                </a:avLst>
              </a:prstGeom>
              <a:solidFill>
                <a:srgbClr val="FF9966"/>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710" name="Text Box 25"/>
              <p:cNvSpPr txBox="1">
                <a:spLocks noChangeArrowheads="1"/>
              </p:cNvSpPr>
              <p:nvPr/>
            </p:nvSpPr>
            <p:spPr bwMode="auto">
              <a:xfrm>
                <a:off x="3215" y="1619"/>
                <a:ext cx="1054" cy="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GB" sz="2000" dirty="0">
                    <a:solidFill>
                      <a:srgbClr val="000000"/>
                    </a:solidFill>
                    <a:latin typeface="Arial" pitchFamily="34" charset="0"/>
                  </a:rPr>
                  <a:t>O(</a:t>
                </a:r>
                <a:r>
                  <a:rPr lang="en-GB" sz="2000" dirty="0" err="1">
                    <a:solidFill>
                      <a:srgbClr val="000000"/>
                    </a:solidFill>
                    <a:latin typeface="Arial" pitchFamily="34" charset="0"/>
                  </a:rPr>
                  <a:t>b</a:t>
                </a:r>
                <a:r>
                  <a:rPr lang="en-GB" sz="2000" baseline="30000" dirty="0" err="1">
                    <a:solidFill>
                      <a:srgbClr val="000000"/>
                    </a:solidFill>
                    <a:latin typeface="Arial" pitchFamily="34" charset="0"/>
                  </a:rPr>
                  <a:t>C</a:t>
                </a:r>
                <a:r>
                  <a:rPr lang="en-GB" sz="2000" baseline="30000" dirty="0">
                    <a:solidFill>
                      <a:srgbClr val="000000"/>
                    </a:solidFill>
                    <a:latin typeface="Arial" pitchFamily="34" charset="0"/>
                  </a:rPr>
                  <a:t>*/</a:t>
                </a:r>
                <a:r>
                  <a:rPr lang="en-GB" baseline="30000" dirty="0">
                    <a:solidFill>
                      <a:srgbClr val="000000"/>
                    </a:solidFill>
                    <a:latin typeface="Arial" pitchFamily="34" charset="0"/>
                  </a:rPr>
                  <a:t>ε</a:t>
                </a:r>
                <a:r>
                  <a:rPr lang="en-GB" sz="2000" dirty="0">
                    <a:solidFill>
                      <a:srgbClr val="000000"/>
                    </a:solidFill>
                    <a:latin typeface="Arial" pitchFamily="34" charset="0"/>
                  </a:rPr>
                  <a:t>)</a:t>
                </a:r>
              </a:p>
            </p:txBody>
          </p:sp>
        </p:grpSp>
        <p:grpSp>
          <p:nvGrpSpPr>
            <p:cNvPr id="111629" name="Group 26"/>
            <p:cNvGrpSpPr>
              <a:grpSpLocks/>
            </p:cNvGrpSpPr>
            <p:nvPr/>
          </p:nvGrpSpPr>
          <p:grpSpPr bwMode="auto">
            <a:xfrm>
              <a:off x="2303" y="1520"/>
              <a:ext cx="909" cy="438"/>
              <a:chOff x="2303" y="1520"/>
              <a:chExt cx="909" cy="438"/>
            </a:xfrm>
          </p:grpSpPr>
          <p:sp>
            <p:nvSpPr>
              <p:cNvPr id="111707" name="AutoShape 27"/>
              <p:cNvSpPr>
                <a:spLocks noChangeArrowheads="1"/>
              </p:cNvSpPr>
              <p:nvPr/>
            </p:nvSpPr>
            <p:spPr bwMode="auto">
              <a:xfrm>
                <a:off x="2303" y="1520"/>
                <a:ext cx="910" cy="439"/>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708" name="Text Box 28"/>
              <p:cNvSpPr txBox="1">
                <a:spLocks noChangeArrowheads="1"/>
              </p:cNvSpPr>
              <p:nvPr/>
            </p:nvSpPr>
            <p:spPr bwMode="auto">
              <a:xfrm>
                <a:off x="2303" y="1621"/>
                <a:ext cx="910"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Y</a:t>
                </a:r>
              </a:p>
            </p:txBody>
          </p:sp>
        </p:grpSp>
        <p:grpSp>
          <p:nvGrpSpPr>
            <p:cNvPr id="111630" name="Group 29"/>
            <p:cNvGrpSpPr>
              <a:grpSpLocks/>
            </p:cNvGrpSpPr>
            <p:nvPr/>
          </p:nvGrpSpPr>
          <p:grpSpPr bwMode="auto">
            <a:xfrm>
              <a:off x="1344" y="1520"/>
              <a:ext cx="958" cy="438"/>
              <a:chOff x="1344" y="1520"/>
              <a:chExt cx="958" cy="438"/>
            </a:xfrm>
          </p:grpSpPr>
          <p:sp>
            <p:nvSpPr>
              <p:cNvPr id="111705" name="AutoShape 30"/>
              <p:cNvSpPr>
                <a:spLocks noChangeArrowheads="1"/>
              </p:cNvSpPr>
              <p:nvPr/>
            </p:nvSpPr>
            <p:spPr bwMode="auto">
              <a:xfrm>
                <a:off x="1344" y="1520"/>
                <a:ext cx="959" cy="439"/>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706" name="Text Box 31"/>
              <p:cNvSpPr txBox="1">
                <a:spLocks noChangeArrowheads="1"/>
              </p:cNvSpPr>
              <p:nvPr/>
            </p:nvSpPr>
            <p:spPr bwMode="auto">
              <a:xfrm>
                <a:off x="1344" y="1621"/>
                <a:ext cx="959"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Y</a:t>
                </a:r>
              </a:p>
            </p:txBody>
          </p:sp>
        </p:grpSp>
        <p:grpSp>
          <p:nvGrpSpPr>
            <p:cNvPr id="111631" name="Group 32"/>
            <p:cNvGrpSpPr>
              <a:grpSpLocks/>
            </p:cNvGrpSpPr>
            <p:nvPr/>
          </p:nvGrpSpPr>
          <p:grpSpPr bwMode="auto">
            <a:xfrm>
              <a:off x="288" y="1520"/>
              <a:ext cx="1053" cy="438"/>
              <a:chOff x="288" y="1520"/>
              <a:chExt cx="1053" cy="438"/>
            </a:xfrm>
          </p:grpSpPr>
          <p:sp>
            <p:nvSpPr>
              <p:cNvPr id="111703" name="AutoShape 33"/>
              <p:cNvSpPr>
                <a:spLocks noChangeArrowheads="1"/>
              </p:cNvSpPr>
              <p:nvPr/>
            </p:nvSpPr>
            <p:spPr bwMode="auto">
              <a:xfrm>
                <a:off x="288" y="1520"/>
                <a:ext cx="1054" cy="439"/>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704" name="Text Box 34"/>
              <p:cNvSpPr txBox="1">
                <a:spLocks noChangeArrowheads="1"/>
              </p:cNvSpPr>
              <p:nvPr/>
            </p:nvSpPr>
            <p:spPr bwMode="auto">
              <a:xfrm>
                <a:off x="288" y="1532"/>
                <a:ext cx="1054" cy="4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Uniform-cost search</a:t>
                </a:r>
                <a:r>
                  <a:rPr lang="en-US" sz="2000" baseline="30000">
                    <a:solidFill>
                      <a:srgbClr val="000000"/>
                    </a:solidFill>
                    <a:latin typeface="Arial" pitchFamily="34" charset="0"/>
                  </a:rPr>
                  <a:t>2</a:t>
                </a:r>
              </a:p>
            </p:txBody>
          </p:sp>
        </p:grpSp>
        <p:grpSp>
          <p:nvGrpSpPr>
            <p:cNvPr id="111632" name="Group 35"/>
            <p:cNvGrpSpPr>
              <a:grpSpLocks/>
            </p:cNvGrpSpPr>
            <p:nvPr/>
          </p:nvGrpSpPr>
          <p:grpSpPr bwMode="auto">
            <a:xfrm>
              <a:off x="4270" y="1080"/>
              <a:ext cx="1054" cy="438"/>
              <a:chOff x="4270" y="1080"/>
              <a:chExt cx="1054" cy="438"/>
            </a:xfrm>
          </p:grpSpPr>
          <p:sp>
            <p:nvSpPr>
              <p:cNvPr id="111701" name="AutoShape 36"/>
              <p:cNvSpPr>
                <a:spLocks noChangeArrowheads="1"/>
              </p:cNvSpPr>
              <p:nvPr/>
            </p:nvSpPr>
            <p:spPr bwMode="auto">
              <a:xfrm>
                <a:off x="4270" y="1080"/>
                <a:ext cx="1055" cy="439"/>
              </a:xfrm>
              <a:prstGeom prst="roundRect">
                <a:avLst>
                  <a:gd name="adj" fmla="val 227"/>
                </a:avLst>
              </a:prstGeom>
              <a:solidFill>
                <a:srgbClr val="FFCC99"/>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702" name="Text Box 37"/>
              <p:cNvSpPr txBox="1">
                <a:spLocks noChangeArrowheads="1"/>
              </p:cNvSpPr>
              <p:nvPr/>
            </p:nvSpPr>
            <p:spPr bwMode="auto">
              <a:xfrm>
                <a:off x="4270" y="1181"/>
                <a:ext cx="1055"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GB" sz="2000">
                    <a:solidFill>
                      <a:srgbClr val="000000"/>
                    </a:solidFill>
                    <a:latin typeface="Arial" pitchFamily="34" charset="0"/>
                  </a:rPr>
                  <a:t>O(b</a:t>
                </a:r>
                <a:r>
                  <a:rPr lang="en-GB" sz="2000" baseline="30000">
                    <a:solidFill>
                      <a:srgbClr val="000000"/>
                    </a:solidFill>
                    <a:latin typeface="Arial" pitchFamily="34" charset="0"/>
                  </a:rPr>
                  <a:t>d</a:t>
                </a:r>
                <a:r>
                  <a:rPr lang="en-GB" sz="2000">
                    <a:solidFill>
                      <a:srgbClr val="000000"/>
                    </a:solidFill>
                    <a:latin typeface="Arial" pitchFamily="34" charset="0"/>
                  </a:rPr>
                  <a:t>)</a:t>
                </a:r>
                <a:r>
                  <a:rPr lang="x-none" sz="2000">
                    <a:solidFill>
                      <a:srgbClr val="000000"/>
                    </a:solidFill>
                    <a:latin typeface="Arial" pitchFamily="34" charset="0"/>
                  </a:rPr>
                  <a:t>‏</a:t>
                </a:r>
                <a:endParaRPr lang="en-GB" sz="2000">
                  <a:solidFill>
                    <a:srgbClr val="000000"/>
                  </a:solidFill>
                  <a:latin typeface="Arial" pitchFamily="34" charset="0"/>
                </a:endParaRPr>
              </a:p>
            </p:txBody>
          </p:sp>
        </p:grpSp>
        <p:grpSp>
          <p:nvGrpSpPr>
            <p:cNvPr id="111633" name="Group 38"/>
            <p:cNvGrpSpPr>
              <a:grpSpLocks/>
            </p:cNvGrpSpPr>
            <p:nvPr/>
          </p:nvGrpSpPr>
          <p:grpSpPr bwMode="auto">
            <a:xfrm>
              <a:off x="3215" y="1080"/>
              <a:ext cx="1053" cy="438"/>
              <a:chOff x="3215" y="1080"/>
              <a:chExt cx="1053" cy="438"/>
            </a:xfrm>
          </p:grpSpPr>
          <p:sp>
            <p:nvSpPr>
              <p:cNvPr id="111699" name="AutoShape 39"/>
              <p:cNvSpPr>
                <a:spLocks noChangeArrowheads="1"/>
              </p:cNvSpPr>
              <p:nvPr/>
            </p:nvSpPr>
            <p:spPr bwMode="auto">
              <a:xfrm>
                <a:off x="3215" y="1080"/>
                <a:ext cx="1054" cy="439"/>
              </a:xfrm>
              <a:prstGeom prst="roundRect">
                <a:avLst>
                  <a:gd name="adj" fmla="val 227"/>
                </a:avLst>
              </a:prstGeom>
              <a:solidFill>
                <a:srgbClr val="FFCC99"/>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700" name="Text Box 40"/>
              <p:cNvSpPr txBox="1">
                <a:spLocks noChangeArrowheads="1"/>
              </p:cNvSpPr>
              <p:nvPr/>
            </p:nvSpPr>
            <p:spPr bwMode="auto">
              <a:xfrm>
                <a:off x="3215" y="1181"/>
                <a:ext cx="1054"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GB" sz="2000">
                    <a:solidFill>
                      <a:srgbClr val="000000"/>
                    </a:solidFill>
                    <a:latin typeface="Arial" pitchFamily="34" charset="0"/>
                  </a:rPr>
                  <a:t>O(b</a:t>
                </a:r>
                <a:r>
                  <a:rPr lang="en-GB" sz="2000" baseline="30000">
                    <a:solidFill>
                      <a:srgbClr val="000000"/>
                    </a:solidFill>
                    <a:latin typeface="Arial" pitchFamily="34" charset="0"/>
                  </a:rPr>
                  <a:t>d</a:t>
                </a:r>
                <a:r>
                  <a:rPr lang="en-GB" sz="2000">
                    <a:solidFill>
                      <a:srgbClr val="000000"/>
                    </a:solidFill>
                    <a:latin typeface="Arial" pitchFamily="34" charset="0"/>
                  </a:rPr>
                  <a:t>)</a:t>
                </a:r>
                <a:r>
                  <a:rPr lang="x-none" sz="2000">
                    <a:solidFill>
                      <a:srgbClr val="000000"/>
                    </a:solidFill>
                    <a:latin typeface="Arial" pitchFamily="34" charset="0"/>
                  </a:rPr>
                  <a:t>‏</a:t>
                </a:r>
                <a:endParaRPr lang="en-GB" sz="2000">
                  <a:solidFill>
                    <a:srgbClr val="000000"/>
                  </a:solidFill>
                  <a:latin typeface="Arial" pitchFamily="34" charset="0"/>
                </a:endParaRPr>
              </a:p>
            </p:txBody>
          </p:sp>
        </p:grpSp>
        <p:grpSp>
          <p:nvGrpSpPr>
            <p:cNvPr id="111634" name="Group 41"/>
            <p:cNvGrpSpPr>
              <a:grpSpLocks/>
            </p:cNvGrpSpPr>
            <p:nvPr/>
          </p:nvGrpSpPr>
          <p:grpSpPr bwMode="auto">
            <a:xfrm>
              <a:off x="2303" y="1080"/>
              <a:ext cx="909" cy="438"/>
              <a:chOff x="2303" y="1080"/>
              <a:chExt cx="909" cy="438"/>
            </a:xfrm>
          </p:grpSpPr>
          <p:sp>
            <p:nvSpPr>
              <p:cNvPr id="111697" name="AutoShape 42"/>
              <p:cNvSpPr>
                <a:spLocks noChangeArrowheads="1"/>
              </p:cNvSpPr>
              <p:nvPr/>
            </p:nvSpPr>
            <p:spPr bwMode="auto">
              <a:xfrm>
                <a:off x="2303" y="1080"/>
                <a:ext cx="910" cy="439"/>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98" name="Text Box 43"/>
              <p:cNvSpPr txBox="1">
                <a:spLocks noChangeArrowheads="1"/>
              </p:cNvSpPr>
              <p:nvPr/>
            </p:nvSpPr>
            <p:spPr bwMode="auto">
              <a:xfrm>
                <a:off x="2303" y="1181"/>
                <a:ext cx="910"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Y, if </a:t>
                </a:r>
                <a:r>
                  <a:rPr lang="en-US" sz="2000" baseline="30000">
                    <a:solidFill>
                      <a:srgbClr val="000000"/>
                    </a:solidFill>
                    <a:latin typeface="Arial" pitchFamily="34" charset="0"/>
                  </a:rPr>
                  <a:t>1</a:t>
                </a:r>
              </a:p>
            </p:txBody>
          </p:sp>
        </p:grpSp>
        <p:grpSp>
          <p:nvGrpSpPr>
            <p:cNvPr id="111635" name="Group 44"/>
            <p:cNvGrpSpPr>
              <a:grpSpLocks/>
            </p:cNvGrpSpPr>
            <p:nvPr/>
          </p:nvGrpSpPr>
          <p:grpSpPr bwMode="auto">
            <a:xfrm>
              <a:off x="1344" y="1080"/>
              <a:ext cx="958" cy="438"/>
              <a:chOff x="1344" y="1080"/>
              <a:chExt cx="958" cy="438"/>
            </a:xfrm>
          </p:grpSpPr>
          <p:sp>
            <p:nvSpPr>
              <p:cNvPr id="111695" name="AutoShape 45"/>
              <p:cNvSpPr>
                <a:spLocks noChangeArrowheads="1"/>
              </p:cNvSpPr>
              <p:nvPr/>
            </p:nvSpPr>
            <p:spPr bwMode="auto">
              <a:xfrm>
                <a:off x="1344" y="1080"/>
                <a:ext cx="959" cy="439"/>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96" name="Text Box 46"/>
              <p:cNvSpPr txBox="1">
                <a:spLocks noChangeArrowheads="1"/>
              </p:cNvSpPr>
              <p:nvPr/>
            </p:nvSpPr>
            <p:spPr bwMode="auto">
              <a:xfrm>
                <a:off x="1344" y="1181"/>
                <a:ext cx="959"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Y</a:t>
                </a:r>
              </a:p>
            </p:txBody>
          </p:sp>
        </p:grpSp>
        <p:grpSp>
          <p:nvGrpSpPr>
            <p:cNvPr id="111636" name="Group 47"/>
            <p:cNvGrpSpPr>
              <a:grpSpLocks/>
            </p:cNvGrpSpPr>
            <p:nvPr/>
          </p:nvGrpSpPr>
          <p:grpSpPr bwMode="auto">
            <a:xfrm>
              <a:off x="288" y="1080"/>
              <a:ext cx="1053" cy="438"/>
              <a:chOff x="288" y="1080"/>
              <a:chExt cx="1053" cy="438"/>
            </a:xfrm>
          </p:grpSpPr>
          <p:sp>
            <p:nvSpPr>
              <p:cNvPr id="111693" name="AutoShape 48"/>
              <p:cNvSpPr>
                <a:spLocks noChangeArrowheads="1"/>
              </p:cNvSpPr>
              <p:nvPr/>
            </p:nvSpPr>
            <p:spPr bwMode="auto">
              <a:xfrm>
                <a:off x="288" y="1080"/>
                <a:ext cx="1054" cy="439"/>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94" name="Text Box 49"/>
              <p:cNvSpPr txBox="1">
                <a:spLocks noChangeArrowheads="1"/>
              </p:cNvSpPr>
              <p:nvPr/>
            </p:nvSpPr>
            <p:spPr bwMode="auto">
              <a:xfrm>
                <a:off x="288" y="1091"/>
                <a:ext cx="1054" cy="4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Breadth-first search</a:t>
                </a:r>
              </a:p>
            </p:txBody>
          </p:sp>
        </p:grpSp>
        <p:grpSp>
          <p:nvGrpSpPr>
            <p:cNvPr id="111637" name="Group 50"/>
            <p:cNvGrpSpPr>
              <a:grpSpLocks/>
            </p:cNvGrpSpPr>
            <p:nvPr/>
          </p:nvGrpSpPr>
          <p:grpSpPr bwMode="auto">
            <a:xfrm>
              <a:off x="4270" y="2402"/>
              <a:ext cx="1054" cy="438"/>
              <a:chOff x="4270" y="2402"/>
              <a:chExt cx="1054" cy="438"/>
            </a:xfrm>
          </p:grpSpPr>
          <p:sp>
            <p:nvSpPr>
              <p:cNvPr id="111691" name="AutoShape 51"/>
              <p:cNvSpPr>
                <a:spLocks noChangeArrowheads="1"/>
              </p:cNvSpPr>
              <p:nvPr/>
            </p:nvSpPr>
            <p:spPr bwMode="auto">
              <a:xfrm>
                <a:off x="4270" y="2402"/>
                <a:ext cx="1055" cy="439"/>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92" name="Text Box 52"/>
              <p:cNvSpPr txBox="1">
                <a:spLocks noChangeArrowheads="1"/>
              </p:cNvSpPr>
              <p:nvPr/>
            </p:nvSpPr>
            <p:spPr bwMode="auto">
              <a:xfrm>
                <a:off x="4270" y="2503"/>
                <a:ext cx="1055"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GB" sz="2000">
                    <a:solidFill>
                      <a:srgbClr val="000000"/>
                    </a:solidFill>
                    <a:latin typeface="Arial" pitchFamily="34" charset="0"/>
                  </a:rPr>
                  <a:t>O(bd)</a:t>
                </a:r>
                <a:r>
                  <a:rPr lang="x-none" sz="2000">
                    <a:solidFill>
                      <a:srgbClr val="000000"/>
                    </a:solidFill>
                    <a:latin typeface="Arial" pitchFamily="34" charset="0"/>
                  </a:rPr>
                  <a:t>‏</a:t>
                </a:r>
                <a:endParaRPr lang="en-GB" sz="2000">
                  <a:solidFill>
                    <a:srgbClr val="000000"/>
                  </a:solidFill>
                  <a:latin typeface="Arial" pitchFamily="34" charset="0"/>
                </a:endParaRPr>
              </a:p>
            </p:txBody>
          </p:sp>
        </p:grpSp>
        <p:grpSp>
          <p:nvGrpSpPr>
            <p:cNvPr id="111638" name="Group 53"/>
            <p:cNvGrpSpPr>
              <a:grpSpLocks/>
            </p:cNvGrpSpPr>
            <p:nvPr/>
          </p:nvGrpSpPr>
          <p:grpSpPr bwMode="auto">
            <a:xfrm>
              <a:off x="3215" y="2402"/>
              <a:ext cx="1053" cy="438"/>
              <a:chOff x="3215" y="2402"/>
              <a:chExt cx="1053" cy="438"/>
            </a:xfrm>
          </p:grpSpPr>
          <p:sp>
            <p:nvSpPr>
              <p:cNvPr id="111689" name="AutoShape 54"/>
              <p:cNvSpPr>
                <a:spLocks noChangeArrowheads="1"/>
              </p:cNvSpPr>
              <p:nvPr/>
            </p:nvSpPr>
            <p:spPr bwMode="auto">
              <a:xfrm>
                <a:off x="3215" y="2402"/>
                <a:ext cx="1054" cy="439"/>
              </a:xfrm>
              <a:prstGeom prst="roundRect">
                <a:avLst>
                  <a:gd name="adj" fmla="val 227"/>
                </a:avLst>
              </a:prstGeom>
              <a:solidFill>
                <a:srgbClr val="FFCC99"/>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90" name="Text Box 55"/>
              <p:cNvSpPr txBox="1">
                <a:spLocks noChangeArrowheads="1"/>
              </p:cNvSpPr>
              <p:nvPr/>
            </p:nvSpPr>
            <p:spPr bwMode="auto">
              <a:xfrm>
                <a:off x="3215" y="2503"/>
                <a:ext cx="1054"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GB" sz="2000">
                    <a:solidFill>
                      <a:srgbClr val="000000"/>
                    </a:solidFill>
                    <a:latin typeface="Arial" pitchFamily="34" charset="0"/>
                  </a:rPr>
                  <a:t>O(b</a:t>
                </a:r>
                <a:r>
                  <a:rPr lang="en-GB" sz="2000" baseline="30000">
                    <a:solidFill>
                      <a:srgbClr val="000000"/>
                    </a:solidFill>
                    <a:latin typeface="Arial" pitchFamily="34" charset="0"/>
                  </a:rPr>
                  <a:t>d</a:t>
                </a:r>
                <a:r>
                  <a:rPr lang="en-GB" sz="2000">
                    <a:solidFill>
                      <a:srgbClr val="000000"/>
                    </a:solidFill>
                    <a:latin typeface="Arial" pitchFamily="34" charset="0"/>
                  </a:rPr>
                  <a:t>)</a:t>
                </a:r>
                <a:r>
                  <a:rPr lang="x-none" sz="2000">
                    <a:solidFill>
                      <a:srgbClr val="000000"/>
                    </a:solidFill>
                    <a:latin typeface="Arial" pitchFamily="34" charset="0"/>
                  </a:rPr>
                  <a:t>‏</a:t>
                </a:r>
                <a:endParaRPr lang="en-GB" sz="2000">
                  <a:solidFill>
                    <a:srgbClr val="000000"/>
                  </a:solidFill>
                  <a:latin typeface="Arial" pitchFamily="34" charset="0"/>
                </a:endParaRPr>
              </a:p>
            </p:txBody>
          </p:sp>
        </p:grpSp>
        <p:grpSp>
          <p:nvGrpSpPr>
            <p:cNvPr id="111639" name="Group 56"/>
            <p:cNvGrpSpPr>
              <a:grpSpLocks/>
            </p:cNvGrpSpPr>
            <p:nvPr/>
          </p:nvGrpSpPr>
          <p:grpSpPr bwMode="auto">
            <a:xfrm>
              <a:off x="2303" y="2402"/>
              <a:ext cx="909" cy="438"/>
              <a:chOff x="2303" y="2402"/>
              <a:chExt cx="909" cy="438"/>
            </a:xfrm>
          </p:grpSpPr>
          <p:sp>
            <p:nvSpPr>
              <p:cNvPr id="111687" name="AutoShape 57"/>
              <p:cNvSpPr>
                <a:spLocks noChangeArrowheads="1"/>
              </p:cNvSpPr>
              <p:nvPr/>
            </p:nvSpPr>
            <p:spPr bwMode="auto">
              <a:xfrm>
                <a:off x="2303" y="2402"/>
                <a:ext cx="910" cy="439"/>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88" name="Text Box 58"/>
              <p:cNvSpPr txBox="1">
                <a:spLocks noChangeArrowheads="1"/>
              </p:cNvSpPr>
              <p:nvPr/>
            </p:nvSpPr>
            <p:spPr bwMode="auto">
              <a:xfrm>
                <a:off x="2303" y="2503"/>
                <a:ext cx="910"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Y, if </a:t>
                </a:r>
                <a:r>
                  <a:rPr lang="en-US" sz="2000" baseline="30000">
                    <a:solidFill>
                      <a:srgbClr val="000000"/>
                    </a:solidFill>
                    <a:latin typeface="Arial" pitchFamily="34" charset="0"/>
                  </a:rPr>
                  <a:t>1</a:t>
                </a:r>
              </a:p>
            </p:txBody>
          </p:sp>
        </p:grpSp>
        <p:grpSp>
          <p:nvGrpSpPr>
            <p:cNvPr id="111640" name="Group 59"/>
            <p:cNvGrpSpPr>
              <a:grpSpLocks/>
            </p:cNvGrpSpPr>
            <p:nvPr/>
          </p:nvGrpSpPr>
          <p:grpSpPr bwMode="auto">
            <a:xfrm>
              <a:off x="1344" y="2402"/>
              <a:ext cx="958" cy="438"/>
              <a:chOff x="1344" y="2402"/>
              <a:chExt cx="958" cy="438"/>
            </a:xfrm>
          </p:grpSpPr>
          <p:sp>
            <p:nvSpPr>
              <p:cNvPr id="111685" name="AutoShape 60"/>
              <p:cNvSpPr>
                <a:spLocks noChangeArrowheads="1"/>
              </p:cNvSpPr>
              <p:nvPr/>
            </p:nvSpPr>
            <p:spPr bwMode="auto">
              <a:xfrm>
                <a:off x="1344" y="2402"/>
                <a:ext cx="959" cy="439"/>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86" name="Text Box 61"/>
              <p:cNvSpPr txBox="1">
                <a:spLocks noChangeArrowheads="1"/>
              </p:cNvSpPr>
              <p:nvPr/>
            </p:nvSpPr>
            <p:spPr bwMode="auto">
              <a:xfrm>
                <a:off x="1344" y="2503"/>
                <a:ext cx="959"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Y</a:t>
                </a:r>
              </a:p>
            </p:txBody>
          </p:sp>
        </p:grpSp>
        <p:grpSp>
          <p:nvGrpSpPr>
            <p:cNvPr id="111641" name="Group 62"/>
            <p:cNvGrpSpPr>
              <a:grpSpLocks/>
            </p:cNvGrpSpPr>
            <p:nvPr/>
          </p:nvGrpSpPr>
          <p:grpSpPr bwMode="auto">
            <a:xfrm>
              <a:off x="288" y="2402"/>
              <a:ext cx="1053" cy="438"/>
              <a:chOff x="288" y="2402"/>
              <a:chExt cx="1053" cy="438"/>
            </a:xfrm>
          </p:grpSpPr>
          <p:sp>
            <p:nvSpPr>
              <p:cNvPr id="111683" name="AutoShape 63"/>
              <p:cNvSpPr>
                <a:spLocks noChangeArrowheads="1"/>
              </p:cNvSpPr>
              <p:nvPr/>
            </p:nvSpPr>
            <p:spPr bwMode="auto">
              <a:xfrm>
                <a:off x="288" y="2402"/>
                <a:ext cx="1054" cy="439"/>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84" name="Text Box 64"/>
              <p:cNvSpPr txBox="1">
                <a:spLocks noChangeArrowheads="1"/>
              </p:cNvSpPr>
              <p:nvPr/>
            </p:nvSpPr>
            <p:spPr bwMode="auto">
              <a:xfrm>
                <a:off x="288" y="2413"/>
                <a:ext cx="1054" cy="4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Iterative deepening</a:t>
                </a:r>
              </a:p>
            </p:txBody>
          </p:sp>
        </p:grpSp>
        <p:grpSp>
          <p:nvGrpSpPr>
            <p:cNvPr id="111642" name="Group 65"/>
            <p:cNvGrpSpPr>
              <a:grpSpLocks/>
            </p:cNvGrpSpPr>
            <p:nvPr/>
          </p:nvGrpSpPr>
          <p:grpSpPr bwMode="auto">
            <a:xfrm>
              <a:off x="4270" y="2842"/>
              <a:ext cx="1054" cy="439"/>
              <a:chOff x="4270" y="2842"/>
              <a:chExt cx="1054" cy="439"/>
            </a:xfrm>
          </p:grpSpPr>
          <p:sp>
            <p:nvSpPr>
              <p:cNvPr id="111681" name="AutoShape 66"/>
              <p:cNvSpPr>
                <a:spLocks noChangeArrowheads="1"/>
              </p:cNvSpPr>
              <p:nvPr/>
            </p:nvSpPr>
            <p:spPr bwMode="auto">
              <a:xfrm>
                <a:off x="4270" y="2842"/>
                <a:ext cx="1055" cy="440"/>
              </a:xfrm>
              <a:prstGeom prst="roundRect">
                <a:avLst>
                  <a:gd name="adj" fmla="val 227"/>
                </a:avLst>
              </a:prstGeom>
              <a:solidFill>
                <a:srgbClr val="FFCC99"/>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82" name="Text Box 67"/>
              <p:cNvSpPr txBox="1">
                <a:spLocks noChangeArrowheads="1"/>
              </p:cNvSpPr>
              <p:nvPr/>
            </p:nvSpPr>
            <p:spPr bwMode="auto">
              <a:xfrm>
                <a:off x="4270" y="2943"/>
                <a:ext cx="1055"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GB" sz="2000">
                    <a:solidFill>
                      <a:srgbClr val="000000"/>
                    </a:solidFill>
                    <a:latin typeface="Arial" pitchFamily="34" charset="0"/>
                  </a:rPr>
                  <a:t>O(b</a:t>
                </a:r>
                <a:r>
                  <a:rPr lang="en-GB" sz="2000" baseline="30000">
                    <a:solidFill>
                      <a:srgbClr val="000000"/>
                    </a:solidFill>
                    <a:latin typeface="Arial" pitchFamily="34" charset="0"/>
                  </a:rPr>
                  <a:t>d/2</a:t>
                </a:r>
                <a:r>
                  <a:rPr lang="en-GB" sz="2000">
                    <a:solidFill>
                      <a:srgbClr val="000000"/>
                    </a:solidFill>
                    <a:latin typeface="Arial" pitchFamily="34" charset="0"/>
                  </a:rPr>
                  <a:t>)</a:t>
                </a:r>
                <a:r>
                  <a:rPr lang="x-none" sz="2000">
                    <a:solidFill>
                      <a:srgbClr val="000000"/>
                    </a:solidFill>
                    <a:latin typeface="Arial" pitchFamily="34" charset="0"/>
                  </a:rPr>
                  <a:t>‏</a:t>
                </a:r>
                <a:endParaRPr lang="en-GB" sz="2000">
                  <a:solidFill>
                    <a:srgbClr val="000000"/>
                  </a:solidFill>
                  <a:latin typeface="Arial" pitchFamily="34" charset="0"/>
                </a:endParaRPr>
              </a:p>
            </p:txBody>
          </p:sp>
        </p:grpSp>
        <p:grpSp>
          <p:nvGrpSpPr>
            <p:cNvPr id="111643" name="Group 68"/>
            <p:cNvGrpSpPr>
              <a:grpSpLocks/>
            </p:cNvGrpSpPr>
            <p:nvPr/>
          </p:nvGrpSpPr>
          <p:grpSpPr bwMode="auto">
            <a:xfrm>
              <a:off x="3215" y="2842"/>
              <a:ext cx="1053" cy="439"/>
              <a:chOff x="3215" y="2842"/>
              <a:chExt cx="1053" cy="439"/>
            </a:xfrm>
          </p:grpSpPr>
          <p:sp>
            <p:nvSpPr>
              <p:cNvPr id="111679" name="AutoShape 69"/>
              <p:cNvSpPr>
                <a:spLocks noChangeArrowheads="1"/>
              </p:cNvSpPr>
              <p:nvPr/>
            </p:nvSpPr>
            <p:spPr bwMode="auto">
              <a:xfrm>
                <a:off x="3215" y="2842"/>
                <a:ext cx="1054" cy="440"/>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80" name="Text Box 70"/>
              <p:cNvSpPr txBox="1">
                <a:spLocks noChangeArrowheads="1"/>
              </p:cNvSpPr>
              <p:nvPr/>
            </p:nvSpPr>
            <p:spPr bwMode="auto">
              <a:xfrm>
                <a:off x="3215" y="2943"/>
                <a:ext cx="1054"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GB" sz="2000">
                    <a:solidFill>
                      <a:srgbClr val="000000"/>
                    </a:solidFill>
                    <a:latin typeface="Arial" pitchFamily="34" charset="0"/>
                  </a:rPr>
                  <a:t>O(b</a:t>
                </a:r>
                <a:r>
                  <a:rPr lang="en-GB" sz="2000" baseline="30000">
                    <a:solidFill>
                      <a:srgbClr val="000000"/>
                    </a:solidFill>
                    <a:latin typeface="Arial" pitchFamily="34" charset="0"/>
                  </a:rPr>
                  <a:t>d/2</a:t>
                </a:r>
                <a:r>
                  <a:rPr lang="en-GB" sz="2000">
                    <a:solidFill>
                      <a:srgbClr val="000000"/>
                    </a:solidFill>
                    <a:latin typeface="Arial" pitchFamily="34" charset="0"/>
                  </a:rPr>
                  <a:t>)</a:t>
                </a:r>
                <a:r>
                  <a:rPr lang="x-none" sz="2000">
                    <a:solidFill>
                      <a:srgbClr val="000000"/>
                    </a:solidFill>
                    <a:latin typeface="Arial" pitchFamily="34" charset="0"/>
                  </a:rPr>
                  <a:t>‏</a:t>
                </a:r>
                <a:endParaRPr lang="en-GB" sz="2000">
                  <a:solidFill>
                    <a:srgbClr val="000000"/>
                  </a:solidFill>
                  <a:latin typeface="Arial" pitchFamily="34" charset="0"/>
                </a:endParaRPr>
              </a:p>
            </p:txBody>
          </p:sp>
        </p:grpSp>
        <p:grpSp>
          <p:nvGrpSpPr>
            <p:cNvPr id="111644" name="Group 71"/>
            <p:cNvGrpSpPr>
              <a:grpSpLocks/>
            </p:cNvGrpSpPr>
            <p:nvPr/>
          </p:nvGrpSpPr>
          <p:grpSpPr bwMode="auto">
            <a:xfrm>
              <a:off x="2303" y="2842"/>
              <a:ext cx="909" cy="439"/>
              <a:chOff x="2303" y="2842"/>
              <a:chExt cx="909" cy="439"/>
            </a:xfrm>
          </p:grpSpPr>
          <p:sp>
            <p:nvSpPr>
              <p:cNvPr id="111677" name="AutoShape 72"/>
              <p:cNvSpPr>
                <a:spLocks noChangeArrowheads="1"/>
              </p:cNvSpPr>
              <p:nvPr/>
            </p:nvSpPr>
            <p:spPr bwMode="auto">
              <a:xfrm>
                <a:off x="2303" y="2842"/>
                <a:ext cx="910" cy="440"/>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78" name="Text Box 73"/>
              <p:cNvSpPr txBox="1">
                <a:spLocks noChangeArrowheads="1"/>
              </p:cNvSpPr>
              <p:nvPr/>
            </p:nvSpPr>
            <p:spPr bwMode="auto">
              <a:xfrm>
                <a:off x="2303" y="2943"/>
                <a:ext cx="910"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Y, if </a:t>
                </a:r>
                <a:r>
                  <a:rPr lang="en-US" sz="2000" baseline="30000">
                    <a:solidFill>
                      <a:srgbClr val="000000"/>
                    </a:solidFill>
                    <a:latin typeface="Arial" pitchFamily="34" charset="0"/>
                  </a:rPr>
                  <a:t>1</a:t>
                </a:r>
              </a:p>
            </p:txBody>
          </p:sp>
        </p:grpSp>
        <p:grpSp>
          <p:nvGrpSpPr>
            <p:cNvPr id="111645" name="Group 74"/>
            <p:cNvGrpSpPr>
              <a:grpSpLocks/>
            </p:cNvGrpSpPr>
            <p:nvPr/>
          </p:nvGrpSpPr>
          <p:grpSpPr bwMode="auto">
            <a:xfrm>
              <a:off x="1344" y="2842"/>
              <a:ext cx="958" cy="439"/>
              <a:chOff x="1344" y="2842"/>
              <a:chExt cx="958" cy="439"/>
            </a:xfrm>
          </p:grpSpPr>
          <p:sp>
            <p:nvSpPr>
              <p:cNvPr id="111675" name="AutoShape 75"/>
              <p:cNvSpPr>
                <a:spLocks noChangeArrowheads="1"/>
              </p:cNvSpPr>
              <p:nvPr/>
            </p:nvSpPr>
            <p:spPr bwMode="auto">
              <a:xfrm>
                <a:off x="1344" y="2842"/>
                <a:ext cx="959" cy="440"/>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76" name="Text Box 76"/>
              <p:cNvSpPr txBox="1">
                <a:spLocks noChangeArrowheads="1"/>
              </p:cNvSpPr>
              <p:nvPr/>
            </p:nvSpPr>
            <p:spPr bwMode="auto">
              <a:xfrm>
                <a:off x="1344" y="2943"/>
                <a:ext cx="959"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Y</a:t>
                </a:r>
              </a:p>
            </p:txBody>
          </p:sp>
        </p:grpSp>
        <p:grpSp>
          <p:nvGrpSpPr>
            <p:cNvPr id="111646" name="Group 77"/>
            <p:cNvGrpSpPr>
              <a:grpSpLocks/>
            </p:cNvGrpSpPr>
            <p:nvPr/>
          </p:nvGrpSpPr>
          <p:grpSpPr bwMode="auto">
            <a:xfrm>
              <a:off x="288" y="2842"/>
              <a:ext cx="1053" cy="439"/>
              <a:chOff x="288" y="2842"/>
              <a:chExt cx="1053" cy="439"/>
            </a:xfrm>
          </p:grpSpPr>
          <p:sp>
            <p:nvSpPr>
              <p:cNvPr id="111673" name="AutoShape 78"/>
              <p:cNvSpPr>
                <a:spLocks noChangeArrowheads="1"/>
              </p:cNvSpPr>
              <p:nvPr/>
            </p:nvSpPr>
            <p:spPr bwMode="auto">
              <a:xfrm>
                <a:off x="288" y="2842"/>
                <a:ext cx="1054" cy="440"/>
              </a:xfrm>
              <a:prstGeom prst="roundRect">
                <a:avLst>
                  <a:gd name="adj" fmla="val 22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74" name="Text Box 79"/>
              <p:cNvSpPr txBox="1">
                <a:spLocks noChangeArrowheads="1"/>
              </p:cNvSpPr>
              <p:nvPr/>
            </p:nvSpPr>
            <p:spPr bwMode="auto">
              <a:xfrm>
                <a:off x="288" y="2854"/>
                <a:ext cx="1054" cy="4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GB" sz="2000">
                    <a:solidFill>
                      <a:srgbClr val="000000"/>
                    </a:solidFill>
                    <a:latin typeface="Arial" pitchFamily="34" charset="0"/>
                  </a:rPr>
                  <a:t>Bidirectional search</a:t>
                </a:r>
                <a:r>
                  <a:rPr lang="en-GB" sz="2000" baseline="30000">
                    <a:solidFill>
                      <a:srgbClr val="000000"/>
                    </a:solidFill>
                    <a:latin typeface="Arial" pitchFamily="34" charset="0"/>
                  </a:rPr>
                  <a:t>3</a:t>
                </a:r>
              </a:p>
            </p:txBody>
          </p:sp>
        </p:grpSp>
        <p:grpSp>
          <p:nvGrpSpPr>
            <p:cNvPr id="111647" name="Group 80"/>
            <p:cNvGrpSpPr>
              <a:grpSpLocks/>
            </p:cNvGrpSpPr>
            <p:nvPr/>
          </p:nvGrpSpPr>
          <p:grpSpPr bwMode="auto">
            <a:xfrm>
              <a:off x="4270" y="720"/>
              <a:ext cx="1054" cy="358"/>
              <a:chOff x="4270" y="720"/>
              <a:chExt cx="1054" cy="358"/>
            </a:xfrm>
          </p:grpSpPr>
          <p:sp>
            <p:nvSpPr>
              <p:cNvPr id="111671" name="AutoShape 81"/>
              <p:cNvSpPr>
                <a:spLocks noChangeArrowheads="1"/>
              </p:cNvSpPr>
              <p:nvPr/>
            </p:nvSpPr>
            <p:spPr bwMode="auto">
              <a:xfrm>
                <a:off x="4270" y="720"/>
                <a:ext cx="1055" cy="359"/>
              </a:xfrm>
              <a:prstGeom prst="roundRect">
                <a:avLst>
                  <a:gd name="adj" fmla="val 278"/>
                </a:avLst>
              </a:pr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72" name="Text Box 82"/>
              <p:cNvSpPr txBox="1">
                <a:spLocks noChangeArrowheads="1"/>
              </p:cNvSpPr>
              <p:nvPr/>
            </p:nvSpPr>
            <p:spPr bwMode="auto">
              <a:xfrm>
                <a:off x="4270" y="780"/>
                <a:ext cx="1055"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space</a:t>
                </a:r>
              </a:p>
            </p:txBody>
          </p:sp>
        </p:grpSp>
        <p:grpSp>
          <p:nvGrpSpPr>
            <p:cNvPr id="111648" name="Group 83"/>
            <p:cNvGrpSpPr>
              <a:grpSpLocks/>
            </p:cNvGrpSpPr>
            <p:nvPr/>
          </p:nvGrpSpPr>
          <p:grpSpPr bwMode="auto">
            <a:xfrm>
              <a:off x="3215" y="720"/>
              <a:ext cx="1053" cy="358"/>
              <a:chOff x="3215" y="720"/>
              <a:chExt cx="1053" cy="358"/>
            </a:xfrm>
          </p:grpSpPr>
          <p:sp>
            <p:nvSpPr>
              <p:cNvPr id="111669" name="AutoShape 84"/>
              <p:cNvSpPr>
                <a:spLocks noChangeArrowheads="1"/>
              </p:cNvSpPr>
              <p:nvPr/>
            </p:nvSpPr>
            <p:spPr bwMode="auto">
              <a:xfrm>
                <a:off x="3215" y="720"/>
                <a:ext cx="1054" cy="359"/>
              </a:xfrm>
              <a:prstGeom prst="roundRect">
                <a:avLst>
                  <a:gd name="adj" fmla="val 278"/>
                </a:avLst>
              </a:pr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70" name="Text Box 85"/>
              <p:cNvSpPr txBox="1">
                <a:spLocks noChangeArrowheads="1"/>
              </p:cNvSpPr>
              <p:nvPr/>
            </p:nvSpPr>
            <p:spPr bwMode="auto">
              <a:xfrm>
                <a:off x="3215" y="780"/>
                <a:ext cx="1054"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time</a:t>
                </a:r>
              </a:p>
            </p:txBody>
          </p:sp>
        </p:grpSp>
        <p:grpSp>
          <p:nvGrpSpPr>
            <p:cNvPr id="111649" name="Group 86"/>
            <p:cNvGrpSpPr>
              <a:grpSpLocks/>
            </p:cNvGrpSpPr>
            <p:nvPr/>
          </p:nvGrpSpPr>
          <p:grpSpPr bwMode="auto">
            <a:xfrm>
              <a:off x="2303" y="720"/>
              <a:ext cx="909" cy="358"/>
              <a:chOff x="2303" y="720"/>
              <a:chExt cx="909" cy="358"/>
            </a:xfrm>
          </p:grpSpPr>
          <p:sp>
            <p:nvSpPr>
              <p:cNvPr id="111667" name="AutoShape 87"/>
              <p:cNvSpPr>
                <a:spLocks noChangeArrowheads="1"/>
              </p:cNvSpPr>
              <p:nvPr/>
            </p:nvSpPr>
            <p:spPr bwMode="auto">
              <a:xfrm>
                <a:off x="2303" y="720"/>
                <a:ext cx="910" cy="359"/>
              </a:xfrm>
              <a:prstGeom prst="roundRect">
                <a:avLst>
                  <a:gd name="adj" fmla="val 278"/>
                </a:avLst>
              </a:pr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68" name="Text Box 88"/>
              <p:cNvSpPr txBox="1">
                <a:spLocks noChangeArrowheads="1"/>
              </p:cNvSpPr>
              <p:nvPr/>
            </p:nvSpPr>
            <p:spPr bwMode="auto">
              <a:xfrm>
                <a:off x="2303" y="780"/>
                <a:ext cx="910"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optimal</a:t>
                </a:r>
              </a:p>
            </p:txBody>
          </p:sp>
        </p:grpSp>
        <p:grpSp>
          <p:nvGrpSpPr>
            <p:cNvPr id="111650" name="Group 89"/>
            <p:cNvGrpSpPr>
              <a:grpSpLocks/>
            </p:cNvGrpSpPr>
            <p:nvPr/>
          </p:nvGrpSpPr>
          <p:grpSpPr bwMode="auto">
            <a:xfrm>
              <a:off x="1344" y="720"/>
              <a:ext cx="958" cy="358"/>
              <a:chOff x="1344" y="720"/>
              <a:chExt cx="958" cy="358"/>
            </a:xfrm>
          </p:grpSpPr>
          <p:sp>
            <p:nvSpPr>
              <p:cNvPr id="111665" name="AutoShape 90"/>
              <p:cNvSpPr>
                <a:spLocks noChangeArrowheads="1"/>
              </p:cNvSpPr>
              <p:nvPr/>
            </p:nvSpPr>
            <p:spPr bwMode="auto">
              <a:xfrm>
                <a:off x="1344" y="720"/>
                <a:ext cx="959" cy="359"/>
              </a:xfrm>
              <a:prstGeom prst="roundRect">
                <a:avLst>
                  <a:gd name="adj" fmla="val 278"/>
                </a:avLst>
              </a:pr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66" name="Text Box 91"/>
              <p:cNvSpPr txBox="1">
                <a:spLocks noChangeArrowheads="1"/>
              </p:cNvSpPr>
              <p:nvPr/>
            </p:nvSpPr>
            <p:spPr bwMode="auto">
              <a:xfrm>
                <a:off x="1344" y="780"/>
                <a:ext cx="959" cy="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lnSpc>
                    <a:spcPct val="93000"/>
                  </a:lnSpc>
                  <a:spcBef>
                    <a:spcPts val="500"/>
                  </a:spcBef>
                  <a:buClr>
                    <a:srgbClr val="33CC33"/>
                  </a:buClr>
                  <a:buSzPct val="150000"/>
                  <a:buFont typeface="Arial" pitchFamily="34" charset="0"/>
                  <a:buNone/>
                </a:pPr>
                <a:r>
                  <a:rPr lang="en-US" sz="2000">
                    <a:solidFill>
                      <a:srgbClr val="000000"/>
                    </a:solidFill>
                    <a:latin typeface="Arial" pitchFamily="34" charset="0"/>
                  </a:rPr>
                  <a:t>Complete</a:t>
                </a:r>
              </a:p>
            </p:txBody>
          </p:sp>
        </p:grpSp>
        <p:sp>
          <p:nvSpPr>
            <p:cNvPr id="111651" name="AutoShape 92"/>
            <p:cNvSpPr>
              <a:spLocks noChangeArrowheads="1"/>
            </p:cNvSpPr>
            <p:nvPr/>
          </p:nvSpPr>
          <p:spPr bwMode="auto">
            <a:xfrm>
              <a:off x="288" y="720"/>
              <a:ext cx="1056" cy="360"/>
            </a:xfrm>
            <a:prstGeom prst="roundRect">
              <a:avLst>
                <a:gd name="adj" fmla="val 278"/>
              </a:avLst>
            </a:prstGeom>
            <a:solidFill>
              <a:srgbClr val="CCCC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11652" name="Line 93"/>
            <p:cNvSpPr>
              <a:spLocks noChangeShapeType="1"/>
            </p:cNvSpPr>
            <p:nvPr/>
          </p:nvSpPr>
          <p:spPr bwMode="auto">
            <a:xfrm>
              <a:off x="288" y="720"/>
              <a:ext cx="5038" cy="1"/>
            </a:xfrm>
            <a:prstGeom prst="line">
              <a:avLst/>
            </a:prstGeom>
            <a:noFill/>
            <a:ln w="2844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11653" name="Line 94"/>
            <p:cNvSpPr>
              <a:spLocks noChangeShapeType="1"/>
            </p:cNvSpPr>
            <p:nvPr/>
          </p:nvSpPr>
          <p:spPr bwMode="auto">
            <a:xfrm>
              <a:off x="288" y="1080"/>
              <a:ext cx="5038" cy="1"/>
            </a:xfrm>
            <a:prstGeom prst="line">
              <a:avLst/>
            </a:prstGeom>
            <a:noFill/>
            <a:ln w="126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11654" name="Line 95"/>
            <p:cNvSpPr>
              <a:spLocks noChangeShapeType="1"/>
            </p:cNvSpPr>
            <p:nvPr/>
          </p:nvSpPr>
          <p:spPr bwMode="auto">
            <a:xfrm>
              <a:off x="288" y="3283"/>
              <a:ext cx="5038" cy="1"/>
            </a:xfrm>
            <a:prstGeom prst="line">
              <a:avLst/>
            </a:prstGeom>
            <a:noFill/>
            <a:ln w="2844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11655" name="Line 96"/>
            <p:cNvSpPr>
              <a:spLocks noChangeShapeType="1"/>
            </p:cNvSpPr>
            <p:nvPr/>
          </p:nvSpPr>
          <p:spPr bwMode="auto">
            <a:xfrm>
              <a:off x="288" y="720"/>
              <a:ext cx="1" cy="2563"/>
            </a:xfrm>
            <a:prstGeom prst="line">
              <a:avLst/>
            </a:prstGeom>
            <a:noFill/>
            <a:ln w="2844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11656" name="Line 97"/>
            <p:cNvSpPr>
              <a:spLocks noChangeShapeType="1"/>
            </p:cNvSpPr>
            <p:nvPr/>
          </p:nvSpPr>
          <p:spPr bwMode="auto">
            <a:xfrm>
              <a:off x="1344" y="720"/>
              <a:ext cx="1" cy="2563"/>
            </a:xfrm>
            <a:prstGeom prst="line">
              <a:avLst/>
            </a:prstGeom>
            <a:noFill/>
            <a:ln w="126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11657" name="Line 98"/>
            <p:cNvSpPr>
              <a:spLocks noChangeShapeType="1"/>
            </p:cNvSpPr>
            <p:nvPr/>
          </p:nvSpPr>
          <p:spPr bwMode="auto">
            <a:xfrm>
              <a:off x="2303" y="720"/>
              <a:ext cx="1" cy="2563"/>
            </a:xfrm>
            <a:prstGeom prst="line">
              <a:avLst/>
            </a:prstGeom>
            <a:noFill/>
            <a:ln w="126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11658" name="Line 99"/>
            <p:cNvSpPr>
              <a:spLocks noChangeShapeType="1"/>
            </p:cNvSpPr>
            <p:nvPr/>
          </p:nvSpPr>
          <p:spPr bwMode="auto">
            <a:xfrm>
              <a:off x="3215" y="720"/>
              <a:ext cx="1" cy="2563"/>
            </a:xfrm>
            <a:prstGeom prst="line">
              <a:avLst/>
            </a:prstGeom>
            <a:noFill/>
            <a:ln w="126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11659" name="Line 100"/>
            <p:cNvSpPr>
              <a:spLocks noChangeShapeType="1"/>
            </p:cNvSpPr>
            <p:nvPr/>
          </p:nvSpPr>
          <p:spPr bwMode="auto">
            <a:xfrm>
              <a:off x="4270" y="720"/>
              <a:ext cx="1" cy="2563"/>
            </a:xfrm>
            <a:prstGeom prst="line">
              <a:avLst/>
            </a:prstGeom>
            <a:noFill/>
            <a:ln w="126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11660" name="Line 101"/>
            <p:cNvSpPr>
              <a:spLocks noChangeShapeType="1"/>
            </p:cNvSpPr>
            <p:nvPr/>
          </p:nvSpPr>
          <p:spPr bwMode="auto">
            <a:xfrm>
              <a:off x="5326" y="720"/>
              <a:ext cx="1" cy="2563"/>
            </a:xfrm>
            <a:prstGeom prst="line">
              <a:avLst/>
            </a:prstGeom>
            <a:noFill/>
            <a:ln w="2844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11661" name="Line 102"/>
            <p:cNvSpPr>
              <a:spLocks noChangeShapeType="1"/>
            </p:cNvSpPr>
            <p:nvPr/>
          </p:nvSpPr>
          <p:spPr bwMode="auto">
            <a:xfrm>
              <a:off x="288" y="2842"/>
              <a:ext cx="5038" cy="1"/>
            </a:xfrm>
            <a:prstGeom prst="line">
              <a:avLst/>
            </a:prstGeom>
            <a:noFill/>
            <a:ln w="126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11662" name="Line 103"/>
            <p:cNvSpPr>
              <a:spLocks noChangeShapeType="1"/>
            </p:cNvSpPr>
            <p:nvPr/>
          </p:nvSpPr>
          <p:spPr bwMode="auto">
            <a:xfrm>
              <a:off x="288" y="1520"/>
              <a:ext cx="5038" cy="1"/>
            </a:xfrm>
            <a:prstGeom prst="line">
              <a:avLst/>
            </a:prstGeom>
            <a:noFill/>
            <a:ln w="126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11663" name="Line 104"/>
            <p:cNvSpPr>
              <a:spLocks noChangeShapeType="1"/>
            </p:cNvSpPr>
            <p:nvPr/>
          </p:nvSpPr>
          <p:spPr bwMode="auto">
            <a:xfrm>
              <a:off x="288" y="1961"/>
              <a:ext cx="5038" cy="1"/>
            </a:xfrm>
            <a:prstGeom prst="line">
              <a:avLst/>
            </a:prstGeom>
            <a:noFill/>
            <a:ln w="126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111664" name="Line 105"/>
            <p:cNvSpPr>
              <a:spLocks noChangeShapeType="1"/>
            </p:cNvSpPr>
            <p:nvPr/>
          </p:nvSpPr>
          <p:spPr bwMode="auto">
            <a:xfrm>
              <a:off x="288" y="2402"/>
              <a:ext cx="5038" cy="1"/>
            </a:xfrm>
            <a:prstGeom prst="line">
              <a:avLst/>
            </a:prstGeom>
            <a:noFill/>
            <a:ln w="12600">
              <a:solidFill>
                <a:srgbClr val="00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sp>
        <p:nvSpPr>
          <p:cNvPr id="111620" name="AutoShape 106"/>
          <p:cNvSpPr>
            <a:spLocks noChangeArrowheads="1"/>
          </p:cNvSpPr>
          <p:nvPr/>
        </p:nvSpPr>
        <p:spPr bwMode="auto">
          <a:xfrm>
            <a:off x="762000" y="5486400"/>
            <a:ext cx="6923988" cy="1010470"/>
          </a:xfrm>
          <a:prstGeom prst="roundRect">
            <a:avLst>
              <a:gd name="adj" fmla="val 15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marL="457200" indent="-457200">
              <a:lnSpc>
                <a:spcPct val="93000"/>
              </a:lnSpc>
              <a:buFont typeface="Times New Roman" pitchFamily="18" charset="0"/>
              <a:buAutoNum type="arabicPeriod"/>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sz="2000" dirty="0">
                <a:solidFill>
                  <a:srgbClr val="000000"/>
                </a:solidFill>
                <a:latin typeface="Arial" pitchFamily="34" charset="0"/>
              </a:rPr>
              <a:t>edge cost constant, or positive non-decreasing in depth</a:t>
            </a:r>
          </a:p>
          <a:p>
            <a:pPr marL="457200" indent="-457200">
              <a:lnSpc>
                <a:spcPct val="93000"/>
              </a:lnSpc>
              <a:buFont typeface="Times New Roman" pitchFamily="18" charset="0"/>
              <a:buAutoNum type="arabicPeriod"/>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sz="2000" dirty="0">
                <a:solidFill>
                  <a:srgbClr val="000000"/>
                </a:solidFill>
                <a:latin typeface="Arial" pitchFamily="34" charset="0"/>
              </a:rPr>
              <a:t>edge costs </a:t>
            </a:r>
            <a:r>
              <a:rPr lang="en-GB" dirty="0">
                <a:solidFill>
                  <a:srgbClr val="000000"/>
                </a:solidFill>
                <a:latin typeface="Arial" pitchFamily="34" charset="0"/>
              </a:rPr>
              <a:t>ε</a:t>
            </a:r>
            <a:r>
              <a:rPr lang="en-GB" sz="2000" dirty="0">
                <a:solidFill>
                  <a:srgbClr val="000000"/>
                </a:solidFill>
                <a:latin typeface="Arial" pitchFamily="34" charset="0"/>
              </a:rPr>
              <a:t>,</a:t>
            </a:r>
            <a:r>
              <a:rPr lang="en-US" sz="2000" dirty="0">
                <a:solidFill>
                  <a:srgbClr val="000000"/>
                </a:solidFill>
                <a:latin typeface="Arial" pitchFamily="34" charset="0"/>
                <a:cs typeface="Arial" pitchFamily="34" charset="0"/>
              </a:rPr>
              <a:t> </a:t>
            </a:r>
            <a:r>
              <a:rPr lang="en-GB" dirty="0">
                <a:solidFill>
                  <a:srgbClr val="000000"/>
                </a:solidFill>
                <a:latin typeface="Arial" pitchFamily="34" charset="0"/>
              </a:rPr>
              <a:t>ε</a:t>
            </a:r>
            <a:r>
              <a:rPr lang="en-US" sz="2000" dirty="0">
                <a:solidFill>
                  <a:srgbClr val="000000"/>
                </a:solidFill>
                <a:latin typeface="Arial" pitchFamily="34" charset="0"/>
                <a:cs typeface="Arial" pitchFamily="34" charset="0"/>
              </a:rPr>
              <a:t> &gt; 0.  C* is the best goal path cost</a:t>
            </a:r>
          </a:p>
          <a:p>
            <a:pPr marL="457200" indent="-457200">
              <a:lnSpc>
                <a:spcPct val="93000"/>
              </a:lnSpc>
              <a:buFont typeface="Times New Roman" pitchFamily="18" charset="0"/>
              <a:buAutoNum type="arabicPeriod"/>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sz="2000" dirty="0">
                <a:solidFill>
                  <a:srgbClr val="000000"/>
                </a:solidFill>
                <a:latin typeface="Arial" pitchFamily="34" charset="0"/>
                <a:cs typeface="Arial" pitchFamily="34" charset="0"/>
              </a:rPr>
              <a:t>both directions BFS; not always feasible</a:t>
            </a:r>
          </a:p>
        </p:txBody>
      </p:sp>
      <p:sp>
        <p:nvSpPr>
          <p:cNvPr id="111621" name="AutoShape 107"/>
          <p:cNvSpPr>
            <a:spLocks noChangeArrowheads="1"/>
          </p:cNvSpPr>
          <p:nvPr/>
        </p:nvSpPr>
        <p:spPr bwMode="auto">
          <a:xfrm>
            <a:off x="457200" y="685800"/>
            <a:ext cx="8530848" cy="442302"/>
          </a:xfrm>
          <a:prstGeom prst="roundRect">
            <a:avLst>
              <a:gd name="adj" fmla="val 34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buClr>
                <a:srgbClr val="0099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dirty="0">
                <a:solidFill>
                  <a:srgbClr val="009900"/>
                </a:solidFill>
              </a:rPr>
              <a:t>b</a:t>
            </a:r>
            <a:r>
              <a:rPr lang="en-US" dirty="0">
                <a:solidFill>
                  <a:srgbClr val="009900"/>
                </a:solidFill>
              </a:rPr>
              <a:t>: branching factor (assume finite)	</a:t>
            </a:r>
            <a:r>
              <a:rPr lang="en-US" i="1" dirty="0">
                <a:solidFill>
                  <a:srgbClr val="009900"/>
                </a:solidFill>
              </a:rPr>
              <a:t>d</a:t>
            </a:r>
            <a:r>
              <a:rPr lang="en-US" dirty="0">
                <a:solidFill>
                  <a:srgbClr val="009900"/>
                </a:solidFill>
              </a:rPr>
              <a:t>: goal depth	</a:t>
            </a:r>
            <a:r>
              <a:rPr lang="en-US" i="1" dirty="0">
                <a:solidFill>
                  <a:srgbClr val="009900"/>
                </a:solidFill>
              </a:rPr>
              <a:t>m</a:t>
            </a:r>
            <a:r>
              <a:rPr lang="en-US" dirty="0">
                <a:solidFill>
                  <a:srgbClr val="009900"/>
                </a:solidFill>
              </a:rPr>
              <a:t>: graph depth</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
          <p:cNvSpPr>
            <a:spLocks noGrp="1" noChangeArrowheads="1"/>
          </p:cNvSpPr>
          <p:nvPr>
            <p:ph type="title"/>
          </p:nvPr>
        </p:nvSpPr>
        <p:spPr>
          <a:xfrm>
            <a:off x="685800" y="152400"/>
            <a:ext cx="7772400" cy="609600"/>
          </a:xfrm>
        </p:spPr>
        <p:txBody>
          <a:bodyPr/>
          <a:lstStyle/>
          <a:p>
            <a:pP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t>If State Space is </a:t>
            </a:r>
            <a:r>
              <a:rPr lang="en-US" sz="3600" i="1"/>
              <a:t>Not</a:t>
            </a:r>
            <a:r>
              <a:rPr lang="en-US" sz="3600"/>
              <a:t> a Tree</a:t>
            </a:r>
          </a:p>
        </p:txBody>
      </p:sp>
      <p:sp>
        <p:nvSpPr>
          <p:cNvPr id="112643" name="Rectangle 2"/>
          <p:cNvSpPr>
            <a:spLocks noGrp="1" noChangeArrowheads="1"/>
          </p:cNvSpPr>
          <p:nvPr>
            <p:ph type="body" idx="1"/>
          </p:nvPr>
        </p:nvSpPr>
        <p:spPr>
          <a:xfrm>
            <a:off x="685800" y="1143000"/>
            <a:ext cx="7772400" cy="5257800"/>
          </a:xfrm>
        </p:spPr>
        <p:txBody>
          <a:bodyPr/>
          <a:lstStyle/>
          <a:p>
            <a:pPr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The problem: </a:t>
            </a:r>
            <a:r>
              <a:rPr lang="en-US" i="1" dirty="0">
                <a:solidFill>
                  <a:srgbClr val="FF0000"/>
                </a:solidFill>
              </a:rPr>
              <a:t>repeated states</a:t>
            </a:r>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Ignoring repeated states: wasteful (BFS) or impossible (DFS).  Why?</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How to prevent these problems?  </a:t>
            </a:r>
          </a:p>
        </p:txBody>
      </p:sp>
      <p:grpSp>
        <p:nvGrpSpPr>
          <p:cNvPr id="112644" name="Group 36"/>
          <p:cNvGrpSpPr>
            <a:grpSpLocks/>
          </p:cNvGrpSpPr>
          <p:nvPr/>
        </p:nvGrpSpPr>
        <p:grpSpPr bwMode="auto">
          <a:xfrm>
            <a:off x="1219200" y="1981200"/>
            <a:ext cx="6888163" cy="1831975"/>
            <a:chOff x="919163" y="1447800"/>
            <a:chExt cx="6888162" cy="1831975"/>
          </a:xfrm>
        </p:grpSpPr>
        <p:sp>
          <p:nvSpPr>
            <p:cNvPr id="112645" name="AutoShape 3"/>
            <p:cNvSpPr>
              <a:spLocks noChangeArrowheads="1"/>
            </p:cNvSpPr>
            <p:nvPr/>
          </p:nvSpPr>
          <p:spPr bwMode="auto">
            <a:xfrm>
              <a:off x="919163" y="2182813"/>
              <a:ext cx="520700"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CSDF,</a:t>
              </a:r>
            </a:p>
          </p:txBody>
        </p:sp>
        <p:sp>
          <p:nvSpPr>
            <p:cNvPr id="112646" name="Oval 4"/>
            <p:cNvSpPr>
              <a:spLocks noChangeArrowheads="1"/>
            </p:cNvSpPr>
            <p:nvPr/>
          </p:nvSpPr>
          <p:spPr bwMode="auto">
            <a:xfrm>
              <a:off x="969963" y="20574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47" name="AutoShape 5"/>
            <p:cNvSpPr>
              <a:spLocks noChangeArrowheads="1"/>
            </p:cNvSpPr>
            <p:nvPr/>
          </p:nvSpPr>
          <p:spPr bwMode="auto">
            <a:xfrm>
              <a:off x="1987550" y="2182813"/>
              <a:ext cx="520700"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CD,SF</a:t>
              </a:r>
            </a:p>
          </p:txBody>
        </p:sp>
        <p:sp>
          <p:nvSpPr>
            <p:cNvPr id="112648" name="Oval 6"/>
            <p:cNvSpPr>
              <a:spLocks noChangeArrowheads="1"/>
            </p:cNvSpPr>
            <p:nvPr/>
          </p:nvSpPr>
          <p:spPr bwMode="auto">
            <a:xfrm>
              <a:off x="2036763" y="20574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49" name="AutoShape 7"/>
            <p:cNvSpPr>
              <a:spLocks noChangeArrowheads="1"/>
            </p:cNvSpPr>
            <p:nvPr/>
          </p:nvSpPr>
          <p:spPr bwMode="auto">
            <a:xfrm>
              <a:off x="3100388" y="2182813"/>
              <a:ext cx="550862"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CDF, S</a:t>
              </a:r>
            </a:p>
          </p:txBody>
        </p:sp>
        <p:sp>
          <p:nvSpPr>
            <p:cNvPr id="112650" name="Oval 8"/>
            <p:cNvSpPr>
              <a:spLocks noChangeArrowheads="1"/>
            </p:cNvSpPr>
            <p:nvPr/>
          </p:nvSpPr>
          <p:spPr bwMode="auto">
            <a:xfrm>
              <a:off x="3149600" y="2057400"/>
              <a:ext cx="496888"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51" name="AutoShape 9"/>
            <p:cNvSpPr>
              <a:spLocks noChangeArrowheads="1"/>
            </p:cNvSpPr>
            <p:nvPr/>
          </p:nvSpPr>
          <p:spPr bwMode="auto">
            <a:xfrm>
              <a:off x="3892550" y="1573213"/>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D, CFS</a:t>
              </a:r>
            </a:p>
          </p:txBody>
        </p:sp>
        <p:sp>
          <p:nvSpPr>
            <p:cNvPr id="112652" name="Oval 10"/>
            <p:cNvSpPr>
              <a:spLocks noChangeArrowheads="1"/>
            </p:cNvSpPr>
            <p:nvPr/>
          </p:nvSpPr>
          <p:spPr bwMode="auto">
            <a:xfrm>
              <a:off x="3941763" y="14478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53" name="AutoShape 11"/>
            <p:cNvSpPr>
              <a:spLocks noChangeArrowheads="1"/>
            </p:cNvSpPr>
            <p:nvPr/>
          </p:nvSpPr>
          <p:spPr bwMode="auto">
            <a:xfrm>
              <a:off x="3892550" y="2908300"/>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 DSF</a:t>
              </a:r>
            </a:p>
          </p:txBody>
        </p:sp>
        <p:sp>
          <p:nvSpPr>
            <p:cNvPr id="112654" name="Oval 12"/>
            <p:cNvSpPr>
              <a:spLocks noChangeArrowheads="1"/>
            </p:cNvSpPr>
            <p:nvPr/>
          </p:nvSpPr>
          <p:spPr bwMode="auto">
            <a:xfrm>
              <a:off x="3941763" y="2782888"/>
              <a:ext cx="496887" cy="496887"/>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55" name="AutoShape 13"/>
            <p:cNvSpPr>
              <a:spLocks noChangeArrowheads="1"/>
            </p:cNvSpPr>
            <p:nvPr/>
          </p:nvSpPr>
          <p:spPr bwMode="auto">
            <a:xfrm>
              <a:off x="4730750" y="1573213"/>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DFS, C</a:t>
              </a:r>
            </a:p>
          </p:txBody>
        </p:sp>
        <p:sp>
          <p:nvSpPr>
            <p:cNvPr id="112656" name="Oval 14"/>
            <p:cNvSpPr>
              <a:spLocks noChangeArrowheads="1"/>
            </p:cNvSpPr>
            <p:nvPr/>
          </p:nvSpPr>
          <p:spPr bwMode="auto">
            <a:xfrm>
              <a:off x="4779963" y="14478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57" name="AutoShape 15"/>
            <p:cNvSpPr>
              <a:spLocks noChangeArrowheads="1"/>
            </p:cNvSpPr>
            <p:nvPr/>
          </p:nvSpPr>
          <p:spPr bwMode="auto">
            <a:xfrm>
              <a:off x="4730750" y="2908300"/>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CSF, D</a:t>
              </a:r>
            </a:p>
          </p:txBody>
        </p:sp>
        <p:sp>
          <p:nvSpPr>
            <p:cNvPr id="112658" name="Oval 16"/>
            <p:cNvSpPr>
              <a:spLocks noChangeArrowheads="1"/>
            </p:cNvSpPr>
            <p:nvPr/>
          </p:nvSpPr>
          <p:spPr bwMode="auto">
            <a:xfrm>
              <a:off x="4779963" y="2782888"/>
              <a:ext cx="496887" cy="496887"/>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59" name="AutoShape 17"/>
            <p:cNvSpPr>
              <a:spLocks noChangeArrowheads="1"/>
            </p:cNvSpPr>
            <p:nvPr/>
          </p:nvSpPr>
          <p:spPr bwMode="auto">
            <a:xfrm>
              <a:off x="5473700" y="2182813"/>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S, CFD</a:t>
              </a:r>
            </a:p>
          </p:txBody>
        </p:sp>
        <p:sp>
          <p:nvSpPr>
            <p:cNvPr id="112660" name="Oval 18"/>
            <p:cNvSpPr>
              <a:spLocks noChangeArrowheads="1"/>
            </p:cNvSpPr>
            <p:nvPr/>
          </p:nvSpPr>
          <p:spPr bwMode="auto">
            <a:xfrm>
              <a:off x="5522913" y="20574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61" name="AutoShape 19"/>
            <p:cNvSpPr>
              <a:spLocks noChangeArrowheads="1"/>
            </p:cNvSpPr>
            <p:nvPr/>
          </p:nvSpPr>
          <p:spPr bwMode="auto">
            <a:xfrm>
              <a:off x="6311900" y="2182813"/>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SF, CD</a:t>
              </a:r>
            </a:p>
          </p:txBody>
        </p:sp>
        <p:sp>
          <p:nvSpPr>
            <p:cNvPr id="112662" name="Oval 20"/>
            <p:cNvSpPr>
              <a:spLocks noChangeArrowheads="1"/>
            </p:cNvSpPr>
            <p:nvPr/>
          </p:nvSpPr>
          <p:spPr bwMode="auto">
            <a:xfrm>
              <a:off x="6361113" y="20574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63" name="AutoShape 21"/>
            <p:cNvSpPr>
              <a:spLocks noChangeArrowheads="1"/>
            </p:cNvSpPr>
            <p:nvPr/>
          </p:nvSpPr>
          <p:spPr bwMode="auto">
            <a:xfrm>
              <a:off x="7226300" y="2182813"/>
              <a:ext cx="581025"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 , CSDF</a:t>
              </a:r>
            </a:p>
          </p:txBody>
        </p:sp>
        <p:sp>
          <p:nvSpPr>
            <p:cNvPr id="112664" name="Oval 22"/>
            <p:cNvSpPr>
              <a:spLocks noChangeArrowheads="1"/>
            </p:cNvSpPr>
            <p:nvPr/>
          </p:nvSpPr>
          <p:spPr bwMode="auto">
            <a:xfrm>
              <a:off x="7275513" y="20574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65" name="Line 23"/>
            <p:cNvSpPr>
              <a:spLocks noChangeShapeType="1"/>
            </p:cNvSpPr>
            <p:nvPr/>
          </p:nvSpPr>
          <p:spPr bwMode="auto">
            <a:xfrm>
              <a:off x="1447800" y="2325688"/>
              <a:ext cx="609600" cy="1587"/>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12666" name="Line 24"/>
            <p:cNvSpPr>
              <a:spLocks noChangeShapeType="1"/>
            </p:cNvSpPr>
            <p:nvPr/>
          </p:nvSpPr>
          <p:spPr bwMode="auto">
            <a:xfrm>
              <a:off x="2514600" y="2325688"/>
              <a:ext cx="609600" cy="1587"/>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12667" name="Line 25"/>
            <p:cNvSpPr>
              <a:spLocks noChangeShapeType="1"/>
            </p:cNvSpPr>
            <p:nvPr/>
          </p:nvSpPr>
          <p:spPr bwMode="auto">
            <a:xfrm>
              <a:off x="6858000" y="2325688"/>
              <a:ext cx="457200" cy="1587"/>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12668" name="Line 26"/>
            <p:cNvSpPr>
              <a:spLocks noChangeShapeType="1"/>
            </p:cNvSpPr>
            <p:nvPr/>
          </p:nvSpPr>
          <p:spPr bwMode="auto">
            <a:xfrm>
              <a:off x="6019800" y="2325688"/>
              <a:ext cx="381000" cy="1587"/>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12669" name="Line 27"/>
            <p:cNvSpPr>
              <a:spLocks noChangeShapeType="1"/>
            </p:cNvSpPr>
            <p:nvPr/>
          </p:nvSpPr>
          <p:spPr bwMode="auto">
            <a:xfrm>
              <a:off x="4419600" y="1716088"/>
              <a:ext cx="381000" cy="1587"/>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12670" name="Line 28"/>
            <p:cNvSpPr>
              <a:spLocks noChangeShapeType="1"/>
            </p:cNvSpPr>
            <p:nvPr/>
          </p:nvSpPr>
          <p:spPr bwMode="auto">
            <a:xfrm>
              <a:off x="4419600" y="3011488"/>
              <a:ext cx="381000" cy="1587"/>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12671" name="Line 29"/>
            <p:cNvSpPr>
              <a:spLocks noChangeShapeType="1"/>
            </p:cNvSpPr>
            <p:nvPr/>
          </p:nvSpPr>
          <p:spPr bwMode="auto">
            <a:xfrm flipV="1">
              <a:off x="3657600" y="1865313"/>
              <a:ext cx="381000" cy="311150"/>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12672" name="Line 30"/>
            <p:cNvSpPr>
              <a:spLocks noChangeShapeType="1"/>
            </p:cNvSpPr>
            <p:nvPr/>
          </p:nvSpPr>
          <p:spPr bwMode="auto">
            <a:xfrm flipV="1">
              <a:off x="5257800" y="2551113"/>
              <a:ext cx="457200" cy="387350"/>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12673" name="Line 31"/>
            <p:cNvSpPr>
              <a:spLocks noChangeShapeType="1"/>
            </p:cNvSpPr>
            <p:nvPr/>
          </p:nvSpPr>
          <p:spPr bwMode="auto">
            <a:xfrm>
              <a:off x="5257800" y="1792288"/>
              <a:ext cx="381000" cy="304800"/>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12674" name="Line 32"/>
            <p:cNvSpPr>
              <a:spLocks noChangeShapeType="1"/>
            </p:cNvSpPr>
            <p:nvPr/>
          </p:nvSpPr>
          <p:spPr bwMode="auto">
            <a:xfrm>
              <a:off x="3581400" y="2554288"/>
              <a:ext cx="457200" cy="304800"/>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12675" name="Oval 33"/>
            <p:cNvSpPr>
              <a:spLocks noChangeArrowheads="1"/>
            </p:cNvSpPr>
            <p:nvPr/>
          </p:nvSpPr>
          <p:spPr bwMode="auto">
            <a:xfrm>
              <a:off x="1066800" y="1828800"/>
              <a:ext cx="1295400" cy="990600"/>
            </a:xfrm>
            <a:prstGeom prst="ellipse">
              <a:avLst/>
            </a:prstGeom>
            <a:noFill/>
            <a:ln w="7632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676" name="Line 34"/>
            <p:cNvSpPr>
              <a:spLocks noChangeShapeType="1"/>
            </p:cNvSpPr>
            <p:nvPr/>
          </p:nvSpPr>
          <p:spPr bwMode="auto">
            <a:xfrm>
              <a:off x="1752600" y="1828800"/>
              <a:ext cx="152400" cy="1588"/>
            </a:xfrm>
            <a:prstGeom prst="line">
              <a:avLst/>
            </a:prstGeom>
            <a:noFill/>
            <a:ln w="76320">
              <a:solidFill>
                <a:srgbClr val="FF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12677" name="Line 35"/>
            <p:cNvSpPr>
              <a:spLocks noChangeShapeType="1"/>
            </p:cNvSpPr>
            <p:nvPr/>
          </p:nvSpPr>
          <p:spPr bwMode="auto">
            <a:xfrm>
              <a:off x="1600200" y="2819400"/>
              <a:ext cx="152400" cy="1588"/>
            </a:xfrm>
            <a:prstGeom prst="line">
              <a:avLst/>
            </a:prstGeom>
            <a:noFill/>
            <a:ln w="76320">
              <a:solidFill>
                <a:srgbClr val="FF0000"/>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
          <p:cNvSpPr>
            <a:spLocks noGrp="1" noChangeArrowheads="1"/>
          </p:cNvSpPr>
          <p:nvPr>
            <p:ph type="title"/>
          </p:nvPr>
        </p:nvSpPr>
        <p:spPr>
          <a:xfrm>
            <a:off x="685800" y="152400"/>
            <a:ext cx="7772400" cy="609600"/>
          </a:xfrm>
        </p:spPr>
        <p:txBody>
          <a:bodyPr/>
          <a:lstStyle/>
          <a:p>
            <a:pP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t>If State Space is </a:t>
            </a:r>
            <a:r>
              <a:rPr lang="en-US" sz="3600" i="1"/>
              <a:t>Not</a:t>
            </a:r>
            <a:r>
              <a:rPr lang="en-US" sz="3600"/>
              <a:t> a Tree</a:t>
            </a:r>
          </a:p>
        </p:txBody>
      </p:sp>
      <p:sp>
        <p:nvSpPr>
          <p:cNvPr id="113667" name="Rectangle 2"/>
          <p:cNvSpPr>
            <a:spLocks noGrp="1" noChangeArrowheads="1"/>
          </p:cNvSpPr>
          <p:nvPr>
            <p:ph type="body" idx="1"/>
          </p:nvPr>
        </p:nvSpPr>
        <p:spPr>
          <a:xfrm>
            <a:off x="533400" y="990600"/>
            <a:ext cx="8229600" cy="5638800"/>
          </a:xfrm>
        </p:spPr>
        <p:txBody>
          <a:bodyPr/>
          <a:lstStyle/>
          <a:p>
            <a:pPr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We have to remember already-expanded states (called </a:t>
            </a:r>
            <a:r>
              <a:rPr lang="en-US" i="1" dirty="0">
                <a:solidFill>
                  <a:srgbClr val="FF0000"/>
                </a:solidFill>
              </a:rPr>
              <a:t>Explored</a:t>
            </a:r>
            <a:r>
              <a:rPr lang="en-US" dirty="0">
                <a:solidFill>
                  <a:srgbClr val="FF0000"/>
                </a:solidFill>
              </a:rPr>
              <a:t> </a:t>
            </a:r>
            <a:r>
              <a:rPr lang="en-US" dirty="0">
                <a:solidFill>
                  <a:srgbClr val="040000"/>
                </a:solidFill>
              </a:rPr>
              <a:t>(aka </a:t>
            </a:r>
            <a:r>
              <a:rPr lang="en-US" i="1" dirty="0">
                <a:solidFill>
                  <a:srgbClr val="FF0000"/>
                </a:solidFill>
              </a:rPr>
              <a:t>Closed</a:t>
            </a:r>
            <a:r>
              <a:rPr lang="en-US" dirty="0">
                <a:solidFill>
                  <a:srgbClr val="040000"/>
                </a:solidFill>
              </a:rPr>
              <a:t>) set</a:t>
            </a:r>
            <a:r>
              <a:rPr lang="en-US" dirty="0"/>
              <a:t>) too</a:t>
            </a:r>
          </a:p>
          <a:p>
            <a:pPr eaLnBrk="1" hangingPunct="1">
              <a:lnSpc>
                <a:spcPct val="93000"/>
              </a:lnSpc>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When we pick a node from </a:t>
            </a:r>
            <a:r>
              <a:rPr lang="en-US" i="1" dirty="0"/>
              <a:t>Frontier</a:t>
            </a:r>
          </a:p>
          <a:p>
            <a:pPr lvl="1"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Remove it from </a:t>
            </a:r>
            <a:r>
              <a:rPr lang="en-US" i="1" dirty="0"/>
              <a:t>Frontier</a:t>
            </a:r>
          </a:p>
          <a:p>
            <a:pPr lvl="1"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Add it to </a:t>
            </a:r>
            <a:r>
              <a:rPr lang="en-US" i="1" dirty="0"/>
              <a:t>Explored</a:t>
            </a:r>
          </a:p>
          <a:p>
            <a:pPr lvl="1"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Expand node, generating all successors</a:t>
            </a:r>
          </a:p>
          <a:p>
            <a:pPr lvl="1"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For each successor, </a:t>
            </a:r>
            <a:r>
              <a:rPr lang="en-US" i="1" dirty="0"/>
              <a:t>child</a:t>
            </a:r>
            <a:r>
              <a:rPr lang="en-US" dirty="0"/>
              <a:t>, </a:t>
            </a:r>
          </a:p>
          <a:p>
            <a:pPr lvl="2"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t>If </a:t>
            </a:r>
            <a:r>
              <a:rPr lang="en-US" sz="2400" i="1" dirty="0"/>
              <a:t>child</a:t>
            </a:r>
            <a:r>
              <a:rPr lang="en-US" sz="2400" dirty="0"/>
              <a:t> is in </a:t>
            </a:r>
            <a:r>
              <a:rPr lang="en-US" sz="2400" i="1" dirty="0"/>
              <a:t>Explored </a:t>
            </a:r>
            <a:r>
              <a:rPr lang="en-US" sz="2400" dirty="0"/>
              <a:t>or in</a:t>
            </a:r>
            <a:r>
              <a:rPr lang="en-US" sz="2400" i="1" dirty="0"/>
              <a:t> Frontier</a:t>
            </a:r>
            <a:r>
              <a:rPr lang="en-US" sz="2400" dirty="0"/>
              <a:t>, throw </a:t>
            </a:r>
            <a:r>
              <a:rPr lang="en-US" sz="2400" i="1" dirty="0"/>
              <a:t>child</a:t>
            </a:r>
            <a:r>
              <a:rPr lang="en-US" sz="2400" dirty="0"/>
              <a:t> away			// for BFS and DFS</a:t>
            </a:r>
          </a:p>
          <a:p>
            <a:pPr lvl="2"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t>Otherwise, add it to </a:t>
            </a:r>
            <a:r>
              <a:rPr lang="en-US" sz="2400" i="1" dirty="0"/>
              <a:t>Frontier</a:t>
            </a:r>
          </a:p>
          <a:p>
            <a:pPr lvl="2"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400" i="1" dirty="0"/>
          </a:p>
          <a:p>
            <a:pPr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b="0" dirty="0"/>
              <a:t>Called </a:t>
            </a:r>
            <a:r>
              <a:rPr lang="en-US" sz="2800" dirty="0"/>
              <a:t>Graph-Search algorithm </a:t>
            </a:r>
            <a:r>
              <a:rPr lang="en-US" sz="2800" b="0" dirty="0"/>
              <a:t>in Figure 3.7 and </a:t>
            </a:r>
            <a:r>
              <a:rPr lang="en-US" sz="2800" dirty="0"/>
              <a:t>Uniform-Cost-Search</a:t>
            </a:r>
            <a:r>
              <a:rPr lang="en-US" sz="2800" b="0" dirty="0"/>
              <a:t> in Figure 3.14</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11CBF-2B8B-914E-929A-C4077C897ADB}"/>
              </a:ext>
            </a:extLst>
          </p:cNvPr>
          <p:cNvSpPr>
            <a:spLocks noGrp="1"/>
          </p:cNvSpPr>
          <p:nvPr>
            <p:ph idx="1"/>
          </p:nvPr>
        </p:nvSpPr>
        <p:spPr>
          <a:xfrm>
            <a:off x="533400" y="304800"/>
            <a:ext cx="8229600" cy="5562600"/>
          </a:xfrm>
        </p:spPr>
        <p:txBody>
          <a:bodyPr/>
          <a:lstStyle/>
          <a:p>
            <a:pPr marL="0" indent="0">
              <a:buNone/>
            </a:pPr>
            <a:r>
              <a:rPr lang="en-US" dirty="0"/>
              <a:t>function</a:t>
            </a:r>
            <a:r>
              <a:rPr lang="en-US" b="0" dirty="0"/>
              <a:t> Uniform-Cost-Search (</a:t>
            </a:r>
            <a:r>
              <a:rPr lang="en-US" b="0" i="1" dirty="0"/>
              <a:t>problem</a:t>
            </a:r>
            <a:r>
              <a:rPr lang="en-US" b="0" dirty="0"/>
              <a:t>)</a:t>
            </a:r>
          </a:p>
          <a:p>
            <a:pPr marL="0" indent="0">
              <a:buNone/>
            </a:pPr>
            <a:r>
              <a:rPr lang="en-US" dirty="0"/>
              <a:t>loop do</a:t>
            </a:r>
          </a:p>
          <a:p>
            <a:pPr marL="0" indent="0">
              <a:buNone/>
            </a:pPr>
            <a:r>
              <a:rPr lang="en-US" b="0" dirty="0"/>
              <a:t>  </a:t>
            </a:r>
            <a:r>
              <a:rPr lang="en-US" dirty="0"/>
              <a:t>if</a:t>
            </a:r>
            <a:r>
              <a:rPr lang="en-US" b="0" dirty="0"/>
              <a:t> Empty?(</a:t>
            </a:r>
            <a:r>
              <a:rPr lang="en-US" b="0" i="1" dirty="0"/>
              <a:t>frontier</a:t>
            </a:r>
            <a:r>
              <a:rPr lang="en-US" b="0" dirty="0"/>
              <a:t>) </a:t>
            </a:r>
            <a:r>
              <a:rPr lang="en-US" dirty="0"/>
              <a:t>then return </a:t>
            </a:r>
            <a:r>
              <a:rPr lang="en-US" b="0" dirty="0"/>
              <a:t>failure</a:t>
            </a:r>
          </a:p>
          <a:p>
            <a:pPr marL="0" indent="0">
              <a:buNone/>
            </a:pPr>
            <a:r>
              <a:rPr lang="en-US" b="0" dirty="0"/>
              <a:t>  </a:t>
            </a:r>
            <a:r>
              <a:rPr lang="en-US" b="0" i="1" dirty="0"/>
              <a:t>node</a:t>
            </a:r>
            <a:r>
              <a:rPr lang="en-US" b="0" dirty="0"/>
              <a:t> = Pop(</a:t>
            </a:r>
            <a:r>
              <a:rPr lang="en-US" b="0" i="1" dirty="0"/>
              <a:t>frontier</a:t>
            </a:r>
            <a:r>
              <a:rPr lang="en-US" b="0" dirty="0"/>
              <a:t>)</a:t>
            </a:r>
          </a:p>
          <a:p>
            <a:pPr marL="0" indent="0">
              <a:buNone/>
            </a:pPr>
            <a:r>
              <a:rPr lang="en-US" b="0" dirty="0"/>
              <a:t>  </a:t>
            </a:r>
            <a:r>
              <a:rPr lang="en-US" dirty="0"/>
              <a:t>if</a:t>
            </a:r>
            <a:r>
              <a:rPr lang="en-US" b="0" dirty="0"/>
              <a:t> Goal?(</a:t>
            </a:r>
            <a:r>
              <a:rPr lang="en-US" b="0" i="1" dirty="0"/>
              <a:t>node</a:t>
            </a:r>
            <a:r>
              <a:rPr lang="en-US" b="0" dirty="0"/>
              <a:t>) </a:t>
            </a:r>
            <a:r>
              <a:rPr lang="en-US" dirty="0"/>
              <a:t>then return </a:t>
            </a:r>
            <a:r>
              <a:rPr lang="en-US" b="0" dirty="0"/>
              <a:t>Solution(</a:t>
            </a:r>
            <a:r>
              <a:rPr lang="en-US" b="0" i="1" dirty="0"/>
              <a:t>node</a:t>
            </a:r>
            <a:r>
              <a:rPr lang="en-US" b="0" dirty="0"/>
              <a:t>)</a:t>
            </a:r>
          </a:p>
          <a:p>
            <a:pPr marL="0" indent="0">
              <a:buNone/>
            </a:pPr>
            <a:r>
              <a:rPr lang="en-US" b="0" dirty="0"/>
              <a:t>  Insert </a:t>
            </a:r>
            <a:r>
              <a:rPr lang="en-US" b="0" i="1" dirty="0"/>
              <a:t>node</a:t>
            </a:r>
            <a:r>
              <a:rPr lang="en-US" b="0" dirty="0"/>
              <a:t> in </a:t>
            </a:r>
            <a:r>
              <a:rPr lang="en-US" b="0" i="1" dirty="0"/>
              <a:t>explored</a:t>
            </a:r>
          </a:p>
          <a:p>
            <a:pPr marL="0" indent="0">
              <a:buNone/>
            </a:pPr>
            <a:r>
              <a:rPr lang="en-US" b="0" dirty="0"/>
              <a:t>  </a:t>
            </a:r>
            <a:r>
              <a:rPr lang="en-US" dirty="0" err="1"/>
              <a:t>foreach</a:t>
            </a:r>
            <a:r>
              <a:rPr lang="en-US" b="0" dirty="0"/>
              <a:t> </a:t>
            </a:r>
            <a:r>
              <a:rPr lang="en-US" b="0" i="1" dirty="0"/>
              <a:t>child</a:t>
            </a:r>
            <a:r>
              <a:rPr lang="en-US" b="0" dirty="0"/>
              <a:t> of </a:t>
            </a:r>
            <a:r>
              <a:rPr lang="en-US" b="0" i="1" dirty="0"/>
              <a:t>node</a:t>
            </a:r>
            <a:r>
              <a:rPr lang="en-US" b="0" dirty="0"/>
              <a:t> </a:t>
            </a:r>
            <a:r>
              <a:rPr lang="en-US" dirty="0"/>
              <a:t>do</a:t>
            </a:r>
          </a:p>
          <a:p>
            <a:pPr marL="0" indent="0">
              <a:buNone/>
            </a:pPr>
            <a:r>
              <a:rPr lang="en-US" b="0" dirty="0"/>
              <a:t>     </a:t>
            </a:r>
            <a:r>
              <a:rPr lang="en-US" dirty="0"/>
              <a:t>if</a:t>
            </a:r>
            <a:r>
              <a:rPr lang="en-US" b="0" dirty="0"/>
              <a:t> </a:t>
            </a:r>
            <a:r>
              <a:rPr lang="en-US" b="0" i="1" dirty="0"/>
              <a:t>child</a:t>
            </a:r>
            <a:r>
              <a:rPr lang="en-US" b="0" dirty="0"/>
              <a:t> not in </a:t>
            </a:r>
            <a:r>
              <a:rPr lang="en-US" b="0" i="1" dirty="0"/>
              <a:t>frontier</a:t>
            </a:r>
            <a:r>
              <a:rPr lang="en-US" b="0" dirty="0"/>
              <a:t> or </a:t>
            </a:r>
            <a:r>
              <a:rPr lang="en-US" b="0" i="1" dirty="0"/>
              <a:t>explored</a:t>
            </a:r>
            <a:r>
              <a:rPr lang="en-US" b="0" dirty="0"/>
              <a:t> </a:t>
            </a:r>
            <a:r>
              <a:rPr lang="en-US" dirty="0"/>
              <a:t>then</a:t>
            </a:r>
          </a:p>
          <a:p>
            <a:pPr marL="0" indent="0">
              <a:buNone/>
            </a:pPr>
            <a:r>
              <a:rPr lang="en-US" b="0" dirty="0"/>
              <a:t>        Insert </a:t>
            </a:r>
            <a:r>
              <a:rPr lang="en-US" b="0" i="1" dirty="0"/>
              <a:t>child</a:t>
            </a:r>
            <a:r>
              <a:rPr lang="en-US" b="0" dirty="0"/>
              <a:t> in </a:t>
            </a:r>
            <a:r>
              <a:rPr lang="en-US" b="0" i="1" dirty="0"/>
              <a:t>frontier</a:t>
            </a:r>
          </a:p>
          <a:p>
            <a:pPr marL="0" indent="0">
              <a:buNone/>
            </a:pPr>
            <a:r>
              <a:rPr lang="en-US" b="0" dirty="0"/>
              <a:t>     </a:t>
            </a:r>
            <a:r>
              <a:rPr lang="en-US" dirty="0"/>
              <a:t>else if </a:t>
            </a:r>
            <a:r>
              <a:rPr lang="en-US" b="0" i="1" dirty="0"/>
              <a:t>child</a:t>
            </a:r>
            <a:r>
              <a:rPr lang="en-US" b="0" dirty="0"/>
              <a:t> in </a:t>
            </a:r>
            <a:r>
              <a:rPr lang="en-US" b="0" i="1" dirty="0"/>
              <a:t>frontier</a:t>
            </a:r>
            <a:r>
              <a:rPr lang="en-US" b="0" dirty="0"/>
              <a:t> with higher cost </a:t>
            </a:r>
            <a:r>
              <a:rPr lang="en-US" dirty="0"/>
              <a:t>then</a:t>
            </a:r>
          </a:p>
          <a:p>
            <a:pPr marL="0" indent="0">
              <a:buNone/>
            </a:pPr>
            <a:r>
              <a:rPr lang="en-US" b="0" dirty="0"/>
              <a:t>        Remove that old node from </a:t>
            </a:r>
            <a:r>
              <a:rPr lang="en-US" b="0" i="1" dirty="0"/>
              <a:t>frontier</a:t>
            </a:r>
          </a:p>
          <a:p>
            <a:pPr marL="0" indent="0">
              <a:buNone/>
            </a:pPr>
            <a:r>
              <a:rPr lang="en-US" b="0" dirty="0"/>
              <a:t>        Insert </a:t>
            </a:r>
            <a:r>
              <a:rPr lang="en-US" b="0" i="1" dirty="0"/>
              <a:t>child</a:t>
            </a:r>
            <a:r>
              <a:rPr lang="en-US" b="0" dirty="0"/>
              <a:t> in </a:t>
            </a:r>
            <a:r>
              <a:rPr lang="en-US" b="0" i="1" dirty="0"/>
              <a:t>frontier</a:t>
            </a:r>
          </a:p>
        </p:txBody>
      </p:sp>
      <p:sp>
        <p:nvSpPr>
          <p:cNvPr id="4" name="TextBox 3">
            <a:extLst>
              <a:ext uri="{FF2B5EF4-FFF2-40B4-BE49-F238E27FC236}">
                <a16:creationId xmlns:a16="http://schemas.microsoft.com/office/drawing/2014/main" id="{01712619-7851-704E-A102-E346F8625AF0}"/>
              </a:ext>
            </a:extLst>
          </p:cNvPr>
          <p:cNvSpPr txBox="1"/>
          <p:nvPr/>
        </p:nvSpPr>
        <p:spPr>
          <a:xfrm>
            <a:off x="533400" y="5657671"/>
            <a:ext cx="8077201" cy="1200329"/>
          </a:xfrm>
          <a:prstGeom prst="rect">
            <a:avLst/>
          </a:prstGeom>
          <a:noFill/>
        </p:spPr>
        <p:txBody>
          <a:bodyPr wrap="square" rtlCol="0">
            <a:spAutoFit/>
          </a:bodyPr>
          <a:lstStyle/>
          <a:p>
            <a:r>
              <a:rPr lang="en-US" dirty="0"/>
              <a:t>This is the algorithm in Figure 3.14 in the textbook; note that if </a:t>
            </a:r>
            <a:r>
              <a:rPr lang="en-US" i="1" dirty="0"/>
              <a:t>child</a:t>
            </a:r>
            <a:r>
              <a:rPr lang="en-US" dirty="0"/>
              <a:t> is </a:t>
            </a:r>
            <a:r>
              <a:rPr lang="en-US" b="1" dirty="0"/>
              <a:t>not</a:t>
            </a:r>
            <a:r>
              <a:rPr lang="en-US" dirty="0"/>
              <a:t> in </a:t>
            </a:r>
            <a:r>
              <a:rPr lang="en-US" i="1" dirty="0"/>
              <a:t>frontier</a:t>
            </a:r>
            <a:r>
              <a:rPr lang="en-US" dirty="0"/>
              <a:t> but </a:t>
            </a:r>
            <a:r>
              <a:rPr lang="en-US" b="1" dirty="0"/>
              <a:t>is</a:t>
            </a:r>
            <a:r>
              <a:rPr lang="en-US" dirty="0"/>
              <a:t> in </a:t>
            </a:r>
            <a:r>
              <a:rPr lang="en-US" i="1" dirty="0"/>
              <a:t>explored</a:t>
            </a:r>
            <a:r>
              <a:rPr lang="en-US" dirty="0"/>
              <a:t>, this algorithm will throw away </a:t>
            </a:r>
            <a:r>
              <a:rPr lang="en-US" i="1" dirty="0"/>
              <a:t>child</a:t>
            </a:r>
          </a:p>
        </p:txBody>
      </p:sp>
    </p:spTree>
    <p:extLst>
      <p:ext uri="{BB962C8B-B14F-4D97-AF65-F5344CB8AC3E}">
        <p14:creationId xmlns:p14="http://schemas.microsoft.com/office/powerpoint/2010/main" val="39763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1"/>
          <p:cNvSpPr>
            <a:spLocks noGrp="1" noChangeArrowheads="1"/>
          </p:cNvSpPr>
          <p:nvPr>
            <p:ph type="title"/>
          </p:nvPr>
        </p:nvSpPr>
        <p:spPr>
          <a:xfrm>
            <a:off x="685800" y="152400"/>
            <a:ext cx="7772400" cy="609600"/>
          </a:xfrm>
        </p:spPr>
        <p:txBody>
          <a:bodyPr/>
          <a:lstStyle/>
          <a:p>
            <a:pP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t>If State Space is </a:t>
            </a:r>
            <a:r>
              <a:rPr lang="en-US" sz="3600" i="1"/>
              <a:t>Not</a:t>
            </a:r>
            <a:r>
              <a:rPr lang="en-US" sz="3600"/>
              <a:t> a Tree</a:t>
            </a:r>
          </a:p>
        </p:txBody>
      </p:sp>
      <p:sp>
        <p:nvSpPr>
          <p:cNvPr id="114691" name="Rectangle 2"/>
          <p:cNvSpPr>
            <a:spLocks noGrp="1" noChangeArrowheads="1"/>
          </p:cNvSpPr>
          <p:nvPr>
            <p:ph type="body" idx="1"/>
          </p:nvPr>
        </p:nvSpPr>
        <p:spPr>
          <a:xfrm>
            <a:off x="685800" y="1219200"/>
            <a:ext cx="7772400" cy="51816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BFS: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Still </a:t>
            </a:r>
            <a:r>
              <a:rPr lang="en-GB" i="1" dirty="0"/>
              <a:t>O</a:t>
            </a:r>
            <a:r>
              <a:rPr lang="en-GB" dirty="0"/>
              <a:t>(</a:t>
            </a:r>
            <a:r>
              <a:rPr lang="en-GB" i="1" dirty="0" err="1"/>
              <a:t>b</a:t>
            </a:r>
            <a:r>
              <a:rPr lang="en-GB" i="1" baseline="30000" dirty="0" err="1"/>
              <a:t>d</a:t>
            </a:r>
            <a:r>
              <a:rPr lang="en-GB" dirty="0"/>
              <a:t>) space complexity, not worse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DFS: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Known as Memorizing DFS (</a:t>
            </a:r>
            <a:r>
              <a:rPr lang="en-GB" dirty="0">
                <a:solidFill>
                  <a:srgbClr val="3333CC"/>
                </a:solidFill>
              </a:rPr>
              <a:t>MEMDFS</a:t>
            </a:r>
            <a:r>
              <a:rPr lang="en-GB" dirty="0"/>
              <a:t>)</a:t>
            </a:r>
            <a:r>
              <a:rPr lang="x-none" dirty="0"/>
              <a:t>‏</a:t>
            </a:r>
            <a:endParaRPr lang="en-GB" dirty="0"/>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Space and time now </a:t>
            </a:r>
            <a:r>
              <a:rPr lang="en-GB" i="1" dirty="0">
                <a:solidFill>
                  <a:srgbClr val="FF0000"/>
                </a:solidFill>
              </a:rPr>
              <a:t>O</a:t>
            </a:r>
            <a:r>
              <a:rPr lang="en-GB" dirty="0">
                <a:solidFill>
                  <a:srgbClr val="FF0000"/>
                </a:solidFill>
              </a:rPr>
              <a:t>(</a:t>
            </a:r>
            <a:r>
              <a:rPr lang="en-GB" i="1" dirty="0">
                <a:solidFill>
                  <a:srgbClr val="FF0000"/>
                </a:solidFill>
              </a:rPr>
              <a:t>min</a:t>
            </a:r>
            <a:r>
              <a:rPr lang="en-GB" dirty="0">
                <a:solidFill>
                  <a:srgbClr val="FF0000"/>
                </a:solidFill>
              </a:rPr>
              <a:t>(</a:t>
            </a:r>
            <a:r>
              <a:rPr lang="en-GB" i="1" dirty="0">
                <a:solidFill>
                  <a:srgbClr val="FF0000"/>
                </a:solidFill>
              </a:rPr>
              <a:t>N, </a:t>
            </a:r>
            <a:r>
              <a:rPr lang="en-GB" i="1" dirty="0" err="1">
                <a:solidFill>
                  <a:srgbClr val="FF0000"/>
                </a:solidFill>
              </a:rPr>
              <a:t>b</a:t>
            </a:r>
            <a:r>
              <a:rPr lang="en-GB" i="1" baseline="30000" dirty="0" err="1">
                <a:solidFill>
                  <a:srgbClr val="FF0000"/>
                </a:solidFill>
              </a:rPr>
              <a:t>M</a:t>
            </a:r>
            <a:r>
              <a:rPr lang="en-GB" dirty="0">
                <a:solidFill>
                  <a:srgbClr val="FF0000"/>
                </a:solidFill>
              </a:rPr>
              <a:t>)) </a:t>
            </a:r>
            <a:r>
              <a:rPr lang="en-GB" dirty="0"/>
              <a:t>– much worse!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N: number of states in problem</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 length of longest cycle-free path from start to anywhere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Alternative: Path-Check DFS (</a:t>
            </a:r>
            <a:r>
              <a:rPr lang="en-GB" dirty="0">
                <a:solidFill>
                  <a:schemeClr val="accent2"/>
                </a:solidFill>
              </a:rPr>
              <a:t>PCDFS</a:t>
            </a:r>
            <a:r>
              <a:rPr lang="en-GB" dirty="0"/>
              <a:t>): remember only expanded states on current path (from start to the current node)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Space </a:t>
            </a:r>
            <a:r>
              <a:rPr lang="en-GB" i="1" dirty="0"/>
              <a:t>O</a:t>
            </a:r>
            <a:r>
              <a:rPr lang="en-GB" dirty="0"/>
              <a:t>(</a:t>
            </a:r>
            <a:r>
              <a:rPr lang="en-GB" i="1" dirty="0"/>
              <a:t>M)</a:t>
            </a:r>
            <a:endParaRPr lang="en-GB" dirty="0"/>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Time </a:t>
            </a:r>
            <a:r>
              <a:rPr lang="en-GB" i="1" dirty="0">
                <a:solidFill>
                  <a:srgbClr val="FF0000"/>
                </a:solidFill>
              </a:rPr>
              <a:t>O</a:t>
            </a:r>
            <a:r>
              <a:rPr lang="en-GB" dirty="0">
                <a:solidFill>
                  <a:srgbClr val="FF0000"/>
                </a:solidFill>
              </a:rPr>
              <a:t>(</a:t>
            </a:r>
            <a:r>
              <a:rPr lang="en-GB" i="1" dirty="0" err="1">
                <a:solidFill>
                  <a:srgbClr val="FF0000"/>
                </a:solidFill>
              </a:rPr>
              <a:t>b</a:t>
            </a:r>
            <a:r>
              <a:rPr lang="en-GB" i="1" baseline="30000" dirty="0" err="1">
                <a:solidFill>
                  <a:srgbClr val="FF0000"/>
                </a:solidFill>
              </a:rPr>
              <a:t>M</a:t>
            </a:r>
            <a:r>
              <a:rPr lang="en-GB" i="1" dirty="0">
                <a:solidFill>
                  <a:srgbClr val="FF0000"/>
                </a:solidFill>
              </a:rPr>
              <a:t>)</a:t>
            </a:r>
            <a:endParaRPr lang="en-GB" dirty="0">
              <a:solidFill>
                <a:srgbClr val="FF0000"/>
              </a:solidFill>
            </a:endParaRPr>
          </a:p>
          <a:p>
            <a:pPr lvl="1"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lvl="2"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a:xfrm>
            <a:off x="609600" y="304800"/>
            <a:ext cx="8077200" cy="685800"/>
          </a:xfrm>
        </p:spPr>
        <p:txBody>
          <a:bodyPr/>
          <a:lstStyle/>
          <a:p>
            <a:r>
              <a:rPr lang="en-US"/>
              <a:t>Example</a:t>
            </a:r>
          </a:p>
        </p:txBody>
      </p:sp>
      <p:grpSp>
        <p:nvGrpSpPr>
          <p:cNvPr id="7" name="Group 6"/>
          <p:cNvGrpSpPr>
            <a:grpSpLocks/>
          </p:cNvGrpSpPr>
          <p:nvPr/>
        </p:nvGrpSpPr>
        <p:grpSpPr bwMode="auto">
          <a:xfrm>
            <a:off x="3505200" y="1676400"/>
            <a:ext cx="717550" cy="685800"/>
            <a:chOff x="3625382" y="2335768"/>
            <a:chExt cx="718017" cy="685800"/>
          </a:xfrm>
        </p:grpSpPr>
        <p:sp>
          <p:nvSpPr>
            <p:cNvPr id="5" name="Oval 4"/>
            <p:cNvSpPr>
              <a:spLocks noChangeAspect="1"/>
            </p:cNvSpPr>
            <p:nvPr/>
          </p:nvSpPr>
          <p:spPr>
            <a:xfrm>
              <a:off x="3641267" y="2335768"/>
              <a:ext cx="686246"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p:txBody>
        </p:sp>
        <p:sp>
          <p:nvSpPr>
            <p:cNvPr id="115746" name="TextBox 5"/>
            <p:cNvSpPr txBox="1">
              <a:spLocks noChangeArrowheads="1"/>
            </p:cNvSpPr>
            <p:nvPr/>
          </p:nvSpPr>
          <p:spPr bwMode="auto">
            <a:xfrm>
              <a:off x="3625382" y="2494002"/>
              <a:ext cx="71801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solidFill>
                    <a:schemeClr val="bg1"/>
                  </a:solidFill>
                </a:rPr>
                <a:t>S</a:t>
              </a:r>
            </a:p>
          </p:txBody>
        </p:sp>
      </p:grpSp>
      <p:grpSp>
        <p:nvGrpSpPr>
          <p:cNvPr id="8" name="Group 21"/>
          <p:cNvGrpSpPr>
            <a:grpSpLocks/>
          </p:cNvGrpSpPr>
          <p:nvPr/>
        </p:nvGrpSpPr>
        <p:grpSpPr bwMode="auto">
          <a:xfrm>
            <a:off x="2286000" y="2971800"/>
            <a:ext cx="762000" cy="685800"/>
            <a:chOff x="87196" y="3581400"/>
            <a:chExt cx="762000" cy="685800"/>
          </a:xfrm>
        </p:grpSpPr>
        <p:sp>
          <p:nvSpPr>
            <p:cNvPr id="9" name="Oval 8"/>
            <p:cNvSpPr>
              <a:spLocks noChangeAspect="1"/>
            </p:cNvSpPr>
            <p:nvPr/>
          </p:nvSpPr>
          <p:spPr>
            <a:xfrm>
              <a:off x="103071" y="3581400"/>
              <a:ext cx="685800"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p:txBody>
        </p:sp>
        <p:sp>
          <p:nvSpPr>
            <p:cNvPr id="115744" name="TextBox 9"/>
            <p:cNvSpPr txBox="1">
              <a:spLocks noChangeArrowheads="1"/>
            </p:cNvSpPr>
            <p:nvPr/>
          </p:nvSpPr>
          <p:spPr bwMode="auto">
            <a:xfrm>
              <a:off x="87196" y="3739634"/>
              <a:ext cx="762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solidFill>
                    <a:schemeClr val="bg1"/>
                  </a:solidFill>
                </a:rPr>
                <a:t>A</a:t>
              </a:r>
            </a:p>
          </p:txBody>
        </p:sp>
      </p:grpSp>
      <p:grpSp>
        <p:nvGrpSpPr>
          <p:cNvPr id="11" name="Group 21"/>
          <p:cNvGrpSpPr>
            <a:grpSpLocks/>
          </p:cNvGrpSpPr>
          <p:nvPr/>
        </p:nvGrpSpPr>
        <p:grpSpPr bwMode="auto">
          <a:xfrm>
            <a:off x="3505200" y="2971800"/>
            <a:ext cx="762000" cy="685800"/>
            <a:chOff x="87196" y="3581400"/>
            <a:chExt cx="762000" cy="685800"/>
          </a:xfrm>
        </p:grpSpPr>
        <p:sp>
          <p:nvSpPr>
            <p:cNvPr id="12" name="Oval 11"/>
            <p:cNvSpPr>
              <a:spLocks noChangeAspect="1"/>
            </p:cNvSpPr>
            <p:nvPr/>
          </p:nvSpPr>
          <p:spPr>
            <a:xfrm>
              <a:off x="103071" y="3581400"/>
              <a:ext cx="685800"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p:txBody>
        </p:sp>
        <p:sp>
          <p:nvSpPr>
            <p:cNvPr id="115742" name="TextBox 12"/>
            <p:cNvSpPr txBox="1">
              <a:spLocks noChangeArrowheads="1"/>
            </p:cNvSpPr>
            <p:nvPr/>
          </p:nvSpPr>
          <p:spPr bwMode="auto">
            <a:xfrm>
              <a:off x="87196" y="3739634"/>
              <a:ext cx="762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solidFill>
                    <a:schemeClr val="bg1"/>
                  </a:solidFill>
                </a:rPr>
                <a:t>B</a:t>
              </a:r>
            </a:p>
          </p:txBody>
        </p:sp>
      </p:grpSp>
      <p:grpSp>
        <p:nvGrpSpPr>
          <p:cNvPr id="14" name="Group 21"/>
          <p:cNvGrpSpPr>
            <a:grpSpLocks/>
          </p:cNvGrpSpPr>
          <p:nvPr/>
        </p:nvGrpSpPr>
        <p:grpSpPr bwMode="auto">
          <a:xfrm>
            <a:off x="4724400" y="2971800"/>
            <a:ext cx="762000" cy="685800"/>
            <a:chOff x="87196" y="3581400"/>
            <a:chExt cx="762000" cy="685800"/>
          </a:xfrm>
        </p:grpSpPr>
        <p:sp>
          <p:nvSpPr>
            <p:cNvPr id="15" name="Oval 14"/>
            <p:cNvSpPr>
              <a:spLocks noChangeAspect="1"/>
            </p:cNvSpPr>
            <p:nvPr/>
          </p:nvSpPr>
          <p:spPr>
            <a:xfrm>
              <a:off x="103071" y="3581400"/>
              <a:ext cx="685800"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p:txBody>
        </p:sp>
        <p:sp>
          <p:nvSpPr>
            <p:cNvPr id="115740" name="TextBox 15"/>
            <p:cNvSpPr txBox="1">
              <a:spLocks noChangeArrowheads="1"/>
            </p:cNvSpPr>
            <p:nvPr/>
          </p:nvSpPr>
          <p:spPr bwMode="auto">
            <a:xfrm>
              <a:off x="87196" y="3739634"/>
              <a:ext cx="762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solidFill>
                    <a:schemeClr val="bg1"/>
                  </a:solidFill>
                </a:rPr>
                <a:t>C</a:t>
              </a:r>
            </a:p>
          </p:txBody>
        </p:sp>
      </p:grpSp>
      <p:grpSp>
        <p:nvGrpSpPr>
          <p:cNvPr id="20" name="Group 21"/>
          <p:cNvGrpSpPr>
            <a:grpSpLocks/>
          </p:cNvGrpSpPr>
          <p:nvPr/>
        </p:nvGrpSpPr>
        <p:grpSpPr bwMode="auto">
          <a:xfrm>
            <a:off x="1066800" y="4343400"/>
            <a:ext cx="762000" cy="685800"/>
            <a:chOff x="87196" y="3581400"/>
            <a:chExt cx="762000" cy="685800"/>
          </a:xfrm>
        </p:grpSpPr>
        <p:sp>
          <p:nvSpPr>
            <p:cNvPr id="21" name="Oval 20"/>
            <p:cNvSpPr>
              <a:spLocks noChangeAspect="1"/>
            </p:cNvSpPr>
            <p:nvPr/>
          </p:nvSpPr>
          <p:spPr>
            <a:xfrm>
              <a:off x="103071" y="3581400"/>
              <a:ext cx="685800"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p:txBody>
        </p:sp>
        <p:sp>
          <p:nvSpPr>
            <p:cNvPr id="115738" name="TextBox 21"/>
            <p:cNvSpPr txBox="1">
              <a:spLocks noChangeArrowheads="1"/>
            </p:cNvSpPr>
            <p:nvPr/>
          </p:nvSpPr>
          <p:spPr bwMode="auto">
            <a:xfrm>
              <a:off x="87196" y="3739634"/>
              <a:ext cx="762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solidFill>
                    <a:schemeClr val="bg1"/>
                  </a:solidFill>
                </a:rPr>
                <a:t>D</a:t>
              </a:r>
            </a:p>
          </p:txBody>
        </p:sp>
      </p:grpSp>
      <p:grpSp>
        <p:nvGrpSpPr>
          <p:cNvPr id="23" name="Group 21"/>
          <p:cNvGrpSpPr>
            <a:grpSpLocks/>
          </p:cNvGrpSpPr>
          <p:nvPr/>
        </p:nvGrpSpPr>
        <p:grpSpPr bwMode="auto">
          <a:xfrm>
            <a:off x="2286000" y="4343400"/>
            <a:ext cx="762000" cy="685800"/>
            <a:chOff x="87196" y="3581400"/>
            <a:chExt cx="762000" cy="685800"/>
          </a:xfrm>
        </p:grpSpPr>
        <p:sp>
          <p:nvSpPr>
            <p:cNvPr id="24" name="Oval 23"/>
            <p:cNvSpPr>
              <a:spLocks noChangeAspect="1"/>
            </p:cNvSpPr>
            <p:nvPr/>
          </p:nvSpPr>
          <p:spPr>
            <a:xfrm>
              <a:off x="103071" y="3581400"/>
              <a:ext cx="685800"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p:txBody>
        </p:sp>
        <p:sp>
          <p:nvSpPr>
            <p:cNvPr id="115736" name="TextBox 24"/>
            <p:cNvSpPr txBox="1">
              <a:spLocks noChangeArrowheads="1"/>
            </p:cNvSpPr>
            <p:nvPr/>
          </p:nvSpPr>
          <p:spPr bwMode="auto">
            <a:xfrm>
              <a:off x="87196" y="3739634"/>
              <a:ext cx="762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solidFill>
                    <a:schemeClr val="bg1"/>
                  </a:solidFill>
                </a:rPr>
                <a:t>E</a:t>
              </a:r>
            </a:p>
          </p:txBody>
        </p:sp>
      </p:grpSp>
      <p:grpSp>
        <p:nvGrpSpPr>
          <p:cNvPr id="26" name="Group 21"/>
          <p:cNvGrpSpPr>
            <a:grpSpLocks/>
          </p:cNvGrpSpPr>
          <p:nvPr/>
        </p:nvGrpSpPr>
        <p:grpSpPr bwMode="auto">
          <a:xfrm>
            <a:off x="3505200" y="4343400"/>
            <a:ext cx="762000" cy="685800"/>
            <a:chOff x="87196" y="3581400"/>
            <a:chExt cx="762000" cy="685800"/>
          </a:xfrm>
        </p:grpSpPr>
        <p:sp>
          <p:nvSpPr>
            <p:cNvPr id="27" name="Oval 26"/>
            <p:cNvSpPr>
              <a:spLocks noChangeAspect="1"/>
            </p:cNvSpPr>
            <p:nvPr/>
          </p:nvSpPr>
          <p:spPr>
            <a:xfrm>
              <a:off x="103071" y="3581400"/>
              <a:ext cx="685800" cy="6858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p>
          </p:txBody>
        </p:sp>
        <p:sp>
          <p:nvSpPr>
            <p:cNvPr id="115734" name="TextBox 27"/>
            <p:cNvSpPr txBox="1">
              <a:spLocks noChangeArrowheads="1"/>
            </p:cNvSpPr>
            <p:nvPr/>
          </p:nvSpPr>
          <p:spPr bwMode="auto">
            <a:xfrm>
              <a:off x="87196" y="3739634"/>
              <a:ext cx="762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solidFill>
                    <a:schemeClr val="bg1"/>
                  </a:solidFill>
                </a:rPr>
                <a:t>G</a:t>
              </a:r>
            </a:p>
          </p:txBody>
        </p:sp>
      </p:grpSp>
      <p:cxnSp>
        <p:nvCxnSpPr>
          <p:cNvPr id="30" name="Straight Arrow Connector 29"/>
          <p:cNvCxnSpPr/>
          <p:nvPr/>
        </p:nvCxnSpPr>
        <p:spPr>
          <a:xfrm rot="5400000">
            <a:off x="2849563" y="2300288"/>
            <a:ext cx="809625" cy="733425"/>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3559175" y="2667000"/>
            <a:ext cx="609600"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068763" y="2300288"/>
            <a:ext cx="809625" cy="733425"/>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1592263" y="3633788"/>
            <a:ext cx="885825" cy="733425"/>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2302669" y="4001294"/>
            <a:ext cx="685800" cy="1588"/>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H="1">
            <a:off x="2811463" y="3633788"/>
            <a:ext cx="885825" cy="733425"/>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3521869" y="4001294"/>
            <a:ext cx="685800" cy="1588"/>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4030663" y="3633788"/>
            <a:ext cx="885825" cy="733425"/>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54" name="TextBox 53"/>
          <p:cNvSpPr txBox="1">
            <a:spLocks noChangeArrowheads="1"/>
          </p:cNvSpPr>
          <p:nvPr/>
        </p:nvSpPr>
        <p:spPr bwMode="auto">
          <a:xfrm>
            <a:off x="2895600" y="2362200"/>
            <a:ext cx="14874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1            5      8</a:t>
            </a:r>
          </a:p>
        </p:txBody>
      </p:sp>
      <p:sp>
        <p:nvSpPr>
          <p:cNvPr id="58" name="TextBox 57"/>
          <p:cNvSpPr txBox="1">
            <a:spLocks noChangeArrowheads="1"/>
          </p:cNvSpPr>
          <p:nvPr/>
        </p:nvSpPr>
        <p:spPr bwMode="auto">
          <a:xfrm>
            <a:off x="1668463" y="3733800"/>
            <a:ext cx="39465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3          7      9       4        5</a:t>
            </a:r>
          </a:p>
        </p:txBody>
      </p:sp>
      <p:sp>
        <p:nvSpPr>
          <p:cNvPr id="59" name="TextBox 58"/>
          <p:cNvSpPr txBox="1"/>
          <p:nvPr/>
        </p:nvSpPr>
        <p:spPr>
          <a:xfrm>
            <a:off x="5426075" y="3917950"/>
            <a:ext cx="3494088" cy="2554288"/>
          </a:xfrm>
          <a:prstGeom prst="rect">
            <a:avLst/>
          </a:prstGeom>
          <a:noFill/>
        </p:spPr>
        <p:txBody>
          <a:bodyPr>
            <a:spAutoFit/>
          </a:bodyPr>
          <a:lstStyle/>
          <a:p>
            <a:pPr>
              <a:defRPr/>
            </a:pPr>
            <a:r>
              <a:rPr lang="en-US" sz="2000" dirty="0"/>
              <a:t>How are nodes expanded by</a:t>
            </a:r>
          </a:p>
          <a:p>
            <a:pPr>
              <a:defRPr/>
            </a:pPr>
            <a:endParaRPr lang="en-US" sz="2000" dirty="0"/>
          </a:p>
          <a:p>
            <a:pPr marL="342900" indent="-342900">
              <a:buFont typeface="Arial" pitchFamily="34" charset="0"/>
              <a:buChar char="•"/>
              <a:defRPr/>
            </a:pPr>
            <a:r>
              <a:rPr lang="en-US" sz="2000" dirty="0">
                <a:solidFill>
                  <a:srgbClr val="040000"/>
                </a:solidFill>
              </a:rPr>
              <a:t>Depth First Search</a:t>
            </a:r>
          </a:p>
          <a:p>
            <a:pPr marL="342900" indent="-342900">
              <a:buFont typeface="Arial" pitchFamily="34" charset="0"/>
              <a:buChar char="•"/>
              <a:defRPr/>
            </a:pPr>
            <a:r>
              <a:rPr lang="en-US" sz="2000" dirty="0">
                <a:solidFill>
                  <a:srgbClr val="040000"/>
                </a:solidFill>
              </a:rPr>
              <a:t>Breadth First Search</a:t>
            </a:r>
          </a:p>
          <a:p>
            <a:pPr marL="342900" indent="-342900">
              <a:buFont typeface="Arial" pitchFamily="34" charset="0"/>
              <a:buChar char="•"/>
              <a:defRPr/>
            </a:pPr>
            <a:r>
              <a:rPr lang="en-US" sz="2000" dirty="0">
                <a:solidFill>
                  <a:srgbClr val="040000"/>
                </a:solidFill>
              </a:rPr>
              <a:t>Uniform Cost Search</a:t>
            </a:r>
          </a:p>
          <a:p>
            <a:pPr marL="342900" indent="-342900">
              <a:buFont typeface="Arial" pitchFamily="34" charset="0"/>
              <a:buChar char="•"/>
              <a:defRPr/>
            </a:pPr>
            <a:r>
              <a:rPr lang="en-US" sz="2000" dirty="0">
                <a:solidFill>
                  <a:srgbClr val="040000"/>
                </a:solidFill>
              </a:rPr>
              <a:t>Iterative Deepening</a:t>
            </a:r>
          </a:p>
          <a:p>
            <a:pPr>
              <a:buFont typeface="Arial" pitchFamily="34" charset="0"/>
              <a:buChar char="•"/>
              <a:defRPr/>
            </a:pPr>
            <a:endParaRPr lang="en-US" sz="2000" dirty="0">
              <a:solidFill>
                <a:schemeClr val="accent1"/>
              </a:solidFill>
            </a:endParaRPr>
          </a:p>
          <a:p>
            <a:pPr>
              <a:defRPr/>
            </a:pPr>
            <a:r>
              <a:rPr lang="en-US" sz="2000" dirty="0">
                <a:solidFill>
                  <a:srgbClr val="C00000"/>
                </a:solidFill>
              </a:rPr>
              <a:t>Are the solutions the same?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20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0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20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20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2000"/>
                                        <p:tgtEl>
                                          <p:spTgt spid="30"/>
                                        </p:tgtEl>
                                      </p:cBhvr>
                                    </p:animEffect>
                                  </p:childTnLst>
                                </p:cTn>
                              </p:par>
                              <p:par>
                                <p:cTn id="29" presetID="10"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2000"/>
                                        <p:tgtEl>
                                          <p:spTgt spid="32"/>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20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2000"/>
                                        <p:tgtEl>
                                          <p:spTgt spid="38"/>
                                        </p:tgtEl>
                                      </p:cBhvr>
                                    </p:animEffect>
                                  </p:childTnLst>
                                </p:cTn>
                              </p:par>
                              <p:par>
                                <p:cTn id="38" presetID="10" presetClass="entr" presetSubtype="0" fill="hold"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2000"/>
                                        <p:tgtEl>
                                          <p:spTgt spid="42"/>
                                        </p:tgtEl>
                                      </p:cBhvr>
                                    </p:animEffect>
                                  </p:childTnLst>
                                </p:cTn>
                              </p:par>
                              <p:par>
                                <p:cTn id="41" presetID="10"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2000"/>
                                        <p:tgtEl>
                                          <p:spTgt spid="45"/>
                                        </p:tgtEl>
                                      </p:cBhvr>
                                    </p:animEffect>
                                  </p:childTnLst>
                                </p:cTn>
                              </p:par>
                              <p:par>
                                <p:cTn id="44" presetID="10"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2000"/>
                                        <p:tgtEl>
                                          <p:spTgt spid="48"/>
                                        </p:tgtEl>
                                      </p:cBhvr>
                                    </p:animEffect>
                                  </p:childTnLst>
                                </p:cTn>
                              </p:par>
                              <p:par>
                                <p:cTn id="47" presetID="10"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2000"/>
                                        <p:tgtEl>
                                          <p:spTgt spid="5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2000"/>
                                        <p:tgtEl>
                                          <p:spTgt spid="5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fade">
                                      <p:cBhvr>
                                        <p:cTn id="55" dur="2000"/>
                                        <p:tgtEl>
                                          <p:spTgt spid="5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59"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
          <p:cNvSpPr>
            <a:spLocks noGrp="1" noChangeArrowheads="1"/>
          </p:cNvSpPr>
          <p:nvPr>
            <p:ph type="title"/>
          </p:nvPr>
        </p:nvSpPr>
        <p:spPr>
          <a:xfrm>
            <a:off x="685800" y="196850"/>
            <a:ext cx="7770813" cy="519113"/>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t>Nodes Expanded by:</a:t>
            </a:r>
          </a:p>
        </p:txBody>
      </p:sp>
      <p:sp>
        <p:nvSpPr>
          <p:cNvPr id="116739" name="Rectangle 2"/>
          <p:cNvSpPr>
            <a:spLocks noGrp="1" noChangeArrowheads="1"/>
          </p:cNvSpPr>
          <p:nvPr>
            <p:ph type="body" idx="1"/>
          </p:nvPr>
        </p:nvSpPr>
        <p:spPr>
          <a:xfrm>
            <a:off x="685800" y="1143000"/>
            <a:ext cx="7770813" cy="5167313"/>
          </a:xfrm>
        </p:spPr>
        <p:txBody>
          <a:bodyPr lIns="0" tIns="0" rIns="0" bIns="0"/>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t>Depth-First Search: S A D E G</a:t>
            </a:r>
          </a:p>
          <a:p>
            <a:pPr lvl="1"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t>Solution found: S A G</a:t>
            </a:r>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t>Breadth-First Search: S A B C D E G</a:t>
            </a:r>
          </a:p>
          <a:p>
            <a:pPr lvl="1"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t>Solution found: S A G</a:t>
            </a:r>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t>Uniform-Cost Search: S A D B C E G</a:t>
            </a:r>
          </a:p>
          <a:p>
            <a:pPr lvl="1"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t>Solution found: S B G </a:t>
            </a:r>
          </a:p>
          <a:p>
            <a:pPr lvl="1"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t>Iterative-Deepening Search: S A B C S A D E G</a:t>
            </a:r>
          </a:p>
          <a:p>
            <a:pPr lvl="1"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t>Solution found: S A G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1"/>
          <p:cNvSpPr>
            <a:spLocks noGrp="1" noChangeArrowheads="1"/>
          </p:cNvSpPr>
          <p:nvPr>
            <p:ph type="title"/>
          </p:nvPr>
        </p:nvSpPr>
        <p:spPr>
          <a:xfrm>
            <a:off x="685800" y="196850"/>
            <a:ext cx="7770813" cy="717550"/>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t>Uniform-Cost Search </a:t>
            </a:r>
          </a:p>
        </p:txBody>
      </p:sp>
      <p:pic>
        <p:nvPicPr>
          <p:cNvPr id="1177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676400"/>
            <a:ext cx="8562975" cy="3532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showMasterPhAnim="0"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5294C242-30CD-42B4-8583-BA741362C0CD}" type="slidenum">
              <a:rPr lang="en-US"/>
              <a:pPr>
                <a:defRPr/>
              </a:pPr>
              <a:t>119</a:t>
            </a:fld>
            <a:endParaRPr lang="en-US"/>
          </a:p>
        </p:txBody>
      </p:sp>
      <p:sp>
        <p:nvSpPr>
          <p:cNvPr id="118787" name="Rectangle 2"/>
          <p:cNvSpPr>
            <a:spLocks noGrp="1" noChangeArrowheads="1"/>
          </p:cNvSpPr>
          <p:nvPr>
            <p:ph type="title"/>
          </p:nvPr>
        </p:nvSpPr>
        <p:spPr>
          <a:xfrm>
            <a:off x="0" y="304800"/>
            <a:ext cx="9144000" cy="1143000"/>
          </a:xfrm>
        </p:spPr>
        <p:txBody>
          <a:bodyPr/>
          <a:lstStyle/>
          <a:p>
            <a:pPr algn="ctr" eaLnBrk="1" hangingPunct="1"/>
            <a:r>
              <a:rPr lang="en-US" sz="3600"/>
              <a:t>General Search with Open and Closed</a:t>
            </a:r>
          </a:p>
        </p:txBody>
      </p:sp>
      <p:sp>
        <p:nvSpPr>
          <p:cNvPr id="442371" name="Rectangle 3"/>
          <p:cNvSpPr>
            <a:spLocks noGrp="1" noChangeArrowheads="1"/>
          </p:cNvSpPr>
          <p:nvPr>
            <p:ph type="body" idx="1"/>
          </p:nvPr>
        </p:nvSpPr>
        <p:spPr/>
        <p:txBody>
          <a:bodyPr/>
          <a:lstStyle/>
          <a:p>
            <a:pPr eaLnBrk="1" hangingPunct="1">
              <a:buFont typeface="Wingdings" pitchFamily="2" charset="2"/>
              <a:buNone/>
            </a:pPr>
            <a:r>
              <a:rPr lang="en-US" sz="1600">
                <a:solidFill>
                  <a:schemeClr val="accent2"/>
                </a:solidFill>
                <a:latin typeface="Courier New" pitchFamily="49" charset="0"/>
              </a:rPr>
              <a:t>//Note: this algorithm </a:t>
            </a:r>
            <a:r>
              <a:rPr lang="en-US" sz="1600">
                <a:solidFill>
                  <a:schemeClr val="tx2"/>
                </a:solidFill>
                <a:latin typeface="Courier New" pitchFamily="49" charset="0"/>
              </a:rPr>
              <a:t>does</a:t>
            </a:r>
            <a:r>
              <a:rPr lang="en-US" sz="1600">
                <a:solidFill>
                  <a:schemeClr val="accent1"/>
                </a:solidFill>
                <a:latin typeface="Courier New" pitchFamily="49" charset="0"/>
              </a:rPr>
              <a:t> </a:t>
            </a:r>
            <a:r>
              <a:rPr lang="en-US" sz="1600">
                <a:solidFill>
                  <a:schemeClr val="accent2"/>
                </a:solidFill>
                <a:latin typeface="Courier New" pitchFamily="49" charset="0"/>
              </a:rPr>
              <a:t>detect loops in the state space</a:t>
            </a:r>
          </a:p>
          <a:p>
            <a:pPr eaLnBrk="1" hangingPunct="1">
              <a:buFont typeface="Wingdings" pitchFamily="2" charset="2"/>
              <a:buNone/>
            </a:pPr>
            <a:r>
              <a:rPr lang="en-US" sz="1600">
                <a:latin typeface="Courier New" pitchFamily="49" charset="0"/>
              </a:rPr>
              <a:t>Node generalSearch (Problem problem, List OPEN) {</a:t>
            </a:r>
          </a:p>
          <a:p>
            <a:pPr eaLnBrk="1" hangingPunct="1">
              <a:buFont typeface="Wingdings" pitchFamily="2" charset="2"/>
              <a:buNone/>
            </a:pPr>
            <a:r>
              <a:rPr lang="en-US" sz="1600">
                <a:latin typeface="Courier New" pitchFamily="49" charset="0"/>
              </a:rPr>
              <a:t>  OPEN.add(new Node(problem.getStartState()));</a:t>
            </a:r>
          </a:p>
          <a:p>
            <a:pPr eaLnBrk="1" hangingPunct="1">
              <a:buFont typeface="Wingdings" pitchFamily="2" charset="2"/>
              <a:buNone/>
            </a:pPr>
            <a:r>
              <a:rPr lang="en-US" sz="1600">
                <a:latin typeface="Courier New" pitchFamily="49" charset="0"/>
              </a:rPr>
              <a:t>  List CLOSED = new List(); </a:t>
            </a:r>
            <a:r>
              <a:rPr lang="en-US" sz="1600">
                <a:solidFill>
                  <a:schemeClr val="accent2"/>
                </a:solidFill>
                <a:latin typeface="Courier New" pitchFamily="49" charset="0"/>
              </a:rPr>
              <a:t>//initially empty, just a List DS</a:t>
            </a:r>
          </a:p>
          <a:p>
            <a:pPr eaLnBrk="1" hangingPunct="1">
              <a:buFont typeface="Wingdings" pitchFamily="2" charset="2"/>
              <a:buNone/>
            </a:pPr>
            <a:r>
              <a:rPr lang="en-US" sz="1600">
                <a:latin typeface="Courier New" pitchFamily="49" charset="0"/>
              </a:rPr>
              <a:t>  while (true) {</a:t>
            </a:r>
          </a:p>
          <a:p>
            <a:pPr eaLnBrk="1" hangingPunct="1">
              <a:buFont typeface="Wingdings" pitchFamily="2" charset="2"/>
              <a:buNone/>
            </a:pPr>
            <a:r>
              <a:rPr lang="en-US" sz="1600">
                <a:latin typeface="Courier New" pitchFamily="49" charset="0"/>
              </a:rPr>
              <a:t>    if (OPEN.isEmpty()) return new Node("failure");</a:t>
            </a:r>
          </a:p>
          <a:p>
            <a:pPr eaLnBrk="1" hangingPunct="1">
              <a:buFont typeface="Wingdings" pitchFamily="2" charset="2"/>
              <a:buNone/>
            </a:pPr>
            <a:r>
              <a:rPr lang="en-US" sz="1600">
                <a:latin typeface="Courier New" pitchFamily="49" charset="0"/>
              </a:rPr>
              <a:t>    Node node = OPEN.remove(); </a:t>
            </a:r>
            <a:r>
              <a:rPr lang="en-US" sz="1600">
                <a:solidFill>
                  <a:schemeClr val="accent2"/>
                </a:solidFill>
                <a:latin typeface="Courier New" pitchFamily="49" charset="0"/>
              </a:rPr>
              <a:t>//removes front node</a:t>
            </a:r>
          </a:p>
          <a:p>
            <a:pPr eaLnBrk="1" hangingPunct="1">
              <a:buFont typeface="Wingdings" pitchFamily="2" charset="2"/>
              <a:buNone/>
            </a:pPr>
            <a:r>
              <a:rPr lang="en-US" sz="1600">
                <a:latin typeface="Courier New" pitchFamily="49" charset="0"/>
              </a:rPr>
              <a:t>    if (problem.isGoal(node.getState())) return node;</a:t>
            </a:r>
          </a:p>
          <a:p>
            <a:pPr eaLnBrk="1" hangingPunct="1">
              <a:buFont typeface="Wingdings" pitchFamily="2" charset="2"/>
              <a:buNone/>
            </a:pPr>
            <a:r>
              <a:rPr lang="en-US" sz="1600">
                <a:latin typeface="Courier New" pitchFamily="49" charset="0"/>
              </a:rPr>
              <a:t>    CLOSED.add(node); </a:t>
            </a:r>
            <a:r>
              <a:rPr lang="en-US" sz="1600">
                <a:solidFill>
                  <a:schemeClr val="accent2"/>
                </a:solidFill>
                <a:latin typeface="Courier New" pitchFamily="49" charset="0"/>
              </a:rPr>
              <a:t>//remember it was expanded</a:t>
            </a:r>
          </a:p>
          <a:p>
            <a:pPr eaLnBrk="1" hangingPunct="1">
              <a:buFont typeface="Wingdings" pitchFamily="2" charset="2"/>
              <a:buNone/>
            </a:pPr>
            <a:r>
              <a:rPr lang="en-US" sz="1600">
                <a:latin typeface="Courier New" pitchFamily="49" charset="0"/>
              </a:rPr>
              <a:t>    OPEN.add(</a:t>
            </a:r>
            <a:r>
              <a:rPr lang="en-US" sz="1600">
                <a:solidFill>
                  <a:srgbClr val="CC3300"/>
                </a:solidFill>
                <a:latin typeface="Courier New" pitchFamily="49" charset="0"/>
              </a:rPr>
              <a:t>expand node given problem operators</a:t>
            </a:r>
            <a:r>
              <a:rPr lang="en-US" sz="1600">
                <a:latin typeface="Courier New" pitchFamily="49" charset="0"/>
              </a:rPr>
              <a:t>);</a:t>
            </a:r>
          </a:p>
          <a:p>
            <a:pPr eaLnBrk="1" hangingPunct="1">
              <a:buFont typeface="Wingdings" pitchFamily="2" charset="2"/>
              <a:buNone/>
            </a:pPr>
            <a:r>
              <a:rPr lang="en-US" sz="1600">
                <a:solidFill>
                  <a:schemeClr val="accent1"/>
                </a:solidFill>
                <a:latin typeface="Courier New" pitchFamily="49" charset="0"/>
              </a:rPr>
              <a:t>    </a:t>
            </a:r>
            <a:r>
              <a:rPr lang="en-US" sz="1600">
                <a:solidFill>
                  <a:schemeClr val="accent2"/>
                </a:solidFill>
                <a:latin typeface="Courier New" pitchFamily="49" charset="0"/>
              </a:rPr>
              <a:t>//expand: </a:t>
            </a:r>
            <a:r>
              <a:rPr lang="en-US" sz="1600">
                <a:solidFill>
                  <a:schemeClr val="tx2"/>
                </a:solidFill>
                <a:latin typeface="Courier New" pitchFamily="49" charset="0"/>
              </a:rPr>
              <a:t>only add successors not already in OPEN or CLOSED</a:t>
            </a:r>
          </a:p>
          <a:p>
            <a:pPr eaLnBrk="1" hangingPunct="1">
              <a:buFont typeface="Wingdings" pitchFamily="2" charset="2"/>
              <a:buNone/>
            </a:pPr>
            <a:r>
              <a:rPr lang="en-US" sz="1600">
                <a:latin typeface="Courier New" pitchFamily="49" charset="0"/>
              </a:rPr>
              <a:t>  }</a:t>
            </a:r>
          </a:p>
          <a:p>
            <a:pPr eaLnBrk="1" hangingPunct="1">
              <a:buFont typeface="Wingdings" pitchFamily="2" charset="2"/>
              <a:buNone/>
            </a:pPr>
            <a:r>
              <a:rPr lang="en-US" sz="1600">
                <a:latin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2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2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2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2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23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23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23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23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23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423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423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42371">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4237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600" dirty="0"/>
              <a:t>Search Example:</a:t>
            </a:r>
            <a:br>
              <a:rPr lang="en-US" sz="3600" dirty="0"/>
            </a:br>
            <a:r>
              <a:rPr lang="en-US" sz="3600" dirty="0"/>
              <a:t>Remove 5 Sticks Problem</a:t>
            </a:r>
          </a:p>
        </p:txBody>
      </p:sp>
      <p:cxnSp>
        <p:nvCxnSpPr>
          <p:cNvPr id="22531" name="Straight Connector 4"/>
          <p:cNvCxnSpPr>
            <a:cxnSpLocks noChangeShapeType="1"/>
          </p:cNvCxnSpPr>
          <p:nvPr/>
        </p:nvCxnSpPr>
        <p:spPr bwMode="auto">
          <a:xfrm>
            <a:off x="3048000" y="2184400"/>
            <a:ext cx="1066800" cy="0"/>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32" name="Straight Connector 6"/>
          <p:cNvCxnSpPr>
            <a:cxnSpLocks noChangeShapeType="1"/>
          </p:cNvCxnSpPr>
          <p:nvPr/>
        </p:nvCxnSpPr>
        <p:spPr bwMode="auto">
          <a:xfrm>
            <a:off x="4284663" y="2151063"/>
            <a:ext cx="1066800" cy="0"/>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33" name="Straight Connector 7"/>
          <p:cNvCxnSpPr>
            <a:cxnSpLocks noChangeShapeType="1"/>
          </p:cNvCxnSpPr>
          <p:nvPr/>
        </p:nvCxnSpPr>
        <p:spPr bwMode="auto">
          <a:xfrm flipV="1">
            <a:off x="2921000" y="2243138"/>
            <a:ext cx="0" cy="1109662"/>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34" name="Straight Connector 8"/>
          <p:cNvCxnSpPr>
            <a:cxnSpLocks noChangeShapeType="1"/>
          </p:cNvCxnSpPr>
          <p:nvPr/>
        </p:nvCxnSpPr>
        <p:spPr bwMode="auto">
          <a:xfrm>
            <a:off x="3022600" y="3505200"/>
            <a:ext cx="1066800" cy="0"/>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35" name="Straight Connector 9"/>
          <p:cNvCxnSpPr>
            <a:cxnSpLocks noChangeShapeType="1"/>
          </p:cNvCxnSpPr>
          <p:nvPr/>
        </p:nvCxnSpPr>
        <p:spPr bwMode="auto">
          <a:xfrm>
            <a:off x="2971800" y="4859338"/>
            <a:ext cx="1066800" cy="0"/>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36" name="Straight Connector 10"/>
          <p:cNvCxnSpPr>
            <a:cxnSpLocks noChangeShapeType="1"/>
          </p:cNvCxnSpPr>
          <p:nvPr/>
        </p:nvCxnSpPr>
        <p:spPr bwMode="auto">
          <a:xfrm flipV="1">
            <a:off x="2895600" y="3675063"/>
            <a:ext cx="0" cy="990600"/>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37" name="Straight Connector 11"/>
          <p:cNvCxnSpPr>
            <a:cxnSpLocks noChangeShapeType="1"/>
          </p:cNvCxnSpPr>
          <p:nvPr/>
        </p:nvCxnSpPr>
        <p:spPr bwMode="auto">
          <a:xfrm>
            <a:off x="4284663" y="3513138"/>
            <a:ext cx="1066800" cy="0"/>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38" name="Straight Connector 12"/>
          <p:cNvCxnSpPr>
            <a:cxnSpLocks noChangeShapeType="1"/>
          </p:cNvCxnSpPr>
          <p:nvPr/>
        </p:nvCxnSpPr>
        <p:spPr bwMode="auto">
          <a:xfrm>
            <a:off x="4318000" y="6146800"/>
            <a:ext cx="1066800" cy="0"/>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39" name="Straight Connector 13"/>
          <p:cNvCxnSpPr>
            <a:cxnSpLocks noChangeShapeType="1"/>
          </p:cNvCxnSpPr>
          <p:nvPr/>
        </p:nvCxnSpPr>
        <p:spPr bwMode="auto">
          <a:xfrm>
            <a:off x="3055938" y="6121400"/>
            <a:ext cx="1066800" cy="0"/>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40" name="Straight Connector 14"/>
          <p:cNvCxnSpPr>
            <a:cxnSpLocks noChangeShapeType="1"/>
          </p:cNvCxnSpPr>
          <p:nvPr/>
        </p:nvCxnSpPr>
        <p:spPr bwMode="auto">
          <a:xfrm>
            <a:off x="4284663" y="4876800"/>
            <a:ext cx="1066800" cy="0"/>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41" name="Straight Connector 17"/>
          <p:cNvCxnSpPr>
            <a:cxnSpLocks noChangeShapeType="1"/>
          </p:cNvCxnSpPr>
          <p:nvPr/>
        </p:nvCxnSpPr>
        <p:spPr bwMode="auto">
          <a:xfrm flipV="1">
            <a:off x="5418138" y="3644900"/>
            <a:ext cx="0" cy="1109663"/>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42" name="Straight Connector 18"/>
          <p:cNvCxnSpPr>
            <a:cxnSpLocks noChangeShapeType="1"/>
          </p:cNvCxnSpPr>
          <p:nvPr/>
        </p:nvCxnSpPr>
        <p:spPr bwMode="auto">
          <a:xfrm flipV="1">
            <a:off x="4233863" y="3614738"/>
            <a:ext cx="0" cy="1109662"/>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43" name="Straight Connector 19"/>
          <p:cNvCxnSpPr>
            <a:cxnSpLocks noChangeShapeType="1"/>
          </p:cNvCxnSpPr>
          <p:nvPr/>
        </p:nvCxnSpPr>
        <p:spPr bwMode="auto">
          <a:xfrm flipV="1">
            <a:off x="5418138" y="2273300"/>
            <a:ext cx="0" cy="1109663"/>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44" name="Straight Connector 20"/>
          <p:cNvCxnSpPr>
            <a:cxnSpLocks noChangeShapeType="1"/>
          </p:cNvCxnSpPr>
          <p:nvPr/>
        </p:nvCxnSpPr>
        <p:spPr bwMode="auto">
          <a:xfrm flipV="1">
            <a:off x="4224338" y="2273300"/>
            <a:ext cx="0" cy="1109663"/>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45" name="Straight Connector 21"/>
          <p:cNvCxnSpPr>
            <a:cxnSpLocks noChangeShapeType="1"/>
          </p:cNvCxnSpPr>
          <p:nvPr/>
        </p:nvCxnSpPr>
        <p:spPr bwMode="auto">
          <a:xfrm flipV="1">
            <a:off x="2921000" y="4957763"/>
            <a:ext cx="0" cy="1108075"/>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46" name="Straight Connector 22"/>
          <p:cNvCxnSpPr>
            <a:cxnSpLocks noChangeShapeType="1"/>
          </p:cNvCxnSpPr>
          <p:nvPr/>
        </p:nvCxnSpPr>
        <p:spPr bwMode="auto">
          <a:xfrm flipV="1">
            <a:off x="5418138" y="4957763"/>
            <a:ext cx="0" cy="1108075"/>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cxnSp>
        <p:nvCxnSpPr>
          <p:cNvPr id="22547" name="Straight Connector 23"/>
          <p:cNvCxnSpPr>
            <a:cxnSpLocks noChangeShapeType="1"/>
          </p:cNvCxnSpPr>
          <p:nvPr/>
        </p:nvCxnSpPr>
        <p:spPr bwMode="auto">
          <a:xfrm flipV="1">
            <a:off x="4233863" y="4995863"/>
            <a:ext cx="0" cy="1108075"/>
          </a:xfrm>
          <a:prstGeom prst="line">
            <a:avLst/>
          </a:prstGeom>
          <a:noFill/>
          <a:ln w="44450" algn="ctr">
            <a:solidFill>
              <a:schemeClr val="tx1"/>
            </a:solidFill>
            <a:miter lim="800000"/>
            <a:headEnd/>
            <a:tailEnd/>
          </a:ln>
          <a:extLst>
            <a:ext uri="{909E8E84-426E-40dd-AFC4-6F175D3DCCD1}">
              <a14:hiddenFill xmlns="" xmlns:a14="http://schemas.microsoft.com/office/drawing/2010/main">
                <a:noFill/>
              </a14:hiddenFill>
            </a:ext>
          </a:extLst>
        </p:spPr>
      </p:cxnSp>
      <p:sp>
        <p:nvSpPr>
          <p:cNvPr id="22548" name="TextBox 24"/>
          <p:cNvSpPr txBox="1">
            <a:spLocks noChangeArrowheads="1"/>
          </p:cNvSpPr>
          <p:nvPr/>
        </p:nvSpPr>
        <p:spPr bwMode="auto">
          <a:xfrm>
            <a:off x="6096000" y="3124200"/>
            <a:ext cx="274320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dirty="0">
                <a:latin typeface="+mn-lt"/>
              </a:rPr>
              <a:t>Remove exactly 5 of the 17 sticks so the resulting figure forms exactly 3 squares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0" y="304800"/>
            <a:ext cx="9144000" cy="1066800"/>
          </a:xfrm>
        </p:spPr>
        <p:txBody>
          <a:bodyPr/>
          <a:lstStyle/>
          <a:p>
            <a:pPr algn="ctr"/>
            <a:r>
              <a:rPr lang="en-US" sz="3600"/>
              <a:t>Basic Search Task Assumptions (usually, though not games)</a:t>
            </a:r>
          </a:p>
        </p:txBody>
      </p:sp>
      <p:sp>
        <p:nvSpPr>
          <p:cNvPr id="23555" name="Content Placeholder 2"/>
          <p:cNvSpPr>
            <a:spLocks noGrp="1"/>
          </p:cNvSpPr>
          <p:nvPr>
            <p:ph idx="1"/>
          </p:nvPr>
        </p:nvSpPr>
        <p:spPr>
          <a:xfrm>
            <a:off x="838200" y="2057400"/>
            <a:ext cx="7848600" cy="4267200"/>
          </a:xfrm>
        </p:spPr>
        <p:txBody>
          <a:bodyPr/>
          <a:lstStyle/>
          <a:p>
            <a:r>
              <a:rPr lang="en-US" sz="2800" dirty="0"/>
              <a:t>Fully observable</a:t>
            </a:r>
          </a:p>
          <a:p>
            <a:r>
              <a:rPr lang="en-US" sz="2800" dirty="0"/>
              <a:t>Deterministic</a:t>
            </a:r>
          </a:p>
          <a:p>
            <a:r>
              <a:rPr lang="en-US" sz="2800" dirty="0"/>
              <a:t>Static</a:t>
            </a:r>
          </a:p>
          <a:p>
            <a:r>
              <a:rPr lang="en-US" sz="2800" dirty="0"/>
              <a:t>Discrete</a:t>
            </a:r>
          </a:p>
          <a:p>
            <a:r>
              <a:rPr lang="en-US" sz="2800" dirty="0"/>
              <a:t>Single agent</a:t>
            </a:r>
          </a:p>
          <a:p>
            <a:endParaRPr lang="en-US" sz="2800" dirty="0"/>
          </a:p>
          <a:p>
            <a:r>
              <a:rPr lang="en-US" sz="2800" dirty="0"/>
              <a:t>Solution is a sequence of actions</a:t>
            </a:r>
          </a:p>
          <a:p>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4B0151D9-7E5E-45C6-970C-51D7EFBDCDBA}" type="slidenum">
              <a:rPr lang="en-US"/>
              <a:pPr>
                <a:defRPr/>
              </a:pPr>
              <a:t>14</a:t>
            </a:fld>
            <a:endParaRPr lang="en-US"/>
          </a:p>
        </p:txBody>
      </p:sp>
      <p:sp>
        <p:nvSpPr>
          <p:cNvPr id="287747" name="Rectangle 3"/>
          <p:cNvSpPr>
            <a:spLocks noGrp="1" noChangeArrowheads="1"/>
          </p:cNvSpPr>
          <p:nvPr>
            <p:ph type="body" idx="1"/>
          </p:nvPr>
        </p:nvSpPr>
        <p:spPr>
          <a:xfrm>
            <a:off x="609600" y="533400"/>
            <a:ext cx="8077200" cy="5867400"/>
          </a:xfrm>
        </p:spPr>
        <p:txBody>
          <a:bodyPr/>
          <a:lstStyle/>
          <a:p>
            <a:pPr marL="0" eaLnBrk="1" hangingPunct="1">
              <a:buFont typeface="Wingdings" pitchFamily="2" charset="2"/>
              <a:buNone/>
              <a:defRPr/>
            </a:pPr>
            <a:r>
              <a:rPr lang="en-US" sz="3600" dirty="0">
                <a:solidFill>
                  <a:srgbClr val="CC3300"/>
                </a:solidFill>
              </a:rPr>
              <a:t>What Knowledge does the Agent Need?</a:t>
            </a:r>
          </a:p>
          <a:p>
            <a:pPr eaLnBrk="1" hangingPunct="1">
              <a:buFont typeface="Wingdings" pitchFamily="2" charset="2"/>
              <a:buNone/>
              <a:defRPr/>
            </a:pPr>
            <a:endParaRPr lang="en-US" sz="3200" dirty="0">
              <a:solidFill>
                <a:srgbClr val="CC3300"/>
              </a:solidFill>
            </a:endParaRPr>
          </a:p>
          <a:p>
            <a:pPr eaLnBrk="1" hangingPunct="1">
              <a:defRPr/>
            </a:pPr>
            <a:r>
              <a:rPr lang="en-US" b="0" dirty="0"/>
              <a:t>The information needs to be</a:t>
            </a:r>
          </a:p>
          <a:p>
            <a:pPr lvl="1" eaLnBrk="1" hangingPunct="1">
              <a:defRPr/>
            </a:pPr>
            <a:r>
              <a:rPr lang="en-US" dirty="0"/>
              <a:t>sufficient to describe all relevant aspects for reaching the goal</a:t>
            </a:r>
          </a:p>
          <a:p>
            <a:pPr lvl="1" eaLnBrk="1" hangingPunct="1">
              <a:defRPr/>
            </a:pPr>
            <a:r>
              <a:rPr lang="en-US" dirty="0"/>
              <a:t>adequate to describe the world </a:t>
            </a:r>
            <a:r>
              <a:rPr lang="en-US" b="1" i="1" dirty="0"/>
              <a:t>state / situation</a:t>
            </a:r>
          </a:p>
          <a:p>
            <a:pPr marL="457200" lvl="1" indent="0" eaLnBrk="1" hangingPunct="1">
              <a:buFontTx/>
              <a:buNone/>
              <a:defRPr/>
            </a:pPr>
            <a:endParaRPr lang="en-US" dirty="0"/>
          </a:p>
          <a:p>
            <a:pPr eaLnBrk="1" hangingPunct="1">
              <a:defRPr/>
            </a:pPr>
            <a:r>
              <a:rPr lang="en-US" dirty="0"/>
              <a:t>Fully observable </a:t>
            </a:r>
            <a:r>
              <a:rPr lang="en-US" b="0" dirty="0"/>
              <a:t>assumption, also known as the </a:t>
            </a:r>
            <a:r>
              <a:rPr lang="en-US" i="1" dirty="0">
                <a:solidFill>
                  <a:srgbClr val="CC3300"/>
                </a:solidFill>
              </a:rPr>
              <a:t>closed world assumption</a:t>
            </a:r>
            <a:r>
              <a:rPr lang="en-US" b="0" dirty="0"/>
              <a:t>, means</a:t>
            </a:r>
          </a:p>
          <a:p>
            <a:pPr lvl="1" eaLnBrk="1" hangingPunct="1">
              <a:defRPr/>
            </a:pPr>
            <a:r>
              <a:rPr lang="en-US" i="1" dirty="0"/>
              <a:t>All necessary information about a problem domain</a:t>
            </a:r>
            <a:br>
              <a:rPr lang="en-US" i="1" dirty="0"/>
            </a:br>
            <a:r>
              <a:rPr lang="en-US" i="1" dirty="0"/>
              <a:t>is accessible so that each state is a complete description of the world; there is </a:t>
            </a:r>
            <a:r>
              <a:rPr lang="en-US" i="1" dirty="0">
                <a:solidFill>
                  <a:srgbClr val="D60093"/>
                </a:solidFill>
              </a:rPr>
              <a:t>no missing information</a:t>
            </a:r>
            <a:r>
              <a:rPr lang="en-US" i="1" dirty="0"/>
              <a:t> at any point in time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74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774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774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7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45F79AE6-73CF-489B-B70B-D553AAC6CDF1}" type="slidenum">
              <a:rPr lang="en-US"/>
              <a:pPr>
                <a:defRPr/>
              </a:pPr>
              <a:t>15</a:t>
            </a:fld>
            <a:endParaRPr lang="en-US"/>
          </a:p>
        </p:txBody>
      </p:sp>
      <p:sp>
        <p:nvSpPr>
          <p:cNvPr id="289795" name="Rectangle 3"/>
          <p:cNvSpPr>
            <a:spLocks noGrp="1" noChangeArrowheads="1"/>
          </p:cNvSpPr>
          <p:nvPr>
            <p:ph type="body" idx="1"/>
          </p:nvPr>
        </p:nvSpPr>
        <p:spPr>
          <a:xfrm>
            <a:off x="609600" y="533400"/>
            <a:ext cx="8153400" cy="5791200"/>
          </a:xfrm>
        </p:spPr>
        <p:txBody>
          <a:bodyPr/>
          <a:lstStyle/>
          <a:p>
            <a:pPr marL="0" indent="0" eaLnBrk="1" hangingPunct="1">
              <a:buFont typeface="Wingdings" pitchFamily="2" charset="2"/>
              <a:buNone/>
              <a:defRPr/>
            </a:pPr>
            <a:r>
              <a:rPr lang="en-US" sz="3600" dirty="0">
                <a:solidFill>
                  <a:srgbClr val="CC3300"/>
                </a:solidFill>
              </a:rPr>
              <a:t>How should the Environment be Represented?</a:t>
            </a:r>
          </a:p>
          <a:p>
            <a:pPr eaLnBrk="1" hangingPunct="1">
              <a:buFont typeface="Wingdings" pitchFamily="2" charset="2"/>
              <a:buNone/>
              <a:defRPr/>
            </a:pPr>
            <a:endParaRPr lang="en-US" dirty="0">
              <a:solidFill>
                <a:srgbClr val="CC3300"/>
              </a:solidFill>
            </a:endParaRPr>
          </a:p>
          <a:p>
            <a:pPr eaLnBrk="1" hangingPunct="1">
              <a:defRPr/>
            </a:pPr>
            <a:r>
              <a:rPr lang="en-US" dirty="0"/>
              <a:t>Knowledge representation problem:</a:t>
            </a:r>
          </a:p>
          <a:p>
            <a:pPr lvl="1" eaLnBrk="1" hangingPunct="1">
              <a:defRPr/>
            </a:pPr>
            <a:r>
              <a:rPr lang="en-US" dirty="0"/>
              <a:t>What information from the sensors is relevant?</a:t>
            </a:r>
          </a:p>
          <a:p>
            <a:pPr lvl="1" eaLnBrk="1" hangingPunct="1">
              <a:defRPr/>
            </a:pPr>
            <a:r>
              <a:rPr lang="en-US" dirty="0"/>
              <a:t>How to represent domain knowledge?</a:t>
            </a:r>
            <a:endParaRPr lang="en-US" i="1" dirty="0"/>
          </a:p>
          <a:p>
            <a:pPr eaLnBrk="1" hangingPunct="1">
              <a:defRPr/>
            </a:pPr>
            <a:r>
              <a:rPr lang="en-US" i="1" dirty="0"/>
              <a:t>Determining </a:t>
            </a:r>
            <a:r>
              <a:rPr lang="en-US" i="1" dirty="0">
                <a:solidFill>
                  <a:srgbClr val="D60093"/>
                </a:solidFill>
              </a:rPr>
              <a:t>what</a:t>
            </a:r>
            <a:r>
              <a:rPr lang="en-US" i="1" dirty="0"/>
              <a:t> to represent is difficult and is usually left to the system designer to specify</a:t>
            </a:r>
          </a:p>
          <a:p>
            <a:pPr eaLnBrk="1" hangingPunct="1">
              <a:defRPr/>
            </a:pPr>
            <a:r>
              <a:rPr lang="en-US" b="0" dirty="0"/>
              <a:t>Problem </a:t>
            </a:r>
            <a:r>
              <a:rPr lang="en-US" i="1" dirty="0"/>
              <a:t>State</a:t>
            </a:r>
            <a:r>
              <a:rPr lang="en-US" b="0" dirty="0"/>
              <a:t> = representation of all necessary information about the environment</a:t>
            </a:r>
          </a:p>
          <a:p>
            <a:pPr eaLnBrk="1" hangingPunct="1">
              <a:defRPr/>
            </a:pPr>
            <a:r>
              <a:rPr lang="en-US" i="1" dirty="0"/>
              <a:t>State Space </a:t>
            </a:r>
            <a:r>
              <a:rPr lang="en-US" b="0" dirty="0"/>
              <a:t>(aka </a:t>
            </a:r>
            <a:r>
              <a:rPr lang="en-US" dirty="0"/>
              <a:t>Problem Space</a:t>
            </a:r>
            <a:r>
              <a:rPr lang="en-US" b="0" dirty="0"/>
              <a:t>)</a:t>
            </a:r>
            <a:r>
              <a:rPr lang="en-US" dirty="0"/>
              <a:t> </a:t>
            </a:r>
            <a:r>
              <a:rPr lang="en-US" b="0" dirty="0"/>
              <a:t>= </a:t>
            </a:r>
            <a:r>
              <a:rPr lang="en-US" b="0" i="1" dirty="0"/>
              <a:t>all</a:t>
            </a:r>
            <a:r>
              <a:rPr lang="en-US" b="0" dirty="0"/>
              <a:t> possible valid configurations of the environment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79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979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979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979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9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97ED8BB0-FB4F-4446-BA63-2507EE55A821}" type="slidenum">
              <a:rPr lang="en-US"/>
              <a:pPr>
                <a:defRPr/>
              </a:pPr>
              <a:t>16</a:t>
            </a:fld>
            <a:endParaRPr lang="en-US"/>
          </a:p>
        </p:txBody>
      </p:sp>
      <p:sp>
        <p:nvSpPr>
          <p:cNvPr id="1027" name="Rectangle 3"/>
          <p:cNvSpPr>
            <a:spLocks noGrp="1" noChangeArrowheads="1"/>
          </p:cNvSpPr>
          <p:nvPr>
            <p:ph type="body" idx="1"/>
          </p:nvPr>
        </p:nvSpPr>
        <p:spPr>
          <a:xfrm>
            <a:off x="609600" y="609600"/>
            <a:ext cx="8077200" cy="5715000"/>
          </a:xfrm>
        </p:spPr>
        <p:txBody>
          <a:bodyPr/>
          <a:lstStyle/>
          <a:p>
            <a:pPr marL="0" eaLnBrk="1" hangingPunct="1">
              <a:buFont typeface="Wingdings" pitchFamily="2" charset="2"/>
              <a:buNone/>
              <a:defRPr/>
            </a:pPr>
            <a:r>
              <a:rPr lang="en-US" sz="3600" dirty="0">
                <a:solidFill>
                  <a:srgbClr val="CC3300"/>
                </a:solidFill>
              </a:rPr>
              <a:t>What Goal does the Agent want to Achieve?</a:t>
            </a:r>
          </a:p>
          <a:p>
            <a:pPr eaLnBrk="1" hangingPunct="1">
              <a:buFont typeface="Wingdings" pitchFamily="2" charset="2"/>
              <a:buNone/>
              <a:defRPr/>
            </a:pPr>
            <a:endParaRPr lang="en-US" dirty="0">
              <a:solidFill>
                <a:srgbClr val="CC3300"/>
              </a:solidFill>
            </a:endParaRPr>
          </a:p>
          <a:p>
            <a:pPr eaLnBrk="1" hangingPunct="1">
              <a:defRPr/>
            </a:pPr>
            <a:r>
              <a:rPr lang="en-US" dirty="0"/>
              <a:t>How do you describe the goal?</a:t>
            </a:r>
          </a:p>
          <a:p>
            <a:pPr lvl="1" eaLnBrk="1" hangingPunct="1">
              <a:defRPr/>
            </a:pPr>
            <a:r>
              <a:rPr lang="en-US" dirty="0"/>
              <a:t>as a task to be accomplished</a:t>
            </a:r>
          </a:p>
          <a:p>
            <a:pPr lvl="1" eaLnBrk="1" hangingPunct="1">
              <a:defRPr/>
            </a:pPr>
            <a:r>
              <a:rPr lang="en-US" dirty="0"/>
              <a:t>as a state to be reached</a:t>
            </a:r>
          </a:p>
          <a:p>
            <a:pPr lvl="1" eaLnBrk="1" hangingPunct="1">
              <a:defRPr/>
            </a:pPr>
            <a:r>
              <a:rPr lang="en-US" dirty="0"/>
              <a:t>as a set of properties to be satisfied</a:t>
            </a:r>
          </a:p>
          <a:p>
            <a:pPr eaLnBrk="1" hangingPunct="1">
              <a:defRPr/>
            </a:pPr>
            <a:r>
              <a:rPr lang="en-US" dirty="0"/>
              <a:t>How do you know when the goal is reached?</a:t>
            </a:r>
          </a:p>
          <a:p>
            <a:pPr lvl="1" eaLnBrk="1" hangingPunct="1">
              <a:defRPr/>
            </a:pPr>
            <a:r>
              <a:rPr lang="en-US" dirty="0"/>
              <a:t>with a </a:t>
            </a:r>
            <a:r>
              <a:rPr lang="en-US" b="1" dirty="0">
                <a:solidFill>
                  <a:srgbClr val="CC3300"/>
                </a:solidFill>
              </a:rPr>
              <a:t>goal test</a:t>
            </a:r>
            <a:r>
              <a:rPr lang="en-US" b="1" dirty="0"/>
              <a:t> </a:t>
            </a:r>
            <a:r>
              <a:rPr lang="en-US" dirty="0"/>
              <a:t>that defines what it means</a:t>
            </a:r>
            <a:br>
              <a:rPr lang="en-US" dirty="0"/>
            </a:br>
            <a:r>
              <a:rPr lang="en-US" dirty="0"/>
              <a:t>to have achieved/satisfied the goal</a:t>
            </a:r>
          </a:p>
          <a:p>
            <a:pPr lvl="1" eaLnBrk="1" hangingPunct="1">
              <a:defRPr/>
            </a:pPr>
            <a:r>
              <a:rPr lang="en-US" dirty="0"/>
              <a:t>or, with a set of </a:t>
            </a:r>
            <a:r>
              <a:rPr lang="en-US" b="1" dirty="0">
                <a:solidFill>
                  <a:srgbClr val="C00000"/>
                </a:solidFill>
              </a:rPr>
              <a:t>goal states</a:t>
            </a:r>
          </a:p>
          <a:p>
            <a:pPr eaLnBrk="1" hangingPunct="1">
              <a:defRPr/>
            </a:pPr>
            <a:r>
              <a:rPr lang="en-US" i="1" dirty="0"/>
              <a:t>Determining the goal is usually left to the system designer or user to specify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ADCE246A-0E93-4DEB-8885-75764BD262AD}" type="slidenum">
              <a:rPr lang="en-US"/>
              <a:pPr>
                <a:defRPr/>
              </a:pPr>
              <a:t>17</a:t>
            </a:fld>
            <a:endParaRPr lang="en-US"/>
          </a:p>
        </p:txBody>
      </p:sp>
      <p:sp>
        <p:nvSpPr>
          <p:cNvPr id="281603" name="Rectangle 3"/>
          <p:cNvSpPr>
            <a:spLocks noGrp="1" noChangeArrowheads="1"/>
          </p:cNvSpPr>
          <p:nvPr>
            <p:ph type="body" idx="1"/>
          </p:nvPr>
        </p:nvSpPr>
        <p:spPr>
          <a:xfrm>
            <a:off x="609600" y="762000"/>
            <a:ext cx="8077200" cy="5562600"/>
          </a:xfrm>
        </p:spPr>
        <p:txBody>
          <a:bodyPr/>
          <a:lstStyle/>
          <a:p>
            <a:pPr eaLnBrk="1" hangingPunct="1">
              <a:buFont typeface="Wingdings" pitchFamily="2" charset="2"/>
              <a:buNone/>
            </a:pPr>
            <a:r>
              <a:rPr lang="en-US" sz="3600" dirty="0">
                <a:solidFill>
                  <a:srgbClr val="CC3300"/>
                </a:solidFill>
              </a:rPr>
              <a:t>What Actions does the Agent Need?</a:t>
            </a:r>
          </a:p>
          <a:p>
            <a:pPr eaLnBrk="1" hangingPunct="1">
              <a:buFont typeface="Wingdings" pitchFamily="2" charset="2"/>
              <a:buNone/>
            </a:pPr>
            <a:endParaRPr lang="en-US" sz="3200" dirty="0">
              <a:solidFill>
                <a:srgbClr val="CC3300"/>
              </a:solidFill>
            </a:endParaRPr>
          </a:p>
          <a:p>
            <a:pPr eaLnBrk="1" hangingPunct="1"/>
            <a:r>
              <a:rPr lang="en-US" dirty="0"/>
              <a:t>Discrete and Deterministic task assumptions imply</a:t>
            </a:r>
          </a:p>
          <a:p>
            <a:pPr eaLnBrk="1" hangingPunct="1"/>
            <a:endParaRPr lang="en-US" dirty="0"/>
          </a:p>
          <a:p>
            <a:pPr eaLnBrk="1" hangingPunct="1"/>
            <a:r>
              <a:rPr lang="en-US" dirty="0"/>
              <a:t>Given:</a:t>
            </a:r>
          </a:p>
          <a:p>
            <a:pPr lvl="1" eaLnBrk="1" hangingPunct="1"/>
            <a:r>
              <a:rPr lang="en-US" dirty="0"/>
              <a:t>an </a:t>
            </a:r>
            <a:r>
              <a:rPr lang="en-US" b="1" i="1" dirty="0"/>
              <a:t>action</a:t>
            </a:r>
            <a:r>
              <a:rPr lang="en-US" dirty="0"/>
              <a:t> (aka </a:t>
            </a:r>
            <a:r>
              <a:rPr lang="en-US" b="1" i="1" dirty="0"/>
              <a:t>operator</a:t>
            </a:r>
            <a:r>
              <a:rPr lang="en-US" dirty="0"/>
              <a:t> or </a:t>
            </a:r>
            <a:r>
              <a:rPr lang="en-US" b="1" i="1" dirty="0"/>
              <a:t>move</a:t>
            </a:r>
            <a:r>
              <a:rPr lang="en-US" dirty="0"/>
              <a:t>)</a:t>
            </a:r>
          </a:p>
          <a:p>
            <a:pPr lvl="1" eaLnBrk="1" hangingPunct="1"/>
            <a:r>
              <a:rPr lang="en-US" dirty="0"/>
              <a:t>a description of the current state of the world</a:t>
            </a:r>
          </a:p>
          <a:p>
            <a:pPr lvl="1" eaLnBrk="1" hangingPunct="1"/>
            <a:endParaRPr lang="en-US" dirty="0"/>
          </a:p>
          <a:p>
            <a:pPr eaLnBrk="1" hangingPunct="1"/>
            <a:r>
              <a:rPr lang="en-US" dirty="0"/>
              <a:t>Action completely specifies:</a:t>
            </a:r>
          </a:p>
          <a:p>
            <a:pPr lvl="1" eaLnBrk="1" hangingPunct="1"/>
            <a:r>
              <a:rPr lang="en-US" dirty="0"/>
              <a:t>if that action </a:t>
            </a:r>
            <a:r>
              <a:rPr lang="en-US" i="1" dirty="0"/>
              <a:t>can</a:t>
            </a:r>
            <a:r>
              <a:rPr lang="en-US" dirty="0"/>
              <a:t> be applied (i.e., legal)</a:t>
            </a:r>
          </a:p>
          <a:p>
            <a:pPr lvl="1" eaLnBrk="1" hangingPunct="1"/>
            <a:r>
              <a:rPr lang="en-US" dirty="0"/>
              <a:t>what the exact state of the world will be after the action is performed in the current state (no "history" information needed to compute the successor state)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160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160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160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160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160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16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60304B11-8C7A-4306-92EA-257561FD1FC2}" type="slidenum">
              <a:rPr lang="en-US"/>
              <a:pPr>
                <a:defRPr/>
              </a:pPr>
              <a:t>18</a:t>
            </a:fld>
            <a:endParaRPr lang="en-US"/>
          </a:p>
        </p:txBody>
      </p:sp>
      <p:sp>
        <p:nvSpPr>
          <p:cNvPr id="277507" name="Rectangle 3"/>
          <p:cNvSpPr>
            <a:spLocks noGrp="1" noChangeArrowheads="1"/>
          </p:cNvSpPr>
          <p:nvPr>
            <p:ph type="body" idx="1"/>
          </p:nvPr>
        </p:nvSpPr>
        <p:spPr>
          <a:xfrm>
            <a:off x="609600" y="762000"/>
            <a:ext cx="8077200" cy="5562600"/>
          </a:xfrm>
        </p:spPr>
        <p:txBody>
          <a:bodyPr/>
          <a:lstStyle/>
          <a:p>
            <a:pPr eaLnBrk="1" hangingPunct="1">
              <a:buFont typeface="Wingdings" pitchFamily="2" charset="2"/>
              <a:buNone/>
            </a:pPr>
            <a:r>
              <a:rPr lang="en-US" sz="3600" dirty="0">
                <a:solidFill>
                  <a:srgbClr val="CC3300"/>
                </a:solidFill>
              </a:rPr>
              <a:t>What Actions does the Agent Need?</a:t>
            </a:r>
          </a:p>
          <a:p>
            <a:pPr eaLnBrk="1" hangingPunct="1">
              <a:buFont typeface="Wingdings" pitchFamily="2" charset="2"/>
              <a:buNone/>
            </a:pPr>
            <a:endParaRPr lang="en-US" sz="3200" dirty="0">
              <a:solidFill>
                <a:srgbClr val="CC3300"/>
              </a:solidFill>
            </a:endParaRPr>
          </a:p>
          <a:p>
            <a:pPr eaLnBrk="1" hangingPunct="1"/>
            <a:r>
              <a:rPr lang="en-US" dirty="0"/>
              <a:t>A finite set of actions/operators needs to be</a:t>
            </a:r>
          </a:p>
          <a:p>
            <a:pPr lvl="1" eaLnBrk="1" hangingPunct="1"/>
            <a:r>
              <a:rPr lang="en-US" dirty="0"/>
              <a:t>decomposed into atomic steps that are discrete and indivisible, and therefore can be treated as instantaneous</a:t>
            </a:r>
          </a:p>
          <a:p>
            <a:pPr lvl="1" eaLnBrk="1" hangingPunct="1"/>
            <a:r>
              <a:rPr lang="en-US" dirty="0"/>
              <a:t>sufficient to describe all necessary changes</a:t>
            </a:r>
          </a:p>
          <a:p>
            <a:pPr lvl="1" eaLnBrk="1" hangingPunct="1"/>
            <a:endParaRPr lang="en-US" dirty="0"/>
          </a:p>
          <a:p>
            <a:pPr eaLnBrk="1" hangingPunct="1"/>
            <a:r>
              <a:rPr lang="en-US" i="1" dirty="0"/>
              <a:t>The number of actions needed depends on how the world states are represented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75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750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75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7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685800" y="152400"/>
            <a:ext cx="7772400" cy="609600"/>
          </a:xfrm>
        </p:spPr>
        <p:txBody>
          <a:bodyPr/>
          <a:lstStyle/>
          <a:p>
            <a:pP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t>Search Example:  8-Puzzle</a:t>
            </a:r>
          </a:p>
        </p:txBody>
      </p:sp>
      <p:sp>
        <p:nvSpPr>
          <p:cNvPr id="29699" name="Rectangle 2"/>
          <p:cNvSpPr>
            <a:spLocks noGrp="1" noChangeArrowheads="1"/>
          </p:cNvSpPr>
          <p:nvPr>
            <p:ph type="body" idx="1"/>
          </p:nvPr>
        </p:nvSpPr>
        <p:spPr>
          <a:xfrm>
            <a:off x="685800" y="838200"/>
            <a:ext cx="7772400" cy="5562600"/>
          </a:xfrm>
        </p:spPr>
        <p:txBody>
          <a:bodyPr/>
          <a:lstStyle/>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States = configurations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Actions = up to 4 kinds of moves: up, down, left, right</a:t>
            </a:r>
          </a:p>
        </p:txBody>
      </p:sp>
      <p:pic>
        <p:nvPicPr>
          <p:cNvPr id="297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066800"/>
            <a:ext cx="5791200" cy="2941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077200" cy="914400"/>
          </a:xfrm>
        </p:spPr>
        <p:txBody>
          <a:bodyPr/>
          <a:lstStyle/>
          <a:p>
            <a:pPr>
              <a:lnSpc>
                <a:spcPct val="100000"/>
              </a:lnSpc>
            </a:pPr>
            <a:r>
              <a:rPr lang="en-US" sz="3600" dirty="0"/>
              <a:t>Models To Be Studied in CS 540</a:t>
            </a:r>
          </a:p>
        </p:txBody>
      </p:sp>
      <p:sp>
        <p:nvSpPr>
          <p:cNvPr id="3" name="Content Placeholder 2"/>
          <p:cNvSpPr>
            <a:spLocks noGrp="1"/>
          </p:cNvSpPr>
          <p:nvPr>
            <p:ph idx="1"/>
          </p:nvPr>
        </p:nvSpPr>
        <p:spPr>
          <a:xfrm>
            <a:off x="762000" y="2057400"/>
            <a:ext cx="7772400" cy="4038600"/>
          </a:xfrm>
        </p:spPr>
        <p:txBody>
          <a:bodyPr/>
          <a:lstStyle/>
          <a:p>
            <a:pPr marL="0" indent="0">
              <a:buNone/>
            </a:pPr>
            <a:r>
              <a:rPr lang="en-US" sz="2800" b="1" dirty="0"/>
              <a:t>State-based Models</a:t>
            </a:r>
          </a:p>
          <a:p>
            <a:pPr lvl="1"/>
            <a:r>
              <a:rPr lang="en-US" b="1" dirty="0"/>
              <a:t>Model task as a graph of all possible states</a:t>
            </a:r>
          </a:p>
          <a:p>
            <a:pPr lvl="2"/>
            <a:r>
              <a:rPr lang="en-US" sz="2400" dirty="0"/>
              <a:t>Called a “</a:t>
            </a:r>
            <a:r>
              <a:rPr lang="en-US" sz="2400" b="1" dirty="0"/>
              <a:t>state-space graph</a:t>
            </a:r>
            <a:r>
              <a:rPr lang="en-US" sz="2400" dirty="0"/>
              <a:t>”</a:t>
            </a:r>
          </a:p>
          <a:p>
            <a:pPr marL="914400" lvl="2" indent="0">
              <a:buNone/>
            </a:pPr>
            <a:endParaRPr lang="en-US" b="1" dirty="0"/>
          </a:p>
          <a:p>
            <a:pPr lvl="1"/>
            <a:r>
              <a:rPr lang="en-US" dirty="0"/>
              <a:t>A state captures all the relevant information about the past in order to act (optimally) in the future</a:t>
            </a:r>
          </a:p>
          <a:p>
            <a:pPr lvl="1"/>
            <a:r>
              <a:rPr lang="en-US" dirty="0"/>
              <a:t>Actions correspond to transitions from one state to another</a:t>
            </a:r>
          </a:p>
          <a:p>
            <a:pPr lvl="1"/>
            <a:r>
              <a:rPr lang="en-US" dirty="0"/>
              <a:t>Solutions are defined as a sequence of steps/actions (i.e., a path in the graph)</a:t>
            </a:r>
          </a:p>
        </p:txBody>
      </p:sp>
    </p:spTree>
    <p:extLst>
      <p:ext uri="{BB962C8B-B14F-4D97-AF65-F5344CB8AC3E}">
        <p14:creationId xmlns:p14="http://schemas.microsoft.com/office/powerpoint/2010/main" val="115422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304800"/>
            <a:ext cx="8077200" cy="762000"/>
          </a:xfrm>
        </p:spPr>
        <p:txBody>
          <a:bodyPr/>
          <a:lstStyle/>
          <a:p>
            <a:r>
              <a:rPr lang="en-US" sz="3600"/>
              <a:t>Water Jugs Problem</a:t>
            </a:r>
          </a:p>
        </p:txBody>
      </p:sp>
      <p:sp>
        <p:nvSpPr>
          <p:cNvPr id="3" name="Content Placeholder 2"/>
          <p:cNvSpPr>
            <a:spLocks noGrp="1"/>
          </p:cNvSpPr>
          <p:nvPr>
            <p:ph idx="1"/>
          </p:nvPr>
        </p:nvSpPr>
        <p:spPr>
          <a:xfrm>
            <a:off x="457200" y="1295400"/>
            <a:ext cx="8229600" cy="5562600"/>
          </a:xfrm>
        </p:spPr>
        <p:txBody>
          <a:bodyPr rtlCol="0">
            <a:normAutofit fontScale="92500"/>
          </a:bodyPr>
          <a:lstStyle/>
          <a:p>
            <a:pPr fontAlgn="auto">
              <a:spcAft>
                <a:spcPts val="0"/>
              </a:spcAft>
              <a:buFont typeface="Arial" pitchFamily="34" charset="0"/>
              <a:buNone/>
              <a:defRPr/>
            </a:pPr>
            <a:r>
              <a:rPr lang="en-US" dirty="0"/>
              <a:t>Given 4-liter and 3-liter pitchers, how do you get exactly 2 liters into the 4-liter pitcher?</a:t>
            </a:r>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sz="2200" dirty="0"/>
              <a:t>State: (</a:t>
            </a:r>
            <a:r>
              <a:rPr lang="en-US" sz="2200" i="1" dirty="0"/>
              <a:t>x, y</a:t>
            </a:r>
            <a:r>
              <a:rPr lang="en-US" sz="2200" dirty="0"/>
              <a:t>) for # liters in 4-liter and 3-liter pitchers, respectively</a:t>
            </a:r>
          </a:p>
          <a:p>
            <a:pPr fontAlgn="auto">
              <a:spcAft>
                <a:spcPts val="0"/>
              </a:spcAft>
              <a:buFont typeface="Arial" pitchFamily="34" charset="0"/>
              <a:buNone/>
              <a:defRPr/>
            </a:pPr>
            <a:r>
              <a:rPr lang="en-US" sz="2200" dirty="0"/>
              <a:t>Actions: empty, fill, pour water between pitchers</a:t>
            </a:r>
          </a:p>
          <a:p>
            <a:pPr fontAlgn="auto">
              <a:spcAft>
                <a:spcPts val="0"/>
              </a:spcAft>
              <a:buFont typeface="Arial" pitchFamily="34" charset="0"/>
              <a:buNone/>
              <a:defRPr/>
            </a:pPr>
            <a:r>
              <a:rPr lang="en-US" sz="2200" dirty="0"/>
              <a:t>Initial state: (0, 0)</a:t>
            </a:r>
          </a:p>
          <a:p>
            <a:pPr fontAlgn="auto">
              <a:spcAft>
                <a:spcPts val="0"/>
              </a:spcAft>
              <a:buFont typeface="Arial" pitchFamily="34" charset="0"/>
              <a:buNone/>
              <a:defRPr/>
            </a:pPr>
            <a:r>
              <a:rPr lang="en-US" sz="2200" dirty="0"/>
              <a:t>Goal state:   (2, *)</a:t>
            </a:r>
          </a:p>
        </p:txBody>
      </p:sp>
      <p:pic>
        <p:nvPicPr>
          <p:cNvPr id="173058" name="Picture 2" descr="C:\Documents and Settings\Michael\Local Settings\Temporary Internet Files\Content.IE5\P1VWWSG5\MCj0411884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2209800"/>
            <a:ext cx="2386013" cy="274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 descr="C:\Documents and Settings\Michael\Local Settings\Temporary Internet Files\Content.IE5\P1VWWSG5\MCj0411884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3213" y="2503488"/>
            <a:ext cx="1931987" cy="2220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3124200" y="4572000"/>
            <a:ext cx="36671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b="1">
                <a:latin typeface="Calibri" pitchFamily="34" charset="0"/>
              </a:rPr>
              <a:t>4</a:t>
            </a:r>
          </a:p>
        </p:txBody>
      </p:sp>
      <p:sp>
        <p:nvSpPr>
          <p:cNvPr id="7" name="TextBox 6"/>
          <p:cNvSpPr txBox="1">
            <a:spLocks noChangeArrowheads="1"/>
          </p:cNvSpPr>
          <p:nvPr/>
        </p:nvSpPr>
        <p:spPr bwMode="auto">
          <a:xfrm>
            <a:off x="5867400" y="4572000"/>
            <a:ext cx="36671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800" b="1">
                <a:latin typeface="Calibri" pitchFamily="34" charset="0"/>
              </a:rPr>
              <a:t>3</a:t>
            </a:r>
          </a:p>
        </p:txBody>
      </p:sp>
      <p:pic>
        <p:nvPicPr>
          <p:cNvPr id="307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544763"/>
            <a:ext cx="1390650" cy="161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73058"/>
                                        </p:tgtEl>
                                        <p:attrNameLst>
                                          <p:attrName>style.visibility</p:attrName>
                                        </p:attrNameLst>
                                      </p:cBhvr>
                                      <p:to>
                                        <p:strVal val="visible"/>
                                      </p:to>
                                    </p:set>
                                    <p:animEffect transition="in" filter="fade">
                                      <p:cBhvr>
                                        <p:cTn id="7" dur="2000"/>
                                        <p:tgtEl>
                                          <p:spTgt spid="1730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par>
                          <p:cTn id="11" fill="hold" nodeType="afterGroup">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304800"/>
            <a:ext cx="8077200" cy="838200"/>
          </a:xfrm>
        </p:spPr>
        <p:txBody>
          <a:bodyPr/>
          <a:lstStyle/>
          <a:p>
            <a:r>
              <a:rPr lang="en-US" sz="3600" dirty="0"/>
              <a:t>Action / Successor Functions</a:t>
            </a:r>
          </a:p>
        </p:txBody>
      </p:sp>
      <p:sp>
        <p:nvSpPr>
          <p:cNvPr id="31747" name="Rectangle 3"/>
          <p:cNvSpPr>
            <a:spLocks noChangeArrowheads="1"/>
          </p:cNvSpPr>
          <p:nvPr/>
        </p:nvSpPr>
        <p:spPr bwMode="auto">
          <a:xfrm>
            <a:off x="785813" y="1577975"/>
            <a:ext cx="7900987" cy="479425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126000" tIns="126000" rIns="126000" bIns="126000" anchor="ctr">
            <a:spAutoFit/>
          </a:bodyPr>
          <a:lstStyle/>
          <a:p>
            <a:pPr eaLnBrk="0" hangingPunct="0">
              <a:lnSpc>
                <a:spcPct val="86000"/>
              </a:lnSpc>
              <a:spcBef>
                <a:spcPct val="41000"/>
              </a:spcBef>
            </a:pPr>
            <a:r>
              <a:rPr lang="en-US" altLang="es-MX" dirty="0">
                <a:ea typeface="Times New Roman (Hebrew)"/>
                <a:cs typeface="Times New Roman (Hebrew)"/>
              </a:rPr>
              <a:t>1. (</a:t>
            </a:r>
            <a:r>
              <a:rPr lang="es-MX" altLang="he-IL" i="1" dirty="0">
                <a:ea typeface="Times New Roman (Hebrew)"/>
                <a:cs typeface="Times New Roman (Hebrew)"/>
              </a:rPr>
              <a:t>x, y | x &lt; </a:t>
            </a:r>
            <a:r>
              <a:rPr lang="es-MX" altLang="he-IL" dirty="0">
                <a:ea typeface="Times New Roman (Hebrew)"/>
                <a:cs typeface="Times New Roman (Hebrew)"/>
              </a:rPr>
              <a:t>4)   </a:t>
            </a:r>
            <a:r>
              <a:rPr lang="es-MX" altLang="he-IL" i="1" dirty="0">
                <a:ea typeface="Times New Roman (Hebrew)"/>
                <a:cs typeface="Times New Roman (Hebrew)"/>
              </a:rPr>
              <a:t>  </a:t>
            </a:r>
            <a:r>
              <a:rPr lang="es-MX" altLang="he-IL" dirty="0">
                <a:ea typeface="Times New Roman (Hebrew)"/>
                <a:cs typeface="Times New Roman (Hebrew)"/>
              </a:rPr>
              <a:t> (4</a:t>
            </a:r>
            <a:r>
              <a:rPr lang="es-MX" altLang="he-IL" i="1" dirty="0">
                <a:ea typeface="Times New Roman (Hebrew)"/>
                <a:cs typeface="Times New Roman (Hebrew)"/>
              </a:rPr>
              <a:t>, y</a:t>
            </a:r>
            <a:r>
              <a:rPr lang="es-MX" altLang="he-IL" dirty="0">
                <a:ea typeface="Times New Roman (Hebrew)"/>
                <a:cs typeface="Times New Roman (Hebrew)"/>
              </a:rPr>
              <a:t>) </a:t>
            </a:r>
            <a:r>
              <a:rPr lang="en-US" altLang="he-IL" dirty="0">
                <a:ea typeface="Times New Roman (Hebrew)"/>
                <a:cs typeface="Times New Roman (Hebrew)"/>
              </a:rPr>
              <a:t>	“</a:t>
            </a:r>
            <a:r>
              <a:rPr lang="es-MX" altLang="he-IL" u="sng" dirty="0">
                <a:solidFill>
                  <a:srgbClr val="C00000"/>
                </a:solidFill>
                <a:ea typeface="Times New Roman (Hebrew)"/>
                <a:cs typeface="Times New Roman (Hebrew)"/>
              </a:rPr>
              <a:t>Fill  </a:t>
            </a:r>
            <a:r>
              <a:rPr lang="es-MX" altLang="he-IL" i="1" u="sng" dirty="0">
                <a:solidFill>
                  <a:srgbClr val="C00000"/>
                </a:solidFill>
                <a:ea typeface="Times New Roman (Hebrew)"/>
                <a:cs typeface="Times New Roman (Hebrew)"/>
              </a:rPr>
              <a:t>4”</a:t>
            </a:r>
            <a:endParaRPr lang="es-MX" altLang="he-IL" b="1" u="sng" dirty="0">
              <a:solidFill>
                <a:srgbClr val="C00000"/>
              </a:solidFill>
              <a:latin typeface="Symbol" pitchFamily="18" charset="2"/>
              <a:ea typeface="Times New Roman (Hebrew)"/>
              <a:cs typeface="Times New Roman (Hebrew)"/>
            </a:endParaRPr>
          </a:p>
          <a:p>
            <a:pPr eaLnBrk="0" hangingPunct="0">
              <a:lnSpc>
                <a:spcPct val="86000"/>
              </a:lnSpc>
              <a:spcBef>
                <a:spcPct val="41000"/>
              </a:spcBef>
            </a:pPr>
            <a:r>
              <a:rPr lang="en-US" altLang="es-MX" dirty="0">
                <a:ea typeface="Times New Roman (Hebrew)"/>
                <a:cs typeface="Times New Roman (Hebrew)"/>
              </a:rPr>
              <a:t>2. (</a:t>
            </a:r>
            <a:r>
              <a:rPr lang="es-MX" altLang="he-IL" i="1" dirty="0">
                <a:ea typeface="Times New Roman (Hebrew)"/>
                <a:cs typeface="Times New Roman (Hebrew)"/>
              </a:rPr>
              <a:t>x, y | y &lt; </a:t>
            </a:r>
            <a:r>
              <a:rPr lang="es-MX" altLang="he-IL" dirty="0">
                <a:ea typeface="Times New Roman (Hebrew)"/>
                <a:cs typeface="Times New Roman (Hebrew)"/>
              </a:rPr>
              <a:t>3) </a:t>
            </a:r>
            <a:r>
              <a:rPr lang="es-MX" altLang="he-IL" i="1" dirty="0">
                <a:ea typeface="Times New Roman (Hebrew)"/>
                <a:cs typeface="Times New Roman (Hebrew)"/>
              </a:rPr>
              <a:t>    </a:t>
            </a:r>
            <a:r>
              <a:rPr lang="es-MX" altLang="he-IL" dirty="0">
                <a:ea typeface="Times New Roman (Hebrew)"/>
                <a:cs typeface="Times New Roman (Hebrew)"/>
              </a:rPr>
              <a:t>(</a:t>
            </a:r>
            <a:r>
              <a:rPr lang="es-MX" altLang="he-IL" i="1" dirty="0">
                <a:ea typeface="Times New Roman (Hebrew)"/>
                <a:cs typeface="Times New Roman (Hebrew)"/>
              </a:rPr>
              <a:t>x, </a:t>
            </a:r>
            <a:r>
              <a:rPr lang="es-MX" altLang="he-IL" dirty="0">
                <a:ea typeface="Times New Roman (Hebrew)"/>
                <a:cs typeface="Times New Roman (Hebrew)"/>
              </a:rPr>
              <a:t>3</a:t>
            </a:r>
            <a:r>
              <a:rPr lang="es-MX" altLang="he-IL" i="1" dirty="0">
                <a:ea typeface="Times New Roman (Hebrew)"/>
                <a:cs typeface="Times New Roman (Hebrew)"/>
              </a:rPr>
              <a:t>)</a:t>
            </a:r>
            <a:r>
              <a:rPr lang="es-MX" altLang="he-IL" dirty="0">
                <a:ea typeface="Times New Roman (Hebrew)"/>
                <a:cs typeface="Times New Roman (Hebrew)"/>
              </a:rPr>
              <a:t> 	“</a:t>
            </a:r>
            <a:r>
              <a:rPr lang="es-MX" altLang="he-IL" u="sng" dirty="0">
                <a:solidFill>
                  <a:srgbClr val="C00000"/>
                </a:solidFill>
                <a:ea typeface="Times New Roman (Hebrew)"/>
                <a:cs typeface="Times New Roman (Hebrew)"/>
              </a:rPr>
              <a:t>Fill  </a:t>
            </a:r>
            <a:r>
              <a:rPr lang="es-MX" altLang="he-IL" i="1" u="sng" dirty="0">
                <a:solidFill>
                  <a:srgbClr val="C00000"/>
                </a:solidFill>
                <a:ea typeface="Times New Roman (Hebrew)"/>
                <a:cs typeface="Times New Roman (Hebrew)"/>
              </a:rPr>
              <a:t>3”</a:t>
            </a:r>
            <a:endParaRPr lang="es-MX" altLang="he-IL" b="1" dirty="0">
              <a:solidFill>
                <a:srgbClr val="C00000"/>
              </a:solidFill>
              <a:latin typeface="Symbol" pitchFamily="18" charset="2"/>
              <a:ea typeface="Times New Roman (Hebrew)"/>
              <a:cs typeface="Times New Roman (Hebrew)"/>
            </a:endParaRPr>
          </a:p>
          <a:p>
            <a:pPr eaLnBrk="0" hangingPunct="0">
              <a:lnSpc>
                <a:spcPct val="86000"/>
              </a:lnSpc>
              <a:spcBef>
                <a:spcPct val="41000"/>
              </a:spcBef>
            </a:pPr>
            <a:r>
              <a:rPr lang="en-US" altLang="es-MX" dirty="0">
                <a:ea typeface="Times New Roman (Hebrew)"/>
                <a:cs typeface="Times New Roman (Hebrew)"/>
              </a:rPr>
              <a:t>3. (</a:t>
            </a:r>
            <a:r>
              <a:rPr lang="es-MX" altLang="he-IL" i="1" dirty="0">
                <a:ea typeface="Times New Roman (Hebrew)"/>
                <a:cs typeface="Times New Roman (Hebrew)"/>
              </a:rPr>
              <a:t>x, y | x &gt; </a:t>
            </a:r>
            <a:r>
              <a:rPr lang="es-MX" altLang="he-IL" dirty="0">
                <a:ea typeface="Times New Roman (Hebrew)"/>
                <a:cs typeface="Times New Roman (Hebrew)"/>
              </a:rPr>
              <a:t>0)</a:t>
            </a:r>
            <a:r>
              <a:rPr lang="es-MX" altLang="he-IL" i="1" dirty="0">
                <a:ea typeface="Times New Roman (Hebrew)"/>
                <a:cs typeface="Times New Roman (Hebrew)"/>
              </a:rPr>
              <a:t>      </a:t>
            </a:r>
            <a:r>
              <a:rPr lang="es-MX" altLang="he-IL" dirty="0">
                <a:ea typeface="Times New Roman (Hebrew)"/>
                <a:cs typeface="Times New Roman (Hebrew)"/>
              </a:rPr>
              <a:t>(0</a:t>
            </a:r>
            <a:r>
              <a:rPr lang="es-MX" altLang="he-IL" i="1" dirty="0">
                <a:ea typeface="Times New Roman (Hebrew)"/>
                <a:cs typeface="Times New Roman (Hebrew)"/>
              </a:rPr>
              <a:t>, y)</a:t>
            </a:r>
            <a:r>
              <a:rPr lang="es-MX" altLang="he-IL" dirty="0">
                <a:ea typeface="Times New Roman (Hebrew)"/>
                <a:cs typeface="Times New Roman (Hebrew)"/>
              </a:rPr>
              <a:t> </a:t>
            </a:r>
            <a:r>
              <a:rPr lang="en-US" altLang="he-IL" dirty="0">
                <a:ea typeface="Times New Roman (Hebrew)"/>
                <a:cs typeface="Times New Roman (Hebrew)"/>
              </a:rPr>
              <a:t>	“</a:t>
            </a:r>
            <a:r>
              <a:rPr lang="es-MX" altLang="he-IL" u="sng" dirty="0">
                <a:solidFill>
                  <a:srgbClr val="C00000"/>
                </a:solidFill>
                <a:ea typeface="Times New Roman (Hebrew)"/>
                <a:cs typeface="Times New Roman (Hebrew)"/>
              </a:rPr>
              <a:t>Empty </a:t>
            </a:r>
            <a:r>
              <a:rPr lang="es-MX" altLang="he-IL" i="1" u="sng" dirty="0">
                <a:solidFill>
                  <a:srgbClr val="C00000"/>
                </a:solidFill>
                <a:ea typeface="Times New Roman (Hebrew)"/>
                <a:cs typeface="Times New Roman (Hebrew)"/>
              </a:rPr>
              <a:t>4”</a:t>
            </a:r>
            <a:r>
              <a:rPr lang="es-MX" altLang="he-IL" dirty="0">
                <a:ea typeface="Times New Roman (Hebrew)"/>
                <a:cs typeface="Times New Roman (Hebrew)"/>
              </a:rPr>
              <a:t> </a:t>
            </a:r>
          </a:p>
          <a:p>
            <a:pPr eaLnBrk="0" hangingPunct="0">
              <a:lnSpc>
                <a:spcPct val="86000"/>
              </a:lnSpc>
              <a:spcBef>
                <a:spcPct val="41000"/>
              </a:spcBef>
            </a:pPr>
            <a:r>
              <a:rPr lang="en-US" altLang="es-MX" dirty="0">
                <a:ea typeface="Times New Roman (Hebrew)"/>
                <a:cs typeface="Times New Roman (Hebrew)"/>
              </a:rPr>
              <a:t>4. (</a:t>
            </a:r>
            <a:r>
              <a:rPr lang="es-MX" altLang="he-IL" i="1" dirty="0">
                <a:ea typeface="Times New Roman (Hebrew)"/>
                <a:cs typeface="Times New Roman (Hebrew)"/>
              </a:rPr>
              <a:t>x, y | y &gt; </a:t>
            </a:r>
            <a:r>
              <a:rPr lang="es-MX" altLang="he-IL" dirty="0">
                <a:ea typeface="Times New Roman (Hebrew)"/>
                <a:cs typeface="Times New Roman (Hebrew)"/>
              </a:rPr>
              <a:t>0)  </a:t>
            </a:r>
            <a:r>
              <a:rPr lang="es-MX" altLang="he-IL" i="1" dirty="0">
                <a:ea typeface="Times New Roman (Hebrew)"/>
                <a:cs typeface="Times New Roman (Hebrew)"/>
              </a:rPr>
              <a:t>    </a:t>
            </a:r>
            <a:r>
              <a:rPr lang="es-MX" altLang="he-IL" dirty="0">
                <a:ea typeface="Times New Roman (Hebrew)"/>
                <a:cs typeface="Times New Roman (Hebrew)"/>
              </a:rPr>
              <a:t>(</a:t>
            </a:r>
            <a:r>
              <a:rPr lang="es-MX" altLang="he-IL" i="1" dirty="0">
                <a:ea typeface="Times New Roman (Hebrew)"/>
                <a:cs typeface="Times New Roman (Hebrew)"/>
              </a:rPr>
              <a:t>x, </a:t>
            </a:r>
            <a:r>
              <a:rPr lang="es-MX" altLang="he-IL" dirty="0">
                <a:ea typeface="Times New Roman (Hebrew)"/>
                <a:cs typeface="Times New Roman (Hebrew)"/>
              </a:rPr>
              <a:t>0) </a:t>
            </a:r>
            <a:r>
              <a:rPr lang="en-US" altLang="he-IL" dirty="0">
                <a:ea typeface="Times New Roman (Hebrew)"/>
                <a:cs typeface="Times New Roman (Hebrew)"/>
              </a:rPr>
              <a:t>	“</a:t>
            </a:r>
            <a:r>
              <a:rPr lang="es-MX" altLang="he-IL" u="sng" dirty="0">
                <a:solidFill>
                  <a:srgbClr val="C00000"/>
                </a:solidFill>
                <a:ea typeface="Times New Roman (Hebrew)"/>
                <a:cs typeface="Times New Roman (Hebrew)"/>
              </a:rPr>
              <a:t>Empty </a:t>
            </a:r>
            <a:r>
              <a:rPr lang="es-MX" altLang="he-IL" i="1" u="sng" dirty="0">
                <a:solidFill>
                  <a:srgbClr val="C00000"/>
                </a:solidFill>
                <a:ea typeface="Times New Roman (Hebrew)"/>
                <a:cs typeface="Times New Roman (Hebrew)"/>
              </a:rPr>
              <a:t>3”</a:t>
            </a:r>
            <a:endParaRPr lang="es-MX" altLang="he-IL" u="sng" dirty="0">
              <a:solidFill>
                <a:srgbClr val="C00000"/>
              </a:solidFill>
              <a:ea typeface="Times New Roman (Hebrew)"/>
              <a:cs typeface="Times New Roman (Hebrew)"/>
            </a:endParaRPr>
          </a:p>
          <a:p>
            <a:pPr eaLnBrk="0" hangingPunct="0">
              <a:lnSpc>
                <a:spcPct val="86000"/>
              </a:lnSpc>
              <a:spcBef>
                <a:spcPct val="41000"/>
              </a:spcBef>
            </a:pPr>
            <a:r>
              <a:rPr lang="en-US" altLang="es-MX" dirty="0">
                <a:ea typeface="Times New Roman (Hebrew)"/>
                <a:cs typeface="Times New Roman (Hebrew)"/>
              </a:rPr>
              <a:t>5. (</a:t>
            </a:r>
            <a:r>
              <a:rPr lang="es-MX" altLang="he-IL" i="1" dirty="0">
                <a:ea typeface="Times New Roman (Hebrew)"/>
                <a:cs typeface="Times New Roman (Hebrew)"/>
              </a:rPr>
              <a:t>x, y | x+y </a:t>
            </a:r>
            <a:r>
              <a:rPr lang="es-MX" altLang="he-IL" dirty="0">
                <a:ea typeface="Times New Roman (Hebrew)"/>
                <a:cs typeface="Times New Roman (Hebrew)"/>
              </a:rPr>
              <a:t>≥</a:t>
            </a:r>
            <a:r>
              <a:rPr lang="es-MX" altLang="he-IL" i="1" dirty="0">
                <a:ea typeface="Times New Roman (Hebrew)"/>
                <a:cs typeface="Times New Roman (Hebrew)"/>
              </a:rPr>
              <a:t> </a:t>
            </a:r>
            <a:r>
              <a:rPr lang="es-MX" altLang="he-IL" dirty="0">
                <a:ea typeface="Times New Roman (Hebrew)"/>
                <a:cs typeface="Times New Roman (Hebrew)"/>
              </a:rPr>
              <a:t>4</a:t>
            </a:r>
            <a:r>
              <a:rPr lang="es-MX" altLang="he-IL" i="1" dirty="0">
                <a:ea typeface="Times New Roman (Hebrew)"/>
                <a:cs typeface="Times New Roman (Hebrew)"/>
              </a:rPr>
              <a:t>  and y &gt; </a:t>
            </a:r>
            <a:r>
              <a:rPr lang="es-MX" altLang="he-IL" dirty="0">
                <a:ea typeface="Times New Roman (Hebrew)"/>
                <a:cs typeface="Times New Roman (Hebrew)"/>
              </a:rPr>
              <a:t>0)   </a:t>
            </a:r>
            <a:r>
              <a:rPr lang="es-MX" altLang="he-IL" i="1" dirty="0">
                <a:ea typeface="Times New Roman (Hebrew)"/>
                <a:cs typeface="Times New Roman (Hebrew)"/>
              </a:rPr>
              <a:t>	</a:t>
            </a:r>
            <a:r>
              <a:rPr lang="es-MX" altLang="he-IL" dirty="0">
                <a:ea typeface="Times New Roman (Hebrew)"/>
                <a:cs typeface="Times New Roman (Hebrew)"/>
              </a:rPr>
              <a:t>(4</a:t>
            </a:r>
            <a:r>
              <a:rPr lang="es-MX" altLang="he-IL" i="1" dirty="0">
                <a:ea typeface="Times New Roman (Hebrew)"/>
                <a:cs typeface="Times New Roman (Hebrew)"/>
              </a:rPr>
              <a:t>, y - </a:t>
            </a:r>
            <a:r>
              <a:rPr lang="es-MX" altLang="he-IL" dirty="0">
                <a:ea typeface="Times New Roman (Hebrew)"/>
                <a:cs typeface="Times New Roman (Hebrew)"/>
              </a:rPr>
              <a:t>(4</a:t>
            </a:r>
            <a:r>
              <a:rPr lang="es-MX" altLang="he-IL" i="1" dirty="0">
                <a:ea typeface="Times New Roman (Hebrew)"/>
                <a:cs typeface="Times New Roman (Hebrew)"/>
              </a:rPr>
              <a:t> - x</a:t>
            </a:r>
            <a:r>
              <a:rPr lang="es-MX" altLang="he-IL" dirty="0">
                <a:ea typeface="Times New Roman (Hebrew)"/>
                <a:cs typeface="Times New Roman (Hebrew)"/>
              </a:rPr>
              <a:t>))  </a:t>
            </a:r>
            <a:endParaRPr lang="en-US" altLang="he-IL" dirty="0">
              <a:ea typeface="Times New Roman (Hebrew)"/>
              <a:cs typeface="Times New Roman (Hebrew)"/>
            </a:endParaRPr>
          </a:p>
          <a:p>
            <a:pPr eaLnBrk="0" hangingPunct="0">
              <a:lnSpc>
                <a:spcPct val="86000"/>
              </a:lnSpc>
              <a:spcBef>
                <a:spcPct val="41000"/>
              </a:spcBef>
            </a:pPr>
            <a:r>
              <a:rPr lang="en-US" altLang="he-IL" dirty="0">
                <a:ea typeface="Times New Roman (Hebrew)"/>
                <a:cs typeface="Times New Roman (Hebrew)"/>
              </a:rPr>
              <a:t>				“</a:t>
            </a:r>
            <a:r>
              <a:rPr lang="es-MX" altLang="he-IL" u="sng" dirty="0">
                <a:solidFill>
                  <a:srgbClr val="C00000"/>
                </a:solidFill>
                <a:ea typeface="Times New Roman (Hebrew)"/>
                <a:cs typeface="Times New Roman (Hebrew)"/>
              </a:rPr>
              <a:t>Pour from </a:t>
            </a:r>
            <a:r>
              <a:rPr lang="es-MX" altLang="he-IL" i="1" u="sng" dirty="0">
                <a:solidFill>
                  <a:srgbClr val="C00000"/>
                </a:solidFill>
                <a:ea typeface="Times New Roman (Hebrew)"/>
                <a:cs typeface="Times New Roman (Hebrew)"/>
              </a:rPr>
              <a:t>3</a:t>
            </a:r>
            <a:r>
              <a:rPr lang="es-MX" altLang="he-IL" u="sng" dirty="0">
                <a:solidFill>
                  <a:srgbClr val="C00000"/>
                </a:solidFill>
                <a:ea typeface="Times New Roman (Hebrew)"/>
                <a:cs typeface="Times New Roman (Hebrew)"/>
              </a:rPr>
              <a:t> to </a:t>
            </a:r>
            <a:r>
              <a:rPr lang="es-MX" altLang="he-IL" i="1" u="sng" dirty="0">
                <a:solidFill>
                  <a:srgbClr val="C00000"/>
                </a:solidFill>
                <a:ea typeface="Times New Roman (Hebrew)"/>
                <a:cs typeface="Times New Roman (Hebrew)"/>
              </a:rPr>
              <a:t>4</a:t>
            </a:r>
            <a:r>
              <a:rPr lang="es-MX" altLang="he-IL" u="sng" dirty="0">
                <a:solidFill>
                  <a:srgbClr val="C00000"/>
                </a:solidFill>
                <a:ea typeface="Times New Roman (Hebrew)"/>
                <a:cs typeface="Times New Roman (Hebrew)"/>
              </a:rPr>
              <a:t> until </a:t>
            </a:r>
            <a:r>
              <a:rPr lang="es-MX" altLang="he-IL" i="1" u="sng" dirty="0">
                <a:solidFill>
                  <a:srgbClr val="C00000"/>
                </a:solidFill>
                <a:ea typeface="Times New Roman (Hebrew)"/>
                <a:cs typeface="Times New Roman (Hebrew)"/>
              </a:rPr>
              <a:t>4</a:t>
            </a:r>
            <a:r>
              <a:rPr lang="es-MX" altLang="he-IL" u="sng" dirty="0">
                <a:solidFill>
                  <a:srgbClr val="C00000"/>
                </a:solidFill>
                <a:ea typeface="Times New Roman (Hebrew)"/>
                <a:cs typeface="Times New Roman (Hebrew)"/>
              </a:rPr>
              <a:t> is full”</a:t>
            </a:r>
          </a:p>
          <a:p>
            <a:pPr eaLnBrk="0" hangingPunct="0">
              <a:lnSpc>
                <a:spcPct val="86000"/>
              </a:lnSpc>
              <a:spcBef>
                <a:spcPct val="41000"/>
              </a:spcBef>
            </a:pPr>
            <a:r>
              <a:rPr lang="en-US" altLang="es-MX" dirty="0">
                <a:ea typeface="Times New Roman (Hebrew)"/>
                <a:cs typeface="Times New Roman (Hebrew)"/>
              </a:rPr>
              <a:t>6. (</a:t>
            </a:r>
            <a:r>
              <a:rPr lang="es-MX" altLang="he-IL" i="1" dirty="0">
                <a:ea typeface="Times New Roman (Hebrew)"/>
                <a:cs typeface="Times New Roman (Hebrew)"/>
              </a:rPr>
              <a:t>x, y | x+y </a:t>
            </a:r>
            <a:r>
              <a:rPr lang="es-MX" altLang="he-IL" dirty="0">
                <a:ea typeface="Times New Roman (Hebrew)"/>
                <a:cs typeface="Times New Roman (Hebrew)"/>
              </a:rPr>
              <a:t>≥</a:t>
            </a:r>
            <a:r>
              <a:rPr lang="es-MX" altLang="he-IL" dirty="0">
                <a:ea typeface="Times New Roman (Hebrew)"/>
                <a:cs typeface="Times New Roman (Hebrew)"/>
                <a:sym typeface="Symbol" pitchFamily="18" charset="2"/>
              </a:rPr>
              <a:t> </a:t>
            </a:r>
            <a:r>
              <a:rPr lang="es-MX" altLang="he-IL" dirty="0">
                <a:ea typeface="Times New Roman (Hebrew)"/>
                <a:cs typeface="Times New Roman (Hebrew)"/>
              </a:rPr>
              <a:t>3</a:t>
            </a:r>
            <a:r>
              <a:rPr lang="es-MX" altLang="he-IL" i="1" dirty="0">
                <a:ea typeface="Times New Roman (Hebrew)"/>
                <a:cs typeface="Times New Roman (Hebrew)"/>
              </a:rPr>
              <a:t>  and x &gt; </a:t>
            </a:r>
            <a:r>
              <a:rPr lang="es-MX" altLang="he-IL" dirty="0">
                <a:ea typeface="Times New Roman (Hebrew)"/>
                <a:cs typeface="Times New Roman (Hebrew)"/>
              </a:rPr>
              <a:t>0)  </a:t>
            </a:r>
            <a:r>
              <a:rPr lang="es-MX" altLang="he-IL" i="1" dirty="0">
                <a:ea typeface="Times New Roman (Hebrew)"/>
                <a:cs typeface="Times New Roman (Hebrew)"/>
              </a:rPr>
              <a:t> 	</a:t>
            </a:r>
            <a:r>
              <a:rPr lang="es-MX" altLang="he-IL" dirty="0">
                <a:ea typeface="Times New Roman (Hebrew)"/>
                <a:cs typeface="Times New Roman (Hebrew)"/>
              </a:rPr>
              <a:t>(</a:t>
            </a:r>
            <a:r>
              <a:rPr lang="es-MX" altLang="he-IL" i="1" dirty="0">
                <a:ea typeface="Times New Roman (Hebrew)"/>
                <a:cs typeface="Times New Roman (Hebrew)"/>
              </a:rPr>
              <a:t>x - </a:t>
            </a:r>
            <a:r>
              <a:rPr lang="es-MX" altLang="he-IL" dirty="0">
                <a:ea typeface="Times New Roman (Hebrew)"/>
                <a:cs typeface="Times New Roman (Hebrew)"/>
              </a:rPr>
              <a:t>(3</a:t>
            </a:r>
            <a:r>
              <a:rPr lang="es-MX" altLang="he-IL" i="1" dirty="0">
                <a:ea typeface="Times New Roman (Hebrew)"/>
                <a:cs typeface="Times New Roman (Hebrew)"/>
              </a:rPr>
              <a:t> - y</a:t>
            </a:r>
            <a:r>
              <a:rPr lang="es-MX" altLang="he-IL" dirty="0">
                <a:ea typeface="Times New Roman (Hebrew)"/>
                <a:cs typeface="Times New Roman (Hebrew)"/>
              </a:rPr>
              <a:t>)</a:t>
            </a:r>
            <a:r>
              <a:rPr lang="es-MX" altLang="he-IL" i="1" dirty="0">
                <a:ea typeface="Times New Roman (Hebrew)"/>
                <a:cs typeface="Times New Roman (Hebrew)"/>
              </a:rPr>
              <a:t>, </a:t>
            </a:r>
            <a:r>
              <a:rPr lang="es-MX" altLang="he-IL" dirty="0">
                <a:ea typeface="Times New Roman (Hebrew)"/>
                <a:cs typeface="Times New Roman (Hebrew)"/>
              </a:rPr>
              <a:t>3)  </a:t>
            </a:r>
            <a:endParaRPr lang="en-US" altLang="he-IL" dirty="0">
              <a:ea typeface="Times New Roman (Hebrew)"/>
              <a:cs typeface="Times New Roman (Hebrew)"/>
            </a:endParaRPr>
          </a:p>
          <a:p>
            <a:pPr eaLnBrk="0" hangingPunct="0">
              <a:lnSpc>
                <a:spcPct val="86000"/>
              </a:lnSpc>
              <a:spcBef>
                <a:spcPct val="41000"/>
              </a:spcBef>
            </a:pPr>
            <a:r>
              <a:rPr lang="en-US" altLang="he-IL" dirty="0">
                <a:ea typeface="Times New Roman (Hebrew)"/>
                <a:cs typeface="Times New Roman (Hebrew)"/>
              </a:rPr>
              <a:t>				“</a:t>
            </a:r>
            <a:r>
              <a:rPr lang="es-MX" altLang="he-IL" u="sng" dirty="0">
                <a:solidFill>
                  <a:srgbClr val="C00000"/>
                </a:solidFill>
                <a:ea typeface="Times New Roman (Hebrew)"/>
                <a:cs typeface="Times New Roman (Hebrew)"/>
              </a:rPr>
              <a:t>Pour from </a:t>
            </a:r>
            <a:r>
              <a:rPr lang="es-MX" altLang="he-IL" i="1" u="sng" dirty="0">
                <a:solidFill>
                  <a:srgbClr val="C00000"/>
                </a:solidFill>
                <a:ea typeface="Times New Roman (Hebrew)"/>
                <a:cs typeface="Times New Roman (Hebrew)"/>
              </a:rPr>
              <a:t>4</a:t>
            </a:r>
            <a:r>
              <a:rPr lang="es-MX" altLang="he-IL" u="sng" dirty="0">
                <a:solidFill>
                  <a:srgbClr val="C00000"/>
                </a:solidFill>
                <a:ea typeface="Times New Roman (Hebrew)"/>
                <a:cs typeface="Times New Roman (Hebrew)"/>
              </a:rPr>
              <a:t> to </a:t>
            </a:r>
            <a:r>
              <a:rPr lang="es-MX" altLang="he-IL" i="1" u="sng" dirty="0">
                <a:solidFill>
                  <a:srgbClr val="C00000"/>
                </a:solidFill>
                <a:ea typeface="Times New Roman (Hebrew)"/>
                <a:cs typeface="Times New Roman (Hebrew)"/>
              </a:rPr>
              <a:t>3</a:t>
            </a:r>
            <a:r>
              <a:rPr lang="es-MX" altLang="he-IL" u="sng" dirty="0">
                <a:solidFill>
                  <a:srgbClr val="C00000"/>
                </a:solidFill>
                <a:ea typeface="Times New Roman (Hebrew)"/>
                <a:cs typeface="Times New Roman (Hebrew)"/>
              </a:rPr>
              <a:t> until </a:t>
            </a:r>
            <a:r>
              <a:rPr lang="es-MX" altLang="he-IL" i="1" u="sng" dirty="0">
                <a:solidFill>
                  <a:srgbClr val="C00000"/>
                </a:solidFill>
                <a:ea typeface="Times New Roman (Hebrew)"/>
                <a:cs typeface="Times New Roman (Hebrew)"/>
              </a:rPr>
              <a:t>3</a:t>
            </a:r>
            <a:r>
              <a:rPr lang="es-MX" altLang="he-IL" u="sng" dirty="0">
                <a:solidFill>
                  <a:srgbClr val="C00000"/>
                </a:solidFill>
                <a:ea typeface="Times New Roman (Hebrew)"/>
                <a:cs typeface="Times New Roman (Hebrew)"/>
              </a:rPr>
              <a:t> is full”</a:t>
            </a:r>
          </a:p>
          <a:p>
            <a:pPr eaLnBrk="0" hangingPunct="0">
              <a:lnSpc>
                <a:spcPct val="86000"/>
              </a:lnSpc>
              <a:spcBef>
                <a:spcPct val="41000"/>
              </a:spcBef>
            </a:pPr>
            <a:r>
              <a:rPr lang="en-US" altLang="es-MX" dirty="0">
                <a:ea typeface="Times New Roman (Hebrew)"/>
                <a:cs typeface="Times New Roman (Hebrew)"/>
              </a:rPr>
              <a:t>7. (</a:t>
            </a:r>
            <a:r>
              <a:rPr lang="es-MX" altLang="he-IL" i="1" dirty="0">
                <a:ea typeface="Times New Roman (Hebrew)"/>
                <a:cs typeface="Times New Roman (Hebrew)"/>
              </a:rPr>
              <a:t>x, y | x+y </a:t>
            </a:r>
            <a:r>
              <a:rPr lang="es-MX" altLang="he-IL" dirty="0">
                <a:ea typeface="Times New Roman (Hebrew)"/>
                <a:cs typeface="Times New Roman (Hebrew)"/>
              </a:rPr>
              <a:t>≤</a:t>
            </a:r>
            <a:r>
              <a:rPr lang="es-MX" altLang="he-IL" i="1" dirty="0">
                <a:ea typeface="Times New Roman (Hebrew)"/>
                <a:cs typeface="Times New Roman (Hebrew)"/>
                <a:sym typeface="Symbol" pitchFamily="18" charset="2"/>
              </a:rPr>
              <a:t> </a:t>
            </a:r>
            <a:r>
              <a:rPr lang="es-MX" altLang="he-IL" dirty="0">
                <a:ea typeface="Times New Roman (Hebrew)"/>
                <a:cs typeface="Times New Roman (Hebrew)"/>
              </a:rPr>
              <a:t>4</a:t>
            </a:r>
            <a:r>
              <a:rPr lang="es-MX" altLang="he-IL" i="1" dirty="0">
                <a:ea typeface="Times New Roman (Hebrew)"/>
                <a:cs typeface="Times New Roman (Hebrew)"/>
              </a:rPr>
              <a:t>  and y &gt; </a:t>
            </a:r>
            <a:r>
              <a:rPr lang="es-MX" altLang="he-IL" dirty="0">
                <a:ea typeface="Times New Roman (Hebrew)"/>
                <a:cs typeface="Times New Roman (Hebrew)"/>
              </a:rPr>
              <a:t>0)   </a:t>
            </a:r>
            <a:r>
              <a:rPr lang="es-MX" altLang="he-IL" i="1" dirty="0">
                <a:ea typeface="Times New Roman (Hebrew)"/>
                <a:cs typeface="Times New Roman (Hebrew)"/>
              </a:rPr>
              <a:t>	</a:t>
            </a:r>
            <a:r>
              <a:rPr lang="es-MX" altLang="he-IL" dirty="0">
                <a:ea typeface="Times New Roman (Hebrew)"/>
                <a:cs typeface="Times New Roman (Hebrew)"/>
              </a:rPr>
              <a:t>(</a:t>
            </a:r>
            <a:r>
              <a:rPr lang="es-MX" altLang="he-IL" i="1" dirty="0">
                <a:ea typeface="Times New Roman (Hebrew)"/>
                <a:cs typeface="Times New Roman (Hebrew)"/>
              </a:rPr>
              <a:t>x+y, </a:t>
            </a:r>
            <a:r>
              <a:rPr lang="es-MX" altLang="he-IL" dirty="0">
                <a:ea typeface="Times New Roman (Hebrew)"/>
                <a:cs typeface="Times New Roman (Hebrew)"/>
              </a:rPr>
              <a:t>0)         </a:t>
            </a:r>
            <a:endParaRPr lang="en-US" altLang="he-IL" dirty="0">
              <a:ea typeface="Times New Roman (Hebrew)"/>
              <a:cs typeface="Times New Roman (Hebrew)"/>
            </a:endParaRPr>
          </a:p>
          <a:p>
            <a:pPr eaLnBrk="0" hangingPunct="0">
              <a:lnSpc>
                <a:spcPct val="86000"/>
              </a:lnSpc>
              <a:spcBef>
                <a:spcPct val="41000"/>
              </a:spcBef>
            </a:pPr>
            <a:r>
              <a:rPr lang="en-US" altLang="he-IL" dirty="0">
                <a:ea typeface="Times New Roman (Hebrew)"/>
                <a:cs typeface="Times New Roman (Hebrew)"/>
              </a:rPr>
              <a:t>				“</a:t>
            </a:r>
            <a:r>
              <a:rPr lang="es-MX" altLang="he-IL" u="sng" dirty="0">
                <a:solidFill>
                  <a:srgbClr val="C00000"/>
                </a:solidFill>
                <a:ea typeface="Times New Roman (Hebrew)"/>
                <a:cs typeface="Times New Roman (Hebrew)"/>
              </a:rPr>
              <a:t>Pour all water from </a:t>
            </a:r>
            <a:r>
              <a:rPr lang="es-MX" altLang="he-IL" i="1" u="sng" dirty="0">
                <a:solidFill>
                  <a:srgbClr val="C00000"/>
                </a:solidFill>
                <a:ea typeface="Times New Roman (Hebrew)"/>
                <a:cs typeface="Times New Roman (Hebrew)"/>
              </a:rPr>
              <a:t>3</a:t>
            </a:r>
            <a:r>
              <a:rPr lang="es-MX" altLang="he-IL" u="sng" dirty="0">
                <a:solidFill>
                  <a:srgbClr val="C00000"/>
                </a:solidFill>
                <a:ea typeface="Times New Roman (Hebrew)"/>
                <a:cs typeface="Times New Roman (Hebrew)"/>
              </a:rPr>
              <a:t> to </a:t>
            </a:r>
            <a:r>
              <a:rPr lang="es-MX" altLang="he-IL" i="1" u="sng" dirty="0">
                <a:solidFill>
                  <a:srgbClr val="C00000"/>
                </a:solidFill>
                <a:ea typeface="Times New Roman (Hebrew)"/>
                <a:cs typeface="Times New Roman (Hebrew)"/>
              </a:rPr>
              <a:t>4”</a:t>
            </a:r>
            <a:endParaRPr lang="es-MX" altLang="he-IL" u="sng" dirty="0">
              <a:solidFill>
                <a:srgbClr val="C00000"/>
              </a:solidFill>
              <a:ea typeface="Times New Roman (Hebrew)"/>
              <a:cs typeface="Times New Roman (Hebrew)"/>
            </a:endParaRPr>
          </a:p>
        </p:txBody>
      </p:sp>
      <p:cxnSp>
        <p:nvCxnSpPr>
          <p:cNvPr id="31748" name="Straight Arrow Connector 3"/>
          <p:cNvCxnSpPr>
            <a:cxnSpLocks noChangeShapeType="1"/>
          </p:cNvCxnSpPr>
          <p:nvPr/>
        </p:nvCxnSpPr>
        <p:spPr bwMode="auto">
          <a:xfrm>
            <a:off x="2819400" y="1905000"/>
            <a:ext cx="228600" cy="0"/>
          </a:xfrm>
          <a:prstGeom prst="straightConnector1">
            <a:avLst/>
          </a:prstGeom>
          <a:noFill/>
          <a:ln w="25400" algn="ctr">
            <a:solidFill>
              <a:schemeClr val="tx1"/>
            </a:solidFill>
            <a:miter lim="800000"/>
            <a:headEnd/>
            <a:tailEnd type="arrow" w="med" len="med"/>
          </a:ln>
          <a:extLst>
            <a:ext uri="{909E8E84-426E-40dd-AFC4-6F175D3DCCD1}">
              <a14:hiddenFill xmlns="" xmlns:a14="http://schemas.microsoft.com/office/drawing/2010/main">
                <a:noFill/>
              </a14:hiddenFill>
            </a:ext>
          </a:extLst>
        </p:spPr>
      </p:cxnSp>
      <p:cxnSp>
        <p:nvCxnSpPr>
          <p:cNvPr id="31749" name="Straight Arrow Connector 7"/>
          <p:cNvCxnSpPr>
            <a:cxnSpLocks noChangeShapeType="1"/>
          </p:cNvCxnSpPr>
          <p:nvPr/>
        </p:nvCxnSpPr>
        <p:spPr bwMode="auto">
          <a:xfrm>
            <a:off x="2789238" y="2371725"/>
            <a:ext cx="228600" cy="0"/>
          </a:xfrm>
          <a:prstGeom prst="straightConnector1">
            <a:avLst/>
          </a:prstGeom>
          <a:noFill/>
          <a:ln w="25400" algn="ctr">
            <a:solidFill>
              <a:schemeClr val="tx1"/>
            </a:solidFill>
            <a:miter lim="800000"/>
            <a:headEnd/>
            <a:tailEnd type="arrow" w="med" len="med"/>
          </a:ln>
          <a:extLst>
            <a:ext uri="{909E8E84-426E-40dd-AFC4-6F175D3DCCD1}">
              <a14:hiddenFill xmlns="" xmlns:a14="http://schemas.microsoft.com/office/drawing/2010/main">
                <a:noFill/>
              </a14:hiddenFill>
            </a:ext>
          </a:extLst>
        </p:spPr>
      </p:cxnSp>
      <p:cxnSp>
        <p:nvCxnSpPr>
          <p:cNvPr id="31750" name="Straight Arrow Connector 8"/>
          <p:cNvCxnSpPr>
            <a:cxnSpLocks noChangeShapeType="1"/>
          </p:cNvCxnSpPr>
          <p:nvPr/>
        </p:nvCxnSpPr>
        <p:spPr bwMode="auto">
          <a:xfrm>
            <a:off x="2825750" y="2819400"/>
            <a:ext cx="228600" cy="0"/>
          </a:xfrm>
          <a:prstGeom prst="straightConnector1">
            <a:avLst/>
          </a:prstGeom>
          <a:noFill/>
          <a:ln w="25400" algn="ctr">
            <a:solidFill>
              <a:schemeClr val="tx1"/>
            </a:solidFill>
            <a:miter lim="800000"/>
            <a:headEnd/>
            <a:tailEnd type="arrow" w="med" len="med"/>
          </a:ln>
          <a:extLst>
            <a:ext uri="{909E8E84-426E-40dd-AFC4-6F175D3DCCD1}">
              <a14:hiddenFill xmlns="" xmlns:a14="http://schemas.microsoft.com/office/drawing/2010/main">
                <a:noFill/>
              </a14:hiddenFill>
            </a:ext>
          </a:extLst>
        </p:spPr>
      </p:cxnSp>
      <p:cxnSp>
        <p:nvCxnSpPr>
          <p:cNvPr id="31751" name="Straight Arrow Connector 9"/>
          <p:cNvCxnSpPr>
            <a:cxnSpLocks noChangeShapeType="1"/>
          </p:cNvCxnSpPr>
          <p:nvPr/>
        </p:nvCxnSpPr>
        <p:spPr bwMode="auto">
          <a:xfrm>
            <a:off x="2825750" y="3276600"/>
            <a:ext cx="228600" cy="0"/>
          </a:xfrm>
          <a:prstGeom prst="straightConnector1">
            <a:avLst/>
          </a:prstGeom>
          <a:noFill/>
          <a:ln w="25400" algn="ctr">
            <a:solidFill>
              <a:schemeClr val="tx1"/>
            </a:solidFill>
            <a:miter lim="800000"/>
            <a:headEnd/>
            <a:tailEnd type="arrow" w="med" len="med"/>
          </a:ln>
          <a:extLst>
            <a:ext uri="{909E8E84-426E-40dd-AFC4-6F175D3DCCD1}">
              <a14:hiddenFill xmlns="" xmlns:a14="http://schemas.microsoft.com/office/drawing/2010/main">
                <a:noFill/>
              </a14:hiddenFill>
            </a:ext>
          </a:extLst>
        </p:spPr>
      </p:cxnSp>
      <p:cxnSp>
        <p:nvCxnSpPr>
          <p:cNvPr id="31752" name="Straight Arrow Connector 10"/>
          <p:cNvCxnSpPr>
            <a:cxnSpLocks noChangeShapeType="1"/>
          </p:cNvCxnSpPr>
          <p:nvPr/>
        </p:nvCxnSpPr>
        <p:spPr bwMode="auto">
          <a:xfrm>
            <a:off x="4621213" y="3733800"/>
            <a:ext cx="636587" cy="0"/>
          </a:xfrm>
          <a:prstGeom prst="straightConnector1">
            <a:avLst/>
          </a:prstGeom>
          <a:noFill/>
          <a:ln w="25400" algn="ctr">
            <a:solidFill>
              <a:schemeClr val="tx1"/>
            </a:solidFill>
            <a:miter lim="800000"/>
            <a:headEnd/>
            <a:tailEnd type="arrow" w="med" len="med"/>
          </a:ln>
          <a:extLst>
            <a:ext uri="{909E8E84-426E-40dd-AFC4-6F175D3DCCD1}">
              <a14:hiddenFill xmlns="" xmlns:a14="http://schemas.microsoft.com/office/drawing/2010/main">
                <a:noFill/>
              </a14:hiddenFill>
            </a:ext>
          </a:extLst>
        </p:spPr>
      </p:cxnSp>
      <p:cxnSp>
        <p:nvCxnSpPr>
          <p:cNvPr id="31753" name="Straight Arrow Connector 12"/>
          <p:cNvCxnSpPr>
            <a:cxnSpLocks noChangeShapeType="1"/>
          </p:cNvCxnSpPr>
          <p:nvPr/>
        </p:nvCxnSpPr>
        <p:spPr bwMode="auto">
          <a:xfrm>
            <a:off x="4678363" y="4648200"/>
            <a:ext cx="636587" cy="0"/>
          </a:xfrm>
          <a:prstGeom prst="straightConnector1">
            <a:avLst/>
          </a:prstGeom>
          <a:noFill/>
          <a:ln w="25400" algn="ctr">
            <a:solidFill>
              <a:schemeClr val="tx1"/>
            </a:solidFill>
            <a:miter lim="800000"/>
            <a:headEnd/>
            <a:tailEnd type="arrow" w="med" len="med"/>
          </a:ln>
          <a:extLst>
            <a:ext uri="{909E8E84-426E-40dd-AFC4-6F175D3DCCD1}">
              <a14:hiddenFill xmlns="" xmlns:a14="http://schemas.microsoft.com/office/drawing/2010/main">
                <a:noFill/>
              </a14:hiddenFill>
            </a:ext>
          </a:extLst>
        </p:spPr>
      </p:cxnSp>
      <p:cxnSp>
        <p:nvCxnSpPr>
          <p:cNvPr id="31754" name="Straight Arrow Connector 13"/>
          <p:cNvCxnSpPr>
            <a:cxnSpLocks noChangeShapeType="1"/>
          </p:cNvCxnSpPr>
          <p:nvPr/>
        </p:nvCxnSpPr>
        <p:spPr bwMode="auto">
          <a:xfrm>
            <a:off x="4616450" y="5562600"/>
            <a:ext cx="636588" cy="0"/>
          </a:xfrm>
          <a:prstGeom prst="straightConnector1">
            <a:avLst/>
          </a:prstGeom>
          <a:noFill/>
          <a:ln w="25400" algn="ctr">
            <a:solidFill>
              <a:schemeClr val="tx1"/>
            </a:solidFill>
            <a:miter lim="800000"/>
            <a:headEnd/>
            <a:tailEnd type="arrow" w="med" len="med"/>
          </a:ln>
          <a:extLst>
            <a:ext uri="{909E8E84-426E-40dd-AFC4-6F175D3DCCD1}">
              <a14:hiddenFill xmlns="" xmlns:a14="http://schemas.microsoft.com/office/drawing/2010/main">
                <a:noFill/>
              </a14:hiddenFill>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40ADE813-99A1-4E23-A43A-E6E9151E4B31}" type="slidenum">
              <a:rPr lang="en-US"/>
              <a:pPr>
                <a:defRPr/>
              </a:pPr>
              <a:t>22</a:t>
            </a:fld>
            <a:endParaRPr lang="en-US"/>
          </a:p>
        </p:txBody>
      </p:sp>
      <p:sp>
        <p:nvSpPr>
          <p:cNvPr id="32771" name="Rectangle 2"/>
          <p:cNvSpPr>
            <a:spLocks noGrp="1" noChangeArrowheads="1"/>
          </p:cNvSpPr>
          <p:nvPr>
            <p:ph type="title"/>
          </p:nvPr>
        </p:nvSpPr>
        <p:spPr/>
        <p:txBody>
          <a:bodyPr/>
          <a:lstStyle/>
          <a:p>
            <a:pPr eaLnBrk="1" hangingPunct="1"/>
            <a:r>
              <a:rPr lang="en-US" sz="3600"/>
              <a:t>Formalizing Search in a State Space</a:t>
            </a:r>
          </a:p>
        </p:txBody>
      </p:sp>
      <p:sp>
        <p:nvSpPr>
          <p:cNvPr id="293891" name="Rectangle 3"/>
          <p:cNvSpPr>
            <a:spLocks noGrp="1" noChangeArrowheads="1"/>
          </p:cNvSpPr>
          <p:nvPr>
            <p:ph type="body" idx="1"/>
          </p:nvPr>
        </p:nvSpPr>
        <p:spPr/>
        <p:txBody>
          <a:bodyPr/>
          <a:lstStyle/>
          <a:p>
            <a:pPr eaLnBrk="1" hangingPunct="1"/>
            <a:r>
              <a:rPr lang="en-US" dirty="0"/>
              <a:t>A </a:t>
            </a:r>
            <a:r>
              <a:rPr lang="en-US" dirty="0">
                <a:solidFill>
                  <a:srgbClr val="CC3300"/>
                </a:solidFill>
              </a:rPr>
              <a:t>state space</a:t>
            </a:r>
            <a:r>
              <a:rPr lang="en-US" dirty="0"/>
              <a:t> is a directed </a:t>
            </a:r>
            <a:r>
              <a:rPr lang="en-US" i="1" dirty="0"/>
              <a:t>graph</a:t>
            </a:r>
            <a:r>
              <a:rPr lang="en-US" dirty="0"/>
              <a:t>: </a:t>
            </a:r>
            <a:r>
              <a:rPr lang="en-US" dirty="0">
                <a:latin typeface="Palatino" pitchFamily="18" charset="0"/>
              </a:rPr>
              <a:t>(</a:t>
            </a:r>
            <a:r>
              <a:rPr lang="en-US" i="1" dirty="0">
                <a:latin typeface="Palatino" pitchFamily="18" charset="0"/>
              </a:rPr>
              <a:t>V, E</a:t>
            </a:r>
            <a:r>
              <a:rPr lang="en-US" dirty="0">
                <a:latin typeface="Palatino" pitchFamily="18" charset="0"/>
              </a:rPr>
              <a:t>)</a:t>
            </a:r>
            <a:endParaRPr lang="en-US" dirty="0"/>
          </a:p>
          <a:p>
            <a:pPr lvl="1" eaLnBrk="1" hangingPunct="1"/>
            <a:r>
              <a:rPr lang="en-US" i="1" dirty="0">
                <a:latin typeface="Palatino" pitchFamily="18" charset="0"/>
              </a:rPr>
              <a:t>V</a:t>
            </a:r>
            <a:r>
              <a:rPr lang="en-US" dirty="0"/>
              <a:t> is a set of nodes (vertices)</a:t>
            </a:r>
          </a:p>
          <a:p>
            <a:pPr lvl="1" eaLnBrk="1" hangingPunct="1"/>
            <a:r>
              <a:rPr lang="en-US" i="1" dirty="0">
                <a:latin typeface="Palatino" pitchFamily="18" charset="0"/>
              </a:rPr>
              <a:t>E</a:t>
            </a:r>
            <a:r>
              <a:rPr lang="en-US" dirty="0"/>
              <a:t> is a set of arcs (edges)</a:t>
            </a:r>
            <a:br>
              <a:rPr lang="en-US" dirty="0"/>
            </a:br>
            <a:r>
              <a:rPr lang="en-US" dirty="0"/>
              <a:t>each arc is </a:t>
            </a:r>
            <a:r>
              <a:rPr lang="en-US" i="1" dirty="0"/>
              <a:t>directed</a:t>
            </a:r>
            <a:r>
              <a:rPr lang="en-US" dirty="0"/>
              <a:t> from one node to another node</a:t>
            </a:r>
          </a:p>
          <a:p>
            <a:pPr eaLnBrk="1" hangingPunct="1"/>
            <a:r>
              <a:rPr lang="en-US" dirty="0"/>
              <a:t>Each </a:t>
            </a:r>
            <a:r>
              <a:rPr lang="en-US" dirty="0">
                <a:solidFill>
                  <a:srgbClr val="CC3300"/>
                </a:solidFill>
              </a:rPr>
              <a:t>node</a:t>
            </a:r>
            <a:r>
              <a:rPr lang="en-US" dirty="0"/>
              <a:t> is a data structure that contains:</a:t>
            </a:r>
          </a:p>
          <a:p>
            <a:pPr lvl="1" eaLnBrk="1" hangingPunct="1"/>
            <a:r>
              <a:rPr lang="en-US" dirty="0"/>
              <a:t>a </a:t>
            </a:r>
            <a:r>
              <a:rPr lang="en-US" b="1" dirty="0"/>
              <a:t>state</a:t>
            </a:r>
            <a:r>
              <a:rPr lang="en-US" dirty="0"/>
              <a:t> description</a:t>
            </a:r>
          </a:p>
          <a:p>
            <a:pPr lvl="1" eaLnBrk="1" hangingPunct="1"/>
            <a:r>
              <a:rPr lang="en-US" dirty="0"/>
              <a:t>other information such as:</a:t>
            </a:r>
          </a:p>
          <a:p>
            <a:pPr lvl="2" eaLnBrk="1" hangingPunct="1"/>
            <a:r>
              <a:rPr lang="en-US" sz="2400" dirty="0"/>
              <a:t>link to parent node</a:t>
            </a:r>
          </a:p>
          <a:p>
            <a:pPr lvl="2" eaLnBrk="1" hangingPunct="1"/>
            <a:r>
              <a:rPr lang="en-US" sz="2400" dirty="0"/>
              <a:t>name of action that generated this node (from its parent) </a:t>
            </a:r>
          </a:p>
          <a:p>
            <a:pPr lvl="2" eaLnBrk="1" hangingPunct="1"/>
            <a:r>
              <a:rPr lang="en-US" sz="2400" dirty="0"/>
              <a:t>other bookkeeping data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3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3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3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38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38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38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38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3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bldLvl="3"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DFBB2526-3084-4C83-BF48-60CB948154FC}" type="slidenum">
              <a:rPr lang="en-US"/>
              <a:pPr>
                <a:defRPr/>
              </a:pPr>
              <a:t>23</a:t>
            </a:fld>
            <a:endParaRPr lang="en-US"/>
          </a:p>
        </p:txBody>
      </p:sp>
      <p:sp>
        <p:nvSpPr>
          <p:cNvPr id="33795" name="Rectangle 2"/>
          <p:cNvSpPr>
            <a:spLocks noGrp="1" noChangeArrowheads="1"/>
          </p:cNvSpPr>
          <p:nvPr>
            <p:ph type="title"/>
          </p:nvPr>
        </p:nvSpPr>
        <p:spPr/>
        <p:txBody>
          <a:bodyPr/>
          <a:lstStyle/>
          <a:p>
            <a:pPr eaLnBrk="1" hangingPunct="1"/>
            <a:r>
              <a:rPr lang="en-US" sz="3600"/>
              <a:t>Formalizing Search in a State Space</a:t>
            </a:r>
          </a:p>
        </p:txBody>
      </p:sp>
      <p:sp>
        <p:nvSpPr>
          <p:cNvPr id="433155" name="Rectangle 3"/>
          <p:cNvSpPr>
            <a:spLocks noGrp="1" noChangeArrowheads="1"/>
          </p:cNvSpPr>
          <p:nvPr>
            <p:ph type="body" idx="1"/>
          </p:nvPr>
        </p:nvSpPr>
        <p:spPr/>
        <p:txBody>
          <a:bodyPr/>
          <a:lstStyle/>
          <a:p>
            <a:pPr eaLnBrk="1" hangingPunct="1"/>
            <a:r>
              <a:rPr lang="en-US" dirty="0"/>
              <a:t>Each </a:t>
            </a:r>
            <a:r>
              <a:rPr lang="en-US" dirty="0">
                <a:solidFill>
                  <a:srgbClr val="CC3300"/>
                </a:solidFill>
              </a:rPr>
              <a:t>arc</a:t>
            </a:r>
            <a:r>
              <a:rPr lang="en-US" dirty="0"/>
              <a:t> corresponds to one of the finite number of actions:</a:t>
            </a:r>
          </a:p>
          <a:p>
            <a:pPr lvl="1" eaLnBrk="1" hangingPunct="1"/>
            <a:r>
              <a:rPr lang="en-US" dirty="0"/>
              <a:t>when the action is applied to the state associated with the arc's source node</a:t>
            </a:r>
          </a:p>
          <a:p>
            <a:pPr lvl="1" eaLnBrk="1" hangingPunct="1"/>
            <a:r>
              <a:rPr lang="en-US" dirty="0"/>
              <a:t>then the resulting state is the state associated with the arc's destination node</a:t>
            </a:r>
          </a:p>
          <a:p>
            <a:pPr eaLnBrk="1" hangingPunct="1"/>
            <a:endParaRPr lang="en-US" dirty="0"/>
          </a:p>
          <a:p>
            <a:pPr eaLnBrk="1" hangingPunct="1"/>
            <a:r>
              <a:rPr lang="en-US" dirty="0"/>
              <a:t>Each arc has a fixed, positive </a:t>
            </a:r>
            <a:r>
              <a:rPr lang="en-US" dirty="0">
                <a:solidFill>
                  <a:srgbClr val="CC3300"/>
                </a:solidFill>
              </a:rPr>
              <a:t>cost</a:t>
            </a:r>
            <a:r>
              <a:rPr lang="en-US" dirty="0"/>
              <a:t>:</a:t>
            </a:r>
          </a:p>
          <a:p>
            <a:pPr lvl="1" eaLnBrk="1" hangingPunct="1"/>
            <a:r>
              <a:rPr lang="en-US" dirty="0"/>
              <a:t>corresponds to the cost of the action</a:t>
            </a:r>
          </a:p>
          <a:p>
            <a:pPr eaLnBrk="1" hangingPunct="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3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3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3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31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3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E0904F73-7CA0-418C-AF72-32A3716B0C24}" type="slidenum">
              <a:rPr lang="en-US"/>
              <a:pPr>
                <a:defRPr/>
              </a:pPr>
              <a:t>24</a:t>
            </a:fld>
            <a:endParaRPr lang="en-US"/>
          </a:p>
        </p:txBody>
      </p:sp>
      <p:sp>
        <p:nvSpPr>
          <p:cNvPr id="34819" name="Rectangle 2"/>
          <p:cNvSpPr>
            <a:spLocks noGrp="1" noChangeArrowheads="1"/>
          </p:cNvSpPr>
          <p:nvPr>
            <p:ph type="title"/>
          </p:nvPr>
        </p:nvSpPr>
        <p:spPr/>
        <p:txBody>
          <a:bodyPr/>
          <a:lstStyle/>
          <a:p>
            <a:pPr eaLnBrk="1" hangingPunct="1"/>
            <a:r>
              <a:rPr lang="en-US" sz="3600"/>
              <a:t>Formalizing Search in a State Space</a:t>
            </a:r>
          </a:p>
        </p:txBody>
      </p:sp>
      <p:sp>
        <p:nvSpPr>
          <p:cNvPr id="434179" name="Rectangle 3"/>
          <p:cNvSpPr>
            <a:spLocks noGrp="1" noChangeArrowheads="1"/>
          </p:cNvSpPr>
          <p:nvPr>
            <p:ph type="body" idx="1"/>
          </p:nvPr>
        </p:nvSpPr>
        <p:spPr/>
        <p:txBody>
          <a:bodyPr/>
          <a:lstStyle/>
          <a:p>
            <a:pPr eaLnBrk="1" hangingPunct="1"/>
            <a:r>
              <a:rPr lang="en-US" dirty="0"/>
              <a:t>Each node has a finite set of </a:t>
            </a:r>
            <a:r>
              <a:rPr lang="en-US" dirty="0">
                <a:solidFill>
                  <a:srgbClr val="CC3300"/>
                </a:solidFill>
              </a:rPr>
              <a:t>successor</a:t>
            </a:r>
            <a:r>
              <a:rPr lang="en-US" dirty="0"/>
              <a:t> nodes:</a:t>
            </a:r>
          </a:p>
          <a:p>
            <a:pPr lvl="1" eaLnBrk="1" hangingPunct="1"/>
            <a:r>
              <a:rPr lang="en-US" dirty="0"/>
              <a:t>corresponds to all of the legal actions</a:t>
            </a:r>
            <a:br>
              <a:rPr lang="en-US" dirty="0"/>
            </a:br>
            <a:r>
              <a:rPr lang="en-US" dirty="0"/>
              <a:t>that can be applied at the source node's state</a:t>
            </a:r>
          </a:p>
          <a:p>
            <a:pPr lvl="1" eaLnBrk="1" hangingPunct="1">
              <a:buFontTx/>
              <a:buNone/>
            </a:pPr>
            <a:endParaRPr lang="en-US" dirty="0"/>
          </a:p>
          <a:p>
            <a:pPr eaLnBrk="1" hangingPunct="1"/>
            <a:r>
              <a:rPr lang="en-US" dirty="0">
                <a:solidFill>
                  <a:srgbClr val="CC3300"/>
                </a:solidFill>
              </a:rPr>
              <a:t>Expanding</a:t>
            </a:r>
            <a:r>
              <a:rPr lang="en-US" dirty="0"/>
              <a:t> a node means:</a:t>
            </a:r>
          </a:p>
          <a:p>
            <a:pPr lvl="1" eaLnBrk="1" hangingPunct="1"/>
            <a:r>
              <a:rPr lang="en-US" dirty="0"/>
              <a:t>generate </a:t>
            </a:r>
            <a:r>
              <a:rPr lang="en-US" i="1" dirty="0"/>
              <a:t>all</a:t>
            </a:r>
            <a:r>
              <a:rPr lang="en-US" dirty="0"/>
              <a:t> of the successor nodes</a:t>
            </a:r>
          </a:p>
          <a:p>
            <a:pPr lvl="1" eaLnBrk="1" hangingPunct="1"/>
            <a:r>
              <a:rPr lang="en-US" dirty="0"/>
              <a:t>add them and their associated arcs to the </a:t>
            </a:r>
            <a:r>
              <a:rPr lang="en-US" i="1" dirty="0"/>
              <a:t>state-space search tree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4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4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41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41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4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B96DE84F-0BB6-42D0-9321-F437B2284583}" type="slidenum">
              <a:rPr lang="en-US"/>
              <a:pPr>
                <a:defRPr/>
              </a:pPr>
              <a:t>25</a:t>
            </a:fld>
            <a:endParaRPr lang="en-US"/>
          </a:p>
        </p:txBody>
      </p:sp>
      <p:sp>
        <p:nvSpPr>
          <p:cNvPr id="35843" name="Rectangle 2"/>
          <p:cNvSpPr>
            <a:spLocks noGrp="1" noChangeArrowheads="1"/>
          </p:cNvSpPr>
          <p:nvPr>
            <p:ph type="title"/>
          </p:nvPr>
        </p:nvSpPr>
        <p:spPr/>
        <p:txBody>
          <a:bodyPr/>
          <a:lstStyle/>
          <a:p>
            <a:pPr eaLnBrk="1" hangingPunct="1"/>
            <a:r>
              <a:rPr lang="en-US" sz="3600"/>
              <a:t>Formalizing Search in a State Space</a:t>
            </a:r>
          </a:p>
        </p:txBody>
      </p:sp>
      <p:sp>
        <p:nvSpPr>
          <p:cNvPr id="435203" name="Rectangle 3"/>
          <p:cNvSpPr>
            <a:spLocks noGrp="1" noChangeArrowheads="1"/>
          </p:cNvSpPr>
          <p:nvPr>
            <p:ph type="body" idx="1"/>
          </p:nvPr>
        </p:nvSpPr>
        <p:spPr/>
        <p:txBody>
          <a:bodyPr/>
          <a:lstStyle/>
          <a:p>
            <a:pPr eaLnBrk="1" hangingPunct="1"/>
            <a:r>
              <a:rPr lang="en-US" dirty="0"/>
              <a:t>One or more nodes are designated as </a:t>
            </a:r>
            <a:r>
              <a:rPr lang="en-US" dirty="0">
                <a:solidFill>
                  <a:srgbClr val="CC3300"/>
                </a:solidFill>
              </a:rPr>
              <a:t>start</a:t>
            </a:r>
            <a:r>
              <a:rPr lang="en-US" dirty="0"/>
              <a:t> nodes</a:t>
            </a:r>
          </a:p>
          <a:p>
            <a:pPr eaLnBrk="1" hangingPunct="1"/>
            <a:r>
              <a:rPr lang="en-US" dirty="0"/>
              <a:t>A </a:t>
            </a:r>
            <a:r>
              <a:rPr lang="en-US" dirty="0">
                <a:solidFill>
                  <a:srgbClr val="CC3300"/>
                </a:solidFill>
              </a:rPr>
              <a:t>goal test</a:t>
            </a:r>
            <a:r>
              <a:rPr lang="en-US" dirty="0"/>
              <a:t> is applied to a node's state to determine if it is a goal node</a:t>
            </a:r>
          </a:p>
          <a:p>
            <a:pPr eaLnBrk="1" hangingPunct="1"/>
            <a:r>
              <a:rPr lang="en-US" dirty="0"/>
              <a:t>A </a:t>
            </a:r>
            <a:r>
              <a:rPr lang="en-US" dirty="0">
                <a:solidFill>
                  <a:srgbClr val="CC3300"/>
                </a:solidFill>
              </a:rPr>
              <a:t>solution</a:t>
            </a:r>
            <a:r>
              <a:rPr lang="en-US" dirty="0"/>
              <a:t> is a sequence of actions associated with a path in the state space from a start to a goal node:</a:t>
            </a:r>
          </a:p>
          <a:p>
            <a:pPr lvl="1" eaLnBrk="1" hangingPunct="1"/>
            <a:r>
              <a:rPr lang="en-US" dirty="0"/>
              <a:t>just the goal state (e.g., </a:t>
            </a:r>
            <a:r>
              <a:rPr lang="en-US" dirty="0" err="1"/>
              <a:t>cryptarithmetic</a:t>
            </a:r>
            <a:r>
              <a:rPr lang="en-US" dirty="0"/>
              <a:t>) </a:t>
            </a:r>
          </a:p>
          <a:p>
            <a:pPr lvl="1" eaLnBrk="1" hangingPunct="1"/>
            <a:r>
              <a:rPr lang="en-US" dirty="0"/>
              <a:t>a path from start to goal state (e.g., 8-puzzle)</a:t>
            </a:r>
          </a:p>
          <a:p>
            <a:pPr eaLnBrk="1" hangingPunct="1"/>
            <a:r>
              <a:rPr lang="en-US" dirty="0"/>
              <a:t>The </a:t>
            </a:r>
            <a:r>
              <a:rPr lang="en-US" dirty="0">
                <a:solidFill>
                  <a:srgbClr val="CC3300"/>
                </a:solidFill>
              </a:rPr>
              <a:t>cost</a:t>
            </a:r>
            <a:r>
              <a:rPr lang="en-US" dirty="0"/>
              <a:t> of a solution is the sum of the arc costs</a:t>
            </a:r>
            <a:br>
              <a:rPr lang="en-US" dirty="0"/>
            </a:br>
            <a:r>
              <a:rPr lang="en-US" dirty="0"/>
              <a:t>on the solution path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5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5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520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3520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3520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5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Summary</a:t>
            </a:r>
          </a:p>
        </p:txBody>
      </p:sp>
      <p:sp>
        <p:nvSpPr>
          <p:cNvPr id="4" name="Content Placeholder 3"/>
          <p:cNvSpPr txBox="1">
            <a:spLocks noGrp="1"/>
          </p:cNvSpPr>
          <p:nvPr>
            <p:ph idx="1"/>
          </p:nvPr>
        </p:nvSpPr>
        <p:spPr>
          <a:xfrm>
            <a:off x="609600" y="1905000"/>
            <a:ext cx="8077200" cy="3280898"/>
          </a:xfrm>
          <a:prstGeom prst="rect">
            <a:avLst/>
          </a:prstGeom>
          <a:noFill/>
        </p:spPr>
        <p:txBody>
          <a:bodyPr wrap="square" rtlCol="0">
            <a:spAutoFit/>
          </a:bodyPr>
          <a:lstStyle/>
          <a:p>
            <a:pPr marL="457200" indent="-457200">
              <a:buFont typeface="Arial"/>
              <a:buChar char="•"/>
            </a:pPr>
            <a:r>
              <a:rPr lang="en-US" sz="2800" dirty="0"/>
              <a:t>Solution is an ordered sequence of primitive actions (steps)</a:t>
            </a:r>
          </a:p>
          <a:p>
            <a:pPr marL="400050" lvl="1" indent="0">
              <a:buNone/>
            </a:pPr>
            <a:r>
              <a:rPr lang="en-US" sz="2800" i="1" dirty="0"/>
              <a:t>	f</a:t>
            </a:r>
            <a:r>
              <a:rPr lang="en-US" sz="2800" dirty="0"/>
              <a:t>(</a:t>
            </a:r>
            <a:r>
              <a:rPr lang="en-US" sz="2800" i="1" dirty="0"/>
              <a:t>x</a:t>
            </a:r>
            <a:r>
              <a:rPr lang="en-US" sz="2800" dirty="0"/>
              <a:t>) = </a:t>
            </a:r>
            <a:r>
              <a:rPr lang="en-US" sz="2800" i="1" dirty="0"/>
              <a:t>a</a:t>
            </a:r>
            <a:r>
              <a:rPr lang="en-US" sz="2800" baseline="-25000" dirty="0"/>
              <a:t>1</a:t>
            </a:r>
            <a:r>
              <a:rPr lang="en-US" sz="2800" dirty="0"/>
              <a:t>, </a:t>
            </a:r>
            <a:r>
              <a:rPr lang="en-US" sz="2800" i="1" dirty="0"/>
              <a:t>a</a:t>
            </a:r>
            <a:r>
              <a:rPr lang="en-US" sz="2800" baseline="-25000" dirty="0"/>
              <a:t>2</a:t>
            </a:r>
            <a:r>
              <a:rPr lang="en-US" sz="2800" dirty="0"/>
              <a:t>, …, </a:t>
            </a:r>
            <a:r>
              <a:rPr lang="en-US" sz="2800" i="1" dirty="0"/>
              <a:t>a</a:t>
            </a:r>
            <a:r>
              <a:rPr lang="en-US" sz="2800" i="1" baseline="-25000" dirty="0"/>
              <a:t>n  </a:t>
            </a:r>
            <a:r>
              <a:rPr lang="en-US" sz="2800" dirty="0"/>
              <a:t>where </a:t>
            </a:r>
            <a:r>
              <a:rPr lang="en-US" sz="2800" i="1" dirty="0"/>
              <a:t>x</a:t>
            </a:r>
            <a:r>
              <a:rPr lang="en-US" sz="2800" dirty="0"/>
              <a:t> is the input</a:t>
            </a:r>
          </a:p>
          <a:p>
            <a:pPr marL="457200" indent="-457200">
              <a:buFont typeface="Arial"/>
              <a:buChar char="•"/>
            </a:pPr>
            <a:r>
              <a:rPr lang="en-US" sz="2800" dirty="0"/>
              <a:t>Model task as a </a:t>
            </a:r>
            <a:r>
              <a:rPr lang="en-US" sz="2800" b="1" dirty="0"/>
              <a:t>graph of all possible states and actions,</a:t>
            </a:r>
            <a:r>
              <a:rPr lang="en-US" sz="2800" dirty="0"/>
              <a:t> and a solution as a </a:t>
            </a:r>
            <a:r>
              <a:rPr lang="en-US" sz="2800" b="1" dirty="0"/>
              <a:t>path</a:t>
            </a:r>
          </a:p>
          <a:p>
            <a:pPr marL="457200" indent="-457200">
              <a:buFont typeface="Arial"/>
              <a:buChar char="•"/>
            </a:pPr>
            <a:r>
              <a:rPr lang="en-US" sz="2800" dirty="0"/>
              <a:t>A </a:t>
            </a:r>
            <a:r>
              <a:rPr lang="en-US" sz="2800" b="1" dirty="0"/>
              <a:t>state</a:t>
            </a:r>
            <a:r>
              <a:rPr lang="en-US" sz="2800" dirty="0"/>
              <a:t> captures all the relevant information about the past</a:t>
            </a:r>
          </a:p>
        </p:txBody>
      </p:sp>
    </p:spTree>
    <p:extLst>
      <p:ext uri="{BB962C8B-B14F-4D97-AF65-F5344CB8AC3E}">
        <p14:creationId xmlns:p14="http://schemas.microsoft.com/office/powerpoint/2010/main" val="437058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304800"/>
            <a:ext cx="8001000" cy="762000"/>
          </a:xfrm>
        </p:spPr>
        <p:txBody>
          <a:bodyPr/>
          <a:lstStyle/>
          <a:p>
            <a:r>
              <a:rPr lang="en-US" sz="3600" dirty="0"/>
              <a:t>Sizes of State Spaces*</a:t>
            </a:r>
          </a:p>
        </p:txBody>
      </p:sp>
      <p:sp>
        <p:nvSpPr>
          <p:cNvPr id="16387" name="Rectangle 3"/>
          <p:cNvSpPr>
            <a:spLocks noGrp="1" noChangeArrowheads="1"/>
          </p:cNvSpPr>
          <p:nvPr>
            <p:ph type="body" sz="half" idx="1"/>
          </p:nvPr>
        </p:nvSpPr>
        <p:spPr>
          <a:xfrm>
            <a:off x="656303" y="1951038"/>
            <a:ext cx="7772400" cy="3886200"/>
          </a:xfrm>
        </p:spPr>
        <p:txBody>
          <a:bodyPr/>
          <a:lstStyle/>
          <a:p>
            <a:r>
              <a:rPr lang="en-US" dirty="0"/>
              <a:t>Tic-Tac-Toe	   10</a:t>
            </a:r>
            <a:r>
              <a:rPr lang="en-US" baseline="30000" dirty="0"/>
              <a:t>3</a:t>
            </a:r>
          </a:p>
          <a:p>
            <a:r>
              <a:rPr lang="en-US" dirty="0"/>
              <a:t>Checkers		   10</a:t>
            </a:r>
            <a:r>
              <a:rPr lang="en-US" baseline="30000" dirty="0"/>
              <a:t>20</a:t>
            </a:r>
          </a:p>
          <a:p>
            <a:r>
              <a:rPr lang="en-US" dirty="0"/>
              <a:t>Chess		   10</a:t>
            </a:r>
            <a:r>
              <a:rPr lang="en-US" baseline="30000" dirty="0"/>
              <a:t>50</a:t>
            </a:r>
          </a:p>
          <a:p>
            <a:r>
              <a:rPr lang="en-US" dirty="0"/>
              <a:t>Go                          10</a:t>
            </a:r>
            <a:r>
              <a:rPr lang="en-US" baseline="30000" dirty="0"/>
              <a:t>170</a:t>
            </a:r>
          </a:p>
        </p:txBody>
      </p:sp>
      <p:grpSp>
        <p:nvGrpSpPr>
          <p:cNvPr id="37892" name="Group 6"/>
          <p:cNvGrpSpPr>
            <a:grpSpLocks/>
          </p:cNvGrpSpPr>
          <p:nvPr/>
        </p:nvGrpSpPr>
        <p:grpSpPr bwMode="auto">
          <a:xfrm>
            <a:off x="914400" y="1430486"/>
            <a:ext cx="3734806" cy="461665"/>
            <a:chOff x="990600" y="2192486"/>
            <a:chExt cx="3734806" cy="461665"/>
          </a:xfrm>
        </p:grpSpPr>
        <p:sp>
          <p:nvSpPr>
            <p:cNvPr id="37894" name="Text Box 8"/>
            <p:cNvSpPr txBox="1">
              <a:spLocks noChangeArrowheads="1"/>
            </p:cNvSpPr>
            <p:nvPr/>
          </p:nvSpPr>
          <p:spPr bwMode="auto">
            <a:xfrm>
              <a:off x="990600" y="2192486"/>
              <a:ext cx="1305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b="1" dirty="0"/>
                <a:t>Problem</a:t>
              </a:r>
            </a:p>
          </p:txBody>
        </p:sp>
        <p:sp>
          <p:nvSpPr>
            <p:cNvPr id="37895" name="Text Box 9"/>
            <p:cNvSpPr txBox="1">
              <a:spLocks noChangeArrowheads="1"/>
            </p:cNvSpPr>
            <p:nvPr/>
          </p:nvSpPr>
          <p:spPr bwMode="auto">
            <a:xfrm>
              <a:off x="3505200" y="2192486"/>
              <a:ext cx="122020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b="1" dirty="0"/>
                <a:t># Nodes</a:t>
              </a:r>
            </a:p>
          </p:txBody>
        </p:sp>
      </p:grpSp>
      <p:sp>
        <p:nvSpPr>
          <p:cNvPr id="2" name="TextBox 1">
            <a:extLst>
              <a:ext uri="{FF2B5EF4-FFF2-40B4-BE49-F238E27FC236}">
                <a16:creationId xmlns:a16="http://schemas.microsoft.com/office/drawing/2014/main" id="{CF7110DA-E371-5549-A397-EEB6E2AF4FAE}"/>
              </a:ext>
            </a:extLst>
          </p:cNvPr>
          <p:cNvSpPr txBox="1"/>
          <p:nvPr/>
        </p:nvSpPr>
        <p:spPr>
          <a:xfrm>
            <a:off x="656303" y="5918248"/>
            <a:ext cx="4872488" cy="461665"/>
          </a:xfrm>
          <a:prstGeom prst="rect">
            <a:avLst/>
          </a:prstGeom>
          <a:noFill/>
        </p:spPr>
        <p:txBody>
          <a:bodyPr wrap="none" rtlCol="0">
            <a:spAutoFit/>
          </a:bodyPr>
          <a:lstStyle/>
          <a:p>
            <a:r>
              <a:rPr lang="en-US" dirty="0"/>
              <a:t>* Approximate number of legal states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Components of Formalizing Search in a State Space?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8240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52400" y="-76200"/>
            <a:ext cx="8534400" cy="1143000"/>
          </a:xfrm>
        </p:spPr>
        <p:txBody>
          <a:bodyPr/>
          <a:lstStyle/>
          <a:p>
            <a:r>
              <a:rPr lang="en-US" sz="3600"/>
              <a:t>Formalizing Search</a:t>
            </a:r>
          </a:p>
        </p:txBody>
      </p:sp>
      <p:sp>
        <p:nvSpPr>
          <p:cNvPr id="38915" name="Content Placeholder 2"/>
          <p:cNvSpPr>
            <a:spLocks noGrp="1"/>
          </p:cNvSpPr>
          <p:nvPr>
            <p:ph idx="1"/>
          </p:nvPr>
        </p:nvSpPr>
        <p:spPr>
          <a:xfrm>
            <a:off x="457200" y="1143000"/>
            <a:ext cx="8229600" cy="5715000"/>
          </a:xfrm>
        </p:spPr>
        <p:txBody>
          <a:bodyPr/>
          <a:lstStyle/>
          <a:p>
            <a:pPr>
              <a:buFont typeface="Arial" pitchFamily="34" charset="0"/>
              <a:buNone/>
            </a:pPr>
            <a:r>
              <a:rPr lang="en-US" dirty="0"/>
              <a:t>A search problem has five components:</a:t>
            </a:r>
          </a:p>
          <a:p>
            <a:pPr>
              <a:buFont typeface="Arial" pitchFamily="34" charset="0"/>
              <a:buNone/>
            </a:pPr>
            <a:r>
              <a:rPr lang="en-US" i="1" dirty="0">
                <a:solidFill>
                  <a:schemeClr val="accent1"/>
                </a:solidFill>
              </a:rPr>
              <a:t>	</a:t>
            </a:r>
            <a:r>
              <a:rPr lang="en-US" i="1" dirty="0">
                <a:solidFill>
                  <a:srgbClr val="0A85FF"/>
                </a:solidFill>
                <a:latin typeface="Lucida Calligraphy"/>
                <a:cs typeface="Lucida Calligraphy"/>
              </a:rPr>
              <a:t>S</a:t>
            </a:r>
            <a:r>
              <a:rPr lang="en-US" i="1" dirty="0">
                <a:solidFill>
                  <a:srgbClr val="0A85FF"/>
                </a:solidFill>
              </a:rPr>
              <a:t>, I, G</a:t>
            </a:r>
            <a:r>
              <a:rPr lang="en-US" dirty="0">
                <a:solidFill>
                  <a:srgbClr val="0A85FF"/>
                </a:solidFill>
              </a:rPr>
              <a:t>, </a:t>
            </a:r>
            <a:r>
              <a:rPr lang="en-US" i="1" dirty="0">
                <a:solidFill>
                  <a:srgbClr val="0A85FF"/>
                </a:solidFill>
              </a:rPr>
              <a:t>actions</a:t>
            </a:r>
            <a:r>
              <a:rPr lang="en-US" dirty="0">
                <a:solidFill>
                  <a:srgbClr val="0A85FF"/>
                </a:solidFill>
              </a:rPr>
              <a:t>, </a:t>
            </a:r>
            <a:r>
              <a:rPr lang="en-US" i="1" dirty="0">
                <a:solidFill>
                  <a:srgbClr val="0A85FF"/>
                </a:solidFill>
              </a:rPr>
              <a:t>cost</a:t>
            </a:r>
            <a:endParaRPr lang="en-US" dirty="0">
              <a:solidFill>
                <a:schemeClr val="accent1"/>
              </a:solidFill>
            </a:endParaRPr>
          </a:p>
          <a:p>
            <a:pPr>
              <a:buFont typeface="Calibri" pitchFamily="34" charset="0"/>
              <a:buAutoNum type="arabicPeriod"/>
            </a:pPr>
            <a:r>
              <a:rPr lang="en-US" dirty="0">
                <a:solidFill>
                  <a:srgbClr val="C00000"/>
                </a:solidFill>
              </a:rPr>
              <a:t>State space </a:t>
            </a:r>
            <a:r>
              <a:rPr lang="en-US" i="1" dirty="0">
                <a:solidFill>
                  <a:srgbClr val="C00000"/>
                </a:solidFill>
                <a:latin typeface="Lucida Calligraphy"/>
                <a:cs typeface="Lucida Calligraphy"/>
              </a:rPr>
              <a:t>S </a:t>
            </a:r>
            <a:r>
              <a:rPr lang="en-US" dirty="0">
                <a:solidFill>
                  <a:srgbClr val="C00000"/>
                </a:solidFill>
              </a:rPr>
              <a:t>: </a:t>
            </a:r>
            <a:r>
              <a:rPr lang="en-US" dirty="0"/>
              <a:t>all valid configurations</a:t>
            </a:r>
          </a:p>
          <a:p>
            <a:pPr>
              <a:buFont typeface="Calibri" pitchFamily="34" charset="0"/>
              <a:buAutoNum type="arabicPeriod"/>
            </a:pPr>
            <a:r>
              <a:rPr lang="en-US" dirty="0">
                <a:solidFill>
                  <a:srgbClr val="C00000"/>
                </a:solidFill>
              </a:rPr>
              <a:t>Initial states </a:t>
            </a:r>
            <a:r>
              <a:rPr lang="en-US" i="1" dirty="0">
                <a:solidFill>
                  <a:srgbClr val="C00000"/>
                </a:solidFill>
              </a:rPr>
              <a:t>I</a:t>
            </a:r>
            <a:r>
              <a:rPr lang="en-US" dirty="0">
                <a:solidFill>
                  <a:srgbClr val="C00000"/>
                </a:solidFill>
              </a:rPr>
              <a:t> </a:t>
            </a:r>
            <a:r>
              <a:rPr lang="en-US" dirty="0">
                <a:solidFill>
                  <a:srgbClr val="C00000"/>
                </a:solidFill>
                <a:latin typeface="Cambria Math" pitchFamily="18" charset="0"/>
                <a:ea typeface="Cambria Math" pitchFamily="18" charset="0"/>
                <a:cs typeface="Cambria Math" pitchFamily="18" charset="0"/>
              </a:rPr>
              <a:t>⊆ </a:t>
            </a:r>
            <a:r>
              <a:rPr lang="en-US" i="1" dirty="0">
                <a:solidFill>
                  <a:srgbClr val="C00000"/>
                </a:solidFill>
                <a:latin typeface="Lucida Calligraphy"/>
                <a:ea typeface="Cambria Math" pitchFamily="18" charset="0"/>
                <a:cs typeface="Lucida Calligraphy"/>
              </a:rPr>
              <a:t>S</a:t>
            </a:r>
            <a:r>
              <a:rPr lang="en-US" dirty="0">
                <a:solidFill>
                  <a:srgbClr val="C00000"/>
                </a:solidFill>
                <a:ea typeface="Cambria Math" pitchFamily="18" charset="0"/>
                <a:cs typeface="Cambria Math" pitchFamily="18" charset="0"/>
              </a:rPr>
              <a:t>: </a:t>
            </a:r>
            <a:r>
              <a:rPr lang="en-US" dirty="0">
                <a:ea typeface="Cambria Math" pitchFamily="18" charset="0"/>
                <a:cs typeface="Cambria Math" pitchFamily="18" charset="0"/>
              </a:rPr>
              <a:t>a set of start states</a:t>
            </a:r>
          </a:p>
          <a:p>
            <a:pPr>
              <a:buFont typeface="Calibri" pitchFamily="34" charset="0"/>
              <a:buAutoNum type="arabicPeriod"/>
            </a:pPr>
            <a:r>
              <a:rPr lang="en-US" dirty="0">
                <a:solidFill>
                  <a:srgbClr val="C00000"/>
                </a:solidFill>
                <a:ea typeface="Cambria Math" pitchFamily="18" charset="0"/>
                <a:cs typeface="Cambria Math" pitchFamily="18" charset="0"/>
              </a:rPr>
              <a:t>Goal states </a:t>
            </a:r>
            <a:r>
              <a:rPr lang="en-US" i="1" dirty="0">
                <a:solidFill>
                  <a:srgbClr val="C00000"/>
                </a:solidFill>
                <a:ea typeface="Cambria Math" pitchFamily="18" charset="0"/>
                <a:cs typeface="Cambria Math" pitchFamily="18" charset="0"/>
              </a:rPr>
              <a:t>G </a:t>
            </a:r>
            <a:r>
              <a:rPr lang="en-US" dirty="0">
                <a:solidFill>
                  <a:srgbClr val="C00000"/>
                </a:solidFill>
                <a:latin typeface="Cambria Math" pitchFamily="18" charset="0"/>
                <a:ea typeface="Cambria Math" pitchFamily="18" charset="0"/>
                <a:cs typeface="Cambria Math" pitchFamily="18" charset="0"/>
              </a:rPr>
              <a:t>⊆</a:t>
            </a:r>
            <a:r>
              <a:rPr lang="en-US" i="1" dirty="0">
                <a:solidFill>
                  <a:srgbClr val="C00000"/>
                </a:solidFill>
                <a:ea typeface="Cambria Math" pitchFamily="18" charset="0"/>
                <a:cs typeface="Cambria Math" pitchFamily="18" charset="0"/>
              </a:rPr>
              <a:t> </a:t>
            </a:r>
            <a:r>
              <a:rPr lang="en-US" i="1" dirty="0">
                <a:solidFill>
                  <a:srgbClr val="C00000"/>
                </a:solidFill>
                <a:latin typeface="Lucida Calligraphy"/>
                <a:ea typeface="Cambria Math" pitchFamily="18" charset="0"/>
                <a:cs typeface="Lucida Calligraphy"/>
              </a:rPr>
              <a:t>S</a:t>
            </a:r>
            <a:r>
              <a:rPr lang="en-US" dirty="0">
                <a:solidFill>
                  <a:srgbClr val="C00000"/>
                </a:solidFill>
                <a:ea typeface="Cambria Math" pitchFamily="18" charset="0"/>
                <a:cs typeface="Cambria Math" pitchFamily="18" charset="0"/>
              </a:rPr>
              <a:t>: </a:t>
            </a:r>
            <a:r>
              <a:rPr lang="en-US" dirty="0">
                <a:ea typeface="Cambria Math" pitchFamily="18" charset="0"/>
                <a:cs typeface="Cambria Math" pitchFamily="18" charset="0"/>
              </a:rPr>
              <a:t>a set of goal states</a:t>
            </a:r>
          </a:p>
          <a:p>
            <a:pPr>
              <a:buFont typeface="Calibri" pitchFamily="34" charset="0"/>
              <a:buAutoNum type="arabicPeriod"/>
            </a:pPr>
            <a:r>
              <a:rPr lang="en-US" dirty="0">
                <a:solidFill>
                  <a:srgbClr val="040000"/>
                </a:solidFill>
                <a:ea typeface="Cambria Math" pitchFamily="18" charset="0"/>
                <a:cs typeface="Cambria Math" pitchFamily="18" charset="0"/>
              </a:rPr>
              <a:t>An</a:t>
            </a:r>
            <a:r>
              <a:rPr lang="en-US" dirty="0">
                <a:solidFill>
                  <a:srgbClr val="C00000"/>
                </a:solidFill>
                <a:ea typeface="Cambria Math" pitchFamily="18" charset="0"/>
                <a:cs typeface="Cambria Math" pitchFamily="18" charset="0"/>
              </a:rPr>
              <a:t> action function </a:t>
            </a:r>
            <a:r>
              <a:rPr lang="en-US" i="1" dirty="0">
                <a:solidFill>
                  <a:srgbClr val="0A85FF"/>
                </a:solidFill>
                <a:ea typeface="Cambria Math" pitchFamily="18" charset="0"/>
                <a:cs typeface="Cambria Math" pitchFamily="18" charset="0"/>
              </a:rPr>
              <a:t>successors</a:t>
            </a:r>
            <a:r>
              <a:rPr lang="en-US" dirty="0">
                <a:solidFill>
                  <a:srgbClr val="C00000"/>
                </a:solidFill>
                <a:ea typeface="Cambria Math" pitchFamily="18" charset="0"/>
                <a:cs typeface="Cambria Math" pitchFamily="18" charset="0"/>
              </a:rPr>
              <a:t>(</a:t>
            </a:r>
            <a:r>
              <a:rPr lang="en-US" i="1" dirty="0">
                <a:solidFill>
                  <a:srgbClr val="C00000"/>
                </a:solidFill>
                <a:ea typeface="Cambria Math" pitchFamily="18" charset="0"/>
                <a:cs typeface="Cambria Math" pitchFamily="18" charset="0"/>
              </a:rPr>
              <a:t>s</a:t>
            </a:r>
            <a:r>
              <a:rPr lang="en-US" dirty="0">
                <a:solidFill>
                  <a:srgbClr val="C00000"/>
                </a:solidFill>
                <a:ea typeface="Cambria Math" pitchFamily="18" charset="0"/>
                <a:cs typeface="Cambria Math" pitchFamily="18" charset="0"/>
              </a:rPr>
              <a:t>) </a:t>
            </a:r>
            <a:r>
              <a:rPr lang="en-US" dirty="0">
                <a:solidFill>
                  <a:srgbClr val="C00000"/>
                </a:solidFill>
                <a:latin typeface="Cambria Math" pitchFamily="18" charset="0"/>
                <a:ea typeface="Cambria Math" pitchFamily="18" charset="0"/>
                <a:cs typeface="Cambria Math" pitchFamily="18" charset="0"/>
              </a:rPr>
              <a:t>⊆</a:t>
            </a:r>
            <a:r>
              <a:rPr lang="en-US" i="1" dirty="0">
                <a:solidFill>
                  <a:srgbClr val="C00000"/>
                </a:solidFill>
                <a:ea typeface="Cambria Math" pitchFamily="18" charset="0"/>
                <a:cs typeface="Cambria Math" pitchFamily="18" charset="0"/>
              </a:rPr>
              <a:t> </a:t>
            </a:r>
            <a:r>
              <a:rPr lang="en-US" i="1" dirty="0">
                <a:solidFill>
                  <a:srgbClr val="C00000"/>
                </a:solidFill>
                <a:latin typeface="Lucida Calligraphy"/>
                <a:ea typeface="Cambria Math" pitchFamily="18" charset="0"/>
                <a:cs typeface="Lucida Calligraphy"/>
              </a:rPr>
              <a:t>S</a:t>
            </a:r>
            <a:r>
              <a:rPr lang="en-US" i="1" dirty="0">
                <a:solidFill>
                  <a:srgbClr val="C00000"/>
                </a:solidFill>
                <a:ea typeface="Cambria Math" pitchFamily="18" charset="0"/>
                <a:cs typeface="Cambria Math" pitchFamily="18" charset="0"/>
              </a:rPr>
              <a:t> </a:t>
            </a:r>
            <a:r>
              <a:rPr lang="en-US" dirty="0">
                <a:solidFill>
                  <a:srgbClr val="C00000"/>
                </a:solidFill>
                <a:ea typeface="Cambria Math" pitchFamily="18" charset="0"/>
                <a:cs typeface="Times New Roman" pitchFamily="18" charset="0"/>
              </a:rPr>
              <a:t>: </a:t>
            </a:r>
            <a:r>
              <a:rPr lang="en-US" dirty="0">
                <a:ea typeface="Cambria Math" pitchFamily="18" charset="0"/>
                <a:cs typeface="Times New Roman" pitchFamily="18" charset="0"/>
              </a:rPr>
              <a:t>states reachable in one step (one arc) from </a:t>
            </a:r>
            <a:r>
              <a:rPr lang="en-US" i="1" dirty="0">
                <a:ea typeface="Cambria Math" pitchFamily="18" charset="0"/>
                <a:cs typeface="Times New Roman" pitchFamily="18" charset="0"/>
              </a:rPr>
              <a:t>s</a:t>
            </a:r>
          </a:p>
          <a:p>
            <a:pPr>
              <a:buFont typeface="Calibri" pitchFamily="34" charset="0"/>
              <a:buAutoNum type="arabicPeriod"/>
            </a:pPr>
            <a:endParaRPr lang="en-US" i="1" dirty="0">
              <a:ea typeface="Cambria Math" pitchFamily="18" charset="0"/>
              <a:cs typeface="Times New Roman" pitchFamily="18" charset="0"/>
            </a:endParaRPr>
          </a:p>
          <a:p>
            <a:pPr>
              <a:buFont typeface="Calibri" pitchFamily="34" charset="0"/>
              <a:buAutoNum type="arabicPeriod"/>
            </a:pPr>
            <a:endParaRPr lang="en-US" i="1" dirty="0">
              <a:ea typeface="Cambria Math" pitchFamily="18" charset="0"/>
              <a:cs typeface="Times New Roman" pitchFamily="18" charset="0"/>
            </a:endParaRPr>
          </a:p>
          <a:p>
            <a:pPr>
              <a:buFont typeface="Calibri" pitchFamily="34" charset="0"/>
              <a:buAutoNum type="arabicPeriod"/>
            </a:pPr>
            <a:r>
              <a:rPr lang="en-US" dirty="0">
                <a:solidFill>
                  <a:srgbClr val="040000"/>
                </a:solidFill>
                <a:ea typeface="Cambria Math" pitchFamily="18" charset="0"/>
                <a:cs typeface="Times New Roman" pitchFamily="18" charset="0"/>
              </a:rPr>
              <a:t>A</a:t>
            </a:r>
            <a:r>
              <a:rPr lang="en-US" dirty="0">
                <a:solidFill>
                  <a:srgbClr val="C00000"/>
                </a:solidFill>
                <a:ea typeface="Cambria Math" pitchFamily="18" charset="0"/>
                <a:cs typeface="Times New Roman" pitchFamily="18" charset="0"/>
              </a:rPr>
              <a:t> cost function </a:t>
            </a:r>
            <a:r>
              <a:rPr lang="en-US" dirty="0">
                <a:solidFill>
                  <a:srgbClr val="0A85FF"/>
                </a:solidFill>
                <a:ea typeface="Cambria Math" pitchFamily="18" charset="0"/>
                <a:cs typeface="Times New Roman" pitchFamily="18" charset="0"/>
              </a:rPr>
              <a:t>cost</a:t>
            </a:r>
            <a:r>
              <a:rPr lang="en-US" dirty="0">
                <a:solidFill>
                  <a:srgbClr val="C00000"/>
                </a:solidFill>
                <a:ea typeface="Cambria Math" pitchFamily="18" charset="0"/>
                <a:cs typeface="Times New Roman" pitchFamily="18" charset="0"/>
              </a:rPr>
              <a:t>(</a:t>
            </a:r>
            <a:r>
              <a:rPr lang="en-US" i="1" dirty="0">
                <a:solidFill>
                  <a:srgbClr val="C00000"/>
                </a:solidFill>
                <a:ea typeface="Cambria Math" pitchFamily="18" charset="0"/>
                <a:cs typeface="Times New Roman" pitchFamily="18" charset="0"/>
              </a:rPr>
              <a:t>s, s</a:t>
            </a:r>
            <a:r>
              <a:rPr lang="en-US" i="1" dirty="0">
                <a:solidFill>
                  <a:srgbClr val="C00000"/>
                </a:solidFill>
                <a:ea typeface="Cambria Math" pitchFamily="18" charset="0"/>
                <a:cs typeface="Times New Roman" pitchFamily="18" charset="0"/>
                <a:sym typeface="Symbol" pitchFamily="18" charset="2"/>
              </a:rPr>
              <a:t>’ </a:t>
            </a:r>
            <a:r>
              <a:rPr lang="en-US" dirty="0">
                <a:solidFill>
                  <a:srgbClr val="C00000"/>
                </a:solidFill>
                <a:ea typeface="Cambria Math" pitchFamily="18" charset="0"/>
                <a:cs typeface="Times New Roman" pitchFamily="18" charset="0"/>
              </a:rPr>
              <a:t>):  </a:t>
            </a:r>
            <a:r>
              <a:rPr lang="en-US" dirty="0">
                <a:ea typeface="Cambria Math" pitchFamily="18" charset="0"/>
                <a:cs typeface="Times New Roman" pitchFamily="18" charset="0"/>
              </a:rPr>
              <a:t>The cost of moving from </a:t>
            </a:r>
            <a:r>
              <a:rPr lang="en-US" i="1" dirty="0">
                <a:ea typeface="Cambria Math" pitchFamily="18" charset="0"/>
                <a:cs typeface="Times New Roman" pitchFamily="18" charset="0"/>
              </a:rPr>
              <a:t>s</a:t>
            </a:r>
            <a:r>
              <a:rPr lang="en-US" dirty="0">
                <a:ea typeface="Cambria Math" pitchFamily="18" charset="0"/>
                <a:cs typeface="Times New Roman" pitchFamily="18" charset="0"/>
              </a:rPr>
              <a:t> to </a:t>
            </a:r>
            <a:r>
              <a:rPr lang="en-US" i="1" dirty="0">
                <a:ea typeface="Cambria Math" pitchFamily="18" charset="0"/>
                <a:cs typeface="Times New Roman" pitchFamily="18" charset="0"/>
              </a:rPr>
              <a:t>s</a:t>
            </a:r>
            <a:r>
              <a:rPr lang="en-US" i="1" dirty="0">
                <a:ea typeface="Cambria Math" pitchFamily="18" charset="0"/>
                <a:cs typeface="Times New Roman" pitchFamily="18" charset="0"/>
                <a:sym typeface="Symbol" pitchFamily="18" charset="2"/>
              </a:rPr>
              <a:t>’</a:t>
            </a:r>
            <a:endParaRPr lang="en-US" i="1" dirty="0">
              <a:ea typeface="Cambria Math" pitchFamily="18" charset="0"/>
              <a:cs typeface="Times New Roman" pitchFamily="18" charset="0"/>
            </a:endParaRPr>
          </a:p>
          <a:p>
            <a:r>
              <a:rPr lang="en-US" dirty="0">
                <a:ea typeface="Cambria Math" pitchFamily="18" charset="0"/>
                <a:cs typeface="Times New Roman" pitchFamily="18" charset="0"/>
              </a:rPr>
              <a:t>The goal of search is to find a solution path from a state in </a:t>
            </a:r>
            <a:r>
              <a:rPr lang="en-US" i="1" dirty="0">
                <a:solidFill>
                  <a:srgbClr val="0A85FF"/>
                </a:solidFill>
                <a:ea typeface="Cambria Math" pitchFamily="18" charset="0"/>
                <a:cs typeface="Times New Roman" pitchFamily="18" charset="0"/>
              </a:rPr>
              <a:t>I</a:t>
            </a:r>
            <a:r>
              <a:rPr lang="en-US" dirty="0">
                <a:ea typeface="Cambria Math" pitchFamily="18" charset="0"/>
                <a:cs typeface="Times New Roman" pitchFamily="18" charset="0"/>
              </a:rPr>
              <a:t> to a state in </a:t>
            </a:r>
            <a:r>
              <a:rPr lang="en-US" i="1" dirty="0">
                <a:solidFill>
                  <a:srgbClr val="0A85FF"/>
                </a:solidFill>
                <a:ea typeface="Cambria Math" pitchFamily="18" charset="0"/>
                <a:cs typeface="Times New Roman" pitchFamily="18" charset="0"/>
              </a:rPr>
              <a:t>G</a:t>
            </a:r>
            <a:endParaRPr lang="en-US" dirty="0">
              <a:solidFill>
                <a:srgbClr val="0A85FF"/>
              </a:solidFill>
            </a:endParaRPr>
          </a:p>
        </p:txBody>
      </p:sp>
      <p:sp>
        <p:nvSpPr>
          <p:cNvPr id="12" name="TextBox 11"/>
          <p:cNvSpPr txBox="1">
            <a:spLocks noChangeArrowheads="1"/>
          </p:cNvSpPr>
          <p:nvPr/>
        </p:nvSpPr>
        <p:spPr bwMode="auto">
          <a:xfrm>
            <a:off x="6403975" y="2455863"/>
            <a:ext cx="239630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i="1" dirty="0">
                <a:solidFill>
                  <a:srgbClr val="0A85FF"/>
                </a:solidFill>
                <a:latin typeface="Calibri" pitchFamily="34" charset="0"/>
              </a:rPr>
              <a:t>I </a:t>
            </a:r>
            <a:r>
              <a:rPr lang="en-US" b="1" dirty="0">
                <a:solidFill>
                  <a:srgbClr val="0A85FF"/>
                </a:solidFill>
                <a:latin typeface="Calibri" pitchFamily="34" charset="0"/>
              </a:rPr>
              <a:t>= {(FCDS,)} </a:t>
            </a:r>
            <a:r>
              <a:rPr lang="en-US" b="1" dirty="0">
                <a:solidFill>
                  <a:srgbClr val="0A85FF"/>
                </a:solidFill>
                <a:latin typeface="Cambria Math" pitchFamily="18" charset="0"/>
                <a:ea typeface="Cambria Math" pitchFamily="18" charset="0"/>
                <a:cs typeface="Cambria Math" pitchFamily="18" charset="0"/>
              </a:rPr>
              <a:t>⊆ </a:t>
            </a:r>
            <a:r>
              <a:rPr lang="en-US" b="1" i="1" dirty="0">
                <a:solidFill>
                  <a:srgbClr val="0A85FF"/>
                </a:solidFill>
                <a:latin typeface="Lucida Calligraphy"/>
                <a:ea typeface="Cambria Math" pitchFamily="18" charset="0"/>
                <a:cs typeface="Lucida Calligraphy"/>
              </a:rPr>
              <a:t>S</a:t>
            </a:r>
            <a:endParaRPr lang="en-US" b="1" i="1" dirty="0">
              <a:solidFill>
                <a:srgbClr val="0A85FF"/>
              </a:solidFill>
              <a:latin typeface="Lucida Calligraphy"/>
              <a:cs typeface="Lucida Calligraphy"/>
            </a:endParaRPr>
          </a:p>
        </p:txBody>
      </p:sp>
      <p:sp>
        <p:nvSpPr>
          <p:cNvPr id="13" name="TextBox 12"/>
          <p:cNvSpPr txBox="1">
            <a:spLocks noChangeArrowheads="1"/>
          </p:cNvSpPr>
          <p:nvPr/>
        </p:nvSpPr>
        <p:spPr bwMode="auto">
          <a:xfrm>
            <a:off x="6403975" y="2890838"/>
            <a:ext cx="236220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b="1" i="1" dirty="0">
                <a:solidFill>
                  <a:srgbClr val="0A85FF"/>
                </a:solidFill>
                <a:latin typeface="Calibri" pitchFamily="34" charset="0"/>
              </a:rPr>
              <a:t>G </a:t>
            </a:r>
            <a:r>
              <a:rPr lang="en-US" b="1" dirty="0">
                <a:solidFill>
                  <a:srgbClr val="0A85FF"/>
                </a:solidFill>
                <a:latin typeface="Calibri" pitchFamily="34" charset="0"/>
              </a:rPr>
              <a:t>= {(,FCDS)}</a:t>
            </a:r>
            <a:r>
              <a:rPr lang="en-US" b="1" dirty="0">
                <a:solidFill>
                  <a:srgbClr val="0A85FF"/>
                </a:solidFill>
                <a:latin typeface="Cambria Math" pitchFamily="18" charset="0"/>
                <a:ea typeface="Cambria Math" pitchFamily="18" charset="0"/>
                <a:cs typeface="Cambria Math" pitchFamily="18" charset="0"/>
              </a:rPr>
              <a:t> ⊆ </a:t>
            </a:r>
            <a:r>
              <a:rPr lang="en-US" b="1" i="1" dirty="0">
                <a:solidFill>
                  <a:srgbClr val="0A85FF"/>
                </a:solidFill>
                <a:latin typeface="Lucida Calligraphy"/>
                <a:ea typeface="Cambria Math" pitchFamily="18" charset="0"/>
                <a:cs typeface="Lucida Calligraphy"/>
              </a:rPr>
              <a:t>S</a:t>
            </a:r>
            <a:endParaRPr lang="en-US" b="1" dirty="0">
              <a:solidFill>
                <a:srgbClr val="0A85FF"/>
              </a:solidFill>
              <a:latin typeface="Lucida Calligraphy"/>
              <a:cs typeface="Lucida Calligraphy"/>
            </a:endParaRPr>
          </a:p>
        </p:txBody>
      </p:sp>
      <p:sp>
        <p:nvSpPr>
          <p:cNvPr id="14" name="TextBox 13"/>
          <p:cNvSpPr txBox="1">
            <a:spLocks noChangeArrowheads="1"/>
          </p:cNvSpPr>
          <p:nvPr/>
        </p:nvSpPr>
        <p:spPr bwMode="auto">
          <a:xfrm>
            <a:off x="533400" y="4232275"/>
            <a:ext cx="6602385" cy="830997"/>
          </a:xfrm>
          <a:prstGeom prst="rect">
            <a:avLst/>
          </a:prstGeom>
          <a:noFill/>
          <a:ln w="9525">
            <a:noFill/>
            <a:miter lim="800000"/>
            <a:headEnd/>
            <a:tailEnd/>
          </a:ln>
        </p:spPr>
        <p:txBody>
          <a:bodyPr wrap="none">
            <a:spAutoFit/>
          </a:bodyPr>
          <a:lstStyle/>
          <a:p>
            <a:pPr marL="400050" lvl="1">
              <a:defRPr/>
            </a:pPr>
            <a:r>
              <a:rPr lang="en-US" b="1" i="1" dirty="0">
                <a:solidFill>
                  <a:schemeClr val="bg2">
                    <a:lumMod val="60000"/>
                    <a:lumOff val="40000"/>
                  </a:schemeClr>
                </a:solidFill>
                <a:latin typeface="Calibri" pitchFamily="34" charset="0"/>
                <a:ea typeface="Cambria Math" pitchFamily="18" charset="0"/>
                <a:cs typeface="Times New Roman" pitchFamily="18" charset="0"/>
              </a:rPr>
              <a:t>successors</a:t>
            </a:r>
            <a:r>
              <a:rPr lang="en-US" b="1" dirty="0">
                <a:solidFill>
                  <a:schemeClr val="bg2">
                    <a:lumMod val="60000"/>
                    <a:lumOff val="40000"/>
                  </a:schemeClr>
                </a:solidFill>
                <a:latin typeface="Calibri" pitchFamily="34" charset="0"/>
                <a:ea typeface="Cambria Math" pitchFamily="18" charset="0"/>
                <a:cs typeface="Times New Roman" pitchFamily="18" charset="0"/>
              </a:rPr>
              <a:t>((FCDS,)) = {(CD,FS)}</a:t>
            </a:r>
          </a:p>
          <a:p>
            <a:pPr marL="400050" lvl="1">
              <a:defRPr/>
            </a:pPr>
            <a:r>
              <a:rPr lang="en-US" b="1" i="1" dirty="0">
                <a:solidFill>
                  <a:schemeClr val="bg2">
                    <a:lumMod val="60000"/>
                    <a:lumOff val="40000"/>
                  </a:schemeClr>
                </a:solidFill>
                <a:latin typeface="Calibri" pitchFamily="34" charset="0"/>
                <a:ea typeface="Cambria Math" pitchFamily="18" charset="0"/>
                <a:cs typeface="Times New Roman" pitchFamily="18" charset="0"/>
              </a:rPr>
              <a:t>successors</a:t>
            </a:r>
            <a:r>
              <a:rPr lang="en-US" b="1" dirty="0">
                <a:solidFill>
                  <a:schemeClr val="bg2">
                    <a:lumMod val="60000"/>
                    <a:lumOff val="40000"/>
                  </a:schemeClr>
                </a:solidFill>
                <a:latin typeface="Calibri" pitchFamily="34" charset="0"/>
                <a:ea typeface="Cambria Math" pitchFamily="18" charset="0"/>
                <a:cs typeface="Times New Roman" pitchFamily="18" charset="0"/>
              </a:rPr>
              <a:t>(</a:t>
            </a:r>
            <a:r>
              <a:rPr lang="en-US" b="1" dirty="0">
                <a:solidFill>
                  <a:schemeClr val="bg2">
                    <a:lumMod val="60000"/>
                    <a:lumOff val="40000"/>
                  </a:schemeClr>
                </a:solidFill>
                <a:latin typeface="Calibri" pitchFamily="34" charset="0"/>
              </a:rPr>
              <a:t>(CDF,S)) = {(CD,FS), (D,FCS), (C,FSD)}</a:t>
            </a:r>
            <a:endParaRPr lang="en-US" b="1" i="1" dirty="0">
              <a:solidFill>
                <a:schemeClr val="bg2">
                  <a:lumMod val="60000"/>
                  <a:lumOff val="40000"/>
                </a:schemeClr>
              </a:solidFill>
              <a:latin typeface="Calibri" pitchFamily="34" charset="0"/>
              <a:ea typeface="Cambria Math" pitchFamily="18" charset="0"/>
              <a:cs typeface="Cambria Math" pitchFamily="18" charset="0"/>
            </a:endParaRPr>
          </a:p>
        </p:txBody>
      </p:sp>
      <p:grpSp>
        <p:nvGrpSpPr>
          <p:cNvPr id="2" name="Group 16"/>
          <p:cNvGrpSpPr>
            <a:grpSpLocks/>
          </p:cNvGrpSpPr>
          <p:nvPr/>
        </p:nvGrpSpPr>
        <p:grpSpPr bwMode="auto">
          <a:xfrm>
            <a:off x="7689850" y="1427163"/>
            <a:ext cx="762000" cy="827087"/>
            <a:chOff x="7391400" y="1981200"/>
            <a:chExt cx="762000" cy="826272"/>
          </a:xfrm>
        </p:grpSpPr>
        <p:pic>
          <p:nvPicPr>
            <p:cNvPr id="38926" name="Picture 7" descr="C:\Documents and Settings\Michael\Desktop\cano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1981200"/>
              <a:ext cx="762000" cy="806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927" name="TextBox 15"/>
            <p:cNvSpPr txBox="1">
              <a:spLocks noChangeArrowheads="1"/>
            </p:cNvSpPr>
            <p:nvPr/>
          </p:nvSpPr>
          <p:spPr bwMode="auto">
            <a:xfrm>
              <a:off x="7848600" y="2438140"/>
              <a:ext cx="29206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atin typeface="Calibri" pitchFamily="34" charset="0"/>
                </a:rPr>
                <a:t>?</a:t>
              </a:r>
            </a:p>
          </p:txBody>
        </p:sp>
      </p:grpSp>
      <p:grpSp>
        <p:nvGrpSpPr>
          <p:cNvPr id="38920" name="Group 2"/>
          <p:cNvGrpSpPr>
            <a:grpSpLocks/>
          </p:cNvGrpSpPr>
          <p:nvPr/>
        </p:nvGrpSpPr>
        <p:grpSpPr bwMode="auto">
          <a:xfrm>
            <a:off x="4602163" y="-41275"/>
            <a:ext cx="4298950" cy="1389063"/>
            <a:chOff x="4602390" y="-40636"/>
            <a:chExt cx="4298129" cy="1388446"/>
          </a:xfrm>
        </p:grpSpPr>
        <p:sp>
          <p:nvSpPr>
            <p:cNvPr id="38921" name="TextBox 10"/>
            <p:cNvSpPr txBox="1">
              <a:spLocks noChangeArrowheads="1"/>
            </p:cNvSpPr>
            <p:nvPr/>
          </p:nvSpPr>
          <p:spPr bwMode="auto">
            <a:xfrm>
              <a:off x="4842786" y="886145"/>
              <a:ext cx="392126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atin typeface="Calibri" pitchFamily="34" charset="0"/>
                </a:rPr>
                <a:t>F              C             D                 S </a:t>
              </a:r>
            </a:p>
          </p:txBody>
        </p:sp>
        <p:pic>
          <p:nvPicPr>
            <p:cNvPr id="3892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6556" y="37362"/>
              <a:ext cx="1039520" cy="7979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89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2390" y="-40636"/>
              <a:ext cx="885597" cy="9316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924"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9501" y="1"/>
              <a:ext cx="891018" cy="8910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8925"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8121" y="0"/>
              <a:ext cx="936674" cy="835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1000"/>
                                        <p:tgtEl>
                                          <p:spTgt spid="2"/>
                                        </p:tgtEl>
                                      </p:cBhvr>
                                    </p:animEffect>
                                    <p:set>
                                      <p:cBhvr>
                                        <p:cTn id="12" dur="1" fill="hold">
                                          <p:stCondLst>
                                            <p:cond delay="9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0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0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BDD33FF3-5E9B-41BA-B549-18F8055ABED1}" type="slidenum">
              <a:rPr lang="en-US"/>
              <a:pPr>
                <a:defRPr/>
              </a:pPr>
              <a:t>3</a:t>
            </a:fld>
            <a:endParaRPr lang="en-US"/>
          </a:p>
        </p:txBody>
      </p:sp>
      <p:sp>
        <p:nvSpPr>
          <p:cNvPr id="15363" name="Rectangle 2"/>
          <p:cNvSpPr>
            <a:spLocks noGrp="1" noChangeArrowheads="1"/>
          </p:cNvSpPr>
          <p:nvPr>
            <p:ph type="title"/>
          </p:nvPr>
        </p:nvSpPr>
        <p:spPr/>
        <p:txBody>
          <a:bodyPr/>
          <a:lstStyle/>
          <a:p>
            <a:pPr eaLnBrk="1" hangingPunct="1"/>
            <a:r>
              <a:rPr lang="en-US" sz="3600" dirty="0"/>
              <a:t>Building Goal-Based Agents</a:t>
            </a:r>
          </a:p>
        </p:txBody>
      </p:sp>
      <p:sp>
        <p:nvSpPr>
          <p:cNvPr id="168963" name="Rectangle 3"/>
          <p:cNvSpPr>
            <a:spLocks noGrp="1" noChangeArrowheads="1"/>
          </p:cNvSpPr>
          <p:nvPr>
            <p:ph type="body" idx="1"/>
          </p:nvPr>
        </p:nvSpPr>
        <p:spPr/>
        <p:txBody>
          <a:bodyPr/>
          <a:lstStyle/>
          <a:p>
            <a:pPr eaLnBrk="1" hangingPunct="1">
              <a:buFont typeface="Wingdings" pitchFamily="2" charset="2"/>
              <a:buNone/>
            </a:pPr>
            <a:endParaRPr lang="en-US" dirty="0"/>
          </a:p>
          <a:p>
            <a:pPr eaLnBrk="1" hangingPunct="1">
              <a:buFont typeface="Wingdings" pitchFamily="2" charset="2"/>
              <a:buNone/>
            </a:pPr>
            <a:r>
              <a:rPr lang="en-US" sz="2800" dirty="0">
                <a:solidFill>
                  <a:srgbClr val="CC3300"/>
                </a:solidFill>
              </a:rPr>
              <a:t>What are the key questions that need to be addressed?</a:t>
            </a:r>
          </a:p>
          <a:p>
            <a:pPr eaLnBrk="1" hangingPunct="1">
              <a:buFont typeface="Wingdings" pitchFamily="2" charset="2"/>
              <a:buNone/>
            </a:pPr>
            <a:endParaRPr lang="en-US" sz="2800" dirty="0">
              <a:solidFill>
                <a:srgbClr val="CC3300"/>
              </a:solidFill>
            </a:endParaRPr>
          </a:p>
          <a:p>
            <a:pPr eaLnBrk="1" hangingPunct="1"/>
            <a:r>
              <a:rPr lang="en-US" sz="2800" dirty="0"/>
              <a:t>What </a:t>
            </a:r>
            <a:r>
              <a:rPr lang="en-US" sz="2800" dirty="0">
                <a:solidFill>
                  <a:srgbClr val="CC3300"/>
                </a:solidFill>
              </a:rPr>
              <a:t>goal</a:t>
            </a:r>
            <a:r>
              <a:rPr lang="en-US" sz="2800" dirty="0"/>
              <a:t> does the agent need to achieve?</a:t>
            </a:r>
          </a:p>
          <a:p>
            <a:pPr eaLnBrk="1" hangingPunct="1"/>
            <a:r>
              <a:rPr lang="en-US" sz="2800" dirty="0"/>
              <a:t>What </a:t>
            </a:r>
            <a:r>
              <a:rPr lang="en-US" sz="2800" dirty="0">
                <a:solidFill>
                  <a:srgbClr val="CC3300"/>
                </a:solidFill>
              </a:rPr>
              <a:t>knowledge</a:t>
            </a:r>
            <a:r>
              <a:rPr lang="en-US" sz="2800" dirty="0"/>
              <a:t> does the agent need?</a:t>
            </a:r>
          </a:p>
          <a:p>
            <a:pPr eaLnBrk="1" hangingPunct="1"/>
            <a:r>
              <a:rPr lang="en-US" sz="2800" dirty="0"/>
              <a:t>What </a:t>
            </a:r>
            <a:r>
              <a:rPr lang="en-US" sz="2800" dirty="0">
                <a:solidFill>
                  <a:srgbClr val="CC3300"/>
                </a:solidFill>
              </a:rPr>
              <a:t>actions</a:t>
            </a:r>
            <a:r>
              <a:rPr lang="en-US" sz="2800" dirty="0"/>
              <a:t> does the agent need to do?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9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9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89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9600" y="304800"/>
            <a:ext cx="8077200" cy="838200"/>
          </a:xfrm>
        </p:spPr>
        <p:txBody>
          <a:bodyPr/>
          <a:lstStyle/>
          <a:p>
            <a:r>
              <a:rPr lang="en-US" sz="3600" dirty="0"/>
              <a:t>State Space Search Assumptions</a:t>
            </a:r>
          </a:p>
        </p:txBody>
      </p:sp>
      <p:sp>
        <p:nvSpPr>
          <p:cNvPr id="39939" name="Content Placeholder 2"/>
          <p:cNvSpPr>
            <a:spLocks noGrp="1"/>
          </p:cNvSpPr>
          <p:nvPr>
            <p:ph idx="1"/>
          </p:nvPr>
        </p:nvSpPr>
        <p:spPr>
          <a:xfrm>
            <a:off x="609600" y="1524000"/>
            <a:ext cx="8077200" cy="4953000"/>
          </a:xfrm>
          <a:ln>
            <a:solidFill>
              <a:schemeClr val="accent1"/>
            </a:solidFill>
            <a:miter lim="800000"/>
            <a:headEnd/>
            <a:tailEnd/>
          </a:ln>
        </p:spPr>
        <p:txBody>
          <a:bodyPr/>
          <a:lstStyle/>
          <a:p>
            <a:r>
              <a:rPr lang="en-US" sz="2800" b="0" dirty="0"/>
              <a:t>User defines what knowledge is encoded in a state</a:t>
            </a:r>
          </a:p>
          <a:p>
            <a:r>
              <a:rPr lang="en-US" sz="2800" dirty="0"/>
              <a:t>Closed World Assumption</a:t>
            </a:r>
          </a:p>
          <a:p>
            <a:pPr lvl="1"/>
            <a:r>
              <a:rPr lang="en-US" sz="2800" dirty="0"/>
              <a:t>All necessary information about the problem domain is available in state description</a:t>
            </a:r>
          </a:p>
          <a:p>
            <a:pPr lvl="1"/>
            <a:r>
              <a:rPr lang="en-US" sz="2800" dirty="0"/>
              <a:t>No incomplete or noisy data</a:t>
            </a:r>
          </a:p>
          <a:p>
            <a:r>
              <a:rPr lang="en-US" sz="2800" b="0" dirty="0"/>
              <a:t>Each action specifies a primitive, deterministic, discrete event that includes information on when that operator can be legally used, and exactly what the state of the world will be after it is applied</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4779963" y="900200"/>
            <a:ext cx="4298129" cy="1388446"/>
            <a:chOff x="4602390" y="-40636"/>
            <a:chExt cx="4298129" cy="1388446"/>
          </a:xfrm>
          <a:solidFill>
            <a:schemeClr val="bg1"/>
          </a:solidFill>
        </p:grpSpPr>
        <p:sp>
          <p:nvSpPr>
            <p:cNvPr id="44" name="TextBox 43"/>
            <p:cNvSpPr txBox="1">
              <a:spLocks noChangeArrowheads="1"/>
            </p:cNvSpPr>
            <p:nvPr/>
          </p:nvSpPr>
          <p:spPr bwMode="auto">
            <a:xfrm>
              <a:off x="4842786" y="886145"/>
              <a:ext cx="3921266" cy="46166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dirty="0">
                  <a:latin typeface="Calibri" pitchFamily="34" charset="0"/>
                </a:rPr>
                <a:t>F              C             D                 S </a:t>
              </a:r>
            </a:p>
          </p:txBody>
        </p:sp>
        <p:pic>
          <p:nvPicPr>
            <p:cNvPr id="45"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6556" y="37362"/>
              <a:ext cx="1039520" cy="797984"/>
            </a:xfrm>
            <a:prstGeom prst="rect">
              <a:avLst/>
            </a:prstGeom>
            <a:grpFill/>
            <a:ln>
              <a:noFill/>
            </a:ln>
            <a:effectLst/>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390" y="-40636"/>
              <a:ext cx="885597" cy="931654"/>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47"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9501" y="1"/>
              <a:ext cx="891018" cy="891018"/>
            </a:xfrm>
            <a:prstGeom prst="rect">
              <a:avLst/>
            </a:prstGeom>
            <a:grpFill/>
            <a:ln>
              <a:noFill/>
            </a:ln>
            <a:effectLst/>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8" name="Picture 4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48121" y="0"/>
              <a:ext cx="936674" cy="835345"/>
            </a:xfrm>
            <a:prstGeom prst="rect">
              <a:avLst/>
            </a:prstGeom>
            <a:grpFill/>
            <a:ln>
              <a:noFill/>
            </a:ln>
            <a:effectLst/>
            <a:extLst>
              <a:ext uri="{91240B29-F687-4f45-9708-019B960494DF}">
                <a14:hiddenLine xmlns=""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40963" name="Rectangle 1"/>
          <p:cNvSpPr>
            <a:spLocks noGrp="1" noChangeArrowheads="1"/>
          </p:cNvSpPr>
          <p:nvPr>
            <p:ph type="title"/>
          </p:nvPr>
        </p:nvSpPr>
        <p:spPr>
          <a:xfrm>
            <a:off x="685800" y="152400"/>
            <a:ext cx="7772400" cy="609600"/>
          </a:xfrm>
        </p:spPr>
        <p:txBody>
          <a:bodyPr/>
          <a:lstStyle/>
          <a:p>
            <a:pP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t>State Space = A Directed Graph</a:t>
            </a:r>
          </a:p>
        </p:txBody>
      </p:sp>
      <p:sp>
        <p:nvSpPr>
          <p:cNvPr id="40964" name="Rectangle 2"/>
          <p:cNvSpPr>
            <a:spLocks noGrp="1" noChangeArrowheads="1"/>
          </p:cNvSpPr>
          <p:nvPr>
            <p:ph type="body" idx="1"/>
          </p:nvPr>
        </p:nvSpPr>
        <p:spPr>
          <a:xfrm>
            <a:off x="685800" y="838200"/>
            <a:ext cx="7772400" cy="5562600"/>
          </a:xfrm>
        </p:spPr>
        <p:txBody>
          <a:bodyPr/>
          <a:lstStyle/>
          <a:p>
            <a:pPr eaLnBrk="1" hangingPunct="1">
              <a:lnSpc>
                <a:spcPct val="93000"/>
              </a:lnSpc>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0" dirty="0"/>
              <a:t>In general, there will be many generated, but un-expanded, states at any given time during a search</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b="0" dirty="0"/>
              <a:t>One has to choose which one to “expand” next</a:t>
            </a:r>
          </a:p>
        </p:txBody>
      </p:sp>
      <p:sp>
        <p:nvSpPr>
          <p:cNvPr id="40965" name="AutoShape 3"/>
          <p:cNvSpPr>
            <a:spLocks noChangeArrowheads="1"/>
          </p:cNvSpPr>
          <p:nvPr/>
        </p:nvSpPr>
        <p:spPr bwMode="auto">
          <a:xfrm>
            <a:off x="919163" y="3057525"/>
            <a:ext cx="520700"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CSDF,</a:t>
            </a:r>
          </a:p>
        </p:txBody>
      </p:sp>
      <p:sp>
        <p:nvSpPr>
          <p:cNvPr id="40966" name="Oval 4"/>
          <p:cNvSpPr>
            <a:spLocks noChangeArrowheads="1"/>
          </p:cNvSpPr>
          <p:nvPr/>
        </p:nvSpPr>
        <p:spPr bwMode="auto">
          <a:xfrm>
            <a:off x="969963" y="2932113"/>
            <a:ext cx="496887" cy="496887"/>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967" name="AutoShape 5"/>
          <p:cNvSpPr>
            <a:spLocks noChangeArrowheads="1"/>
          </p:cNvSpPr>
          <p:nvPr/>
        </p:nvSpPr>
        <p:spPr bwMode="auto">
          <a:xfrm>
            <a:off x="1987550" y="3057525"/>
            <a:ext cx="520700"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CD,SF</a:t>
            </a:r>
          </a:p>
        </p:txBody>
      </p:sp>
      <p:sp>
        <p:nvSpPr>
          <p:cNvPr id="40968" name="Oval 6"/>
          <p:cNvSpPr>
            <a:spLocks noChangeArrowheads="1"/>
          </p:cNvSpPr>
          <p:nvPr/>
        </p:nvSpPr>
        <p:spPr bwMode="auto">
          <a:xfrm>
            <a:off x="2036763" y="2932113"/>
            <a:ext cx="496887" cy="496887"/>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969" name="AutoShape 7"/>
          <p:cNvSpPr>
            <a:spLocks noChangeArrowheads="1"/>
          </p:cNvSpPr>
          <p:nvPr/>
        </p:nvSpPr>
        <p:spPr bwMode="auto">
          <a:xfrm>
            <a:off x="3100388" y="3057525"/>
            <a:ext cx="550862"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CDF, S</a:t>
            </a:r>
          </a:p>
        </p:txBody>
      </p:sp>
      <p:sp>
        <p:nvSpPr>
          <p:cNvPr id="40970" name="Oval 8"/>
          <p:cNvSpPr>
            <a:spLocks noChangeArrowheads="1"/>
          </p:cNvSpPr>
          <p:nvPr/>
        </p:nvSpPr>
        <p:spPr bwMode="auto">
          <a:xfrm>
            <a:off x="3149600" y="2932113"/>
            <a:ext cx="496888" cy="496887"/>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971" name="AutoShape 9"/>
          <p:cNvSpPr>
            <a:spLocks noChangeArrowheads="1"/>
          </p:cNvSpPr>
          <p:nvPr/>
        </p:nvSpPr>
        <p:spPr bwMode="auto">
          <a:xfrm>
            <a:off x="3892550" y="2447925"/>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D, CFS</a:t>
            </a:r>
          </a:p>
        </p:txBody>
      </p:sp>
      <p:sp>
        <p:nvSpPr>
          <p:cNvPr id="40972" name="Oval 10"/>
          <p:cNvSpPr>
            <a:spLocks noChangeArrowheads="1"/>
          </p:cNvSpPr>
          <p:nvPr/>
        </p:nvSpPr>
        <p:spPr bwMode="auto">
          <a:xfrm>
            <a:off x="3941763" y="2322513"/>
            <a:ext cx="496887" cy="496887"/>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973" name="AutoShape 11"/>
          <p:cNvSpPr>
            <a:spLocks noChangeArrowheads="1"/>
          </p:cNvSpPr>
          <p:nvPr/>
        </p:nvSpPr>
        <p:spPr bwMode="auto">
          <a:xfrm>
            <a:off x="3892550" y="3783013"/>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 DSF</a:t>
            </a:r>
          </a:p>
        </p:txBody>
      </p:sp>
      <p:sp>
        <p:nvSpPr>
          <p:cNvPr id="40974" name="Oval 12"/>
          <p:cNvSpPr>
            <a:spLocks noChangeArrowheads="1"/>
          </p:cNvSpPr>
          <p:nvPr/>
        </p:nvSpPr>
        <p:spPr bwMode="auto">
          <a:xfrm>
            <a:off x="3941763" y="36576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975" name="AutoShape 13"/>
          <p:cNvSpPr>
            <a:spLocks noChangeArrowheads="1"/>
          </p:cNvSpPr>
          <p:nvPr/>
        </p:nvSpPr>
        <p:spPr bwMode="auto">
          <a:xfrm>
            <a:off x="4730750" y="2447925"/>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DFS, C</a:t>
            </a:r>
          </a:p>
        </p:txBody>
      </p:sp>
      <p:sp>
        <p:nvSpPr>
          <p:cNvPr id="40976" name="Oval 14"/>
          <p:cNvSpPr>
            <a:spLocks noChangeArrowheads="1"/>
          </p:cNvSpPr>
          <p:nvPr/>
        </p:nvSpPr>
        <p:spPr bwMode="auto">
          <a:xfrm>
            <a:off x="4779963" y="2322513"/>
            <a:ext cx="496887" cy="496887"/>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977" name="AutoShape 15"/>
          <p:cNvSpPr>
            <a:spLocks noChangeArrowheads="1"/>
          </p:cNvSpPr>
          <p:nvPr/>
        </p:nvSpPr>
        <p:spPr bwMode="auto">
          <a:xfrm>
            <a:off x="4730750" y="3783013"/>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CSF, D</a:t>
            </a:r>
          </a:p>
        </p:txBody>
      </p:sp>
      <p:sp>
        <p:nvSpPr>
          <p:cNvPr id="40978" name="Oval 16"/>
          <p:cNvSpPr>
            <a:spLocks noChangeArrowheads="1"/>
          </p:cNvSpPr>
          <p:nvPr/>
        </p:nvSpPr>
        <p:spPr bwMode="auto">
          <a:xfrm>
            <a:off x="4779963" y="36576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979" name="AutoShape 17"/>
          <p:cNvSpPr>
            <a:spLocks noChangeArrowheads="1"/>
          </p:cNvSpPr>
          <p:nvPr/>
        </p:nvSpPr>
        <p:spPr bwMode="auto">
          <a:xfrm>
            <a:off x="5473700" y="3057525"/>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S, CFD</a:t>
            </a:r>
          </a:p>
        </p:txBody>
      </p:sp>
      <p:sp>
        <p:nvSpPr>
          <p:cNvPr id="40980" name="Oval 18"/>
          <p:cNvSpPr>
            <a:spLocks noChangeArrowheads="1"/>
          </p:cNvSpPr>
          <p:nvPr/>
        </p:nvSpPr>
        <p:spPr bwMode="auto">
          <a:xfrm>
            <a:off x="5522913" y="2932113"/>
            <a:ext cx="496887" cy="496887"/>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981" name="AutoShape 19"/>
          <p:cNvSpPr>
            <a:spLocks noChangeArrowheads="1"/>
          </p:cNvSpPr>
          <p:nvPr/>
        </p:nvSpPr>
        <p:spPr bwMode="auto">
          <a:xfrm>
            <a:off x="6311900" y="3057525"/>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SF, CD</a:t>
            </a:r>
          </a:p>
        </p:txBody>
      </p:sp>
      <p:sp>
        <p:nvSpPr>
          <p:cNvPr id="40982" name="Oval 20"/>
          <p:cNvSpPr>
            <a:spLocks noChangeArrowheads="1"/>
          </p:cNvSpPr>
          <p:nvPr/>
        </p:nvSpPr>
        <p:spPr bwMode="auto">
          <a:xfrm>
            <a:off x="6361113" y="2932113"/>
            <a:ext cx="496887" cy="496887"/>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983" name="AutoShape 21"/>
          <p:cNvSpPr>
            <a:spLocks noChangeArrowheads="1"/>
          </p:cNvSpPr>
          <p:nvPr/>
        </p:nvSpPr>
        <p:spPr bwMode="auto">
          <a:xfrm>
            <a:off x="7226300" y="3057525"/>
            <a:ext cx="581025"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 , CSDF</a:t>
            </a:r>
          </a:p>
        </p:txBody>
      </p:sp>
      <p:sp>
        <p:nvSpPr>
          <p:cNvPr id="40984" name="Oval 22"/>
          <p:cNvSpPr>
            <a:spLocks noChangeArrowheads="1"/>
          </p:cNvSpPr>
          <p:nvPr/>
        </p:nvSpPr>
        <p:spPr bwMode="auto">
          <a:xfrm>
            <a:off x="7275513" y="2932113"/>
            <a:ext cx="496887" cy="496887"/>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985" name="Line 29"/>
          <p:cNvSpPr>
            <a:spLocks noChangeShapeType="1"/>
          </p:cNvSpPr>
          <p:nvPr/>
        </p:nvSpPr>
        <p:spPr bwMode="auto">
          <a:xfrm>
            <a:off x="1447800" y="3200400"/>
            <a:ext cx="609600" cy="1588"/>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86" name="Line 30"/>
          <p:cNvSpPr>
            <a:spLocks noChangeShapeType="1"/>
          </p:cNvSpPr>
          <p:nvPr/>
        </p:nvSpPr>
        <p:spPr bwMode="auto">
          <a:xfrm>
            <a:off x="2514600" y="3200400"/>
            <a:ext cx="609600" cy="1588"/>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87" name="Line 31"/>
          <p:cNvSpPr>
            <a:spLocks noChangeShapeType="1"/>
          </p:cNvSpPr>
          <p:nvPr/>
        </p:nvSpPr>
        <p:spPr bwMode="auto">
          <a:xfrm>
            <a:off x="6858000" y="3200400"/>
            <a:ext cx="457200" cy="1588"/>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88" name="Line 32"/>
          <p:cNvSpPr>
            <a:spLocks noChangeShapeType="1"/>
          </p:cNvSpPr>
          <p:nvPr/>
        </p:nvSpPr>
        <p:spPr bwMode="auto">
          <a:xfrm>
            <a:off x="6019800" y="3200400"/>
            <a:ext cx="381000" cy="1588"/>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89" name="Line 33"/>
          <p:cNvSpPr>
            <a:spLocks noChangeShapeType="1"/>
          </p:cNvSpPr>
          <p:nvPr/>
        </p:nvSpPr>
        <p:spPr bwMode="auto">
          <a:xfrm>
            <a:off x="4419600" y="2590800"/>
            <a:ext cx="381000" cy="1588"/>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90" name="Line 34"/>
          <p:cNvSpPr>
            <a:spLocks noChangeShapeType="1"/>
          </p:cNvSpPr>
          <p:nvPr/>
        </p:nvSpPr>
        <p:spPr bwMode="auto">
          <a:xfrm>
            <a:off x="4419600" y="3886200"/>
            <a:ext cx="381000" cy="1588"/>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91" name="Line 35"/>
          <p:cNvSpPr>
            <a:spLocks noChangeShapeType="1"/>
          </p:cNvSpPr>
          <p:nvPr/>
        </p:nvSpPr>
        <p:spPr bwMode="auto">
          <a:xfrm flipV="1">
            <a:off x="3657600" y="2740025"/>
            <a:ext cx="381000" cy="311150"/>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92" name="Line 36"/>
          <p:cNvSpPr>
            <a:spLocks noChangeShapeType="1"/>
          </p:cNvSpPr>
          <p:nvPr/>
        </p:nvSpPr>
        <p:spPr bwMode="auto">
          <a:xfrm flipV="1">
            <a:off x="5257800" y="3425825"/>
            <a:ext cx="457200" cy="387350"/>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93" name="Line 37"/>
          <p:cNvSpPr>
            <a:spLocks noChangeShapeType="1"/>
          </p:cNvSpPr>
          <p:nvPr/>
        </p:nvSpPr>
        <p:spPr bwMode="auto">
          <a:xfrm>
            <a:off x="5257800" y="2667000"/>
            <a:ext cx="381000" cy="304800"/>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94" name="Line 38"/>
          <p:cNvSpPr>
            <a:spLocks noChangeShapeType="1"/>
          </p:cNvSpPr>
          <p:nvPr/>
        </p:nvSpPr>
        <p:spPr bwMode="auto">
          <a:xfrm>
            <a:off x="3581400" y="3429000"/>
            <a:ext cx="457200" cy="304800"/>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0995" name="Oval 39"/>
          <p:cNvSpPr>
            <a:spLocks noChangeArrowheads="1"/>
          </p:cNvSpPr>
          <p:nvPr/>
        </p:nvSpPr>
        <p:spPr bwMode="auto">
          <a:xfrm>
            <a:off x="3733800" y="1981200"/>
            <a:ext cx="990600" cy="2514600"/>
          </a:xfrm>
          <a:prstGeom prst="ellipse">
            <a:avLst/>
          </a:prstGeom>
          <a:noFill/>
          <a:ln w="936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0996" name="AutoShape 40"/>
          <p:cNvSpPr>
            <a:spLocks noChangeArrowheads="1"/>
          </p:cNvSpPr>
          <p:nvPr/>
        </p:nvSpPr>
        <p:spPr bwMode="auto">
          <a:xfrm>
            <a:off x="754063" y="3622675"/>
            <a:ext cx="762000" cy="438150"/>
          </a:xfrm>
          <a:prstGeom prst="roundRect">
            <a:avLst>
              <a:gd name="adj" fmla="val 34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Start</a:t>
            </a:r>
          </a:p>
        </p:txBody>
      </p:sp>
      <p:sp>
        <p:nvSpPr>
          <p:cNvPr id="40997" name="AutoShape 41"/>
          <p:cNvSpPr>
            <a:spLocks noChangeArrowheads="1"/>
          </p:cNvSpPr>
          <p:nvPr/>
        </p:nvSpPr>
        <p:spPr bwMode="auto">
          <a:xfrm>
            <a:off x="7223125" y="3581400"/>
            <a:ext cx="779463" cy="438150"/>
          </a:xfrm>
          <a:prstGeom prst="roundRect">
            <a:avLst>
              <a:gd name="adj" fmla="val 34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Goal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685800" y="152400"/>
            <a:ext cx="7772400" cy="609600"/>
          </a:xfrm>
        </p:spPr>
        <p:txBody>
          <a:bodyPr/>
          <a:lstStyle/>
          <a:p>
            <a:pP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t>Different Search Strategies</a:t>
            </a:r>
          </a:p>
        </p:txBody>
      </p:sp>
      <p:sp>
        <p:nvSpPr>
          <p:cNvPr id="41987" name="Rectangle 2"/>
          <p:cNvSpPr>
            <a:spLocks noGrp="1" noChangeArrowheads="1"/>
          </p:cNvSpPr>
          <p:nvPr>
            <p:ph type="body" idx="1"/>
          </p:nvPr>
        </p:nvSpPr>
        <p:spPr>
          <a:xfrm>
            <a:off x="685800" y="838200"/>
            <a:ext cx="7772400" cy="5562600"/>
          </a:xfrm>
        </p:spPr>
        <p:txBody>
          <a:bodyPr/>
          <a:lstStyle/>
          <a:p>
            <a:pPr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The generated, but not yet expanded, states define the </a:t>
            </a:r>
            <a:r>
              <a:rPr lang="en-US" i="1" dirty="0">
                <a:solidFill>
                  <a:srgbClr val="FF0000"/>
                </a:solidFill>
              </a:rPr>
              <a:t>Frontier</a:t>
            </a:r>
            <a:r>
              <a:rPr lang="en-US" dirty="0"/>
              <a:t> (aka </a:t>
            </a:r>
            <a:r>
              <a:rPr lang="en-US" i="1" dirty="0">
                <a:solidFill>
                  <a:srgbClr val="FF0000"/>
                </a:solidFill>
              </a:rPr>
              <a:t>Open</a:t>
            </a:r>
            <a:r>
              <a:rPr lang="en-US" dirty="0">
                <a:solidFill>
                  <a:srgbClr val="FF0000"/>
                </a:solidFill>
              </a:rPr>
              <a:t> </a:t>
            </a:r>
            <a:r>
              <a:rPr lang="en-US" dirty="0">
                <a:solidFill>
                  <a:srgbClr val="040000"/>
                </a:solidFill>
              </a:rPr>
              <a:t>or</a:t>
            </a:r>
            <a:r>
              <a:rPr lang="en-US" dirty="0">
                <a:solidFill>
                  <a:srgbClr val="FF0000"/>
                </a:solidFill>
              </a:rPr>
              <a:t> </a:t>
            </a:r>
            <a:r>
              <a:rPr lang="en-US" i="1" dirty="0">
                <a:solidFill>
                  <a:srgbClr val="FF0000"/>
                </a:solidFill>
              </a:rPr>
              <a:t>Fringe</a:t>
            </a:r>
            <a:r>
              <a:rPr lang="en-US" dirty="0"/>
              <a:t>) set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The essential difference is, </a:t>
            </a:r>
            <a:r>
              <a:rPr lang="en-US" dirty="0">
                <a:solidFill>
                  <a:srgbClr val="FF0000"/>
                </a:solidFill>
              </a:rPr>
              <a:t>which state in the Frontier to expand next</a:t>
            </a:r>
            <a:r>
              <a:rPr lang="en-US" dirty="0"/>
              <a:t>?</a:t>
            </a:r>
          </a:p>
        </p:txBody>
      </p:sp>
      <p:sp>
        <p:nvSpPr>
          <p:cNvPr id="41988" name="AutoShape 3"/>
          <p:cNvSpPr>
            <a:spLocks noChangeArrowheads="1"/>
          </p:cNvSpPr>
          <p:nvPr/>
        </p:nvSpPr>
        <p:spPr bwMode="auto">
          <a:xfrm>
            <a:off x="919163" y="3859213"/>
            <a:ext cx="520700"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CSDF,</a:t>
            </a:r>
          </a:p>
        </p:txBody>
      </p:sp>
      <p:sp>
        <p:nvSpPr>
          <p:cNvPr id="41989" name="Oval 4"/>
          <p:cNvSpPr>
            <a:spLocks noChangeArrowheads="1"/>
          </p:cNvSpPr>
          <p:nvPr/>
        </p:nvSpPr>
        <p:spPr bwMode="auto">
          <a:xfrm>
            <a:off x="969963" y="37338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990" name="AutoShape 5"/>
          <p:cNvSpPr>
            <a:spLocks noChangeArrowheads="1"/>
          </p:cNvSpPr>
          <p:nvPr/>
        </p:nvSpPr>
        <p:spPr bwMode="auto">
          <a:xfrm>
            <a:off x="1987550" y="3859213"/>
            <a:ext cx="520700"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CD,SF</a:t>
            </a:r>
          </a:p>
        </p:txBody>
      </p:sp>
      <p:sp>
        <p:nvSpPr>
          <p:cNvPr id="41991" name="Oval 6"/>
          <p:cNvSpPr>
            <a:spLocks noChangeArrowheads="1"/>
          </p:cNvSpPr>
          <p:nvPr/>
        </p:nvSpPr>
        <p:spPr bwMode="auto">
          <a:xfrm>
            <a:off x="2036763" y="37338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992" name="AutoShape 7"/>
          <p:cNvSpPr>
            <a:spLocks noChangeArrowheads="1"/>
          </p:cNvSpPr>
          <p:nvPr/>
        </p:nvSpPr>
        <p:spPr bwMode="auto">
          <a:xfrm>
            <a:off x="3100388" y="3859213"/>
            <a:ext cx="550862"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CDF, S</a:t>
            </a:r>
          </a:p>
        </p:txBody>
      </p:sp>
      <p:sp>
        <p:nvSpPr>
          <p:cNvPr id="41993" name="Oval 8"/>
          <p:cNvSpPr>
            <a:spLocks noChangeArrowheads="1"/>
          </p:cNvSpPr>
          <p:nvPr/>
        </p:nvSpPr>
        <p:spPr bwMode="auto">
          <a:xfrm>
            <a:off x="3149600" y="3733800"/>
            <a:ext cx="496888"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994" name="AutoShape 9"/>
          <p:cNvSpPr>
            <a:spLocks noChangeArrowheads="1"/>
          </p:cNvSpPr>
          <p:nvPr/>
        </p:nvSpPr>
        <p:spPr bwMode="auto">
          <a:xfrm>
            <a:off x="3892550" y="3249613"/>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D, CFS</a:t>
            </a:r>
          </a:p>
        </p:txBody>
      </p:sp>
      <p:sp>
        <p:nvSpPr>
          <p:cNvPr id="41995" name="Oval 10"/>
          <p:cNvSpPr>
            <a:spLocks noChangeArrowheads="1"/>
          </p:cNvSpPr>
          <p:nvPr/>
        </p:nvSpPr>
        <p:spPr bwMode="auto">
          <a:xfrm>
            <a:off x="3941763" y="31242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996" name="AutoShape 11"/>
          <p:cNvSpPr>
            <a:spLocks noChangeArrowheads="1"/>
          </p:cNvSpPr>
          <p:nvPr/>
        </p:nvSpPr>
        <p:spPr bwMode="auto">
          <a:xfrm>
            <a:off x="3892550" y="4584700"/>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 DSF</a:t>
            </a:r>
          </a:p>
        </p:txBody>
      </p:sp>
      <p:sp>
        <p:nvSpPr>
          <p:cNvPr id="41997" name="Oval 12"/>
          <p:cNvSpPr>
            <a:spLocks noChangeArrowheads="1"/>
          </p:cNvSpPr>
          <p:nvPr/>
        </p:nvSpPr>
        <p:spPr bwMode="auto">
          <a:xfrm>
            <a:off x="3941763" y="4459288"/>
            <a:ext cx="496887" cy="496887"/>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1998" name="AutoShape 13"/>
          <p:cNvSpPr>
            <a:spLocks noChangeArrowheads="1"/>
          </p:cNvSpPr>
          <p:nvPr/>
        </p:nvSpPr>
        <p:spPr bwMode="auto">
          <a:xfrm>
            <a:off x="4730750" y="3249613"/>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DFS, C</a:t>
            </a:r>
          </a:p>
        </p:txBody>
      </p:sp>
      <p:sp>
        <p:nvSpPr>
          <p:cNvPr id="41999" name="Oval 14"/>
          <p:cNvSpPr>
            <a:spLocks noChangeArrowheads="1"/>
          </p:cNvSpPr>
          <p:nvPr/>
        </p:nvSpPr>
        <p:spPr bwMode="auto">
          <a:xfrm>
            <a:off x="4779963" y="31242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2000" name="AutoShape 15"/>
          <p:cNvSpPr>
            <a:spLocks noChangeArrowheads="1"/>
          </p:cNvSpPr>
          <p:nvPr/>
        </p:nvSpPr>
        <p:spPr bwMode="auto">
          <a:xfrm>
            <a:off x="4730750" y="4584700"/>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CSF, D</a:t>
            </a:r>
          </a:p>
        </p:txBody>
      </p:sp>
      <p:sp>
        <p:nvSpPr>
          <p:cNvPr id="42001" name="Oval 16"/>
          <p:cNvSpPr>
            <a:spLocks noChangeArrowheads="1"/>
          </p:cNvSpPr>
          <p:nvPr/>
        </p:nvSpPr>
        <p:spPr bwMode="auto">
          <a:xfrm>
            <a:off x="4779963" y="4459288"/>
            <a:ext cx="496887" cy="496887"/>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2002" name="AutoShape 17"/>
          <p:cNvSpPr>
            <a:spLocks noChangeArrowheads="1"/>
          </p:cNvSpPr>
          <p:nvPr/>
        </p:nvSpPr>
        <p:spPr bwMode="auto">
          <a:xfrm>
            <a:off x="5473700" y="3859213"/>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S, CFD</a:t>
            </a:r>
          </a:p>
        </p:txBody>
      </p:sp>
      <p:sp>
        <p:nvSpPr>
          <p:cNvPr id="42003" name="Oval 18"/>
          <p:cNvSpPr>
            <a:spLocks noChangeArrowheads="1"/>
          </p:cNvSpPr>
          <p:nvPr/>
        </p:nvSpPr>
        <p:spPr bwMode="auto">
          <a:xfrm>
            <a:off x="5522913" y="37338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2004" name="AutoShape 19"/>
          <p:cNvSpPr>
            <a:spLocks noChangeArrowheads="1"/>
          </p:cNvSpPr>
          <p:nvPr/>
        </p:nvSpPr>
        <p:spPr bwMode="auto">
          <a:xfrm>
            <a:off x="6311900" y="3859213"/>
            <a:ext cx="550863"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SF, CD</a:t>
            </a:r>
          </a:p>
        </p:txBody>
      </p:sp>
      <p:sp>
        <p:nvSpPr>
          <p:cNvPr id="42005" name="Oval 20"/>
          <p:cNvSpPr>
            <a:spLocks noChangeArrowheads="1"/>
          </p:cNvSpPr>
          <p:nvPr/>
        </p:nvSpPr>
        <p:spPr bwMode="auto">
          <a:xfrm>
            <a:off x="6361113" y="37338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2006" name="AutoShape 21"/>
          <p:cNvSpPr>
            <a:spLocks noChangeArrowheads="1"/>
          </p:cNvSpPr>
          <p:nvPr/>
        </p:nvSpPr>
        <p:spPr bwMode="auto">
          <a:xfrm>
            <a:off x="7226300" y="3859213"/>
            <a:ext cx="581025" cy="234950"/>
          </a:xfrm>
          <a:prstGeom prst="roundRect">
            <a:avLst>
              <a:gd name="adj" fmla="val 64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a:solidFill>
                  <a:srgbClr val="000000"/>
                </a:solidFill>
              </a:rPr>
              <a:t> , CSDF</a:t>
            </a:r>
          </a:p>
        </p:txBody>
      </p:sp>
      <p:sp>
        <p:nvSpPr>
          <p:cNvPr id="42007" name="Oval 22"/>
          <p:cNvSpPr>
            <a:spLocks noChangeArrowheads="1"/>
          </p:cNvSpPr>
          <p:nvPr/>
        </p:nvSpPr>
        <p:spPr bwMode="auto">
          <a:xfrm>
            <a:off x="7275513" y="3733800"/>
            <a:ext cx="496887" cy="496888"/>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2008" name="Line 23"/>
          <p:cNvSpPr>
            <a:spLocks noChangeShapeType="1"/>
          </p:cNvSpPr>
          <p:nvPr/>
        </p:nvSpPr>
        <p:spPr bwMode="auto">
          <a:xfrm>
            <a:off x="1447800" y="4002088"/>
            <a:ext cx="609600" cy="1587"/>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2009" name="Line 24"/>
          <p:cNvSpPr>
            <a:spLocks noChangeShapeType="1"/>
          </p:cNvSpPr>
          <p:nvPr/>
        </p:nvSpPr>
        <p:spPr bwMode="auto">
          <a:xfrm>
            <a:off x="2514600" y="4002088"/>
            <a:ext cx="609600" cy="1587"/>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2010" name="Line 25"/>
          <p:cNvSpPr>
            <a:spLocks noChangeShapeType="1"/>
          </p:cNvSpPr>
          <p:nvPr/>
        </p:nvSpPr>
        <p:spPr bwMode="auto">
          <a:xfrm>
            <a:off x="6858000" y="4002088"/>
            <a:ext cx="457200" cy="1587"/>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2011" name="Line 26"/>
          <p:cNvSpPr>
            <a:spLocks noChangeShapeType="1"/>
          </p:cNvSpPr>
          <p:nvPr/>
        </p:nvSpPr>
        <p:spPr bwMode="auto">
          <a:xfrm>
            <a:off x="6019800" y="4002088"/>
            <a:ext cx="381000" cy="1587"/>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2012" name="Line 27"/>
          <p:cNvSpPr>
            <a:spLocks noChangeShapeType="1"/>
          </p:cNvSpPr>
          <p:nvPr/>
        </p:nvSpPr>
        <p:spPr bwMode="auto">
          <a:xfrm>
            <a:off x="4419600" y="3392488"/>
            <a:ext cx="381000" cy="1587"/>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2013" name="Line 28"/>
          <p:cNvSpPr>
            <a:spLocks noChangeShapeType="1"/>
          </p:cNvSpPr>
          <p:nvPr/>
        </p:nvSpPr>
        <p:spPr bwMode="auto">
          <a:xfrm>
            <a:off x="4419600" y="4687888"/>
            <a:ext cx="381000" cy="1587"/>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2014" name="Line 29"/>
          <p:cNvSpPr>
            <a:spLocks noChangeShapeType="1"/>
          </p:cNvSpPr>
          <p:nvPr/>
        </p:nvSpPr>
        <p:spPr bwMode="auto">
          <a:xfrm flipV="1">
            <a:off x="3657600" y="3541713"/>
            <a:ext cx="381000" cy="311150"/>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2015" name="Line 30"/>
          <p:cNvSpPr>
            <a:spLocks noChangeShapeType="1"/>
          </p:cNvSpPr>
          <p:nvPr/>
        </p:nvSpPr>
        <p:spPr bwMode="auto">
          <a:xfrm flipV="1">
            <a:off x="5257800" y="4227513"/>
            <a:ext cx="457200" cy="387350"/>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2016" name="Line 31"/>
          <p:cNvSpPr>
            <a:spLocks noChangeShapeType="1"/>
          </p:cNvSpPr>
          <p:nvPr/>
        </p:nvSpPr>
        <p:spPr bwMode="auto">
          <a:xfrm>
            <a:off x="5257800" y="3468688"/>
            <a:ext cx="381000" cy="304800"/>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2017" name="Line 32"/>
          <p:cNvSpPr>
            <a:spLocks noChangeShapeType="1"/>
          </p:cNvSpPr>
          <p:nvPr/>
        </p:nvSpPr>
        <p:spPr bwMode="auto">
          <a:xfrm>
            <a:off x="3581400" y="4230688"/>
            <a:ext cx="457200" cy="304800"/>
          </a:xfrm>
          <a:prstGeom prst="line">
            <a:avLst/>
          </a:prstGeom>
          <a:noFill/>
          <a:ln w="28440">
            <a:solidFill>
              <a:srgbClr val="00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2018" name="AutoShape 33"/>
          <p:cNvSpPr>
            <a:spLocks noChangeArrowheads="1"/>
          </p:cNvSpPr>
          <p:nvPr/>
        </p:nvSpPr>
        <p:spPr bwMode="auto">
          <a:xfrm>
            <a:off x="754063" y="4424363"/>
            <a:ext cx="762000" cy="438150"/>
          </a:xfrm>
          <a:prstGeom prst="roundRect">
            <a:avLst>
              <a:gd name="adj" fmla="val 34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Start</a:t>
            </a:r>
          </a:p>
        </p:txBody>
      </p:sp>
      <p:sp>
        <p:nvSpPr>
          <p:cNvPr id="42019" name="AutoShape 34"/>
          <p:cNvSpPr>
            <a:spLocks noChangeArrowheads="1"/>
          </p:cNvSpPr>
          <p:nvPr/>
        </p:nvSpPr>
        <p:spPr bwMode="auto">
          <a:xfrm>
            <a:off x="7223125" y="4383088"/>
            <a:ext cx="779463" cy="438150"/>
          </a:xfrm>
          <a:prstGeom prst="roundRect">
            <a:avLst>
              <a:gd name="adj" fmla="val 347"/>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Goal</a:t>
            </a:r>
          </a:p>
        </p:txBody>
      </p:sp>
      <p:sp>
        <p:nvSpPr>
          <p:cNvPr id="42020" name="Oval 35"/>
          <p:cNvSpPr>
            <a:spLocks noChangeArrowheads="1"/>
          </p:cNvSpPr>
          <p:nvPr/>
        </p:nvSpPr>
        <p:spPr bwMode="auto">
          <a:xfrm rot="2040000">
            <a:off x="4095750" y="2436813"/>
            <a:ext cx="990600" cy="3200400"/>
          </a:xfrm>
          <a:prstGeom prst="ellipse">
            <a:avLst/>
          </a:prstGeom>
          <a:noFill/>
          <a:ln w="936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89BC6CE9-B923-49FE-A85F-91903C78A1C1}" type="slidenum">
              <a:rPr lang="en-US"/>
              <a:pPr>
                <a:defRPr/>
              </a:pPr>
              <a:t>33</a:t>
            </a:fld>
            <a:endParaRPr lang="en-US" dirty="0"/>
          </a:p>
        </p:txBody>
      </p:sp>
      <p:sp>
        <p:nvSpPr>
          <p:cNvPr id="43011" name="Rectangle 2"/>
          <p:cNvSpPr>
            <a:spLocks noGrp="1" noChangeArrowheads="1"/>
          </p:cNvSpPr>
          <p:nvPr>
            <p:ph type="title"/>
          </p:nvPr>
        </p:nvSpPr>
        <p:spPr>
          <a:xfrm>
            <a:off x="609600" y="304800"/>
            <a:ext cx="8077200" cy="609600"/>
          </a:xfrm>
        </p:spPr>
        <p:txBody>
          <a:bodyPr/>
          <a:lstStyle/>
          <a:p>
            <a:pPr eaLnBrk="1" hangingPunct="1"/>
            <a:r>
              <a:rPr lang="en-US" sz="3600" dirty="0"/>
              <a:t>Formalizing Search in a State Space</a:t>
            </a:r>
          </a:p>
        </p:txBody>
      </p:sp>
      <p:sp>
        <p:nvSpPr>
          <p:cNvPr id="436227" name="Rectangle 3"/>
          <p:cNvSpPr>
            <a:spLocks noGrp="1" noChangeArrowheads="1"/>
          </p:cNvSpPr>
          <p:nvPr>
            <p:ph type="body" idx="1"/>
          </p:nvPr>
        </p:nvSpPr>
        <p:spPr>
          <a:xfrm>
            <a:off x="609600" y="990600"/>
            <a:ext cx="8001000" cy="5638800"/>
          </a:xfrm>
        </p:spPr>
        <p:txBody>
          <a:bodyPr/>
          <a:lstStyle/>
          <a:p>
            <a:pPr marL="0" indent="0" eaLnBrk="1" hangingPunct="1">
              <a:buFont typeface="Wingdings" pitchFamily="2" charset="2"/>
              <a:buNone/>
              <a:defRPr/>
            </a:pPr>
            <a:r>
              <a:rPr lang="en-US" dirty="0">
                <a:solidFill>
                  <a:srgbClr val="CC3300"/>
                </a:solidFill>
              </a:rPr>
              <a:t>State-space search</a:t>
            </a:r>
            <a:r>
              <a:rPr lang="en-US" dirty="0"/>
              <a:t> </a:t>
            </a:r>
            <a:r>
              <a:rPr lang="en-US" b="0" dirty="0"/>
              <a:t>is the process of</a:t>
            </a:r>
            <a:r>
              <a:rPr lang="en-US" dirty="0"/>
              <a:t> </a:t>
            </a:r>
            <a:r>
              <a:rPr lang="en-US" b="0" dirty="0"/>
              <a:t>searching through a state space for a solution by </a:t>
            </a:r>
            <a:r>
              <a:rPr lang="en-US" dirty="0">
                <a:solidFill>
                  <a:srgbClr val="D60093"/>
                </a:solidFill>
              </a:rPr>
              <a:t>making </a:t>
            </a:r>
            <a:r>
              <a:rPr lang="en-US" i="1" dirty="0">
                <a:solidFill>
                  <a:srgbClr val="D60093"/>
                </a:solidFill>
              </a:rPr>
              <a:t>explicit</a:t>
            </a:r>
            <a:r>
              <a:rPr lang="en-US" dirty="0">
                <a:solidFill>
                  <a:srgbClr val="D60093"/>
                </a:solidFill>
              </a:rPr>
              <a:t> a sufficient portion of an implicit </a:t>
            </a:r>
            <a:r>
              <a:rPr lang="en-US" i="1" dirty="0">
                <a:solidFill>
                  <a:srgbClr val="D60093"/>
                </a:solidFill>
              </a:rPr>
              <a:t>state-space graph</a:t>
            </a:r>
            <a:r>
              <a:rPr lang="en-US" dirty="0">
                <a:solidFill>
                  <a:srgbClr val="D60093"/>
                </a:solidFill>
              </a:rPr>
              <a:t>, in the form of a </a:t>
            </a:r>
            <a:r>
              <a:rPr lang="en-US" i="1" dirty="0">
                <a:solidFill>
                  <a:srgbClr val="D60093"/>
                </a:solidFill>
              </a:rPr>
              <a:t>search tree</a:t>
            </a:r>
            <a:r>
              <a:rPr lang="en-US" dirty="0">
                <a:solidFill>
                  <a:srgbClr val="D60093"/>
                </a:solidFill>
              </a:rPr>
              <a:t>, to include a goal node:    </a:t>
            </a:r>
            <a:r>
              <a:rPr lang="en-US" sz="3200" i="1" u="sng" dirty="0">
                <a:solidFill>
                  <a:srgbClr val="FF0000"/>
                </a:solidFill>
              </a:rPr>
              <a:t>TREE  SEARCH Algorithm</a:t>
            </a:r>
            <a:r>
              <a:rPr lang="en-US" sz="3200" dirty="0">
                <a:solidFill>
                  <a:srgbClr val="FF0000"/>
                </a:solidFill>
              </a:rPr>
              <a:t>:</a:t>
            </a:r>
            <a:endParaRPr lang="en-US" b="0" dirty="0"/>
          </a:p>
          <a:p>
            <a:pPr marL="457200" lvl="1" indent="0" eaLnBrk="1" hangingPunct="1">
              <a:buNone/>
              <a:defRPr/>
            </a:pPr>
            <a:r>
              <a:rPr lang="en-US" sz="2800" i="1" dirty="0">
                <a:latin typeface="Palatino"/>
              </a:rPr>
              <a:t>Frontier = </a:t>
            </a:r>
            <a:r>
              <a:rPr lang="en-US" sz="2800" dirty="0">
                <a:latin typeface="Palatino"/>
              </a:rPr>
              <a:t>{</a:t>
            </a:r>
            <a:r>
              <a:rPr lang="en-US" sz="2800" i="1" dirty="0">
                <a:latin typeface="Palatino"/>
              </a:rPr>
              <a:t>S</a:t>
            </a:r>
            <a:r>
              <a:rPr lang="en-US" sz="2800" dirty="0">
                <a:latin typeface="Palatino"/>
              </a:rPr>
              <a:t>}, where </a:t>
            </a:r>
            <a:r>
              <a:rPr lang="en-US" sz="2800" i="1" dirty="0">
                <a:latin typeface="Palatino"/>
              </a:rPr>
              <a:t>S</a:t>
            </a:r>
            <a:r>
              <a:rPr lang="en-US" sz="2800" dirty="0">
                <a:latin typeface="Palatino"/>
              </a:rPr>
              <a:t> is the start node</a:t>
            </a:r>
          </a:p>
          <a:p>
            <a:pPr marL="457200" lvl="1" indent="0" eaLnBrk="1" hangingPunct="1">
              <a:buNone/>
              <a:defRPr/>
            </a:pPr>
            <a:r>
              <a:rPr lang="en-US" sz="2800" b="1" dirty="0">
                <a:latin typeface="Palatino"/>
              </a:rPr>
              <a:t>Loop do</a:t>
            </a:r>
          </a:p>
          <a:p>
            <a:pPr marL="457200" lvl="1" indent="0" eaLnBrk="1" hangingPunct="1">
              <a:buNone/>
              <a:defRPr/>
            </a:pPr>
            <a:r>
              <a:rPr lang="en-US" sz="2800" dirty="0">
                <a:latin typeface="Palatino"/>
              </a:rPr>
              <a:t>	</a:t>
            </a:r>
            <a:r>
              <a:rPr lang="en-US" sz="2800" b="1" dirty="0">
                <a:latin typeface="Palatino"/>
              </a:rPr>
              <a:t>if</a:t>
            </a:r>
            <a:r>
              <a:rPr lang="en-US" sz="2800" dirty="0">
                <a:latin typeface="Palatino"/>
              </a:rPr>
              <a:t> </a:t>
            </a:r>
            <a:r>
              <a:rPr lang="en-US" sz="2800" i="1" dirty="0">
                <a:latin typeface="Palatino"/>
              </a:rPr>
              <a:t>Frontier</a:t>
            </a:r>
            <a:r>
              <a:rPr lang="en-US" sz="2800" dirty="0">
                <a:latin typeface="Palatino"/>
              </a:rPr>
              <a:t> is empty </a:t>
            </a:r>
            <a:r>
              <a:rPr lang="en-US" sz="2800" b="1" dirty="0">
                <a:latin typeface="Palatino"/>
              </a:rPr>
              <a:t>then return </a:t>
            </a:r>
            <a:r>
              <a:rPr lang="en-US" sz="2800" dirty="0">
                <a:latin typeface="Palatino"/>
              </a:rPr>
              <a:t>failure</a:t>
            </a:r>
          </a:p>
          <a:p>
            <a:pPr marL="457200" lvl="1" indent="0" eaLnBrk="1" hangingPunct="1">
              <a:buNone/>
              <a:defRPr/>
            </a:pPr>
            <a:r>
              <a:rPr lang="en-US" sz="2800" dirty="0">
                <a:latin typeface="Palatino"/>
              </a:rPr>
              <a:t>	pick a node, </a:t>
            </a:r>
            <a:r>
              <a:rPr lang="en-US" sz="2800" i="1" dirty="0">
                <a:latin typeface="Palatino"/>
              </a:rPr>
              <a:t>n</a:t>
            </a:r>
            <a:r>
              <a:rPr lang="en-US" sz="2800" dirty="0">
                <a:latin typeface="Palatino"/>
              </a:rPr>
              <a:t>, from </a:t>
            </a:r>
            <a:r>
              <a:rPr lang="en-US" sz="2800" i="1" dirty="0">
                <a:latin typeface="Palatino"/>
              </a:rPr>
              <a:t>Frontier</a:t>
            </a:r>
            <a:endParaRPr lang="en-US" sz="2800" dirty="0">
              <a:latin typeface="Palatino"/>
            </a:endParaRPr>
          </a:p>
          <a:p>
            <a:pPr marL="857250" lvl="2" indent="0" eaLnBrk="1" hangingPunct="1">
              <a:buNone/>
              <a:defRPr/>
            </a:pPr>
            <a:r>
              <a:rPr lang="en-US" sz="2800" b="1" dirty="0">
                <a:latin typeface="Palatino"/>
              </a:rPr>
              <a:t>if</a:t>
            </a:r>
            <a:r>
              <a:rPr lang="en-US" sz="2800" dirty="0">
                <a:latin typeface="Palatino"/>
              </a:rPr>
              <a:t> </a:t>
            </a:r>
            <a:r>
              <a:rPr lang="en-US" sz="2800" i="1" dirty="0">
                <a:latin typeface="Palatino"/>
              </a:rPr>
              <a:t>n</a:t>
            </a:r>
            <a:r>
              <a:rPr lang="en-US" sz="2800" dirty="0">
                <a:latin typeface="Palatino"/>
              </a:rPr>
              <a:t> is a goal node </a:t>
            </a:r>
            <a:r>
              <a:rPr lang="en-US" sz="2800" b="1" dirty="0">
                <a:latin typeface="Palatino"/>
              </a:rPr>
              <a:t>then</a:t>
            </a:r>
            <a:r>
              <a:rPr lang="en-US" sz="2800" dirty="0">
                <a:latin typeface="Palatino"/>
              </a:rPr>
              <a:t> </a:t>
            </a:r>
            <a:r>
              <a:rPr lang="en-US" sz="2800" b="1" dirty="0">
                <a:latin typeface="Palatino"/>
              </a:rPr>
              <a:t>return</a:t>
            </a:r>
            <a:r>
              <a:rPr lang="en-US" sz="2800" dirty="0">
                <a:latin typeface="Palatino"/>
              </a:rPr>
              <a:t> solution</a:t>
            </a:r>
          </a:p>
          <a:p>
            <a:pPr marL="857250" lvl="2" indent="0" eaLnBrk="1" hangingPunct="1">
              <a:buNone/>
              <a:defRPr/>
            </a:pPr>
            <a:r>
              <a:rPr lang="en-US" sz="2800" dirty="0">
                <a:latin typeface="Palatino"/>
              </a:rPr>
              <a:t>Generate all </a:t>
            </a:r>
            <a:r>
              <a:rPr lang="en-US" sz="2800" i="1" dirty="0">
                <a:latin typeface="Palatino"/>
              </a:rPr>
              <a:t>n</a:t>
            </a:r>
            <a:r>
              <a:rPr lang="en-US" sz="2800" dirty="0">
                <a:latin typeface="Palatino"/>
              </a:rPr>
              <a:t>’s successor nodes and add     		them all to </a:t>
            </a:r>
            <a:r>
              <a:rPr lang="en-US" sz="2800" i="1" dirty="0">
                <a:latin typeface="Palatino"/>
              </a:rPr>
              <a:t>Frontier</a:t>
            </a:r>
            <a:endParaRPr lang="en-US" sz="2800" dirty="0">
              <a:latin typeface="Palatino"/>
            </a:endParaRPr>
          </a:p>
          <a:p>
            <a:pPr marL="857250" lvl="2" indent="0" eaLnBrk="1" hangingPunct="1">
              <a:buNone/>
              <a:defRPr/>
            </a:pPr>
            <a:r>
              <a:rPr lang="en-US" sz="2800" dirty="0">
                <a:latin typeface="Palatino"/>
              </a:rPr>
              <a:t>Remove </a:t>
            </a:r>
            <a:r>
              <a:rPr lang="en-US" sz="2800" i="1" dirty="0">
                <a:latin typeface="Palatino"/>
              </a:rPr>
              <a:t>n</a:t>
            </a:r>
            <a:r>
              <a:rPr lang="en-US" sz="2800" dirty="0">
                <a:latin typeface="Palatino"/>
              </a:rPr>
              <a:t> from </a:t>
            </a:r>
            <a:r>
              <a:rPr lang="en-US" sz="2800" i="1" dirty="0">
                <a:latin typeface="Palatino"/>
              </a:rPr>
              <a:t>Frontier</a:t>
            </a:r>
            <a:endParaRPr lang="en-US" sz="2800" dirty="0">
              <a:latin typeface="Palatino"/>
            </a:endParaRPr>
          </a:p>
        </p:txBody>
      </p:sp>
      <p:sp>
        <p:nvSpPr>
          <p:cNvPr id="2" name="Rounded Rectangular Callout 1"/>
          <p:cNvSpPr/>
          <p:nvPr/>
        </p:nvSpPr>
        <p:spPr bwMode="auto">
          <a:xfrm>
            <a:off x="-28380" y="3962400"/>
            <a:ext cx="1371600" cy="1069848"/>
          </a:xfrm>
          <a:prstGeom prst="wedgeRoundRectCallout">
            <a:avLst>
              <a:gd name="adj1" fmla="val 63821"/>
              <a:gd name="adj2" fmla="val 77586"/>
              <a:gd name="adj3" fmla="val 16667"/>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called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a:t>
            </a:r>
            <a:r>
              <a:rPr kumimoji="0" lang="en-US" sz="1800" b="1" i="0" u="none" strike="noStrike" cap="none" normalizeH="0" baseline="0" dirty="0">
                <a:ln>
                  <a:noFill/>
                </a:ln>
                <a:solidFill>
                  <a:schemeClr val="tx1"/>
                </a:solidFill>
                <a:effectLst/>
                <a:latin typeface="Times New Roman" pitchFamily="18" charset="0"/>
              </a:rPr>
              <a:t>expanding</a:t>
            </a:r>
            <a:r>
              <a:rPr kumimoji="0" lang="en-US" sz="1800" b="0" i="0" u="none" strike="noStrike" cap="none" normalizeH="0" baseline="0" dirty="0">
                <a:ln>
                  <a:noFill/>
                </a:ln>
                <a:solidFill>
                  <a:schemeClr val="tx1"/>
                </a:solidFill>
                <a:effectLst/>
                <a:latin typeface="Times New Roman" pitchFamily="18"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node </a:t>
            </a:r>
            <a:r>
              <a:rPr kumimoji="0" lang="en-US" sz="1800" b="0" i="1" u="none" strike="noStrike" cap="none" normalizeH="0" baseline="0" dirty="0">
                <a:ln>
                  <a:noFill/>
                </a:ln>
                <a:solidFill>
                  <a:schemeClr val="tx1"/>
                </a:solidFill>
                <a:effectLst/>
                <a:latin typeface="Times New Roman" pitchFamily="18" charset="0"/>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6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6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6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6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62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62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62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362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uiExpand="1" build="p" bldLvl="2" autoUpdateAnimBg="0"/>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B2FC1ACF-CD4D-40B3-BFA7-C205D98308F1}" type="slidenum">
              <a:rPr lang="en-US"/>
              <a:pPr>
                <a:defRPr/>
              </a:pPr>
              <a:t>34</a:t>
            </a:fld>
            <a:endParaRPr lang="en-US"/>
          </a:p>
        </p:txBody>
      </p:sp>
      <p:sp>
        <p:nvSpPr>
          <p:cNvPr id="44035" name="Rectangle 2"/>
          <p:cNvSpPr>
            <a:spLocks noGrp="1" noChangeArrowheads="1"/>
          </p:cNvSpPr>
          <p:nvPr>
            <p:ph type="title"/>
          </p:nvPr>
        </p:nvSpPr>
        <p:spPr>
          <a:xfrm>
            <a:off x="609600" y="304800"/>
            <a:ext cx="8077200" cy="838200"/>
          </a:xfrm>
        </p:spPr>
        <p:txBody>
          <a:bodyPr/>
          <a:lstStyle/>
          <a:p>
            <a:pPr eaLnBrk="1" hangingPunct="1"/>
            <a:r>
              <a:rPr lang="en-US" sz="3600" dirty="0"/>
              <a:t>Formalizing Search in a State Space</a:t>
            </a:r>
          </a:p>
        </p:txBody>
      </p:sp>
      <p:sp>
        <p:nvSpPr>
          <p:cNvPr id="437251" name="Rectangle 3"/>
          <p:cNvSpPr>
            <a:spLocks noGrp="1" noChangeArrowheads="1"/>
          </p:cNvSpPr>
          <p:nvPr>
            <p:ph type="body" idx="1"/>
          </p:nvPr>
        </p:nvSpPr>
        <p:spPr>
          <a:xfrm>
            <a:off x="838200" y="1524000"/>
            <a:ext cx="7467600" cy="4800600"/>
          </a:xfrm>
        </p:spPr>
        <p:txBody>
          <a:bodyPr/>
          <a:lstStyle/>
          <a:p>
            <a:pPr eaLnBrk="1" hangingPunct="1"/>
            <a:r>
              <a:rPr lang="en-US" dirty="0"/>
              <a:t>This algorithm does </a:t>
            </a:r>
            <a:r>
              <a:rPr lang="en-US" i="1" dirty="0"/>
              <a:t>NOT</a:t>
            </a:r>
            <a:r>
              <a:rPr lang="en-US" dirty="0"/>
              <a:t> detect goal when node is generated</a:t>
            </a:r>
          </a:p>
          <a:p>
            <a:pPr eaLnBrk="1" hangingPunct="1"/>
            <a:r>
              <a:rPr lang="en-US" dirty="0"/>
              <a:t>This algorithm does </a:t>
            </a:r>
            <a:r>
              <a:rPr lang="en-US" i="1" dirty="0"/>
              <a:t>NOT</a:t>
            </a:r>
            <a:r>
              <a:rPr lang="en-US" dirty="0"/>
              <a:t> detect loops (i.e., repeated states) in state space</a:t>
            </a:r>
          </a:p>
          <a:p>
            <a:pPr eaLnBrk="1" hangingPunct="1"/>
            <a:r>
              <a:rPr lang="en-US" dirty="0"/>
              <a:t>Each node implicitly represents</a:t>
            </a:r>
          </a:p>
          <a:p>
            <a:pPr lvl="1" eaLnBrk="1" hangingPunct="1"/>
            <a:r>
              <a:rPr lang="en-US" dirty="0"/>
              <a:t>a </a:t>
            </a:r>
            <a:r>
              <a:rPr lang="en-US" dirty="0">
                <a:solidFill>
                  <a:srgbClr val="CC3300"/>
                </a:solidFill>
              </a:rPr>
              <a:t>partial solution path</a:t>
            </a:r>
            <a:r>
              <a:rPr lang="en-US" dirty="0"/>
              <a:t> from the start node to the given node </a:t>
            </a:r>
          </a:p>
          <a:p>
            <a:pPr lvl="1" eaLnBrk="1" hangingPunct="1"/>
            <a:r>
              <a:rPr lang="en-US" dirty="0"/>
              <a:t>cost of the partial solution path</a:t>
            </a:r>
          </a:p>
          <a:p>
            <a:pPr eaLnBrk="1" hangingPunct="1"/>
            <a:r>
              <a:rPr lang="en-US" dirty="0"/>
              <a:t>From this node there may be</a:t>
            </a:r>
          </a:p>
          <a:p>
            <a:pPr lvl="1" eaLnBrk="1" hangingPunct="1"/>
            <a:r>
              <a:rPr lang="en-US" dirty="0"/>
              <a:t>many possible paths that have this partial path as a prefix</a:t>
            </a:r>
          </a:p>
          <a:p>
            <a:pPr lvl="1" eaLnBrk="1" hangingPunct="1"/>
            <a:r>
              <a:rPr lang="en-US" dirty="0"/>
              <a:t>many possible solutions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7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7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72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72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72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72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72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37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idx="4294967295"/>
          </p:nvPr>
        </p:nvSpPr>
        <p:spPr>
          <a:xfrm>
            <a:off x="2133600" y="70565"/>
            <a:ext cx="6172200" cy="808038"/>
          </a:xfrm>
        </p:spPr>
        <p:txBody>
          <a:bodyPr/>
          <a:lstStyle/>
          <a:p>
            <a:pPr eaLnBrk="1" hangingPunct="1"/>
            <a:r>
              <a:rPr lang="en-US" altLang="en-US" dirty="0"/>
              <a:t>A State Space Graph</a:t>
            </a:r>
          </a:p>
        </p:txBody>
      </p:sp>
      <p:grpSp>
        <p:nvGrpSpPr>
          <p:cNvPr id="10243" name="Group 10"/>
          <p:cNvGrpSpPr>
            <a:grpSpLocks/>
          </p:cNvGrpSpPr>
          <p:nvPr/>
        </p:nvGrpSpPr>
        <p:grpSpPr bwMode="auto">
          <a:xfrm>
            <a:off x="1885950" y="1143000"/>
            <a:ext cx="5200650" cy="4038600"/>
            <a:chOff x="336" y="576"/>
            <a:chExt cx="4848" cy="2784"/>
          </a:xfrm>
        </p:grpSpPr>
        <p:sp>
          <p:nvSpPr>
            <p:cNvPr id="10250" name="AutoShape 11"/>
            <p:cNvSpPr>
              <a:spLocks noChangeArrowheads="1"/>
            </p:cNvSpPr>
            <p:nvPr/>
          </p:nvSpPr>
          <p:spPr bwMode="auto">
            <a:xfrm>
              <a:off x="336" y="2208"/>
              <a:ext cx="480" cy="480"/>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600">
                  <a:solidFill>
                    <a:srgbClr val="FF0000"/>
                  </a:solidFill>
                </a:rPr>
                <a:t>START</a:t>
              </a:r>
            </a:p>
          </p:txBody>
        </p:sp>
        <p:sp>
          <p:nvSpPr>
            <p:cNvPr id="10251" name="AutoShape 12"/>
            <p:cNvSpPr>
              <a:spLocks noChangeArrowheads="1"/>
            </p:cNvSpPr>
            <p:nvPr/>
          </p:nvSpPr>
          <p:spPr bwMode="auto">
            <a:xfrm>
              <a:off x="4704" y="576"/>
              <a:ext cx="480" cy="480"/>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solidFill>
                    <a:srgbClr val="FF0000"/>
                  </a:solidFill>
                </a:rPr>
                <a:t>GOAL</a:t>
              </a:r>
            </a:p>
          </p:txBody>
        </p:sp>
        <p:sp>
          <p:nvSpPr>
            <p:cNvPr id="10252" name="AutoShape 13"/>
            <p:cNvSpPr>
              <a:spLocks noChangeArrowheads="1"/>
            </p:cNvSpPr>
            <p:nvPr/>
          </p:nvSpPr>
          <p:spPr bwMode="auto">
            <a:xfrm>
              <a:off x="1728" y="1776"/>
              <a:ext cx="480" cy="480"/>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i="1"/>
                <a:t>d</a:t>
              </a:r>
            </a:p>
          </p:txBody>
        </p:sp>
        <p:sp>
          <p:nvSpPr>
            <p:cNvPr id="10253" name="AutoShape 14"/>
            <p:cNvSpPr>
              <a:spLocks noChangeArrowheads="1"/>
            </p:cNvSpPr>
            <p:nvPr/>
          </p:nvSpPr>
          <p:spPr bwMode="auto">
            <a:xfrm>
              <a:off x="720" y="1056"/>
              <a:ext cx="480" cy="480"/>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i="1"/>
                <a:t>b</a:t>
              </a:r>
            </a:p>
          </p:txBody>
        </p:sp>
        <p:sp>
          <p:nvSpPr>
            <p:cNvPr id="10254" name="AutoShape 15"/>
            <p:cNvSpPr>
              <a:spLocks noChangeArrowheads="1"/>
            </p:cNvSpPr>
            <p:nvPr/>
          </p:nvSpPr>
          <p:spPr bwMode="auto">
            <a:xfrm>
              <a:off x="1200" y="2736"/>
              <a:ext cx="480" cy="480"/>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i="1"/>
                <a:t>p</a:t>
              </a:r>
            </a:p>
          </p:txBody>
        </p:sp>
        <p:sp>
          <p:nvSpPr>
            <p:cNvPr id="10255" name="AutoShape 16"/>
            <p:cNvSpPr>
              <a:spLocks noChangeArrowheads="1"/>
            </p:cNvSpPr>
            <p:nvPr/>
          </p:nvSpPr>
          <p:spPr bwMode="auto">
            <a:xfrm>
              <a:off x="2352" y="2880"/>
              <a:ext cx="480" cy="480"/>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i="1"/>
                <a:t>q</a:t>
              </a:r>
            </a:p>
          </p:txBody>
        </p:sp>
        <p:sp>
          <p:nvSpPr>
            <p:cNvPr id="10256" name="AutoShape 17"/>
            <p:cNvSpPr>
              <a:spLocks noChangeArrowheads="1"/>
            </p:cNvSpPr>
            <p:nvPr/>
          </p:nvSpPr>
          <p:spPr bwMode="auto">
            <a:xfrm>
              <a:off x="2880" y="1008"/>
              <a:ext cx="480" cy="480"/>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i="1"/>
                <a:t>c</a:t>
              </a:r>
            </a:p>
          </p:txBody>
        </p:sp>
        <p:sp>
          <p:nvSpPr>
            <p:cNvPr id="10257" name="AutoShape 18"/>
            <p:cNvSpPr>
              <a:spLocks noChangeArrowheads="1"/>
            </p:cNvSpPr>
            <p:nvPr/>
          </p:nvSpPr>
          <p:spPr bwMode="auto">
            <a:xfrm>
              <a:off x="3552" y="1584"/>
              <a:ext cx="480" cy="480"/>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i="1"/>
                <a:t>e</a:t>
              </a:r>
            </a:p>
          </p:txBody>
        </p:sp>
        <p:sp>
          <p:nvSpPr>
            <p:cNvPr id="10258" name="AutoShape 19"/>
            <p:cNvSpPr>
              <a:spLocks noChangeArrowheads="1"/>
            </p:cNvSpPr>
            <p:nvPr/>
          </p:nvSpPr>
          <p:spPr bwMode="auto">
            <a:xfrm>
              <a:off x="3168" y="2256"/>
              <a:ext cx="480" cy="480"/>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i="1"/>
                <a:t>h</a:t>
              </a:r>
            </a:p>
          </p:txBody>
        </p:sp>
        <p:sp>
          <p:nvSpPr>
            <p:cNvPr id="10259" name="AutoShape 20"/>
            <p:cNvSpPr>
              <a:spLocks noChangeArrowheads="1"/>
            </p:cNvSpPr>
            <p:nvPr/>
          </p:nvSpPr>
          <p:spPr bwMode="auto">
            <a:xfrm>
              <a:off x="1584" y="624"/>
              <a:ext cx="480" cy="480"/>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i="1"/>
                <a:t>a</a:t>
              </a:r>
            </a:p>
          </p:txBody>
        </p:sp>
        <p:sp>
          <p:nvSpPr>
            <p:cNvPr id="10260" name="AutoShape 21"/>
            <p:cNvSpPr>
              <a:spLocks noChangeArrowheads="1"/>
            </p:cNvSpPr>
            <p:nvPr/>
          </p:nvSpPr>
          <p:spPr bwMode="auto">
            <a:xfrm>
              <a:off x="4560" y="1872"/>
              <a:ext cx="480" cy="480"/>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i="1"/>
                <a:t>f</a:t>
              </a:r>
            </a:p>
          </p:txBody>
        </p:sp>
        <p:sp>
          <p:nvSpPr>
            <p:cNvPr id="10261" name="AutoShape 22"/>
            <p:cNvSpPr>
              <a:spLocks noChangeArrowheads="1"/>
            </p:cNvSpPr>
            <p:nvPr/>
          </p:nvSpPr>
          <p:spPr bwMode="auto">
            <a:xfrm>
              <a:off x="4368" y="2736"/>
              <a:ext cx="480" cy="480"/>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i="1"/>
                <a:t>r</a:t>
              </a:r>
            </a:p>
          </p:txBody>
        </p:sp>
        <p:cxnSp>
          <p:nvCxnSpPr>
            <p:cNvPr id="10262" name="AutoShape 23"/>
            <p:cNvCxnSpPr>
              <a:cxnSpLocks noChangeShapeType="1"/>
              <a:stCxn id="10250" idx="5"/>
              <a:endCxn id="10254" idx="2"/>
            </p:cNvCxnSpPr>
            <p:nvPr/>
          </p:nvCxnSpPr>
          <p:spPr bwMode="auto">
            <a:xfrm>
              <a:off x="746" y="2618"/>
              <a:ext cx="454" cy="35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63" name="AutoShape 24"/>
            <p:cNvCxnSpPr>
              <a:cxnSpLocks noChangeShapeType="1"/>
              <a:stCxn id="10254" idx="5"/>
              <a:endCxn id="10255" idx="2"/>
            </p:cNvCxnSpPr>
            <p:nvPr/>
          </p:nvCxnSpPr>
          <p:spPr bwMode="auto">
            <a:xfrm flipV="1">
              <a:off x="1610" y="3120"/>
              <a:ext cx="742" cy="26"/>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64" name="AutoShape 25"/>
            <p:cNvCxnSpPr>
              <a:cxnSpLocks noChangeShapeType="1"/>
              <a:stCxn id="10258" idx="3"/>
              <a:endCxn id="10255" idx="7"/>
            </p:cNvCxnSpPr>
            <p:nvPr/>
          </p:nvCxnSpPr>
          <p:spPr bwMode="auto">
            <a:xfrm flipH="1">
              <a:off x="2762" y="2666"/>
              <a:ext cx="476" cy="284"/>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65" name="AutoShape 26"/>
            <p:cNvCxnSpPr>
              <a:cxnSpLocks noChangeShapeType="1"/>
              <a:stCxn id="10258" idx="2"/>
              <a:endCxn id="10254" idx="6"/>
            </p:cNvCxnSpPr>
            <p:nvPr/>
          </p:nvCxnSpPr>
          <p:spPr bwMode="auto">
            <a:xfrm flipH="1">
              <a:off x="1680" y="2496"/>
              <a:ext cx="1488" cy="48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66" name="AutoShape 27"/>
            <p:cNvCxnSpPr>
              <a:cxnSpLocks noChangeShapeType="1"/>
              <a:stCxn id="10257" idx="4"/>
              <a:endCxn id="10258" idx="7"/>
            </p:cNvCxnSpPr>
            <p:nvPr/>
          </p:nvCxnSpPr>
          <p:spPr bwMode="auto">
            <a:xfrm flipH="1">
              <a:off x="3578" y="2064"/>
              <a:ext cx="214" cy="262"/>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67" name="AutoShape 28"/>
            <p:cNvCxnSpPr>
              <a:cxnSpLocks noChangeShapeType="1"/>
              <a:stCxn id="10257" idx="5"/>
              <a:endCxn id="10261" idx="1"/>
            </p:cNvCxnSpPr>
            <p:nvPr/>
          </p:nvCxnSpPr>
          <p:spPr bwMode="auto">
            <a:xfrm>
              <a:off x="3962" y="1994"/>
              <a:ext cx="476" cy="812"/>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68" name="AutoShape 29"/>
            <p:cNvCxnSpPr>
              <a:cxnSpLocks noChangeShapeType="1"/>
              <a:stCxn id="10261" idx="0"/>
              <a:endCxn id="10260" idx="4"/>
            </p:cNvCxnSpPr>
            <p:nvPr/>
          </p:nvCxnSpPr>
          <p:spPr bwMode="auto">
            <a:xfrm flipV="1">
              <a:off x="4608" y="2352"/>
              <a:ext cx="192" cy="384"/>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69" name="AutoShape 30"/>
            <p:cNvCxnSpPr>
              <a:cxnSpLocks noChangeShapeType="1"/>
              <a:stCxn id="10260" idx="0"/>
              <a:endCxn id="10251" idx="4"/>
            </p:cNvCxnSpPr>
            <p:nvPr/>
          </p:nvCxnSpPr>
          <p:spPr bwMode="auto">
            <a:xfrm flipV="1">
              <a:off x="4800" y="1056"/>
              <a:ext cx="144" cy="816"/>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70" name="AutoShape 31"/>
            <p:cNvCxnSpPr>
              <a:cxnSpLocks noChangeShapeType="1"/>
              <a:stCxn id="10250" idx="7"/>
            </p:cNvCxnSpPr>
            <p:nvPr/>
          </p:nvCxnSpPr>
          <p:spPr bwMode="auto">
            <a:xfrm flipV="1">
              <a:off x="746" y="2016"/>
              <a:ext cx="982" cy="262"/>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71" name="AutoShape 32"/>
            <p:cNvCxnSpPr>
              <a:cxnSpLocks noChangeShapeType="1"/>
              <a:stCxn id="10252" idx="1"/>
              <a:endCxn id="10253" idx="5"/>
            </p:cNvCxnSpPr>
            <p:nvPr/>
          </p:nvCxnSpPr>
          <p:spPr bwMode="auto">
            <a:xfrm flipH="1" flipV="1">
              <a:off x="1130" y="1466"/>
              <a:ext cx="668" cy="38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72" name="AutoShape 33"/>
            <p:cNvCxnSpPr>
              <a:cxnSpLocks noChangeShapeType="1"/>
              <a:endCxn id="10259" idx="2"/>
            </p:cNvCxnSpPr>
            <p:nvPr/>
          </p:nvCxnSpPr>
          <p:spPr bwMode="auto">
            <a:xfrm flipV="1">
              <a:off x="1152" y="864"/>
              <a:ext cx="432" cy="262"/>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73" name="AutoShape 34"/>
            <p:cNvCxnSpPr>
              <a:cxnSpLocks noChangeShapeType="1"/>
              <a:stCxn id="10256" idx="2"/>
              <a:endCxn id="10259" idx="6"/>
            </p:cNvCxnSpPr>
            <p:nvPr/>
          </p:nvCxnSpPr>
          <p:spPr bwMode="auto">
            <a:xfrm flipH="1" flipV="1">
              <a:off x="2064" y="864"/>
              <a:ext cx="816" cy="384"/>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74" name="AutoShape 35"/>
            <p:cNvCxnSpPr>
              <a:cxnSpLocks noChangeShapeType="1"/>
              <a:stCxn id="10252" idx="7"/>
              <a:endCxn id="10256" idx="3"/>
            </p:cNvCxnSpPr>
            <p:nvPr/>
          </p:nvCxnSpPr>
          <p:spPr bwMode="auto">
            <a:xfrm flipV="1">
              <a:off x="2138" y="1418"/>
              <a:ext cx="812" cy="428"/>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75" name="AutoShape 36"/>
            <p:cNvCxnSpPr>
              <a:cxnSpLocks noChangeShapeType="1"/>
              <a:stCxn id="10252" idx="6"/>
              <a:endCxn id="10257" idx="2"/>
            </p:cNvCxnSpPr>
            <p:nvPr/>
          </p:nvCxnSpPr>
          <p:spPr bwMode="auto">
            <a:xfrm flipV="1">
              <a:off x="2208" y="1824"/>
              <a:ext cx="1344" cy="192"/>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76" name="AutoShape 37"/>
            <p:cNvCxnSpPr>
              <a:cxnSpLocks noChangeShapeType="1"/>
              <a:stCxn id="10260" idx="1"/>
              <a:endCxn id="10256" idx="6"/>
            </p:cNvCxnSpPr>
            <p:nvPr/>
          </p:nvCxnSpPr>
          <p:spPr bwMode="auto">
            <a:xfrm rot="5400000" flipH="1">
              <a:off x="3648" y="960"/>
              <a:ext cx="694" cy="1270"/>
            </a:xfrm>
            <a:prstGeom prst="curvedConnector2">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277" name="AutoShape 38"/>
            <p:cNvCxnSpPr>
              <a:cxnSpLocks noChangeShapeType="1"/>
              <a:stCxn id="10250" idx="6"/>
              <a:endCxn id="10257" idx="3"/>
            </p:cNvCxnSpPr>
            <p:nvPr/>
          </p:nvCxnSpPr>
          <p:spPr bwMode="auto">
            <a:xfrm flipV="1">
              <a:off x="816" y="1994"/>
              <a:ext cx="2806" cy="454"/>
            </a:xfrm>
            <a:prstGeom prst="curvedConnector2">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10244" name="AutoShape 22"/>
          <p:cNvSpPr>
            <a:spLocks noChangeArrowheads="1"/>
          </p:cNvSpPr>
          <p:nvPr/>
        </p:nvSpPr>
        <p:spPr bwMode="auto">
          <a:xfrm>
            <a:off x="5495925" y="1257302"/>
            <a:ext cx="515541" cy="696913"/>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i="1"/>
              <a:t>t</a:t>
            </a:r>
          </a:p>
        </p:txBody>
      </p:sp>
      <p:cxnSp>
        <p:nvCxnSpPr>
          <p:cNvPr id="10245" name="AutoShape 29"/>
          <p:cNvCxnSpPr>
            <a:cxnSpLocks noChangeShapeType="1"/>
            <a:endCxn id="10251" idx="2"/>
          </p:cNvCxnSpPr>
          <p:nvPr/>
        </p:nvCxnSpPr>
        <p:spPr bwMode="auto">
          <a:xfrm flipV="1">
            <a:off x="6011466" y="1490663"/>
            <a:ext cx="560784" cy="76200"/>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0246" name="AutoShape 22"/>
          <p:cNvSpPr>
            <a:spLocks noChangeArrowheads="1"/>
          </p:cNvSpPr>
          <p:nvPr/>
        </p:nvSpPr>
        <p:spPr bwMode="auto">
          <a:xfrm>
            <a:off x="5122069" y="4656138"/>
            <a:ext cx="514350" cy="696912"/>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i="1"/>
              <a:t>u</a:t>
            </a:r>
          </a:p>
        </p:txBody>
      </p:sp>
      <p:cxnSp>
        <p:nvCxnSpPr>
          <p:cNvPr id="10247" name="AutoShape 37"/>
          <p:cNvCxnSpPr>
            <a:cxnSpLocks noChangeShapeType="1"/>
            <a:endCxn id="10253" idx="0"/>
          </p:cNvCxnSpPr>
          <p:nvPr/>
        </p:nvCxnSpPr>
        <p:spPr bwMode="auto">
          <a:xfrm rot="10800000" flipV="1">
            <a:off x="2555081" y="1323975"/>
            <a:ext cx="744141" cy="515938"/>
          </a:xfrm>
          <a:prstGeom prst="curvedConnector2">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0248" name="AutoShape 22"/>
          <p:cNvSpPr>
            <a:spLocks noChangeArrowheads="1"/>
          </p:cNvSpPr>
          <p:nvPr/>
        </p:nvSpPr>
        <p:spPr bwMode="auto">
          <a:xfrm>
            <a:off x="5897166" y="5375277"/>
            <a:ext cx="514350" cy="696913"/>
          </a:xfrm>
          <a:prstGeom prst="flowChartConnector">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i="1"/>
              <a:t>v</a:t>
            </a:r>
          </a:p>
        </p:txBody>
      </p:sp>
      <p:cxnSp>
        <p:nvCxnSpPr>
          <p:cNvPr id="10249" name="AutoShape 24"/>
          <p:cNvCxnSpPr>
            <a:cxnSpLocks noChangeShapeType="1"/>
            <a:endCxn id="10248" idx="1"/>
          </p:cNvCxnSpPr>
          <p:nvPr/>
        </p:nvCxnSpPr>
        <p:spPr bwMode="auto">
          <a:xfrm>
            <a:off x="5580461" y="5219702"/>
            <a:ext cx="391715" cy="257175"/>
          </a:xfrm>
          <a:prstGeom prst="straightConnector1">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TextBox 1"/>
          <p:cNvSpPr txBox="1"/>
          <p:nvPr/>
        </p:nvSpPr>
        <p:spPr>
          <a:xfrm>
            <a:off x="1828800" y="6096000"/>
            <a:ext cx="5638800" cy="461665"/>
          </a:xfrm>
          <a:prstGeom prst="rect">
            <a:avLst/>
          </a:prstGeom>
          <a:noFill/>
        </p:spPr>
        <p:txBody>
          <a:bodyPr wrap="square" rtlCol="0">
            <a:spAutoFit/>
          </a:bodyPr>
          <a:lstStyle/>
          <a:p>
            <a:r>
              <a:rPr lang="en-US" dirty="0">
                <a:latin typeface="+mn-lt"/>
              </a:rPr>
              <a:t>What is the corresponding search tree?</a:t>
            </a:r>
          </a:p>
        </p:txBody>
      </p:sp>
    </p:spTree>
    <p:extLst>
      <p:ext uri="{BB962C8B-B14F-4D97-AF65-F5344CB8AC3E}">
        <p14:creationId xmlns:p14="http://schemas.microsoft.com/office/powerpoint/2010/main" val="825524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5" name="Slide Number Placeholder 4"/>
          <p:cNvSpPr>
            <a:spLocks noGrp="1"/>
          </p:cNvSpPr>
          <p:nvPr>
            <p:ph type="sldNum" sz="quarter" idx="4294967295"/>
          </p:nvPr>
        </p:nvSpPr>
        <p:spPr/>
        <p:txBody>
          <a:bodyPr/>
          <a:lstStyle/>
          <a:p>
            <a:pPr>
              <a:defRPr/>
            </a:pPr>
            <a:fld id="{B33F09BA-4CED-4815-A2E0-FF3421B9E933}" type="slidenum">
              <a:rPr lang="en-US"/>
              <a:pPr>
                <a:defRPr/>
              </a:pPr>
              <a:t>36</a:t>
            </a:fld>
            <a:endParaRPr lang="en-US"/>
          </a:p>
        </p:txBody>
      </p:sp>
      <p:sp>
        <p:nvSpPr>
          <p:cNvPr id="45059" name="Rectangle 2"/>
          <p:cNvSpPr>
            <a:spLocks noGrp="1" noChangeArrowheads="1"/>
          </p:cNvSpPr>
          <p:nvPr>
            <p:ph type="title"/>
          </p:nvPr>
        </p:nvSpPr>
        <p:spPr/>
        <p:txBody>
          <a:bodyPr/>
          <a:lstStyle/>
          <a:p>
            <a:pPr eaLnBrk="1" hangingPunct="1"/>
            <a:r>
              <a:rPr lang="en-US" sz="3600"/>
              <a:t>State Space Graph</a:t>
            </a:r>
          </a:p>
        </p:txBody>
      </p:sp>
      <p:grpSp>
        <p:nvGrpSpPr>
          <p:cNvPr id="45060" name="Group 17"/>
          <p:cNvGrpSpPr>
            <a:grpSpLocks/>
          </p:cNvGrpSpPr>
          <p:nvPr/>
        </p:nvGrpSpPr>
        <p:grpSpPr bwMode="auto">
          <a:xfrm>
            <a:off x="990600" y="2438400"/>
            <a:ext cx="3886200" cy="4114800"/>
            <a:chOff x="3168" y="1584"/>
            <a:chExt cx="2448" cy="2592"/>
          </a:xfrm>
        </p:grpSpPr>
        <p:sp>
          <p:nvSpPr>
            <p:cNvPr id="45062" name="Text Box 18"/>
            <p:cNvSpPr txBox="1">
              <a:spLocks noChangeArrowheads="1"/>
            </p:cNvSpPr>
            <p:nvPr/>
          </p:nvSpPr>
          <p:spPr bwMode="auto">
            <a:xfrm>
              <a:off x="3888" y="206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45063" name="Text Box 19"/>
            <p:cNvSpPr txBox="1">
              <a:spLocks noChangeArrowheads="1"/>
            </p:cNvSpPr>
            <p:nvPr/>
          </p:nvSpPr>
          <p:spPr bwMode="auto">
            <a:xfrm>
              <a:off x="4512" y="206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45064" name="Text Box 20"/>
            <p:cNvSpPr txBox="1">
              <a:spLocks noChangeArrowheads="1"/>
            </p:cNvSpPr>
            <p:nvPr/>
          </p:nvSpPr>
          <p:spPr bwMode="auto">
            <a:xfrm>
              <a:off x="3312" y="278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45065" name="Text Box 21"/>
            <p:cNvSpPr txBox="1">
              <a:spLocks noChangeArrowheads="1"/>
            </p:cNvSpPr>
            <p:nvPr/>
          </p:nvSpPr>
          <p:spPr bwMode="auto">
            <a:xfrm>
              <a:off x="4224" y="302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45066" name="Text Box 22"/>
            <p:cNvSpPr txBox="1">
              <a:spLocks noChangeArrowheads="1"/>
            </p:cNvSpPr>
            <p:nvPr/>
          </p:nvSpPr>
          <p:spPr bwMode="auto">
            <a:xfrm>
              <a:off x="3792" y="278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45067" name="Text Box 23"/>
            <p:cNvSpPr txBox="1">
              <a:spLocks noChangeArrowheads="1"/>
            </p:cNvSpPr>
            <p:nvPr/>
          </p:nvSpPr>
          <p:spPr bwMode="auto">
            <a:xfrm>
              <a:off x="4944" y="206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45068" name="Text Box 24"/>
            <p:cNvSpPr txBox="1">
              <a:spLocks noChangeArrowheads="1"/>
            </p:cNvSpPr>
            <p:nvPr/>
          </p:nvSpPr>
          <p:spPr bwMode="auto">
            <a:xfrm>
              <a:off x="4512" y="278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45069" name="Text Box 25"/>
            <p:cNvSpPr txBox="1">
              <a:spLocks noChangeArrowheads="1"/>
            </p:cNvSpPr>
            <p:nvPr/>
          </p:nvSpPr>
          <p:spPr bwMode="auto">
            <a:xfrm>
              <a:off x="5232" y="278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45070" name="Text Box 26"/>
            <p:cNvSpPr txBox="1">
              <a:spLocks noChangeArrowheads="1"/>
            </p:cNvSpPr>
            <p:nvPr/>
          </p:nvSpPr>
          <p:spPr bwMode="auto">
            <a:xfrm>
              <a:off x="4944" y="302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45071" name="Text Box 27"/>
            <p:cNvSpPr txBox="1">
              <a:spLocks noChangeArrowheads="1"/>
            </p:cNvSpPr>
            <p:nvPr/>
          </p:nvSpPr>
          <p:spPr bwMode="auto">
            <a:xfrm>
              <a:off x="3216" y="350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45072" name="Oval 28"/>
            <p:cNvSpPr>
              <a:spLocks noChangeArrowheads="1"/>
            </p:cNvSpPr>
            <p:nvPr/>
          </p:nvSpPr>
          <p:spPr bwMode="auto">
            <a:xfrm>
              <a:off x="4464" y="1584"/>
              <a:ext cx="432" cy="432"/>
            </a:xfrm>
            <a:prstGeom prst="ellipse">
              <a:avLst/>
            </a:prstGeom>
            <a:solidFill>
              <a:schemeClr val="accent2"/>
            </a:solidFill>
            <a:ln w="25400">
              <a:solidFill>
                <a:schemeClr val="tx1"/>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45073" name="Oval 29"/>
            <p:cNvSpPr>
              <a:spLocks noChangeArrowheads="1"/>
            </p:cNvSpPr>
            <p:nvPr/>
          </p:nvSpPr>
          <p:spPr bwMode="auto">
            <a:xfrm>
              <a:off x="3744" y="2304"/>
              <a:ext cx="432" cy="432"/>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45074" name="AutoShape 30"/>
            <p:cNvCxnSpPr>
              <a:cxnSpLocks noChangeShapeType="1"/>
              <a:stCxn id="45072" idx="3"/>
              <a:endCxn id="45073" idx="0"/>
            </p:cNvCxnSpPr>
            <p:nvPr/>
          </p:nvCxnSpPr>
          <p:spPr bwMode="auto">
            <a:xfrm flipH="1">
              <a:off x="3960" y="1961"/>
              <a:ext cx="567" cy="335"/>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45075" name="AutoShape 31"/>
            <p:cNvCxnSpPr>
              <a:cxnSpLocks noChangeShapeType="1"/>
              <a:stCxn id="45073" idx="4"/>
              <a:endCxn id="45076" idx="0"/>
            </p:cNvCxnSpPr>
            <p:nvPr/>
          </p:nvCxnSpPr>
          <p:spPr bwMode="auto">
            <a:xfrm>
              <a:off x="3960" y="2744"/>
              <a:ext cx="0" cy="27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45076" name="Oval 32"/>
            <p:cNvSpPr>
              <a:spLocks noChangeArrowheads="1"/>
            </p:cNvSpPr>
            <p:nvPr/>
          </p:nvSpPr>
          <p:spPr bwMode="auto">
            <a:xfrm>
              <a:off x="3744" y="3024"/>
              <a:ext cx="432" cy="432"/>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45077" name="AutoShape 33"/>
            <p:cNvCxnSpPr>
              <a:cxnSpLocks noChangeShapeType="1"/>
              <a:stCxn id="45073" idx="3"/>
              <a:endCxn id="45078" idx="0"/>
            </p:cNvCxnSpPr>
            <p:nvPr/>
          </p:nvCxnSpPr>
          <p:spPr bwMode="auto">
            <a:xfrm flipH="1">
              <a:off x="3384" y="2681"/>
              <a:ext cx="423" cy="335"/>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45078" name="Oval 34"/>
            <p:cNvSpPr>
              <a:spLocks noChangeArrowheads="1"/>
            </p:cNvSpPr>
            <p:nvPr/>
          </p:nvSpPr>
          <p:spPr bwMode="auto">
            <a:xfrm>
              <a:off x="3168" y="3024"/>
              <a:ext cx="432" cy="432"/>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45079" name="Oval 35"/>
            <p:cNvSpPr>
              <a:spLocks noChangeArrowheads="1"/>
            </p:cNvSpPr>
            <p:nvPr/>
          </p:nvSpPr>
          <p:spPr bwMode="auto">
            <a:xfrm>
              <a:off x="5184" y="3024"/>
              <a:ext cx="432" cy="432"/>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45080" name="AutoShape 36"/>
            <p:cNvCxnSpPr>
              <a:cxnSpLocks noChangeShapeType="1"/>
              <a:stCxn id="45084" idx="4"/>
              <a:endCxn id="45079" idx="0"/>
            </p:cNvCxnSpPr>
            <p:nvPr/>
          </p:nvCxnSpPr>
          <p:spPr bwMode="auto">
            <a:xfrm>
              <a:off x="5400" y="2744"/>
              <a:ext cx="0" cy="27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45081" name="Oval 37"/>
            <p:cNvSpPr>
              <a:spLocks noChangeArrowheads="1"/>
            </p:cNvSpPr>
            <p:nvPr/>
          </p:nvSpPr>
          <p:spPr bwMode="auto">
            <a:xfrm>
              <a:off x="4464" y="2304"/>
              <a:ext cx="432" cy="432"/>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45082" name="AutoShape 38"/>
            <p:cNvCxnSpPr>
              <a:cxnSpLocks noChangeShapeType="1"/>
              <a:stCxn id="45081" idx="4"/>
              <a:endCxn id="45083" idx="0"/>
            </p:cNvCxnSpPr>
            <p:nvPr/>
          </p:nvCxnSpPr>
          <p:spPr bwMode="auto">
            <a:xfrm>
              <a:off x="4680" y="2744"/>
              <a:ext cx="0" cy="27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45083" name="Oval 39"/>
            <p:cNvSpPr>
              <a:spLocks noChangeArrowheads="1"/>
            </p:cNvSpPr>
            <p:nvPr/>
          </p:nvSpPr>
          <p:spPr bwMode="auto">
            <a:xfrm>
              <a:off x="4464" y="3024"/>
              <a:ext cx="432" cy="432"/>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45084" name="Oval 40"/>
            <p:cNvSpPr>
              <a:spLocks noChangeArrowheads="1"/>
            </p:cNvSpPr>
            <p:nvPr/>
          </p:nvSpPr>
          <p:spPr bwMode="auto">
            <a:xfrm>
              <a:off x="5184" y="2304"/>
              <a:ext cx="432" cy="432"/>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45085" name="AutoShape 41"/>
            <p:cNvCxnSpPr>
              <a:cxnSpLocks noChangeShapeType="1"/>
              <a:stCxn id="45072" idx="5"/>
              <a:endCxn id="45084" idx="0"/>
            </p:cNvCxnSpPr>
            <p:nvPr/>
          </p:nvCxnSpPr>
          <p:spPr bwMode="auto">
            <a:xfrm>
              <a:off x="4833" y="1961"/>
              <a:ext cx="567" cy="335"/>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45086" name="AutoShape 42"/>
            <p:cNvCxnSpPr>
              <a:cxnSpLocks noChangeShapeType="1"/>
              <a:stCxn id="45076" idx="6"/>
              <a:endCxn id="45083" idx="2"/>
            </p:cNvCxnSpPr>
            <p:nvPr/>
          </p:nvCxnSpPr>
          <p:spPr bwMode="auto">
            <a:xfrm>
              <a:off x="4184" y="3240"/>
              <a:ext cx="272"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45087" name="Oval 43"/>
            <p:cNvSpPr>
              <a:spLocks noChangeArrowheads="1"/>
            </p:cNvSpPr>
            <p:nvPr/>
          </p:nvSpPr>
          <p:spPr bwMode="auto">
            <a:xfrm>
              <a:off x="3168" y="3744"/>
              <a:ext cx="432" cy="432"/>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45088" name="AutoShape 44"/>
            <p:cNvCxnSpPr>
              <a:cxnSpLocks noChangeShapeType="1"/>
              <a:stCxn id="45078" idx="4"/>
              <a:endCxn id="45087" idx="0"/>
            </p:cNvCxnSpPr>
            <p:nvPr/>
          </p:nvCxnSpPr>
          <p:spPr bwMode="auto">
            <a:xfrm>
              <a:off x="3384" y="3464"/>
              <a:ext cx="0" cy="27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45089" name="AutoShape 45"/>
            <p:cNvCxnSpPr>
              <a:cxnSpLocks noChangeShapeType="1"/>
              <a:stCxn id="45072" idx="4"/>
              <a:endCxn id="45081" idx="0"/>
            </p:cNvCxnSpPr>
            <p:nvPr/>
          </p:nvCxnSpPr>
          <p:spPr bwMode="auto">
            <a:xfrm>
              <a:off x="4680" y="2024"/>
              <a:ext cx="0" cy="27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45090" name="AutoShape 46"/>
            <p:cNvCxnSpPr>
              <a:cxnSpLocks noChangeShapeType="1"/>
              <a:stCxn id="45079" idx="2"/>
              <a:endCxn id="45083" idx="6"/>
            </p:cNvCxnSpPr>
            <p:nvPr/>
          </p:nvCxnSpPr>
          <p:spPr bwMode="auto">
            <a:xfrm flipH="1">
              <a:off x="4904" y="3240"/>
              <a:ext cx="272"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grpSp>
      <p:sp>
        <p:nvSpPr>
          <p:cNvPr id="438320" name="Rectangle 48"/>
          <p:cNvSpPr>
            <a:spLocks noChangeArrowheads="1"/>
          </p:cNvSpPr>
          <p:nvPr/>
        </p:nvSpPr>
        <p:spPr bwMode="auto">
          <a:xfrm>
            <a:off x="5105400" y="2590800"/>
            <a:ext cx="3810000" cy="3560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50000"/>
              </a:spcBef>
              <a:buClr>
                <a:schemeClr val="tx1"/>
              </a:buClr>
              <a:buSzPct val="75000"/>
              <a:buFont typeface="Wingdings" pitchFamily="2" charset="2"/>
              <a:buNone/>
            </a:pPr>
            <a:r>
              <a:rPr lang="en-US" b="1">
                <a:latin typeface="Arial" pitchFamily="34" charset="0"/>
              </a:rPr>
              <a:t>The size of a problem</a:t>
            </a:r>
            <a:br>
              <a:rPr lang="en-US" b="1">
                <a:latin typeface="Arial" pitchFamily="34" charset="0"/>
              </a:rPr>
            </a:br>
            <a:r>
              <a:rPr lang="en-US" b="1">
                <a:latin typeface="Arial" pitchFamily="34" charset="0"/>
              </a:rPr>
              <a:t>is usually described</a:t>
            </a:r>
            <a:br>
              <a:rPr lang="en-US" b="1">
                <a:latin typeface="Arial" pitchFamily="34" charset="0"/>
              </a:rPr>
            </a:br>
            <a:r>
              <a:rPr lang="en-US" b="1">
                <a:latin typeface="Arial" pitchFamily="34" charset="0"/>
              </a:rPr>
              <a:t>in terms of the number</a:t>
            </a:r>
            <a:br>
              <a:rPr lang="en-US" b="1">
                <a:latin typeface="Arial" pitchFamily="34" charset="0"/>
              </a:rPr>
            </a:br>
            <a:r>
              <a:rPr lang="en-US" b="1">
                <a:latin typeface="Arial" pitchFamily="34" charset="0"/>
              </a:rPr>
              <a:t>of possible states:</a:t>
            </a:r>
          </a:p>
          <a:p>
            <a:pPr>
              <a:spcBef>
                <a:spcPct val="50000"/>
              </a:spcBef>
              <a:buClr>
                <a:schemeClr val="tx1"/>
              </a:buClr>
              <a:buSzPct val="75000"/>
              <a:buFont typeface="Wingdings" pitchFamily="2" charset="2"/>
              <a:buNone/>
            </a:pPr>
            <a:endParaRPr lang="en-US" b="1">
              <a:latin typeface="Arial" pitchFamily="34" charset="0"/>
            </a:endParaRPr>
          </a:p>
          <a:p>
            <a:pPr>
              <a:buClr>
                <a:schemeClr val="tx1"/>
              </a:buClr>
              <a:buSzPct val="75000"/>
            </a:pPr>
            <a:r>
              <a:rPr lang="en-US">
                <a:latin typeface="Arial" pitchFamily="34" charset="0"/>
              </a:rPr>
              <a:t>Tic-Tac-Toe:    3</a:t>
            </a:r>
            <a:r>
              <a:rPr lang="en-US" baseline="30000">
                <a:latin typeface="Arial" pitchFamily="34" charset="0"/>
              </a:rPr>
              <a:t>9</a:t>
            </a:r>
            <a:r>
              <a:rPr lang="en-US">
                <a:latin typeface="Arial" pitchFamily="34" charset="0"/>
              </a:rPr>
              <a:t>    states</a:t>
            </a:r>
          </a:p>
          <a:p>
            <a:pPr>
              <a:buClr>
                <a:schemeClr val="tx1"/>
              </a:buClr>
              <a:buSzPct val="75000"/>
            </a:pPr>
            <a:r>
              <a:rPr lang="en-US">
                <a:latin typeface="Arial" pitchFamily="34" charset="0"/>
              </a:rPr>
              <a:t>Checkers:       10</a:t>
            </a:r>
            <a:r>
              <a:rPr lang="en-US" baseline="30000">
                <a:latin typeface="Arial" pitchFamily="34" charset="0"/>
              </a:rPr>
              <a:t>40</a:t>
            </a:r>
            <a:r>
              <a:rPr lang="en-US">
                <a:latin typeface="Arial" pitchFamily="34" charset="0"/>
              </a:rPr>
              <a:t>  states</a:t>
            </a:r>
          </a:p>
          <a:p>
            <a:pPr>
              <a:buClr>
                <a:schemeClr val="tx1"/>
              </a:buClr>
              <a:buSzPct val="75000"/>
            </a:pPr>
            <a:r>
              <a:rPr lang="en-US">
                <a:latin typeface="Arial" pitchFamily="34" charset="0"/>
              </a:rPr>
              <a:t>Rubik's Cube: 10</a:t>
            </a:r>
            <a:r>
              <a:rPr lang="en-US" baseline="30000">
                <a:latin typeface="Arial" pitchFamily="34" charset="0"/>
              </a:rPr>
              <a:t>19</a:t>
            </a:r>
            <a:r>
              <a:rPr lang="en-US">
                <a:latin typeface="Arial" pitchFamily="34" charset="0"/>
              </a:rPr>
              <a:t>  states</a:t>
            </a:r>
          </a:p>
          <a:p>
            <a:pPr>
              <a:buClr>
                <a:schemeClr val="tx1"/>
              </a:buClr>
              <a:buSzPct val="75000"/>
            </a:pPr>
            <a:r>
              <a:rPr lang="en-US">
                <a:latin typeface="Arial" pitchFamily="34" charset="0"/>
              </a:rPr>
              <a:t>Chess:	  10</a:t>
            </a:r>
            <a:r>
              <a:rPr lang="en-US" baseline="30000">
                <a:latin typeface="Arial" pitchFamily="34" charset="0"/>
              </a:rPr>
              <a:t>120</a:t>
            </a:r>
            <a:r>
              <a:rPr lang="en-US">
                <a:latin typeface="Arial" pitchFamily="34" charset="0"/>
              </a:rPr>
              <a:t> states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83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832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832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832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83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20"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ECFA16A4-A257-42C6-90EE-B373BCD86FC7}" type="slidenum">
              <a:rPr lang="en-US"/>
              <a:pPr>
                <a:defRPr/>
              </a:pPr>
              <a:t>37</a:t>
            </a:fld>
            <a:endParaRPr lang="en-US"/>
          </a:p>
        </p:txBody>
      </p:sp>
      <p:sp>
        <p:nvSpPr>
          <p:cNvPr id="46083" name="Rectangle 2"/>
          <p:cNvSpPr>
            <a:spLocks noGrp="1" noChangeArrowheads="1"/>
          </p:cNvSpPr>
          <p:nvPr>
            <p:ph type="title"/>
          </p:nvPr>
        </p:nvSpPr>
        <p:spPr/>
        <p:txBody>
          <a:bodyPr/>
          <a:lstStyle/>
          <a:p>
            <a:pPr eaLnBrk="1" hangingPunct="1"/>
            <a:r>
              <a:rPr lang="en-US" sz="3600"/>
              <a:t>State-Space Search Algorithm</a:t>
            </a:r>
          </a:p>
        </p:txBody>
      </p:sp>
      <p:sp>
        <p:nvSpPr>
          <p:cNvPr id="401411" name="Rectangle 3"/>
          <p:cNvSpPr>
            <a:spLocks noGrp="1" noChangeArrowheads="1"/>
          </p:cNvSpPr>
          <p:nvPr>
            <p:ph type="body" idx="1"/>
          </p:nvPr>
        </p:nvSpPr>
        <p:spPr/>
        <p:txBody>
          <a:bodyPr/>
          <a:lstStyle/>
          <a:p>
            <a:pPr eaLnBrk="1" hangingPunct="1">
              <a:buFont typeface="Wingdings" pitchFamily="2" charset="2"/>
              <a:buNone/>
            </a:pPr>
            <a:r>
              <a:rPr lang="en-US" sz="1600">
                <a:solidFill>
                  <a:srgbClr val="CC3300"/>
                </a:solidFill>
                <a:latin typeface="Courier New" pitchFamily="49" charset="0"/>
              </a:rPr>
              <a:t>Node</a:t>
            </a:r>
            <a:r>
              <a:rPr lang="en-US" sz="1600">
                <a:latin typeface="Courier New" pitchFamily="49" charset="0"/>
              </a:rPr>
              <a:t> generalSearch (</a:t>
            </a:r>
            <a:r>
              <a:rPr lang="en-US" sz="1600">
                <a:solidFill>
                  <a:srgbClr val="CC3300"/>
                </a:solidFill>
                <a:latin typeface="Courier New" pitchFamily="49" charset="0"/>
              </a:rPr>
              <a:t>Problem</a:t>
            </a:r>
            <a:r>
              <a:rPr lang="en-US" sz="1600">
                <a:latin typeface="Courier New" pitchFamily="49" charset="0"/>
              </a:rPr>
              <a:t> problem, </a:t>
            </a:r>
            <a:r>
              <a:rPr lang="en-US" sz="1600">
                <a:solidFill>
                  <a:srgbClr val="CC3300"/>
                </a:solidFill>
                <a:latin typeface="Courier New" pitchFamily="49" charset="0"/>
              </a:rPr>
              <a:t>List</a:t>
            </a:r>
            <a:r>
              <a:rPr lang="en-US" sz="1600">
                <a:latin typeface="Courier New" pitchFamily="49" charset="0"/>
              </a:rPr>
              <a:t> nodesDS)</a:t>
            </a:r>
          </a:p>
          <a:p>
            <a:pPr lvl="1" eaLnBrk="1" hangingPunct="1"/>
            <a:r>
              <a:rPr lang="en-US" sz="1800" b="1">
                <a:solidFill>
                  <a:srgbClr val="CC3300"/>
                </a:solidFill>
                <a:latin typeface="Courier New" pitchFamily="49" charset="0"/>
              </a:rPr>
              <a:t>Problem</a:t>
            </a:r>
            <a:r>
              <a:rPr lang="en-US" sz="1800"/>
              <a:t>: object that contains</a:t>
            </a:r>
          </a:p>
          <a:p>
            <a:pPr lvl="2" eaLnBrk="1" hangingPunct="1"/>
            <a:r>
              <a:rPr lang="en-US" sz="1800"/>
              <a:t>start state, </a:t>
            </a:r>
            <a:r>
              <a:rPr lang="en-US" sz="1800" b="1">
                <a:solidFill>
                  <a:srgbClr val="FF5050"/>
                </a:solidFill>
                <a:latin typeface="Courier New" pitchFamily="49" charset="0"/>
              </a:rPr>
              <a:t>getStartState</a:t>
            </a:r>
            <a:endParaRPr lang="en-US" sz="1800">
              <a:solidFill>
                <a:srgbClr val="FF5050"/>
              </a:solidFill>
            </a:endParaRPr>
          </a:p>
          <a:p>
            <a:pPr lvl="2" eaLnBrk="1" hangingPunct="1"/>
            <a:r>
              <a:rPr lang="en-US" sz="1800"/>
              <a:t>operators/moves</a:t>
            </a:r>
            <a:endParaRPr lang="en-US" sz="1800">
              <a:solidFill>
                <a:srgbClr val="FF5050"/>
              </a:solidFill>
            </a:endParaRPr>
          </a:p>
          <a:p>
            <a:pPr lvl="2" eaLnBrk="1" hangingPunct="1"/>
            <a:r>
              <a:rPr lang="en-US" sz="1800"/>
              <a:t>operator costs</a:t>
            </a:r>
          </a:p>
          <a:p>
            <a:pPr lvl="2" eaLnBrk="1" hangingPunct="1"/>
            <a:r>
              <a:rPr lang="en-US" sz="1800"/>
              <a:t>goal test,</a:t>
            </a:r>
            <a:r>
              <a:rPr lang="en-US" sz="1800">
                <a:solidFill>
                  <a:srgbClr val="FF5050"/>
                </a:solidFill>
              </a:rPr>
              <a:t> </a:t>
            </a:r>
            <a:r>
              <a:rPr lang="en-US" sz="1800" b="1">
                <a:solidFill>
                  <a:srgbClr val="FF5050"/>
                </a:solidFill>
                <a:latin typeface="Courier New" pitchFamily="49" charset="0"/>
              </a:rPr>
              <a:t>isGoal</a:t>
            </a:r>
            <a:r>
              <a:rPr lang="en-US" sz="1800"/>
              <a:t>:</a:t>
            </a:r>
            <a:br>
              <a:rPr lang="en-US" sz="1800"/>
            </a:br>
            <a:r>
              <a:rPr lang="en-US" sz="1800"/>
              <a:t>tests if given node's state satisfies all goal conditions</a:t>
            </a:r>
          </a:p>
          <a:p>
            <a:pPr lvl="1" eaLnBrk="1" hangingPunct="1"/>
            <a:r>
              <a:rPr lang="en-US" sz="1800" b="1">
                <a:solidFill>
                  <a:srgbClr val="CC3300"/>
                </a:solidFill>
                <a:latin typeface="Courier New" pitchFamily="49" charset="0"/>
              </a:rPr>
              <a:t>List</a:t>
            </a:r>
            <a:r>
              <a:rPr lang="en-US" sz="1800"/>
              <a:t>: data structure such as a stack, queue, or priority queue</a:t>
            </a:r>
            <a:endParaRPr lang="en-US" sz="2000"/>
          </a:p>
          <a:p>
            <a:pPr lvl="2" eaLnBrk="1" hangingPunct="1"/>
            <a:r>
              <a:rPr lang="en-US" sz="1800"/>
              <a:t>maintains a "list" of unexpanded nodes that is initially empty</a:t>
            </a:r>
          </a:p>
          <a:p>
            <a:pPr lvl="2" eaLnBrk="1" hangingPunct="1"/>
            <a:r>
              <a:rPr lang="en-US" sz="1800" b="1">
                <a:solidFill>
                  <a:srgbClr val="FF5050"/>
                </a:solidFill>
                <a:latin typeface="Courier New" pitchFamily="49" charset="0"/>
              </a:rPr>
              <a:t>add</a:t>
            </a:r>
            <a:r>
              <a:rPr lang="en-US" sz="1800" b="1"/>
              <a:t>:</a:t>
            </a:r>
            <a:r>
              <a:rPr lang="en-US" sz="1800"/>
              <a:t> an unexpanded node to the "list"</a:t>
            </a:r>
          </a:p>
          <a:p>
            <a:pPr lvl="2" eaLnBrk="1" hangingPunct="1"/>
            <a:r>
              <a:rPr lang="en-US" sz="1800" b="1">
                <a:solidFill>
                  <a:srgbClr val="FF5050"/>
                </a:solidFill>
                <a:latin typeface="Courier New" pitchFamily="49" charset="0"/>
              </a:rPr>
              <a:t>remove</a:t>
            </a:r>
            <a:r>
              <a:rPr lang="en-US" sz="1800" b="1"/>
              <a:t>:</a:t>
            </a:r>
            <a:r>
              <a:rPr lang="en-US" sz="1800"/>
              <a:t> the next unexpanded node from the "list"</a:t>
            </a:r>
          </a:p>
          <a:p>
            <a:pPr lvl="2" eaLnBrk="1" hangingPunct="1"/>
            <a:r>
              <a:rPr lang="en-US" sz="1800" b="1">
                <a:solidFill>
                  <a:srgbClr val="FF5050"/>
                </a:solidFill>
                <a:latin typeface="Courier New" pitchFamily="49" charset="0"/>
              </a:rPr>
              <a:t>isEmpty</a:t>
            </a:r>
            <a:r>
              <a:rPr lang="en-US" sz="1800" b="1"/>
              <a:t>:</a:t>
            </a:r>
            <a:r>
              <a:rPr lang="en-US" sz="1800"/>
              <a:t> returns true if the "list" has no more nodes</a:t>
            </a:r>
          </a:p>
          <a:p>
            <a:pPr lvl="1" eaLnBrk="1" hangingPunct="1"/>
            <a:r>
              <a:rPr lang="en-US" sz="1800" b="1">
                <a:solidFill>
                  <a:srgbClr val="CC3300"/>
                </a:solidFill>
                <a:latin typeface="Courier New" pitchFamily="49" charset="0"/>
              </a:rPr>
              <a:t>Node</a:t>
            </a:r>
            <a:r>
              <a:rPr lang="en-US" sz="1800"/>
              <a:t>: either a goal node or "failure"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1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1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1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1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1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14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14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0141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0141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0141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0141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014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bldLvl="3"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450E-462D-1C40-9DFC-9CA758AFA4F4}"/>
              </a:ext>
            </a:extLst>
          </p:cNvPr>
          <p:cNvSpPr>
            <a:spLocks noGrp="1"/>
          </p:cNvSpPr>
          <p:nvPr>
            <p:ph type="title"/>
          </p:nvPr>
        </p:nvSpPr>
        <p:spPr>
          <a:xfrm>
            <a:off x="609600" y="15240"/>
            <a:ext cx="8077200" cy="762000"/>
          </a:xfrm>
        </p:spPr>
        <p:txBody>
          <a:bodyPr/>
          <a:lstStyle/>
          <a:p>
            <a:r>
              <a:rPr lang="en-US" dirty="0"/>
              <a:t>QUIZ:  Name these AI-related Movies</a:t>
            </a:r>
          </a:p>
        </p:txBody>
      </p:sp>
      <p:sp>
        <p:nvSpPr>
          <p:cNvPr id="3" name="Content Placeholder 2">
            <a:extLst>
              <a:ext uri="{FF2B5EF4-FFF2-40B4-BE49-F238E27FC236}">
                <a16:creationId xmlns:a16="http://schemas.microsoft.com/office/drawing/2014/main" id="{3356D04C-1E0B-254F-8940-4BB413387A1C}"/>
              </a:ext>
            </a:extLst>
          </p:cNvPr>
          <p:cNvSpPr>
            <a:spLocks noGrp="1"/>
          </p:cNvSpPr>
          <p:nvPr>
            <p:ph idx="1"/>
          </p:nvPr>
        </p:nvSpPr>
        <p:spPr>
          <a:xfrm>
            <a:off x="609600" y="914400"/>
            <a:ext cx="8229600" cy="5791200"/>
          </a:xfrm>
        </p:spPr>
        <p:txBody>
          <a:bodyPr/>
          <a:lstStyle/>
          <a:p>
            <a:pPr marL="457200" indent="-457200">
              <a:buFont typeface="+mj-lt"/>
              <a:buAutoNum type="arabicPeriod"/>
            </a:pPr>
            <a:r>
              <a:rPr lang="en-US" sz="2000" b="0" dirty="0"/>
              <a:t>“This is your last chance. After this, there is no turning back. You take the blue pill - the story ends, you wake up in your bed and believe whatever you want to believe. You take the red pill - you stay in Wonderland and I show you how deep the rabbit-hole goes.”  </a:t>
            </a:r>
          </a:p>
          <a:p>
            <a:pPr marL="457200" indent="-457200">
              <a:buFont typeface="+mj-lt"/>
              <a:buAutoNum type="arabicPeriod"/>
            </a:pPr>
            <a:endParaRPr lang="en-US" sz="2000" b="0" dirty="0"/>
          </a:p>
          <a:p>
            <a:pPr marL="457200" indent="-457200">
              <a:buFont typeface="+mj-lt"/>
              <a:buAutoNum type="arabicPeriod"/>
            </a:pPr>
            <a:r>
              <a:rPr lang="en-US" sz="2000" b="0" dirty="0"/>
              <a:t>“I'm afraid. I'm afraid, Dave. Dave, my mind is going. I can feel it. I can feel it. My mind is going. There is no question about it. I can feel it. I can feel it. I can feel it. I'm a... </a:t>
            </a:r>
            <a:r>
              <a:rPr lang="en-US" sz="2000" b="0" dirty="0" err="1"/>
              <a:t>fraid</a:t>
            </a:r>
            <a:r>
              <a:rPr lang="en-US" sz="2000" b="0" dirty="0"/>
              <a:t>. Good afternoon, gentlemen. I am a HAL 9000 computer. I became operational at the H.A.L. plant in Urbana, Illinois on the 12th of January 1992. My instructor was Mr. Langley, and he taught me to sing a song. If you'd like to hear it I can sing it for you.” </a:t>
            </a:r>
          </a:p>
          <a:p>
            <a:pPr marL="457200" indent="-457200">
              <a:buFont typeface="+mj-lt"/>
              <a:buAutoNum type="arabicPeriod"/>
            </a:pPr>
            <a:endParaRPr lang="en-US" sz="2000" b="0" dirty="0"/>
          </a:p>
          <a:p>
            <a:pPr marL="457200" indent="-457200">
              <a:buFont typeface="+mj-lt"/>
              <a:buAutoNum type="arabicPeriod"/>
            </a:pPr>
            <a:r>
              <a:rPr lang="en-US" sz="2000" b="0" dirty="0"/>
              <a:t>“One day the AIs are going to look back on us the same way we look at fossil skeletons on the plains of Africa. An upright ape living in dust with crude language and tools, all set for extinction.” </a:t>
            </a:r>
          </a:p>
          <a:p>
            <a:pPr marL="457200" indent="-457200">
              <a:buFont typeface="+mj-lt"/>
              <a:buAutoNum type="arabicPeriod"/>
            </a:pPr>
            <a:endParaRPr lang="en-US" sz="2000" dirty="0"/>
          </a:p>
        </p:txBody>
      </p:sp>
    </p:spTree>
    <p:extLst>
      <p:ext uri="{BB962C8B-B14F-4D97-AF65-F5344CB8AC3E}">
        <p14:creationId xmlns:p14="http://schemas.microsoft.com/office/powerpoint/2010/main" val="123444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450E-462D-1C40-9DFC-9CA758AFA4F4}"/>
              </a:ext>
            </a:extLst>
          </p:cNvPr>
          <p:cNvSpPr>
            <a:spLocks noGrp="1"/>
          </p:cNvSpPr>
          <p:nvPr>
            <p:ph type="title"/>
          </p:nvPr>
        </p:nvSpPr>
        <p:spPr>
          <a:xfrm>
            <a:off x="609600" y="15240"/>
            <a:ext cx="8077200" cy="762000"/>
          </a:xfrm>
        </p:spPr>
        <p:txBody>
          <a:bodyPr/>
          <a:lstStyle/>
          <a:p>
            <a:r>
              <a:rPr lang="en-US" dirty="0"/>
              <a:t>QUIZ:  Name these AI-related Movies</a:t>
            </a:r>
          </a:p>
        </p:txBody>
      </p:sp>
      <p:sp>
        <p:nvSpPr>
          <p:cNvPr id="3" name="Content Placeholder 2">
            <a:extLst>
              <a:ext uri="{FF2B5EF4-FFF2-40B4-BE49-F238E27FC236}">
                <a16:creationId xmlns:a16="http://schemas.microsoft.com/office/drawing/2014/main" id="{3356D04C-1E0B-254F-8940-4BB413387A1C}"/>
              </a:ext>
            </a:extLst>
          </p:cNvPr>
          <p:cNvSpPr>
            <a:spLocks noGrp="1"/>
          </p:cNvSpPr>
          <p:nvPr>
            <p:ph idx="1"/>
          </p:nvPr>
        </p:nvSpPr>
        <p:spPr>
          <a:xfrm>
            <a:off x="609600" y="914400"/>
            <a:ext cx="8229600" cy="5791200"/>
          </a:xfrm>
        </p:spPr>
        <p:txBody>
          <a:bodyPr/>
          <a:lstStyle/>
          <a:p>
            <a:pPr marL="457200" indent="-457200">
              <a:buFont typeface="+mj-lt"/>
              <a:buAutoNum type="arabicPeriod"/>
            </a:pPr>
            <a:r>
              <a:rPr lang="en-US" sz="2000" b="0" dirty="0"/>
              <a:t>“This is your last chance. After this, there is no turning back. You take the blue pill - the story ends, you wake up in your bed and believe whatever you want to believe. You take the red pill - you stay in Wonderland and I show you how deep the rabbit-hole goes.”  </a:t>
            </a:r>
          </a:p>
          <a:p>
            <a:pPr marL="0" indent="0">
              <a:buNone/>
            </a:pPr>
            <a:r>
              <a:rPr lang="en-US" sz="2000" b="0" dirty="0"/>
              <a:t>		</a:t>
            </a:r>
            <a:r>
              <a:rPr lang="en-US" sz="2000" dirty="0"/>
              <a:t>Morpheus in </a:t>
            </a:r>
            <a:r>
              <a:rPr lang="en-US" sz="2000" i="1" dirty="0"/>
              <a:t>The Matrix</a:t>
            </a:r>
            <a:r>
              <a:rPr lang="en-US" sz="2000" dirty="0"/>
              <a:t> (1999)</a:t>
            </a:r>
          </a:p>
          <a:p>
            <a:pPr marL="457200" indent="-457200">
              <a:buFont typeface="+mj-lt"/>
              <a:buAutoNum type="arabicPeriod" startAt="2"/>
            </a:pPr>
            <a:r>
              <a:rPr lang="en-US" sz="2000" b="0" dirty="0"/>
              <a:t>“I'm afraid. I'm afraid, Dave. Dave, my mind is going. I can feel it. I can feel it. My mind is going.  There is no question about it. I can feel it. I can feel it. I can feel it. I'm a... </a:t>
            </a:r>
            <a:r>
              <a:rPr lang="en-US" sz="2000" b="0" dirty="0" err="1"/>
              <a:t>fraid</a:t>
            </a:r>
            <a:r>
              <a:rPr lang="en-US" sz="2000" b="0" dirty="0"/>
              <a:t>.  Good afternoon, gentlemen. I am a HAL 9000 computer.  I became operational at the H.A.L. plant in Urbana, Illinois on the 12th of January 1992. My instructor was Mr. Langley, and he taught me to sing a song. If you'd like to hear it I can sing it for you.”</a:t>
            </a:r>
          </a:p>
          <a:p>
            <a:pPr marL="0" indent="0">
              <a:buNone/>
            </a:pPr>
            <a:r>
              <a:rPr lang="en-US" sz="2000" b="0" dirty="0"/>
              <a:t>		</a:t>
            </a:r>
            <a:r>
              <a:rPr lang="en-US" sz="2000" dirty="0"/>
              <a:t>HAL in </a:t>
            </a:r>
            <a:r>
              <a:rPr lang="en-US" sz="2000" i="1" dirty="0"/>
              <a:t>2001: A Space Odyssey</a:t>
            </a:r>
            <a:r>
              <a:rPr lang="en-US" sz="2000" dirty="0"/>
              <a:t> (1968)</a:t>
            </a:r>
          </a:p>
          <a:p>
            <a:pPr marL="457200" indent="-457200">
              <a:buFont typeface="+mj-lt"/>
              <a:buAutoNum type="arabicPeriod" startAt="3"/>
            </a:pPr>
            <a:r>
              <a:rPr lang="en-US" sz="2000" b="0" dirty="0"/>
              <a:t>“One day the AIs are going to look back on us the same way we look at fossil skeletons on the plains of Africa. An upright ape living in dust with crude language and tools, all set for extinction.” </a:t>
            </a:r>
          </a:p>
          <a:p>
            <a:pPr marL="0" indent="0">
              <a:buNone/>
            </a:pPr>
            <a:r>
              <a:rPr lang="en-US" sz="2000" b="0" dirty="0"/>
              <a:t>		</a:t>
            </a:r>
            <a:r>
              <a:rPr lang="en-US" sz="2000" dirty="0"/>
              <a:t>Nathan Bateman in </a:t>
            </a:r>
            <a:r>
              <a:rPr lang="en-US" sz="2000" i="1" dirty="0"/>
              <a:t>Ex Machina </a:t>
            </a:r>
            <a:r>
              <a:rPr lang="en-US" sz="2000" dirty="0"/>
              <a:t>(2015)</a:t>
            </a:r>
          </a:p>
          <a:p>
            <a:pPr marL="457200" indent="-457200">
              <a:buFont typeface="+mj-lt"/>
              <a:buAutoNum type="arabicPeriod"/>
            </a:pPr>
            <a:endParaRPr lang="en-US" sz="2000" dirty="0"/>
          </a:p>
        </p:txBody>
      </p:sp>
    </p:spTree>
    <p:extLst>
      <p:ext uri="{BB962C8B-B14F-4D97-AF65-F5344CB8AC3E}">
        <p14:creationId xmlns:p14="http://schemas.microsoft.com/office/powerpoint/2010/main" val="86343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3600" dirty="0"/>
              <a:t>Many AI (and non-AI) Tasks can be Formulated as Search Problems</a:t>
            </a:r>
          </a:p>
        </p:txBody>
      </p:sp>
      <p:sp>
        <p:nvSpPr>
          <p:cNvPr id="16387" name="Content Placeholder 2"/>
          <p:cNvSpPr>
            <a:spLocks noGrp="1"/>
          </p:cNvSpPr>
          <p:nvPr>
            <p:ph idx="1"/>
          </p:nvPr>
        </p:nvSpPr>
        <p:spPr>
          <a:xfrm>
            <a:off x="762000" y="2743200"/>
            <a:ext cx="7924800" cy="3581400"/>
          </a:xfrm>
        </p:spPr>
        <p:txBody>
          <a:bodyPr/>
          <a:lstStyle/>
          <a:p>
            <a:r>
              <a:rPr lang="en-US" sz="2800" dirty="0"/>
              <a:t>Puzzles</a:t>
            </a:r>
          </a:p>
          <a:p>
            <a:r>
              <a:rPr lang="en-US" sz="2800" dirty="0"/>
              <a:t>Games</a:t>
            </a:r>
          </a:p>
          <a:p>
            <a:r>
              <a:rPr lang="en-US" sz="2800" dirty="0"/>
              <a:t>Navigation</a:t>
            </a:r>
          </a:p>
          <a:p>
            <a:r>
              <a:rPr lang="en-US" sz="2800" dirty="0"/>
              <a:t>Assignment</a:t>
            </a:r>
          </a:p>
          <a:p>
            <a:r>
              <a:rPr lang="en-US" sz="2800" dirty="0"/>
              <a:t>Motion planning</a:t>
            </a:r>
          </a:p>
          <a:p>
            <a:r>
              <a:rPr lang="en-US" sz="2800" dirty="0"/>
              <a:t>Scheduling</a:t>
            </a:r>
          </a:p>
          <a:p>
            <a:r>
              <a:rPr lang="en-US" sz="2800" dirty="0"/>
              <a:t>Routing</a:t>
            </a:r>
          </a:p>
        </p:txBody>
      </p:sp>
      <p:sp>
        <p:nvSpPr>
          <p:cNvPr id="2" name="TextBox 1"/>
          <p:cNvSpPr txBox="1"/>
          <p:nvPr/>
        </p:nvSpPr>
        <p:spPr>
          <a:xfrm>
            <a:off x="1447800" y="1752600"/>
            <a:ext cx="6879146" cy="584776"/>
          </a:xfrm>
          <a:prstGeom prst="rect">
            <a:avLst/>
          </a:prstGeom>
          <a:noFill/>
        </p:spPr>
        <p:txBody>
          <a:bodyPr wrap="none" rtlCol="0">
            <a:spAutoFit/>
          </a:bodyPr>
          <a:lstStyle/>
          <a:p>
            <a:r>
              <a:rPr lang="en-US" sz="3200" dirty="0">
                <a:latin typeface="+mn-lt"/>
              </a:rPr>
              <a:t>Goal is to find a </a:t>
            </a:r>
            <a:r>
              <a:rPr lang="en-US" sz="3200" i="1" dirty="0">
                <a:latin typeface="+mn-lt"/>
              </a:rPr>
              <a:t>sequence of actions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0" y="152400"/>
            <a:ext cx="9144000" cy="762000"/>
          </a:xfrm>
        </p:spPr>
        <p:txBody>
          <a:bodyPr/>
          <a:lstStyle/>
          <a:p>
            <a:pPr algn="ct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dirty="0"/>
              <a:t>Uninformed Search on Trees</a:t>
            </a:r>
          </a:p>
        </p:txBody>
      </p:sp>
      <p:sp>
        <p:nvSpPr>
          <p:cNvPr id="47107" name="Rectangle 2"/>
          <p:cNvSpPr>
            <a:spLocks noGrp="1" noChangeArrowheads="1"/>
          </p:cNvSpPr>
          <p:nvPr>
            <p:ph type="body" idx="1"/>
          </p:nvPr>
        </p:nvSpPr>
        <p:spPr>
          <a:xfrm>
            <a:off x="685800" y="1295400"/>
            <a:ext cx="7772400" cy="5105400"/>
          </a:xfrm>
        </p:spPr>
        <p:txBody>
          <a:bodyPr/>
          <a:lstStyle/>
          <a:p>
            <a:pPr marL="457200" indent="-457200" eaLnBrk="1" hangingPunct="1">
              <a:lnSpc>
                <a:spcPct val="93000"/>
              </a:lnSpc>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pPr>
            <a:r>
              <a:rPr lang="en-GB" dirty="0">
                <a:solidFill>
                  <a:srgbClr val="FF0000"/>
                </a:solidFill>
              </a:rPr>
              <a:t>Uninformed</a:t>
            </a:r>
            <a:r>
              <a:rPr lang="en-GB" dirty="0"/>
              <a:t> means we </a:t>
            </a:r>
            <a:r>
              <a:rPr lang="en-GB" i="1" dirty="0"/>
              <a:t>only</a:t>
            </a:r>
            <a:r>
              <a:rPr lang="en-GB" dirty="0"/>
              <a:t> know:</a:t>
            </a:r>
          </a:p>
          <a:p>
            <a:pPr marL="914400" lvl="1" indent="-457200" eaLnBrk="1" hangingPunct="1">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pPr>
            <a:r>
              <a:rPr lang="en-GB" dirty="0"/>
              <a:t>The goal test</a:t>
            </a:r>
          </a:p>
          <a:p>
            <a:pPr marL="914400" lvl="1" indent="-457200" eaLnBrk="1" hangingPunct="1">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pPr>
            <a:r>
              <a:rPr lang="en-GB" dirty="0"/>
              <a:t>The </a:t>
            </a:r>
            <a:r>
              <a:rPr lang="en-GB" sz="2800" b="1" i="1" dirty="0">
                <a:solidFill>
                  <a:srgbClr val="000099"/>
                </a:solidFill>
                <a:latin typeface="Times New Roman" pitchFamily="18" charset="0"/>
              </a:rPr>
              <a:t>successors</a:t>
            </a:r>
            <a:r>
              <a:rPr lang="en-GB" dirty="0"/>
              <a:t>() function</a:t>
            </a:r>
          </a:p>
          <a:p>
            <a:pPr marL="457200" indent="-457200" eaLnBrk="1" hangingPunct="1">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pPr>
            <a:r>
              <a:rPr lang="en-GB" b="0" dirty="0"/>
              <a:t>But </a:t>
            </a:r>
            <a:r>
              <a:rPr lang="en-GB" i="1" dirty="0"/>
              <a:t>not</a:t>
            </a:r>
            <a:r>
              <a:rPr lang="en-GB" b="0" dirty="0"/>
              <a:t> which non-goal states are better</a:t>
            </a:r>
          </a:p>
          <a:p>
            <a:pPr marL="457200" indent="-457200" eaLnBrk="1" hangingPunct="1">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pPr>
            <a:endParaRPr lang="en-GB" b="0" dirty="0"/>
          </a:p>
          <a:p>
            <a:pPr marL="457200" indent="-457200" eaLnBrk="1" hangingPunct="1">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pPr>
            <a:r>
              <a:rPr lang="en-GB" b="0" dirty="0"/>
              <a:t>For now, also assume state space is </a:t>
            </a:r>
            <a:r>
              <a:rPr lang="en-GB" b="0" dirty="0">
                <a:solidFill>
                  <a:srgbClr val="040000"/>
                </a:solidFill>
              </a:rPr>
              <a:t>a</a:t>
            </a:r>
            <a:r>
              <a:rPr lang="en-GB" b="0" dirty="0">
                <a:solidFill>
                  <a:srgbClr val="FF0000"/>
                </a:solidFill>
              </a:rPr>
              <a:t> </a:t>
            </a:r>
            <a:r>
              <a:rPr lang="en-GB" dirty="0">
                <a:solidFill>
                  <a:srgbClr val="FF0000"/>
                </a:solidFill>
              </a:rPr>
              <a:t>tree</a:t>
            </a:r>
            <a:endParaRPr lang="en-GB" dirty="0"/>
          </a:p>
          <a:p>
            <a:pPr marL="914400" lvl="1" indent="-457200" eaLnBrk="1" hangingPunct="1">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pPr>
            <a:r>
              <a:rPr lang="en-GB" dirty="0"/>
              <a:t>That is, we won’t worry about </a:t>
            </a:r>
            <a:r>
              <a:rPr lang="en-GB" i="1" dirty="0"/>
              <a:t>repeated states</a:t>
            </a:r>
          </a:p>
          <a:p>
            <a:pPr marL="914400" lvl="1" indent="-457200" eaLnBrk="1" hangingPunct="1">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pPr>
            <a:r>
              <a:rPr lang="en-GB" dirty="0"/>
              <a:t>We will relax this later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showMasterPhAnim="0"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3CDB5FB1-CC82-4D70-B719-FA0CCDF8A50A}" type="slidenum">
              <a:rPr lang="en-US"/>
              <a:pPr>
                <a:defRPr/>
              </a:pPr>
              <a:t>41</a:t>
            </a:fld>
            <a:endParaRPr lang="en-US"/>
          </a:p>
        </p:txBody>
      </p:sp>
      <p:sp>
        <p:nvSpPr>
          <p:cNvPr id="48131" name="Rectangle 2"/>
          <p:cNvSpPr>
            <a:spLocks noGrp="1" noChangeArrowheads="1"/>
          </p:cNvSpPr>
          <p:nvPr>
            <p:ph type="title"/>
          </p:nvPr>
        </p:nvSpPr>
        <p:spPr/>
        <p:txBody>
          <a:bodyPr/>
          <a:lstStyle/>
          <a:p>
            <a:pPr eaLnBrk="1" hangingPunct="1"/>
            <a:r>
              <a:rPr lang="en-US" sz="3600"/>
              <a:t>State-Space Search Algorithm</a:t>
            </a:r>
          </a:p>
        </p:txBody>
      </p:sp>
      <p:sp>
        <p:nvSpPr>
          <p:cNvPr id="413699" name="Rectangle 3"/>
          <p:cNvSpPr>
            <a:spLocks noGrp="1" noChangeArrowheads="1"/>
          </p:cNvSpPr>
          <p:nvPr>
            <p:ph type="body" idx="1"/>
          </p:nvPr>
        </p:nvSpPr>
        <p:spPr>
          <a:xfrm>
            <a:off x="304800" y="1752600"/>
            <a:ext cx="8610600" cy="4419600"/>
          </a:xfrm>
        </p:spPr>
        <p:txBody>
          <a:bodyPr/>
          <a:lstStyle/>
          <a:p>
            <a:pPr eaLnBrk="1" hangingPunct="1">
              <a:lnSpc>
                <a:spcPct val="80000"/>
              </a:lnSpc>
              <a:buFont typeface="Wingdings" pitchFamily="2" charset="2"/>
              <a:buNone/>
            </a:pPr>
            <a:r>
              <a:rPr lang="en-US" sz="1600">
                <a:solidFill>
                  <a:schemeClr val="tx2"/>
                </a:solidFill>
                <a:latin typeface="Courier New" pitchFamily="49" charset="0"/>
              </a:rPr>
              <a:t>//Note: this algorithm doesn't detect loops in the state space</a:t>
            </a:r>
          </a:p>
          <a:p>
            <a:pPr eaLnBrk="1" hangingPunct="1">
              <a:lnSpc>
                <a:spcPct val="80000"/>
              </a:lnSpc>
              <a:buFont typeface="Wingdings" pitchFamily="2" charset="2"/>
              <a:buNone/>
            </a:pPr>
            <a:endParaRPr lang="en-US" sz="1600">
              <a:solidFill>
                <a:schemeClr val="accent1"/>
              </a:solidFill>
              <a:latin typeface="Courier New" pitchFamily="49" charset="0"/>
            </a:endParaRPr>
          </a:p>
          <a:p>
            <a:pPr eaLnBrk="1" hangingPunct="1">
              <a:lnSpc>
                <a:spcPct val="80000"/>
              </a:lnSpc>
              <a:buFont typeface="Wingdings" pitchFamily="2" charset="2"/>
              <a:buNone/>
            </a:pPr>
            <a:r>
              <a:rPr lang="en-US" sz="2000">
                <a:latin typeface="Courier New" pitchFamily="49" charset="0"/>
              </a:rPr>
              <a:t>Node generalSearch (Problem problem, List frontier) {</a:t>
            </a:r>
          </a:p>
          <a:p>
            <a:pPr eaLnBrk="1" hangingPunct="1">
              <a:lnSpc>
                <a:spcPct val="80000"/>
              </a:lnSpc>
              <a:buFont typeface="Wingdings" pitchFamily="2" charset="2"/>
              <a:buNone/>
            </a:pPr>
            <a:r>
              <a:rPr lang="en-US" sz="2000">
                <a:latin typeface="Courier New" pitchFamily="49" charset="0"/>
              </a:rPr>
              <a:t>  frontier.add(new Node(problem.getStartState()));</a:t>
            </a:r>
          </a:p>
          <a:p>
            <a:pPr eaLnBrk="1" hangingPunct="1">
              <a:lnSpc>
                <a:spcPct val="80000"/>
              </a:lnSpc>
              <a:buFont typeface="Wingdings" pitchFamily="2" charset="2"/>
              <a:buNone/>
            </a:pPr>
            <a:r>
              <a:rPr lang="en-US" sz="2000">
                <a:latin typeface="Courier New" pitchFamily="49" charset="0"/>
              </a:rPr>
              <a:t>  while (true) {</a:t>
            </a:r>
          </a:p>
          <a:p>
            <a:pPr eaLnBrk="1" hangingPunct="1">
              <a:lnSpc>
                <a:spcPct val="80000"/>
              </a:lnSpc>
              <a:buFont typeface="Wingdings" pitchFamily="2" charset="2"/>
              <a:buNone/>
            </a:pPr>
            <a:r>
              <a:rPr lang="en-US" sz="2000">
                <a:latin typeface="Courier New" pitchFamily="49" charset="0"/>
              </a:rPr>
              <a:t>    if (frontier.isEmpty()) return new Node("failure");</a:t>
            </a:r>
          </a:p>
          <a:p>
            <a:pPr eaLnBrk="1" hangingPunct="1">
              <a:lnSpc>
                <a:spcPct val="80000"/>
              </a:lnSpc>
              <a:buFont typeface="Wingdings" pitchFamily="2" charset="2"/>
              <a:buNone/>
            </a:pPr>
            <a:r>
              <a:rPr lang="en-US" sz="2000">
                <a:latin typeface="Courier New" pitchFamily="49" charset="0"/>
              </a:rPr>
              <a:t>    Node node = frontier.remove();</a:t>
            </a:r>
            <a:endParaRPr lang="en-US" sz="2000">
              <a:solidFill>
                <a:schemeClr val="accent1"/>
              </a:solidFill>
              <a:latin typeface="Courier New" pitchFamily="49" charset="0"/>
            </a:endParaRPr>
          </a:p>
          <a:p>
            <a:pPr eaLnBrk="1" hangingPunct="1">
              <a:lnSpc>
                <a:spcPct val="80000"/>
              </a:lnSpc>
              <a:buFont typeface="Wingdings" pitchFamily="2" charset="2"/>
              <a:buNone/>
            </a:pPr>
            <a:r>
              <a:rPr lang="en-US" sz="2000">
                <a:latin typeface="Courier New" pitchFamily="49" charset="0"/>
              </a:rPr>
              <a:t>    if (problem.</a:t>
            </a:r>
            <a:r>
              <a:rPr lang="en-US" sz="2000">
                <a:solidFill>
                  <a:srgbClr val="FF0000"/>
                </a:solidFill>
                <a:latin typeface="Courier New" pitchFamily="49" charset="0"/>
              </a:rPr>
              <a:t>isGoal</a:t>
            </a:r>
            <a:r>
              <a:rPr lang="en-US" sz="2000">
                <a:latin typeface="Courier New" pitchFamily="49" charset="0"/>
              </a:rPr>
              <a:t>(node.getState())) return node;</a:t>
            </a:r>
          </a:p>
          <a:p>
            <a:pPr eaLnBrk="1" hangingPunct="1">
              <a:lnSpc>
                <a:spcPct val="80000"/>
              </a:lnSpc>
              <a:buFont typeface="Wingdings" pitchFamily="2" charset="2"/>
              <a:buNone/>
            </a:pPr>
            <a:r>
              <a:rPr lang="en-US" sz="2000">
                <a:latin typeface="Courier New" pitchFamily="49" charset="0"/>
              </a:rPr>
              <a:t>    frontier.</a:t>
            </a:r>
            <a:r>
              <a:rPr lang="en-US" sz="2000">
                <a:solidFill>
                  <a:srgbClr val="FF0000"/>
                </a:solidFill>
                <a:latin typeface="Courier New" pitchFamily="49" charset="0"/>
              </a:rPr>
              <a:t>add</a:t>
            </a:r>
            <a:r>
              <a:rPr lang="en-US" sz="2000">
                <a:latin typeface="Courier New" pitchFamily="49" charset="0"/>
              </a:rPr>
              <a:t>(</a:t>
            </a:r>
            <a:r>
              <a:rPr lang="en-US" sz="2000">
                <a:solidFill>
                  <a:srgbClr val="CC3300"/>
                </a:solidFill>
                <a:latin typeface="Courier New" pitchFamily="49" charset="0"/>
              </a:rPr>
              <a:t>expand node given problem operators</a:t>
            </a:r>
            <a:r>
              <a:rPr lang="en-US" sz="2000">
                <a:latin typeface="Courier New" pitchFamily="49" charset="0"/>
              </a:rPr>
              <a:t>);</a:t>
            </a:r>
          </a:p>
          <a:p>
            <a:pPr eaLnBrk="1" hangingPunct="1">
              <a:lnSpc>
                <a:spcPct val="80000"/>
              </a:lnSpc>
              <a:buFont typeface="Wingdings" pitchFamily="2" charset="2"/>
              <a:buNone/>
            </a:pPr>
            <a:endParaRPr lang="en-US" sz="1800">
              <a:latin typeface="Courier New" pitchFamily="49" charset="0"/>
            </a:endParaRPr>
          </a:p>
          <a:p>
            <a:pPr eaLnBrk="1" hangingPunct="1">
              <a:lnSpc>
                <a:spcPct val="80000"/>
              </a:lnSpc>
              <a:buFont typeface="Wingdings" pitchFamily="2" charset="2"/>
              <a:buNone/>
            </a:pPr>
            <a:r>
              <a:rPr lang="en-US" sz="1600">
                <a:solidFill>
                  <a:schemeClr val="accent1"/>
                </a:solidFill>
                <a:latin typeface="Courier New" pitchFamily="49" charset="0"/>
              </a:rPr>
              <a:t>    </a:t>
            </a:r>
            <a:r>
              <a:rPr lang="en-US" sz="1600">
                <a:solidFill>
                  <a:schemeClr val="tx2"/>
                </a:solidFill>
                <a:latin typeface="Courier New" pitchFamily="49" charset="0"/>
              </a:rPr>
              <a:t>//expand: generates all of a node's children nodes</a:t>
            </a:r>
          </a:p>
          <a:p>
            <a:pPr eaLnBrk="1" hangingPunct="1">
              <a:lnSpc>
                <a:spcPct val="80000"/>
              </a:lnSpc>
              <a:buFont typeface="Wingdings" pitchFamily="2" charset="2"/>
              <a:buNone/>
            </a:pPr>
            <a:r>
              <a:rPr lang="en-US" sz="1600">
                <a:solidFill>
                  <a:schemeClr val="tx2"/>
                </a:solidFill>
                <a:latin typeface="Courier New" pitchFamily="49" charset="0"/>
              </a:rPr>
              <a:t>    //Note: the goal test is NOT done when nodes are generated</a:t>
            </a:r>
          </a:p>
          <a:p>
            <a:pPr eaLnBrk="1" hangingPunct="1">
              <a:lnSpc>
                <a:spcPct val="80000"/>
              </a:lnSpc>
              <a:buFont typeface="Wingdings" pitchFamily="2" charset="2"/>
              <a:buNone/>
            </a:pPr>
            <a:r>
              <a:rPr lang="en-US" sz="1600">
                <a:latin typeface="Courier New" pitchFamily="49" charset="0"/>
              </a:rPr>
              <a:t>  </a:t>
            </a:r>
            <a:r>
              <a:rPr lang="en-US" sz="2000">
                <a:latin typeface="Courier New" pitchFamily="49" charset="0"/>
              </a:rPr>
              <a:t>}</a:t>
            </a:r>
          </a:p>
          <a:p>
            <a:pPr eaLnBrk="1" hangingPunct="1">
              <a:lnSpc>
                <a:spcPct val="80000"/>
              </a:lnSpc>
              <a:buFont typeface="Wingdings" pitchFamily="2" charset="2"/>
              <a:buNone/>
            </a:pPr>
            <a:r>
              <a:rPr lang="en-US" sz="2000">
                <a:latin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3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36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36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36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36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3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3699">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13699">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13699">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13699">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13699">
                                            <p:txEl>
                                              <p:pRg st="12" end="1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136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16719179-CB5A-494F-9E12-7A487EAA5CB0}" type="slidenum">
              <a:rPr lang="en-US"/>
              <a:pPr>
                <a:defRPr/>
              </a:pPr>
              <a:t>42</a:t>
            </a:fld>
            <a:endParaRPr lang="en-US"/>
          </a:p>
        </p:txBody>
      </p:sp>
      <p:sp>
        <p:nvSpPr>
          <p:cNvPr id="49155" name="Rectangle 2"/>
          <p:cNvSpPr>
            <a:spLocks noGrp="1" noChangeArrowheads="1"/>
          </p:cNvSpPr>
          <p:nvPr>
            <p:ph type="title"/>
          </p:nvPr>
        </p:nvSpPr>
        <p:spPr>
          <a:xfrm>
            <a:off x="685800" y="304800"/>
            <a:ext cx="7772400" cy="685800"/>
          </a:xfrm>
        </p:spPr>
        <p:txBody>
          <a:bodyPr/>
          <a:lstStyle/>
          <a:p>
            <a:pPr eaLnBrk="1" hangingPunct="1"/>
            <a:r>
              <a:rPr lang="en-US" sz="3600"/>
              <a:t>State-Space Search Algorithm</a:t>
            </a:r>
          </a:p>
        </p:txBody>
      </p:sp>
      <p:pic>
        <p:nvPicPr>
          <p:cNvPr id="491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096963"/>
            <a:ext cx="6705600" cy="5608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63FAA719-CC7E-4E73-9469-4049DB31E64C}" type="slidenum">
              <a:rPr lang="en-US"/>
              <a:pPr>
                <a:defRPr/>
              </a:pPr>
              <a:t>43</a:t>
            </a:fld>
            <a:endParaRPr lang="en-US"/>
          </a:p>
        </p:txBody>
      </p:sp>
      <p:sp>
        <p:nvSpPr>
          <p:cNvPr id="50179" name="Rectangle 2"/>
          <p:cNvSpPr>
            <a:spLocks noGrp="1" noChangeArrowheads="1"/>
          </p:cNvSpPr>
          <p:nvPr>
            <p:ph type="title"/>
          </p:nvPr>
        </p:nvSpPr>
        <p:spPr/>
        <p:txBody>
          <a:bodyPr/>
          <a:lstStyle/>
          <a:p>
            <a:pPr eaLnBrk="1" hangingPunct="1"/>
            <a:r>
              <a:rPr lang="en-US" sz="3600"/>
              <a:t>Key Issues of</a:t>
            </a:r>
            <a:br>
              <a:rPr lang="en-US" sz="3600"/>
            </a:br>
            <a:r>
              <a:rPr lang="en-US" sz="3600"/>
              <a:t>State-Space Search Algorithm</a:t>
            </a:r>
          </a:p>
        </p:txBody>
      </p:sp>
      <p:sp>
        <p:nvSpPr>
          <p:cNvPr id="404483" name="Rectangle 3"/>
          <p:cNvSpPr>
            <a:spLocks noGrp="1" noChangeArrowheads="1"/>
          </p:cNvSpPr>
          <p:nvPr>
            <p:ph type="body" idx="1"/>
          </p:nvPr>
        </p:nvSpPr>
        <p:spPr/>
        <p:txBody>
          <a:bodyPr/>
          <a:lstStyle/>
          <a:p>
            <a:pPr eaLnBrk="1" hangingPunct="1"/>
            <a:r>
              <a:rPr lang="en-US" b="0" dirty="0"/>
              <a:t>Search process constructs a "</a:t>
            </a:r>
            <a:r>
              <a:rPr lang="en-US" dirty="0"/>
              <a:t>search tree</a:t>
            </a:r>
            <a:r>
              <a:rPr lang="en-US" b="0" dirty="0"/>
              <a:t>"</a:t>
            </a:r>
          </a:p>
          <a:p>
            <a:pPr lvl="1" eaLnBrk="1" hangingPunct="1"/>
            <a:r>
              <a:rPr lang="en-US" dirty="0">
                <a:solidFill>
                  <a:srgbClr val="CC3300"/>
                </a:solidFill>
              </a:rPr>
              <a:t>root</a:t>
            </a:r>
            <a:r>
              <a:rPr lang="en-US" dirty="0"/>
              <a:t> is the start state</a:t>
            </a:r>
          </a:p>
          <a:p>
            <a:pPr lvl="1" eaLnBrk="1" hangingPunct="1"/>
            <a:r>
              <a:rPr lang="en-US" dirty="0">
                <a:solidFill>
                  <a:srgbClr val="CC3300"/>
                </a:solidFill>
              </a:rPr>
              <a:t>leaf nodes</a:t>
            </a:r>
            <a:r>
              <a:rPr lang="en-US" dirty="0"/>
              <a:t> are:</a:t>
            </a:r>
          </a:p>
          <a:p>
            <a:pPr lvl="2" eaLnBrk="1" hangingPunct="1"/>
            <a:r>
              <a:rPr lang="en-US" dirty="0"/>
              <a:t>unexpanded nodes (in the Frontier list)</a:t>
            </a:r>
          </a:p>
          <a:p>
            <a:pPr lvl="2" eaLnBrk="1" hangingPunct="1"/>
            <a:r>
              <a:rPr lang="en-US" dirty="0"/>
              <a:t>"dead ends" (nodes that aren't goals and have no successors because no operators were applicable)</a:t>
            </a:r>
          </a:p>
          <a:p>
            <a:pPr lvl="2" eaLnBrk="1" hangingPunct="1"/>
            <a:r>
              <a:rPr lang="en-US" dirty="0"/>
              <a:t>goal node is last leaf node found</a:t>
            </a:r>
          </a:p>
          <a:p>
            <a:pPr eaLnBrk="1" hangingPunct="1"/>
            <a:r>
              <a:rPr lang="en-US" b="0" dirty="0"/>
              <a:t>Loops in graph may cause "search tree" to be infinite even if state space is small</a:t>
            </a:r>
          </a:p>
          <a:p>
            <a:pPr eaLnBrk="1" hangingPunct="1"/>
            <a:r>
              <a:rPr lang="en-US" dirty="0"/>
              <a:t>Changing the </a:t>
            </a:r>
            <a:r>
              <a:rPr lang="en-US" i="1" dirty="0"/>
              <a:t>Frontier</a:t>
            </a:r>
            <a:r>
              <a:rPr lang="en-US" dirty="0"/>
              <a:t> ordering leads to different search strategies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4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4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4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4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44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44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448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04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bldLvl="3"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tabl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333500"/>
            <a:ext cx="987425" cy="1042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table"/>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876550"/>
            <a:ext cx="987425" cy="1042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table"/>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2857500"/>
            <a:ext cx="981075" cy="1042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table"/>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96100" y="2876550"/>
            <a:ext cx="987425" cy="1042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4" name="AutoShape 75"/>
          <p:cNvCxnSpPr>
            <a:cxnSpLocks noChangeShapeType="1"/>
          </p:cNvCxnSpPr>
          <p:nvPr/>
        </p:nvCxnSpPr>
        <p:spPr bwMode="auto">
          <a:xfrm rot="16200000" flipH="1">
            <a:off x="5787232" y="1273969"/>
            <a:ext cx="500062" cy="270510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15" name="AutoShape 76"/>
          <p:cNvCxnSpPr>
            <a:cxnSpLocks noChangeShapeType="1"/>
          </p:cNvCxnSpPr>
          <p:nvPr/>
        </p:nvCxnSpPr>
        <p:spPr bwMode="auto">
          <a:xfrm rot="5400000">
            <a:off x="3090070" y="1262856"/>
            <a:ext cx="481012" cy="2708275"/>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16" name="AutoShape 77"/>
          <p:cNvCxnSpPr>
            <a:cxnSpLocks noChangeShapeType="1"/>
          </p:cNvCxnSpPr>
          <p:nvPr/>
        </p:nvCxnSpPr>
        <p:spPr bwMode="auto">
          <a:xfrm rot="5400000">
            <a:off x="4434682" y="2626519"/>
            <a:ext cx="501650" cy="1587"/>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17" name="AutoShape 78"/>
          <p:cNvCxnSpPr>
            <a:cxnSpLocks noChangeShapeType="1"/>
          </p:cNvCxnSpPr>
          <p:nvPr/>
        </p:nvCxnSpPr>
        <p:spPr bwMode="auto">
          <a:xfrm rot="16200000" flipH="1">
            <a:off x="1956595" y="3920331"/>
            <a:ext cx="728662" cy="688975"/>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18" name="AutoShape 79"/>
          <p:cNvCxnSpPr>
            <a:cxnSpLocks noChangeShapeType="1"/>
          </p:cNvCxnSpPr>
          <p:nvPr/>
        </p:nvCxnSpPr>
        <p:spPr bwMode="auto">
          <a:xfrm rot="5400000">
            <a:off x="1231107" y="3883819"/>
            <a:ext cx="728662" cy="76200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19" name="AutoShape 80"/>
          <p:cNvCxnSpPr>
            <a:cxnSpLocks noChangeShapeType="1"/>
          </p:cNvCxnSpPr>
          <p:nvPr/>
        </p:nvCxnSpPr>
        <p:spPr bwMode="auto">
          <a:xfrm rot="5400000">
            <a:off x="3966370" y="3910806"/>
            <a:ext cx="709612" cy="727075"/>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20" name="AutoShape 81"/>
          <p:cNvCxnSpPr>
            <a:cxnSpLocks noChangeShapeType="1"/>
          </p:cNvCxnSpPr>
          <p:nvPr/>
        </p:nvCxnSpPr>
        <p:spPr bwMode="auto">
          <a:xfrm rot="16200000" flipH="1">
            <a:off x="4652170" y="3952081"/>
            <a:ext cx="709612" cy="644525"/>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21" name="AutoShape 82"/>
          <p:cNvCxnSpPr>
            <a:cxnSpLocks noChangeShapeType="1"/>
          </p:cNvCxnSpPr>
          <p:nvPr/>
        </p:nvCxnSpPr>
        <p:spPr bwMode="auto">
          <a:xfrm rot="16200000" flipH="1">
            <a:off x="7416007" y="3893344"/>
            <a:ext cx="709612" cy="76200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22" name="AutoShape 83"/>
          <p:cNvCxnSpPr>
            <a:cxnSpLocks noChangeShapeType="1"/>
          </p:cNvCxnSpPr>
          <p:nvPr/>
        </p:nvCxnSpPr>
        <p:spPr bwMode="auto">
          <a:xfrm rot="5400000">
            <a:off x="6690520" y="3929856"/>
            <a:ext cx="709612" cy="688975"/>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pic>
        <p:nvPicPr>
          <p:cNvPr id="23" name="table"/>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838700" y="4629150"/>
            <a:ext cx="981075" cy="1042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table"/>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467100" y="4629150"/>
            <a:ext cx="981075" cy="1042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 name="table"/>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171700" y="4629150"/>
            <a:ext cx="987425" cy="1042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 name="table"/>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23900" y="4629150"/>
            <a:ext cx="981075" cy="1042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 name="table"/>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658100" y="4629150"/>
            <a:ext cx="987425" cy="1042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 name="table"/>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210300" y="4629150"/>
            <a:ext cx="981075" cy="1042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Text Box 192"/>
          <p:cNvSpPr txBox="1">
            <a:spLocks noChangeArrowheads="1"/>
          </p:cNvSpPr>
          <p:nvPr/>
        </p:nvSpPr>
        <p:spPr bwMode="auto">
          <a:xfrm>
            <a:off x="5715000" y="1295400"/>
            <a:ext cx="3200400" cy="1200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dirty="0">
                <a:cs typeface="Arial" pitchFamily="34" charset="0"/>
              </a:rPr>
              <a:t>(Not all nodes shown;  e.g., no “backwards” moves)</a:t>
            </a:r>
          </a:p>
        </p:txBody>
      </p:sp>
      <p:grpSp>
        <p:nvGrpSpPr>
          <p:cNvPr id="2" name="Group 29"/>
          <p:cNvGrpSpPr>
            <a:grpSpLocks/>
          </p:cNvGrpSpPr>
          <p:nvPr/>
        </p:nvGrpSpPr>
        <p:grpSpPr bwMode="auto">
          <a:xfrm>
            <a:off x="3429000" y="5619750"/>
            <a:ext cx="1066800" cy="857250"/>
            <a:chOff x="2112" y="3504"/>
            <a:chExt cx="672" cy="540"/>
          </a:xfrm>
        </p:grpSpPr>
        <p:cxnSp>
          <p:nvCxnSpPr>
            <p:cNvPr id="36908" name="AutoShape 194"/>
            <p:cNvCxnSpPr>
              <a:cxnSpLocks noChangeShapeType="1"/>
            </p:cNvCxnSpPr>
            <p:nvPr/>
          </p:nvCxnSpPr>
          <p:spPr bwMode="auto">
            <a:xfrm flipH="1">
              <a:off x="2112" y="3504"/>
              <a:ext cx="312" cy="54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909" name="AutoShape 195"/>
            <p:cNvCxnSpPr>
              <a:cxnSpLocks noChangeShapeType="1"/>
            </p:cNvCxnSpPr>
            <p:nvPr/>
          </p:nvCxnSpPr>
          <p:spPr bwMode="auto">
            <a:xfrm>
              <a:off x="2424" y="3504"/>
              <a:ext cx="24" cy="528"/>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910" name="AutoShape 196"/>
            <p:cNvCxnSpPr>
              <a:cxnSpLocks noChangeShapeType="1"/>
            </p:cNvCxnSpPr>
            <p:nvPr/>
          </p:nvCxnSpPr>
          <p:spPr bwMode="auto">
            <a:xfrm>
              <a:off x="2424" y="3504"/>
              <a:ext cx="360" cy="528"/>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3" name="Group 30"/>
          <p:cNvGrpSpPr>
            <a:grpSpLocks/>
          </p:cNvGrpSpPr>
          <p:nvPr/>
        </p:nvGrpSpPr>
        <p:grpSpPr bwMode="auto">
          <a:xfrm>
            <a:off x="6172200" y="5619750"/>
            <a:ext cx="1066800" cy="857250"/>
            <a:chOff x="2112" y="3504"/>
            <a:chExt cx="672" cy="540"/>
          </a:xfrm>
        </p:grpSpPr>
        <p:cxnSp>
          <p:nvCxnSpPr>
            <p:cNvPr id="36905" name="AutoShape 198"/>
            <p:cNvCxnSpPr>
              <a:cxnSpLocks noChangeShapeType="1"/>
            </p:cNvCxnSpPr>
            <p:nvPr/>
          </p:nvCxnSpPr>
          <p:spPr bwMode="auto">
            <a:xfrm flipH="1">
              <a:off x="2112" y="3504"/>
              <a:ext cx="312" cy="54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906" name="AutoShape 199"/>
            <p:cNvCxnSpPr>
              <a:cxnSpLocks noChangeShapeType="1"/>
            </p:cNvCxnSpPr>
            <p:nvPr/>
          </p:nvCxnSpPr>
          <p:spPr bwMode="auto">
            <a:xfrm>
              <a:off x="2424" y="3504"/>
              <a:ext cx="24" cy="528"/>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907" name="AutoShape 200"/>
            <p:cNvCxnSpPr>
              <a:cxnSpLocks noChangeShapeType="1"/>
            </p:cNvCxnSpPr>
            <p:nvPr/>
          </p:nvCxnSpPr>
          <p:spPr bwMode="auto">
            <a:xfrm>
              <a:off x="2424" y="3504"/>
              <a:ext cx="360" cy="528"/>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4" name="Group 31"/>
          <p:cNvGrpSpPr>
            <a:grpSpLocks/>
          </p:cNvGrpSpPr>
          <p:nvPr/>
        </p:nvGrpSpPr>
        <p:grpSpPr bwMode="auto">
          <a:xfrm>
            <a:off x="4800600" y="5619750"/>
            <a:ext cx="1066800" cy="857250"/>
            <a:chOff x="2112" y="3504"/>
            <a:chExt cx="672" cy="540"/>
          </a:xfrm>
        </p:grpSpPr>
        <p:cxnSp>
          <p:nvCxnSpPr>
            <p:cNvPr id="36902" name="AutoShape 202"/>
            <p:cNvCxnSpPr>
              <a:cxnSpLocks noChangeShapeType="1"/>
            </p:cNvCxnSpPr>
            <p:nvPr/>
          </p:nvCxnSpPr>
          <p:spPr bwMode="auto">
            <a:xfrm flipH="1">
              <a:off x="2112" y="3504"/>
              <a:ext cx="312" cy="54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903" name="AutoShape 203"/>
            <p:cNvCxnSpPr>
              <a:cxnSpLocks noChangeShapeType="1"/>
            </p:cNvCxnSpPr>
            <p:nvPr/>
          </p:nvCxnSpPr>
          <p:spPr bwMode="auto">
            <a:xfrm>
              <a:off x="2424" y="3504"/>
              <a:ext cx="24" cy="528"/>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904" name="AutoShape 204"/>
            <p:cNvCxnSpPr>
              <a:cxnSpLocks noChangeShapeType="1"/>
            </p:cNvCxnSpPr>
            <p:nvPr/>
          </p:nvCxnSpPr>
          <p:spPr bwMode="auto">
            <a:xfrm>
              <a:off x="2424" y="3504"/>
              <a:ext cx="360" cy="528"/>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5" name="Group 32"/>
          <p:cNvGrpSpPr>
            <a:grpSpLocks/>
          </p:cNvGrpSpPr>
          <p:nvPr/>
        </p:nvGrpSpPr>
        <p:grpSpPr bwMode="auto">
          <a:xfrm>
            <a:off x="7620000" y="5619750"/>
            <a:ext cx="1066800" cy="857250"/>
            <a:chOff x="2112" y="3504"/>
            <a:chExt cx="672" cy="540"/>
          </a:xfrm>
        </p:grpSpPr>
        <p:cxnSp>
          <p:nvCxnSpPr>
            <p:cNvPr id="36899" name="AutoShape 206"/>
            <p:cNvCxnSpPr>
              <a:cxnSpLocks noChangeShapeType="1"/>
            </p:cNvCxnSpPr>
            <p:nvPr/>
          </p:nvCxnSpPr>
          <p:spPr bwMode="auto">
            <a:xfrm flipH="1">
              <a:off x="2112" y="3504"/>
              <a:ext cx="312" cy="54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900" name="AutoShape 207"/>
            <p:cNvCxnSpPr>
              <a:cxnSpLocks noChangeShapeType="1"/>
            </p:cNvCxnSpPr>
            <p:nvPr/>
          </p:nvCxnSpPr>
          <p:spPr bwMode="auto">
            <a:xfrm>
              <a:off x="2424" y="3504"/>
              <a:ext cx="24" cy="528"/>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901" name="AutoShape 208"/>
            <p:cNvCxnSpPr>
              <a:cxnSpLocks noChangeShapeType="1"/>
            </p:cNvCxnSpPr>
            <p:nvPr/>
          </p:nvCxnSpPr>
          <p:spPr bwMode="auto">
            <a:xfrm>
              <a:off x="2424" y="3504"/>
              <a:ext cx="360" cy="528"/>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6" name="Group 33"/>
          <p:cNvGrpSpPr>
            <a:grpSpLocks/>
          </p:cNvGrpSpPr>
          <p:nvPr/>
        </p:nvGrpSpPr>
        <p:grpSpPr bwMode="auto">
          <a:xfrm>
            <a:off x="2133600" y="5619750"/>
            <a:ext cx="1066800" cy="857250"/>
            <a:chOff x="2112" y="3504"/>
            <a:chExt cx="672" cy="540"/>
          </a:xfrm>
        </p:grpSpPr>
        <p:cxnSp>
          <p:nvCxnSpPr>
            <p:cNvPr id="36896" name="AutoShape 210"/>
            <p:cNvCxnSpPr>
              <a:cxnSpLocks noChangeShapeType="1"/>
            </p:cNvCxnSpPr>
            <p:nvPr/>
          </p:nvCxnSpPr>
          <p:spPr bwMode="auto">
            <a:xfrm flipH="1">
              <a:off x="2112" y="3504"/>
              <a:ext cx="312" cy="54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897" name="AutoShape 211"/>
            <p:cNvCxnSpPr>
              <a:cxnSpLocks noChangeShapeType="1"/>
            </p:cNvCxnSpPr>
            <p:nvPr/>
          </p:nvCxnSpPr>
          <p:spPr bwMode="auto">
            <a:xfrm>
              <a:off x="2424" y="3504"/>
              <a:ext cx="24" cy="528"/>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898" name="AutoShape 212"/>
            <p:cNvCxnSpPr>
              <a:cxnSpLocks noChangeShapeType="1"/>
            </p:cNvCxnSpPr>
            <p:nvPr/>
          </p:nvCxnSpPr>
          <p:spPr bwMode="auto">
            <a:xfrm>
              <a:off x="2424" y="3504"/>
              <a:ext cx="360" cy="528"/>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grpSp>
        <p:nvGrpSpPr>
          <p:cNvPr id="7" name="Group 34"/>
          <p:cNvGrpSpPr>
            <a:grpSpLocks/>
          </p:cNvGrpSpPr>
          <p:nvPr/>
        </p:nvGrpSpPr>
        <p:grpSpPr bwMode="auto">
          <a:xfrm>
            <a:off x="685800" y="5638800"/>
            <a:ext cx="1066800" cy="838200"/>
            <a:chOff x="2112" y="3504"/>
            <a:chExt cx="672" cy="540"/>
          </a:xfrm>
        </p:grpSpPr>
        <p:cxnSp>
          <p:nvCxnSpPr>
            <p:cNvPr id="36893" name="AutoShape 214"/>
            <p:cNvCxnSpPr>
              <a:cxnSpLocks noChangeShapeType="1"/>
            </p:cNvCxnSpPr>
            <p:nvPr/>
          </p:nvCxnSpPr>
          <p:spPr bwMode="auto">
            <a:xfrm flipH="1">
              <a:off x="2112" y="3504"/>
              <a:ext cx="312" cy="540"/>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894" name="AutoShape 215"/>
            <p:cNvCxnSpPr>
              <a:cxnSpLocks noChangeShapeType="1"/>
            </p:cNvCxnSpPr>
            <p:nvPr/>
          </p:nvCxnSpPr>
          <p:spPr bwMode="auto">
            <a:xfrm rot="16200000" flipH="1">
              <a:off x="2166" y="3762"/>
              <a:ext cx="540" cy="24"/>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36895" name="AutoShape 216"/>
            <p:cNvCxnSpPr>
              <a:cxnSpLocks noChangeShapeType="1"/>
            </p:cNvCxnSpPr>
            <p:nvPr/>
          </p:nvCxnSpPr>
          <p:spPr bwMode="auto">
            <a:xfrm>
              <a:off x="2424" y="3504"/>
              <a:ext cx="360" cy="528"/>
            </a:xfrm>
            <a:prstGeom prst="straightConnector1">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sp>
        <p:nvSpPr>
          <p:cNvPr id="76" name="Title 1"/>
          <p:cNvSpPr txBox="1">
            <a:spLocks/>
          </p:cNvSpPr>
          <p:nvPr/>
        </p:nvSpPr>
        <p:spPr>
          <a:xfrm>
            <a:off x="457200" y="274638"/>
            <a:ext cx="8229600" cy="1143000"/>
          </a:xfrm>
          <a:prstGeom prst="rect">
            <a:avLst/>
          </a:prstGeom>
        </p:spPr>
        <p:txBody>
          <a:bodyPr/>
          <a:lstStyle/>
          <a:p>
            <a:pPr algn="ctr" fontAlgn="auto">
              <a:spcAft>
                <a:spcPts val="0"/>
              </a:spcAft>
              <a:defRPr/>
            </a:pPr>
            <a:r>
              <a:rPr lang="en-US" sz="3600" b="1" dirty="0">
                <a:solidFill>
                  <a:srgbClr val="D34303"/>
                </a:solidFill>
                <a:latin typeface="+mj-lt"/>
                <a:ea typeface="+mj-ea"/>
                <a:cs typeface="+mj-cs"/>
              </a:rPr>
              <a:t>8-Puzzle State-Space Search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000"/>
                                        <p:tgtEl>
                                          <p:spTgt spid="29"/>
                                        </p:tgtEl>
                                      </p:cBhvr>
                                    </p:animEffect>
                                  </p:childTnLst>
                                </p:cTn>
                              </p:par>
                            </p:childTnLst>
                          </p:cTn>
                        </p:par>
                        <p:par>
                          <p:cTn id="11" fill="hold" nodeType="afterGroup">
                            <p:stCondLst>
                              <p:cond delay="2000"/>
                            </p:stCondLst>
                            <p:childTnLst>
                              <p:par>
                                <p:cTn id="12" presetID="22" presetClass="entr" presetSubtype="1"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1000"/>
                                        <p:tgtEl>
                                          <p:spTgt spid="15"/>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1000"/>
                                        <p:tgtEl>
                                          <p:spTgt spid="16"/>
                                        </p:tgtEl>
                                      </p:cBhvr>
                                    </p:animEffect>
                                  </p:childTnLst>
                                </p:cTn>
                              </p:par>
                              <p:par>
                                <p:cTn id="18" presetID="22" presetClass="entr" presetSubtype="1"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1000"/>
                                        <p:tgtEl>
                                          <p:spTgt spid="14"/>
                                        </p:tgtEl>
                                      </p:cBhvr>
                                    </p:animEffect>
                                  </p:childTnLst>
                                </p:cTn>
                              </p:par>
                            </p:childTnLst>
                          </p:cTn>
                        </p:par>
                        <p:par>
                          <p:cTn id="21" fill="hold" nodeType="afterGroup">
                            <p:stCondLst>
                              <p:cond delay="30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childTnLst>
                                </p:cTn>
                              </p:par>
                            </p:childTnLst>
                          </p:cTn>
                        </p:par>
                        <p:par>
                          <p:cTn id="31" fill="hold" nodeType="afterGroup">
                            <p:stCondLst>
                              <p:cond delay="4000"/>
                            </p:stCondLst>
                            <p:childTnLst>
                              <p:par>
                                <p:cTn id="32" presetID="22" presetClass="entr" presetSubtype="1"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up)">
                                      <p:cBhvr>
                                        <p:cTn id="34" dur="500"/>
                                        <p:tgtEl>
                                          <p:spTgt spid="18"/>
                                        </p:tgtEl>
                                      </p:cBhvr>
                                    </p:animEffect>
                                  </p:childTnLst>
                                </p:cTn>
                              </p:par>
                              <p:par>
                                <p:cTn id="35" presetID="22" presetClass="entr" presetSubtype="1"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par>
                                <p:cTn id="38" presetID="22" presetClass="entr" presetSubtype="1"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par>
                                <p:cTn id="41" presetID="22" presetClass="entr" presetSubtype="1"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par>
                                <p:cTn id="44" presetID="22" presetClass="entr" presetSubtype="1"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up)">
                                      <p:cBhvr>
                                        <p:cTn id="46" dur="500"/>
                                        <p:tgtEl>
                                          <p:spTgt spid="22"/>
                                        </p:tgtEl>
                                      </p:cBhvr>
                                    </p:animEffect>
                                  </p:childTnLst>
                                </p:cTn>
                              </p:par>
                              <p:par>
                                <p:cTn id="47" presetID="22" presetClass="entr" presetSubtype="1"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up)">
                                      <p:cBhvr>
                                        <p:cTn id="49" dur="500"/>
                                        <p:tgtEl>
                                          <p:spTgt spid="21"/>
                                        </p:tgtEl>
                                      </p:cBhvr>
                                    </p:animEffect>
                                  </p:childTnLst>
                                </p:cTn>
                              </p:par>
                            </p:childTnLst>
                          </p:cTn>
                        </p:par>
                        <p:par>
                          <p:cTn id="50" fill="hold" nodeType="afterGroup">
                            <p:stCondLst>
                              <p:cond delay="4500"/>
                            </p:stCondLst>
                            <p:childTnLst>
                              <p:par>
                                <p:cTn id="51" presetID="10" presetClass="entr" presetSubtype="0"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childTnLst>
                                </p:cTn>
                              </p:par>
                              <p:par>
                                <p:cTn id="54" presetID="10" presetClass="entr" presetSubtype="0"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childTnLst>
                                </p:cTn>
                              </p:par>
                              <p:par>
                                <p:cTn id="57" presetID="10"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1000"/>
                                        <p:tgtEl>
                                          <p:spTgt spid="25"/>
                                        </p:tgtEl>
                                      </p:cBhvr>
                                    </p:animEffect>
                                  </p:childTnLst>
                                </p:cTn>
                              </p:par>
                              <p:par>
                                <p:cTn id="60" presetID="10" presetClass="entr" presetSubtype="0"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1000"/>
                                        <p:tgtEl>
                                          <p:spTgt spid="26"/>
                                        </p:tgtEl>
                                      </p:cBhvr>
                                    </p:animEffect>
                                  </p:childTnLst>
                                </p:cTn>
                              </p:par>
                              <p:par>
                                <p:cTn id="63" presetID="10"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0"/>
                                        <p:tgtEl>
                                          <p:spTgt spid="27"/>
                                        </p:tgtEl>
                                      </p:cBhvr>
                                    </p:animEffect>
                                  </p:childTnLst>
                                </p:cTn>
                              </p:par>
                              <p:par>
                                <p:cTn id="66" presetID="10" presetClass="entr" presetSubtype="0" fill="hold"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1000"/>
                                        <p:tgtEl>
                                          <p:spTgt spid="28"/>
                                        </p:tgtEl>
                                      </p:cBhvr>
                                    </p:animEffect>
                                  </p:childTnLst>
                                </p:cTn>
                              </p:par>
                            </p:childTnLst>
                          </p:cTn>
                        </p:par>
                        <p:par>
                          <p:cTn id="69" fill="hold" nodeType="afterGroup">
                            <p:stCondLst>
                              <p:cond delay="5500"/>
                            </p:stCondLst>
                            <p:childTnLst>
                              <p:par>
                                <p:cTn id="70" presetID="22" presetClass="entr" presetSubtype="1" fill="hold" nodeType="after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wipe(up)">
                                      <p:cBhvr>
                                        <p:cTn id="72" dur="1000"/>
                                        <p:tgtEl>
                                          <p:spTgt spid="2"/>
                                        </p:tgtEl>
                                      </p:cBhvr>
                                    </p:animEffect>
                                  </p:childTnLst>
                                </p:cTn>
                              </p:par>
                              <p:par>
                                <p:cTn id="73" presetID="22" presetClass="entr" presetSubtype="1"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wipe(up)">
                                      <p:cBhvr>
                                        <p:cTn id="75" dur="1000"/>
                                        <p:tgtEl>
                                          <p:spTgt spid="3"/>
                                        </p:tgtEl>
                                      </p:cBhvr>
                                    </p:animEffect>
                                  </p:childTnLst>
                                </p:cTn>
                              </p:par>
                              <p:par>
                                <p:cTn id="76" presetID="22" presetClass="entr" presetSubtype="1" fill="hold" nodeType="with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up)">
                                      <p:cBhvr>
                                        <p:cTn id="78" dur="1000"/>
                                        <p:tgtEl>
                                          <p:spTgt spid="4"/>
                                        </p:tgtEl>
                                      </p:cBhvr>
                                    </p:animEffect>
                                  </p:childTnLst>
                                </p:cTn>
                              </p:par>
                              <p:par>
                                <p:cTn id="79" presetID="22" presetClass="entr" presetSubtype="1" fill="hold" nodeType="with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wipe(up)">
                                      <p:cBhvr>
                                        <p:cTn id="81" dur="1000"/>
                                        <p:tgtEl>
                                          <p:spTgt spid="5"/>
                                        </p:tgtEl>
                                      </p:cBhvr>
                                    </p:animEffect>
                                  </p:childTnLst>
                                </p:cTn>
                              </p:par>
                              <p:par>
                                <p:cTn id="82" presetID="22" presetClass="entr" presetSubtype="1" fill="hold" nodeType="with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up)">
                                      <p:cBhvr>
                                        <p:cTn id="84" dur="1000"/>
                                        <p:tgtEl>
                                          <p:spTgt spid="6"/>
                                        </p:tgtEl>
                                      </p:cBhvr>
                                    </p:animEffect>
                                  </p:childTnLst>
                                </p:cTn>
                              </p:par>
                              <p:par>
                                <p:cTn id="85" presetID="22" presetClass="entr" presetSubtype="1" fill="hold" nodeType="with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up)">
                                      <p:cBhvr>
                                        <p:cTn id="8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73771CBA-4A07-4C5C-BDBE-085C4E8EEC98}" type="slidenum">
              <a:rPr lang="en-US"/>
              <a:pPr>
                <a:defRPr/>
              </a:pPr>
              <a:t>45</a:t>
            </a:fld>
            <a:endParaRPr lang="en-US"/>
          </a:p>
        </p:txBody>
      </p:sp>
      <p:sp>
        <p:nvSpPr>
          <p:cNvPr id="51203" name="Rectangle 2"/>
          <p:cNvSpPr>
            <a:spLocks noGrp="1" noChangeArrowheads="1"/>
          </p:cNvSpPr>
          <p:nvPr>
            <p:ph type="title"/>
          </p:nvPr>
        </p:nvSpPr>
        <p:spPr/>
        <p:txBody>
          <a:bodyPr/>
          <a:lstStyle/>
          <a:p>
            <a:pPr eaLnBrk="1" hangingPunct="1"/>
            <a:r>
              <a:rPr lang="en-US" sz="3600"/>
              <a:t>Uninformed Search Strategies</a:t>
            </a:r>
          </a:p>
        </p:txBody>
      </p:sp>
      <p:sp>
        <p:nvSpPr>
          <p:cNvPr id="411651" name="Rectangle 3"/>
          <p:cNvSpPr>
            <a:spLocks noGrp="1" noChangeArrowheads="1"/>
          </p:cNvSpPr>
          <p:nvPr>
            <p:ph type="body" idx="1"/>
          </p:nvPr>
        </p:nvSpPr>
        <p:spPr>
          <a:xfrm>
            <a:off x="609600" y="1676400"/>
            <a:ext cx="8077200" cy="4876800"/>
          </a:xfrm>
        </p:spPr>
        <p:txBody>
          <a:bodyPr/>
          <a:lstStyle/>
          <a:p>
            <a:pPr eaLnBrk="1" hangingPunct="1">
              <a:buFont typeface="Wingdings" pitchFamily="2" charset="2"/>
              <a:buNone/>
            </a:pPr>
            <a:endParaRPr lang="en-US" dirty="0">
              <a:solidFill>
                <a:srgbClr val="CC3300"/>
              </a:solidFill>
            </a:endParaRPr>
          </a:p>
          <a:p>
            <a:pPr eaLnBrk="1" hangingPunct="1">
              <a:buFont typeface="Wingdings" pitchFamily="2" charset="2"/>
              <a:buNone/>
            </a:pPr>
            <a:r>
              <a:rPr lang="en-US" dirty="0">
                <a:solidFill>
                  <a:srgbClr val="CC3300"/>
                </a:solidFill>
              </a:rPr>
              <a:t>Uninformed Search</a:t>
            </a:r>
            <a:r>
              <a:rPr lang="en-US" dirty="0"/>
              <a:t>:  strategies that order nodes </a:t>
            </a:r>
            <a:r>
              <a:rPr lang="en-US" i="1" dirty="0"/>
              <a:t>without </a:t>
            </a:r>
            <a:r>
              <a:rPr lang="en-US" dirty="0"/>
              <a:t>using any domain specific information, i.e., don’t use any information stored in a state</a:t>
            </a:r>
          </a:p>
          <a:p>
            <a:pPr eaLnBrk="1" hangingPunct="1">
              <a:buFont typeface="Wingdings" pitchFamily="2" charset="2"/>
              <a:buNone/>
            </a:pPr>
            <a:endParaRPr lang="en-US" dirty="0">
              <a:solidFill>
                <a:srgbClr val="CC3300"/>
              </a:solidFill>
            </a:endParaRPr>
          </a:p>
          <a:p>
            <a:pPr eaLnBrk="1" hangingPunct="1"/>
            <a:r>
              <a:rPr lang="en-US" dirty="0">
                <a:solidFill>
                  <a:srgbClr val="CC3300"/>
                </a:solidFill>
              </a:rPr>
              <a:t>BFS</a:t>
            </a:r>
            <a:r>
              <a:rPr lang="en-US" dirty="0"/>
              <a:t>: breadth-first search</a:t>
            </a:r>
          </a:p>
          <a:p>
            <a:pPr lvl="1" eaLnBrk="1" hangingPunct="1"/>
            <a:r>
              <a:rPr lang="en-US" i="1" dirty="0"/>
              <a:t>Queue </a:t>
            </a:r>
            <a:r>
              <a:rPr lang="en-US" dirty="0"/>
              <a:t>(</a:t>
            </a:r>
            <a:r>
              <a:rPr lang="en-US" i="1" dirty="0"/>
              <a:t>FIFO</a:t>
            </a:r>
            <a:r>
              <a:rPr lang="en-US" dirty="0"/>
              <a:t>)</a:t>
            </a:r>
            <a:r>
              <a:rPr lang="en-US" i="1" dirty="0"/>
              <a:t> used for the Frontier</a:t>
            </a:r>
          </a:p>
          <a:p>
            <a:pPr lvl="1" eaLnBrk="1" hangingPunct="1"/>
            <a:r>
              <a:rPr lang="en-US" dirty="0"/>
              <a:t>remove from front, add to </a:t>
            </a:r>
            <a:r>
              <a:rPr lang="en-US" dirty="0">
                <a:solidFill>
                  <a:srgbClr val="CC3300"/>
                </a:solidFill>
              </a:rPr>
              <a:t>back</a:t>
            </a:r>
          </a:p>
          <a:p>
            <a:pPr lvl="1" eaLnBrk="1" hangingPunct="1">
              <a:buFontTx/>
              <a:buNone/>
            </a:pPr>
            <a:endParaRPr lang="en-US" dirty="0">
              <a:solidFill>
                <a:srgbClr val="CC3300"/>
              </a:solidFill>
            </a:endParaRPr>
          </a:p>
          <a:p>
            <a:pPr eaLnBrk="1" hangingPunct="1"/>
            <a:r>
              <a:rPr lang="en-US" dirty="0">
                <a:solidFill>
                  <a:srgbClr val="CC3300"/>
                </a:solidFill>
              </a:rPr>
              <a:t>DFS</a:t>
            </a:r>
            <a:r>
              <a:rPr lang="en-US" dirty="0"/>
              <a:t>: depth-first search</a:t>
            </a:r>
          </a:p>
          <a:p>
            <a:pPr lvl="1" eaLnBrk="1" hangingPunct="1"/>
            <a:r>
              <a:rPr lang="en-US" i="1" dirty="0"/>
              <a:t>Stack </a:t>
            </a:r>
            <a:r>
              <a:rPr lang="en-US" dirty="0"/>
              <a:t>(</a:t>
            </a:r>
            <a:r>
              <a:rPr lang="en-US" i="1" dirty="0"/>
              <a:t>LIFO</a:t>
            </a:r>
            <a:r>
              <a:rPr lang="en-US" dirty="0"/>
              <a:t>)</a:t>
            </a:r>
            <a:r>
              <a:rPr lang="en-US" i="1" dirty="0"/>
              <a:t> used for the Frontier</a:t>
            </a:r>
          </a:p>
          <a:p>
            <a:pPr lvl="1" eaLnBrk="1" hangingPunct="1"/>
            <a:r>
              <a:rPr lang="en-US" dirty="0"/>
              <a:t>remove from front, add to </a:t>
            </a:r>
            <a:r>
              <a:rPr lang="en-US" dirty="0">
                <a:solidFill>
                  <a:srgbClr val="CC3300"/>
                </a:solidFill>
              </a:rPr>
              <a:t>front</a:t>
            </a:r>
            <a:endParaRPr lang="en-US" i="1" dirty="0">
              <a:solidFill>
                <a:srgbClr val="CC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16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1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1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16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165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1165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116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bldLvl="2"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063" y="2133600"/>
            <a:ext cx="4181475" cy="4324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52227" name="Rectangle 2"/>
          <p:cNvSpPr>
            <a:spLocks noGrp="1" noChangeArrowheads="1"/>
          </p:cNvSpPr>
          <p:nvPr>
            <p:ph type="title"/>
          </p:nvPr>
        </p:nvSpPr>
        <p:spPr>
          <a:xfrm>
            <a:off x="685800" y="152400"/>
            <a:ext cx="7772400" cy="609600"/>
          </a:xfrm>
        </p:spPr>
        <p:txBody>
          <a:bodyPr/>
          <a:lstStyle/>
          <a:p>
            <a:pP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t>Breadth-First Search (BFS)</a:t>
            </a:r>
            <a:r>
              <a:rPr lang="x-none" sz="3600"/>
              <a:t>‏</a:t>
            </a:r>
            <a:endParaRPr lang="en-US" sz="3600"/>
          </a:p>
        </p:txBody>
      </p:sp>
      <p:sp>
        <p:nvSpPr>
          <p:cNvPr id="52228" name="Rectangle 3"/>
          <p:cNvSpPr>
            <a:spLocks noGrp="1" noChangeArrowheads="1"/>
          </p:cNvSpPr>
          <p:nvPr>
            <p:ph type="body" idx="1"/>
          </p:nvPr>
        </p:nvSpPr>
        <p:spPr>
          <a:xfrm>
            <a:off x="685800" y="838200"/>
            <a:ext cx="8153400" cy="5562600"/>
          </a:xfrm>
        </p:spPr>
        <p:txBody>
          <a:bodyPr/>
          <a:lstStyle/>
          <a:p>
            <a:pPr marL="457200" indent="-457200" eaLnBrk="1" hangingPunct="1">
              <a:lnSpc>
                <a:spcPct val="93000"/>
              </a:lnSpc>
              <a:buFont typeface="Arial" pitchFamily="34" charset="0"/>
              <a:buNone/>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pPr>
            <a:r>
              <a:rPr lang="en-US" b="0" dirty="0"/>
              <a:t>Expand the shallowest node first:</a:t>
            </a:r>
          </a:p>
          <a:p>
            <a:pPr marL="457200" indent="-457200" eaLnBrk="1" hangingPunct="1">
              <a:buFont typeface="+mj-lt"/>
              <a:buAutoNum type="arabicPeriod"/>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pPr>
            <a:r>
              <a:rPr lang="en-US" b="0" dirty="0"/>
              <a:t>Examine states </a:t>
            </a:r>
            <a:r>
              <a:rPr lang="en-US" b="0" dirty="0">
                <a:solidFill>
                  <a:srgbClr val="FF0000"/>
                </a:solidFill>
              </a:rPr>
              <a:t>one</a:t>
            </a:r>
            <a:r>
              <a:rPr lang="en-US" b="0" dirty="0"/>
              <a:t> step away from the initial states</a:t>
            </a:r>
          </a:p>
          <a:p>
            <a:pPr marL="457200" indent="-457200" eaLnBrk="1" hangingPunct="1">
              <a:buFont typeface="+mj-lt"/>
              <a:buAutoNum type="arabicPeriod"/>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pPr>
            <a:r>
              <a:rPr lang="en-US" b="0" dirty="0"/>
              <a:t>Examine states </a:t>
            </a:r>
            <a:r>
              <a:rPr lang="en-US" b="0" dirty="0">
                <a:solidFill>
                  <a:srgbClr val="3333CC"/>
                </a:solidFill>
              </a:rPr>
              <a:t>two</a:t>
            </a:r>
            <a:r>
              <a:rPr lang="en-US" b="0" dirty="0"/>
              <a:t> steps away from the initial states</a:t>
            </a:r>
          </a:p>
          <a:p>
            <a:pPr marL="457200" indent="-457200" eaLnBrk="1" hangingPunct="1">
              <a:buFont typeface="+mj-lt"/>
              <a:buAutoNum type="arabicPeriod"/>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pPr>
            <a:r>
              <a:rPr lang="en-US" b="0" dirty="0"/>
              <a:t>and so on</a:t>
            </a:r>
          </a:p>
        </p:txBody>
      </p:sp>
      <p:sp>
        <p:nvSpPr>
          <p:cNvPr id="52229" name="Oval 4"/>
          <p:cNvSpPr>
            <a:spLocks noChangeArrowheads="1"/>
          </p:cNvSpPr>
          <p:nvPr/>
        </p:nvSpPr>
        <p:spPr bwMode="auto">
          <a:xfrm>
            <a:off x="3962400" y="3810000"/>
            <a:ext cx="1066800" cy="1066800"/>
          </a:xfrm>
          <a:prstGeom prst="ellipse">
            <a:avLst/>
          </a:prstGeom>
          <a:noFill/>
          <a:ln w="76320" cap="rnd">
            <a:solidFill>
              <a:srgbClr val="FF0000"/>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2230" name="Oval 5"/>
          <p:cNvSpPr>
            <a:spLocks noChangeArrowheads="1"/>
          </p:cNvSpPr>
          <p:nvPr/>
        </p:nvSpPr>
        <p:spPr bwMode="auto">
          <a:xfrm>
            <a:off x="3581400" y="3429000"/>
            <a:ext cx="1828800" cy="1828800"/>
          </a:xfrm>
          <a:prstGeom prst="ellipse">
            <a:avLst/>
          </a:prstGeom>
          <a:noFill/>
          <a:ln w="76320" cap="rnd">
            <a:solidFill>
              <a:srgbClr val="3333CC"/>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52231" name="Group 6"/>
          <p:cNvGrpSpPr>
            <a:grpSpLocks/>
          </p:cNvGrpSpPr>
          <p:nvPr/>
        </p:nvGrpSpPr>
        <p:grpSpPr bwMode="auto">
          <a:xfrm>
            <a:off x="2286000" y="5029200"/>
            <a:ext cx="1063625" cy="990600"/>
            <a:chOff x="1824" y="3312"/>
            <a:chExt cx="286" cy="286"/>
          </a:xfrm>
        </p:grpSpPr>
        <p:sp>
          <p:nvSpPr>
            <p:cNvPr id="52232" name="Oval 7"/>
            <p:cNvSpPr>
              <a:spLocks noChangeArrowheads="1"/>
            </p:cNvSpPr>
            <p:nvPr/>
          </p:nvSpPr>
          <p:spPr bwMode="auto">
            <a:xfrm>
              <a:off x="1824" y="3312"/>
              <a:ext cx="287" cy="287"/>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2233" name="AutoShape 8"/>
            <p:cNvSpPr>
              <a:spLocks noChangeArrowheads="1"/>
            </p:cNvSpPr>
            <p:nvPr/>
          </p:nvSpPr>
          <p:spPr bwMode="auto">
            <a:xfrm>
              <a:off x="1867" y="3355"/>
              <a:ext cx="202" cy="202"/>
            </a:xfrm>
            <a:prstGeom prst="roundRect">
              <a:avLst>
                <a:gd name="adj" fmla="val 491"/>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lstStyle/>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0000"/>
                  </a:solidFill>
                </a:rPr>
                <a:t>Goal</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Slide Number Placeholder 4"/>
          <p:cNvSpPr>
            <a:spLocks noGrp="1"/>
          </p:cNvSpPr>
          <p:nvPr>
            <p:ph type="sldNum" sz="quarter" idx="4294967295"/>
          </p:nvPr>
        </p:nvSpPr>
        <p:spPr/>
        <p:txBody>
          <a:bodyPr/>
          <a:lstStyle/>
          <a:p>
            <a:pPr>
              <a:defRPr/>
            </a:pPr>
            <a:fld id="{55AA6EA8-0BB7-4E80-9712-2629A8E4BDF2}" type="slidenum">
              <a:rPr lang="en-US"/>
              <a:pPr>
                <a:defRPr/>
              </a:pPr>
              <a:t>47</a:t>
            </a:fld>
            <a:endParaRPr lang="en-US"/>
          </a:p>
        </p:txBody>
      </p:sp>
      <p:sp>
        <p:nvSpPr>
          <p:cNvPr id="53251" name="Rectangle 2"/>
          <p:cNvSpPr>
            <a:spLocks noGrp="1" noChangeArrowheads="1"/>
          </p:cNvSpPr>
          <p:nvPr>
            <p:ph type="title"/>
          </p:nvPr>
        </p:nvSpPr>
        <p:spPr/>
        <p:txBody>
          <a:bodyPr/>
          <a:lstStyle/>
          <a:p>
            <a:pPr eaLnBrk="1" hangingPunct="1"/>
            <a:r>
              <a:rPr lang="en-US" sz="3600"/>
              <a:t>Breadth-First Search (BFS)</a:t>
            </a:r>
          </a:p>
        </p:txBody>
      </p:sp>
      <p:sp>
        <p:nvSpPr>
          <p:cNvPr id="305155" name="Text Box 3"/>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0</a:t>
            </a:r>
            <a:r>
              <a:rPr lang="en-US" sz="1800">
                <a:solidFill>
                  <a:schemeClr val="tx2"/>
                </a:solidFill>
                <a:latin typeface="Arial" pitchFamily="34" charset="0"/>
              </a:rPr>
              <a:t>, expanded:</a:t>
            </a:r>
            <a:r>
              <a:rPr lang="en-US" sz="1800">
                <a:latin typeface="Arial" pitchFamily="34" charset="0"/>
              </a:rPr>
              <a:t> 0</a:t>
            </a:r>
          </a:p>
        </p:txBody>
      </p:sp>
      <p:graphicFrame>
        <p:nvGraphicFramePr>
          <p:cNvPr id="305242" name="Group 90"/>
          <p:cNvGraphicFramePr>
            <a:graphicFrameLocks noGrp="1"/>
          </p:cNvGraphicFramePr>
          <p:nvPr/>
        </p:nvGraphicFramePr>
        <p:xfrm>
          <a:off x="990600" y="3124200"/>
          <a:ext cx="3505200" cy="603332"/>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16" marB="18230"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16" marB="1823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 name="Group 93"/>
          <p:cNvGrpSpPr>
            <a:grpSpLocks/>
          </p:cNvGrpSpPr>
          <p:nvPr/>
        </p:nvGrpSpPr>
        <p:grpSpPr bwMode="auto">
          <a:xfrm>
            <a:off x="5029200" y="2514600"/>
            <a:ext cx="3886200" cy="4114800"/>
            <a:chOff x="3168" y="1584"/>
            <a:chExt cx="2448" cy="2592"/>
          </a:xfrm>
        </p:grpSpPr>
        <p:sp>
          <p:nvSpPr>
            <p:cNvPr id="53264" name="Text Box 54"/>
            <p:cNvSpPr txBox="1">
              <a:spLocks noChangeArrowheads="1"/>
            </p:cNvSpPr>
            <p:nvPr/>
          </p:nvSpPr>
          <p:spPr bwMode="auto">
            <a:xfrm>
              <a:off x="3888" y="206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53265" name="Text Box 55"/>
            <p:cNvSpPr txBox="1">
              <a:spLocks noChangeArrowheads="1"/>
            </p:cNvSpPr>
            <p:nvPr/>
          </p:nvSpPr>
          <p:spPr bwMode="auto">
            <a:xfrm>
              <a:off x="4512" y="206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53266" name="Text Box 62"/>
            <p:cNvSpPr txBox="1">
              <a:spLocks noChangeArrowheads="1"/>
            </p:cNvSpPr>
            <p:nvPr/>
          </p:nvSpPr>
          <p:spPr bwMode="auto">
            <a:xfrm>
              <a:off x="3312" y="278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53267" name="Text Box 63"/>
            <p:cNvSpPr txBox="1">
              <a:spLocks noChangeArrowheads="1"/>
            </p:cNvSpPr>
            <p:nvPr/>
          </p:nvSpPr>
          <p:spPr bwMode="auto">
            <a:xfrm>
              <a:off x="4224" y="302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53268" name="Text Box 64"/>
            <p:cNvSpPr txBox="1">
              <a:spLocks noChangeArrowheads="1"/>
            </p:cNvSpPr>
            <p:nvPr/>
          </p:nvSpPr>
          <p:spPr bwMode="auto">
            <a:xfrm>
              <a:off x="3792" y="278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53269" name="Text Box 70"/>
            <p:cNvSpPr txBox="1">
              <a:spLocks noChangeArrowheads="1"/>
            </p:cNvSpPr>
            <p:nvPr/>
          </p:nvSpPr>
          <p:spPr bwMode="auto">
            <a:xfrm>
              <a:off x="4944" y="206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53270" name="Text Box 76"/>
            <p:cNvSpPr txBox="1">
              <a:spLocks noChangeArrowheads="1"/>
            </p:cNvSpPr>
            <p:nvPr/>
          </p:nvSpPr>
          <p:spPr bwMode="auto">
            <a:xfrm>
              <a:off x="4512" y="278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53271" name="Text Box 77"/>
            <p:cNvSpPr txBox="1">
              <a:spLocks noChangeArrowheads="1"/>
            </p:cNvSpPr>
            <p:nvPr/>
          </p:nvSpPr>
          <p:spPr bwMode="auto">
            <a:xfrm>
              <a:off x="5232" y="278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53272" name="Text Box 78"/>
            <p:cNvSpPr txBox="1">
              <a:spLocks noChangeArrowheads="1"/>
            </p:cNvSpPr>
            <p:nvPr/>
          </p:nvSpPr>
          <p:spPr bwMode="auto">
            <a:xfrm>
              <a:off x="4944" y="302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53273" name="Text Box 79"/>
            <p:cNvSpPr txBox="1">
              <a:spLocks noChangeArrowheads="1"/>
            </p:cNvSpPr>
            <p:nvPr/>
          </p:nvSpPr>
          <p:spPr bwMode="auto">
            <a:xfrm>
              <a:off x="3216" y="3504"/>
              <a:ext cx="1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53274" name="Oval 51"/>
            <p:cNvSpPr>
              <a:spLocks noChangeArrowheads="1"/>
            </p:cNvSpPr>
            <p:nvPr/>
          </p:nvSpPr>
          <p:spPr bwMode="auto">
            <a:xfrm>
              <a:off x="4464" y="1584"/>
              <a:ext cx="432" cy="432"/>
            </a:xfrm>
            <a:prstGeom prst="ellipse">
              <a:avLst/>
            </a:prstGeom>
            <a:solidFill>
              <a:schemeClr val="accent2"/>
            </a:solidFill>
            <a:ln w="25400">
              <a:solidFill>
                <a:schemeClr val="tx1"/>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53275" name="Oval 52"/>
            <p:cNvSpPr>
              <a:spLocks noChangeArrowheads="1"/>
            </p:cNvSpPr>
            <p:nvPr/>
          </p:nvSpPr>
          <p:spPr bwMode="auto">
            <a:xfrm>
              <a:off x="3744" y="2304"/>
              <a:ext cx="432" cy="432"/>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53276" name="AutoShape 53"/>
            <p:cNvCxnSpPr>
              <a:cxnSpLocks noChangeShapeType="1"/>
              <a:stCxn id="53274" idx="3"/>
              <a:endCxn id="53275" idx="0"/>
            </p:cNvCxnSpPr>
            <p:nvPr/>
          </p:nvCxnSpPr>
          <p:spPr bwMode="auto">
            <a:xfrm flipH="1">
              <a:off x="3960" y="1961"/>
              <a:ext cx="567" cy="335"/>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3277" name="AutoShape 56"/>
            <p:cNvCxnSpPr>
              <a:cxnSpLocks noChangeShapeType="1"/>
              <a:stCxn id="53275" idx="4"/>
              <a:endCxn id="53278" idx="0"/>
            </p:cNvCxnSpPr>
            <p:nvPr/>
          </p:nvCxnSpPr>
          <p:spPr bwMode="auto">
            <a:xfrm>
              <a:off x="3960" y="2744"/>
              <a:ext cx="0" cy="27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3278" name="Oval 57"/>
            <p:cNvSpPr>
              <a:spLocks noChangeArrowheads="1"/>
            </p:cNvSpPr>
            <p:nvPr/>
          </p:nvSpPr>
          <p:spPr bwMode="auto">
            <a:xfrm>
              <a:off x="3744" y="3024"/>
              <a:ext cx="432" cy="432"/>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53279" name="AutoShape 58"/>
            <p:cNvCxnSpPr>
              <a:cxnSpLocks noChangeShapeType="1"/>
              <a:stCxn id="53275" idx="3"/>
              <a:endCxn id="53280" idx="0"/>
            </p:cNvCxnSpPr>
            <p:nvPr/>
          </p:nvCxnSpPr>
          <p:spPr bwMode="auto">
            <a:xfrm flipH="1">
              <a:off x="3384" y="2681"/>
              <a:ext cx="423" cy="335"/>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3280" name="Oval 59"/>
            <p:cNvSpPr>
              <a:spLocks noChangeArrowheads="1"/>
            </p:cNvSpPr>
            <p:nvPr/>
          </p:nvSpPr>
          <p:spPr bwMode="auto">
            <a:xfrm>
              <a:off x="3168" y="3024"/>
              <a:ext cx="432" cy="432"/>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53281" name="Oval 60"/>
            <p:cNvSpPr>
              <a:spLocks noChangeArrowheads="1"/>
            </p:cNvSpPr>
            <p:nvPr/>
          </p:nvSpPr>
          <p:spPr bwMode="auto">
            <a:xfrm>
              <a:off x="5184" y="3024"/>
              <a:ext cx="432" cy="432"/>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53282" name="AutoShape 61"/>
            <p:cNvCxnSpPr>
              <a:cxnSpLocks noChangeShapeType="1"/>
              <a:stCxn id="53286" idx="4"/>
              <a:endCxn id="53281" idx="0"/>
            </p:cNvCxnSpPr>
            <p:nvPr/>
          </p:nvCxnSpPr>
          <p:spPr bwMode="auto">
            <a:xfrm>
              <a:off x="5400" y="2744"/>
              <a:ext cx="0" cy="27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3283" name="Oval 65"/>
            <p:cNvSpPr>
              <a:spLocks noChangeArrowheads="1"/>
            </p:cNvSpPr>
            <p:nvPr/>
          </p:nvSpPr>
          <p:spPr bwMode="auto">
            <a:xfrm>
              <a:off x="4464" y="2304"/>
              <a:ext cx="432" cy="432"/>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53284" name="AutoShape 66"/>
            <p:cNvCxnSpPr>
              <a:cxnSpLocks noChangeShapeType="1"/>
              <a:stCxn id="53283" idx="4"/>
              <a:endCxn id="53285" idx="0"/>
            </p:cNvCxnSpPr>
            <p:nvPr/>
          </p:nvCxnSpPr>
          <p:spPr bwMode="auto">
            <a:xfrm>
              <a:off x="4680" y="2744"/>
              <a:ext cx="0" cy="27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3285" name="Oval 67"/>
            <p:cNvSpPr>
              <a:spLocks noChangeArrowheads="1"/>
            </p:cNvSpPr>
            <p:nvPr/>
          </p:nvSpPr>
          <p:spPr bwMode="auto">
            <a:xfrm>
              <a:off x="4464" y="3024"/>
              <a:ext cx="432" cy="432"/>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53286" name="Oval 68"/>
            <p:cNvSpPr>
              <a:spLocks noChangeArrowheads="1"/>
            </p:cNvSpPr>
            <p:nvPr/>
          </p:nvSpPr>
          <p:spPr bwMode="auto">
            <a:xfrm>
              <a:off x="5184" y="2304"/>
              <a:ext cx="432" cy="432"/>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53287" name="AutoShape 69"/>
            <p:cNvCxnSpPr>
              <a:cxnSpLocks noChangeShapeType="1"/>
              <a:stCxn id="53274" idx="5"/>
              <a:endCxn id="53286" idx="0"/>
            </p:cNvCxnSpPr>
            <p:nvPr/>
          </p:nvCxnSpPr>
          <p:spPr bwMode="auto">
            <a:xfrm>
              <a:off x="4833" y="1961"/>
              <a:ext cx="567" cy="335"/>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3288" name="AutoShape 71"/>
            <p:cNvCxnSpPr>
              <a:cxnSpLocks noChangeShapeType="1"/>
              <a:stCxn id="53278" idx="6"/>
              <a:endCxn id="53285" idx="2"/>
            </p:cNvCxnSpPr>
            <p:nvPr/>
          </p:nvCxnSpPr>
          <p:spPr bwMode="auto">
            <a:xfrm>
              <a:off x="4184" y="3240"/>
              <a:ext cx="272"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3289" name="Oval 72"/>
            <p:cNvSpPr>
              <a:spLocks noChangeArrowheads="1"/>
            </p:cNvSpPr>
            <p:nvPr/>
          </p:nvSpPr>
          <p:spPr bwMode="auto">
            <a:xfrm>
              <a:off x="3168" y="3744"/>
              <a:ext cx="432" cy="432"/>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53290" name="AutoShape 73"/>
            <p:cNvCxnSpPr>
              <a:cxnSpLocks noChangeShapeType="1"/>
              <a:stCxn id="53280" idx="4"/>
              <a:endCxn id="53289" idx="0"/>
            </p:cNvCxnSpPr>
            <p:nvPr/>
          </p:nvCxnSpPr>
          <p:spPr bwMode="auto">
            <a:xfrm>
              <a:off x="3384" y="3464"/>
              <a:ext cx="0" cy="27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3291" name="AutoShape 74"/>
            <p:cNvCxnSpPr>
              <a:cxnSpLocks noChangeShapeType="1"/>
              <a:stCxn id="53274" idx="4"/>
              <a:endCxn id="53283" idx="0"/>
            </p:cNvCxnSpPr>
            <p:nvPr/>
          </p:nvCxnSpPr>
          <p:spPr bwMode="auto">
            <a:xfrm>
              <a:off x="4680" y="2024"/>
              <a:ext cx="0" cy="27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3292" name="AutoShape 75"/>
            <p:cNvCxnSpPr>
              <a:cxnSpLocks noChangeShapeType="1"/>
              <a:stCxn id="53281" idx="2"/>
              <a:endCxn id="53285" idx="6"/>
            </p:cNvCxnSpPr>
            <p:nvPr/>
          </p:nvCxnSpPr>
          <p:spPr bwMode="auto">
            <a:xfrm flipH="1">
              <a:off x="4904" y="3240"/>
              <a:ext cx="272"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grpSp>
      <p:sp>
        <p:nvSpPr>
          <p:cNvPr id="305232" name="Text Box 80"/>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queue</a:t>
            </a:r>
            <a:r>
              <a:rPr lang="en-US" sz="2000" b="1">
                <a:solidFill>
                  <a:srgbClr val="CC3300"/>
                </a:solidFill>
                <a:latin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232"/>
                                        </p:tgtEl>
                                        <p:attrNameLst>
                                          <p:attrName>style.visibility</p:attrName>
                                        </p:attrNameLst>
                                      </p:cBhvr>
                                      <p:to>
                                        <p:strVal val="visible"/>
                                      </p:to>
                                    </p:set>
                                    <p:anim calcmode="lin" valueType="num">
                                      <p:cBhvr additive="base">
                                        <p:cTn id="7" dur="500" fill="hold"/>
                                        <p:tgtEl>
                                          <p:spTgt spid="305232"/>
                                        </p:tgtEl>
                                        <p:attrNameLst>
                                          <p:attrName>ppt_x</p:attrName>
                                        </p:attrNameLst>
                                      </p:cBhvr>
                                      <p:tavLst>
                                        <p:tav tm="0">
                                          <p:val>
                                            <p:strVal val="0-#ppt_w/2"/>
                                          </p:val>
                                        </p:tav>
                                        <p:tav tm="100000">
                                          <p:val>
                                            <p:strVal val="#ppt_x"/>
                                          </p:val>
                                        </p:tav>
                                      </p:tavLst>
                                    </p:anim>
                                    <p:anim calcmode="lin" valueType="num">
                                      <p:cBhvr additive="base">
                                        <p:cTn id="8" dur="500" fill="hold"/>
                                        <p:tgtEl>
                                          <p:spTgt spid="3052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05242"/>
                                        </p:tgtEl>
                                        <p:attrNameLst>
                                          <p:attrName>style.visibility</p:attrName>
                                        </p:attrNameLst>
                                      </p:cBhvr>
                                      <p:to>
                                        <p:strVal val="visible"/>
                                      </p:to>
                                    </p:set>
                                    <p:anim calcmode="lin" valueType="num">
                                      <p:cBhvr additive="base">
                                        <p:cTn id="18" dur="500" fill="hold"/>
                                        <p:tgtEl>
                                          <p:spTgt spid="305242"/>
                                        </p:tgtEl>
                                        <p:attrNameLst>
                                          <p:attrName>ppt_x</p:attrName>
                                        </p:attrNameLst>
                                      </p:cBhvr>
                                      <p:tavLst>
                                        <p:tav tm="0">
                                          <p:val>
                                            <p:strVal val="0-#ppt_w/2"/>
                                          </p:val>
                                        </p:tav>
                                        <p:tav tm="100000">
                                          <p:val>
                                            <p:strVal val="#ppt_x"/>
                                          </p:val>
                                        </p:tav>
                                      </p:tavLst>
                                    </p:anim>
                                    <p:anim calcmode="lin" valueType="num">
                                      <p:cBhvr additive="base">
                                        <p:cTn id="19" dur="500" fill="hold"/>
                                        <p:tgtEl>
                                          <p:spTgt spid="30524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5155"/>
                                        </p:tgtEl>
                                        <p:attrNameLst>
                                          <p:attrName>style.visibility</p:attrName>
                                        </p:attrNameLst>
                                      </p:cBhvr>
                                      <p:to>
                                        <p:strVal val="visible"/>
                                      </p:to>
                                    </p:set>
                                    <p:anim calcmode="lin" valueType="num">
                                      <p:cBhvr additive="base">
                                        <p:cTn id="24" dur="500" fill="hold"/>
                                        <p:tgtEl>
                                          <p:spTgt spid="305155"/>
                                        </p:tgtEl>
                                        <p:attrNameLst>
                                          <p:attrName>ppt_x</p:attrName>
                                        </p:attrNameLst>
                                      </p:cBhvr>
                                      <p:tavLst>
                                        <p:tav tm="0">
                                          <p:val>
                                            <p:strVal val="0-#ppt_w/2"/>
                                          </p:val>
                                        </p:tav>
                                        <p:tav tm="100000">
                                          <p:val>
                                            <p:strVal val="#ppt_x"/>
                                          </p:val>
                                        </p:tav>
                                      </p:tavLst>
                                    </p:anim>
                                    <p:anim calcmode="lin" valueType="num">
                                      <p:cBhvr additive="base">
                                        <p:cTn id="25" dur="500" fill="hold"/>
                                        <p:tgtEl>
                                          <p:spTgt spid="305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utoUpdateAnimBg="0"/>
      <p:bldP spid="30523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Slide Number Placeholder 4"/>
          <p:cNvSpPr>
            <a:spLocks noGrp="1"/>
          </p:cNvSpPr>
          <p:nvPr>
            <p:ph type="sldNum" sz="quarter" idx="4294967295"/>
          </p:nvPr>
        </p:nvSpPr>
        <p:spPr/>
        <p:txBody>
          <a:bodyPr/>
          <a:lstStyle/>
          <a:p>
            <a:pPr>
              <a:defRPr/>
            </a:pPr>
            <a:fld id="{C3072603-91BA-45D7-A0D9-0E6B9F2D3247}" type="slidenum">
              <a:rPr lang="en-US"/>
              <a:pPr>
                <a:defRPr/>
              </a:pPr>
              <a:t>48</a:t>
            </a:fld>
            <a:endParaRPr lang="en-US"/>
          </a:p>
        </p:txBody>
      </p:sp>
      <p:sp>
        <p:nvSpPr>
          <p:cNvPr id="54275" name="Text Box 53"/>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54276" name="Text Box 54"/>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54277" name="Text Box 61"/>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54278" name="Text Box 62"/>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54279" name="Text Box 63"/>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54280" name="Text Box 69"/>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54281" name="Text Box 75"/>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54282" name="Text Box 76"/>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54283" name="Text Box 77"/>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54284" name="Text Box 78"/>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54285" name="Rectangle 2"/>
          <p:cNvSpPr>
            <a:spLocks noGrp="1" noChangeArrowheads="1"/>
          </p:cNvSpPr>
          <p:nvPr>
            <p:ph type="title"/>
          </p:nvPr>
        </p:nvSpPr>
        <p:spPr/>
        <p:txBody>
          <a:bodyPr/>
          <a:lstStyle/>
          <a:p>
            <a:pPr eaLnBrk="1" hangingPunct="1"/>
            <a:r>
              <a:rPr lang="en-US" sz="3600"/>
              <a:t>Breadth-First Search (BFS)</a:t>
            </a:r>
          </a:p>
        </p:txBody>
      </p:sp>
      <p:sp>
        <p:nvSpPr>
          <p:cNvPr id="54286" name="Text Box 3"/>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1</a:t>
            </a:r>
            <a:r>
              <a:rPr lang="en-US" sz="1800">
                <a:solidFill>
                  <a:schemeClr val="tx2"/>
                </a:solidFill>
                <a:latin typeface="Arial" pitchFamily="34" charset="0"/>
              </a:rPr>
              <a:t>, expanded:</a:t>
            </a:r>
            <a:r>
              <a:rPr lang="en-US" sz="1800">
                <a:latin typeface="Arial" pitchFamily="34" charset="0"/>
              </a:rPr>
              <a:t> 1</a:t>
            </a:r>
          </a:p>
        </p:txBody>
      </p:sp>
      <p:graphicFrame>
        <p:nvGraphicFramePr>
          <p:cNvPr id="307286" name="Group 86"/>
          <p:cNvGraphicFramePr>
            <a:graphicFrameLocks noGrp="1"/>
          </p:cNvGraphicFramePr>
          <p:nvPr/>
        </p:nvGraphicFramePr>
        <p:xfrm>
          <a:off x="990600" y="3124200"/>
          <a:ext cx="3505200" cy="904998"/>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16" marB="18230"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16" marB="1823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 </a:t>
                      </a:r>
                      <a:r>
                        <a:rPr kumimoji="0" lang="en-US" sz="1800" b="0" i="0" u="none" strike="noStrike" cap="none" normalizeH="0" baseline="0">
                          <a:ln>
                            <a:noFill/>
                          </a:ln>
                          <a:solidFill>
                            <a:srgbClr val="FF7C80"/>
                          </a:solidFill>
                          <a:effectLst/>
                          <a:latin typeface="Arial" charset="0"/>
                        </a:rPr>
                        <a:t>not goal</a:t>
                      </a:r>
                    </a:p>
                  </a:txBody>
                  <a:tcPr marR="18288" marT="9116" marB="1823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t>
                      </a:r>
                      <a:r>
                        <a:rPr kumimoji="0" lang="en-US" sz="1800" b="0" i="0" u="none" strike="noStrike" cap="none" normalizeH="0" baseline="0">
                          <a:ln>
                            <a:noFill/>
                          </a:ln>
                          <a:solidFill>
                            <a:schemeClr val="accent2"/>
                          </a:solidFill>
                          <a:effectLst/>
                          <a:latin typeface="Arial" charset="0"/>
                        </a:rPr>
                        <a:t>A,B,C</a:t>
                      </a:r>
                      <a:r>
                        <a:rPr kumimoji="0" lang="en-US" sz="1800" b="0" i="0" u="none" strike="noStrike" cap="none" normalizeH="0" baseline="0">
                          <a:ln>
                            <a:noFill/>
                          </a:ln>
                          <a:solidFill>
                            <a:srgbClr val="111111"/>
                          </a:solidFill>
                          <a:effectLst/>
                          <a:latin typeface="Arial" charset="0"/>
                        </a:rPr>
                        <a:t>}</a:t>
                      </a:r>
                      <a:endParaRPr kumimoji="0" lang="en-US" sz="1800" b="1" i="0" u="none" strike="noStrike" cap="none" normalizeH="0" baseline="0">
                        <a:ln>
                          <a:noFill/>
                        </a:ln>
                        <a:solidFill>
                          <a:srgbClr val="111111"/>
                        </a:solidFill>
                        <a:effectLst/>
                        <a:latin typeface="Arial" charset="0"/>
                      </a:endParaRPr>
                    </a:p>
                  </a:txBody>
                  <a:tcPr marR="18288" marT="9116" marB="1823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4299" name="Oval 50"/>
          <p:cNvSpPr>
            <a:spLocks noChangeArrowheads="1"/>
          </p:cNvSpPr>
          <p:nvPr/>
        </p:nvSpPr>
        <p:spPr bwMode="auto">
          <a:xfrm>
            <a:off x="7086600" y="2514600"/>
            <a:ext cx="685800" cy="685800"/>
          </a:xfrm>
          <a:prstGeom prst="ellipse">
            <a:avLst/>
          </a:prstGeom>
          <a:solidFill>
            <a:srgbClr val="FF7C80"/>
          </a:solidFill>
          <a:ln w="25400">
            <a:solidFill>
              <a:schemeClr val="tx1"/>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54300" name="Oval 51"/>
          <p:cNvSpPr>
            <a:spLocks noChangeArrowheads="1"/>
          </p:cNvSpPr>
          <p:nvPr/>
        </p:nvSpPr>
        <p:spPr bwMode="auto">
          <a:xfrm>
            <a:off x="5943600" y="3657600"/>
            <a:ext cx="685800" cy="685800"/>
          </a:xfrm>
          <a:prstGeom prst="ellipse">
            <a:avLst/>
          </a:prstGeom>
          <a:solidFill>
            <a:schemeClr val="accent2"/>
          </a:solidFill>
          <a:ln w="9525">
            <a:solidFill>
              <a:schemeClr val="tx1"/>
            </a:solidFill>
            <a:miter lim="800000"/>
            <a:headEnd/>
            <a:tailEnd/>
          </a:ln>
        </p:spPr>
        <p:txBody>
          <a:bodyPr wrap="none" anchor="ctr"/>
          <a:lstStyle/>
          <a:p>
            <a:pPr algn="ctr"/>
            <a:r>
              <a:rPr lang="en-US" sz="2000" b="1">
                <a:latin typeface="Arial" pitchFamily="34" charset="0"/>
              </a:rPr>
              <a:t>A</a:t>
            </a:r>
          </a:p>
        </p:txBody>
      </p:sp>
      <p:cxnSp>
        <p:nvCxnSpPr>
          <p:cNvPr id="54301" name="AutoShape 52"/>
          <p:cNvCxnSpPr>
            <a:cxnSpLocks noChangeShapeType="1"/>
            <a:stCxn id="54299" idx="3"/>
            <a:endCxn id="54300" idx="0"/>
          </p:cNvCxnSpPr>
          <p:nvPr/>
        </p:nvCxnSpPr>
        <p:spPr bwMode="auto">
          <a:xfrm flipH="1">
            <a:off x="6286500" y="3113088"/>
            <a:ext cx="900113" cy="544512"/>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54302" name="AutoShape 55"/>
          <p:cNvCxnSpPr>
            <a:cxnSpLocks noChangeShapeType="1"/>
            <a:stCxn id="54300" idx="4"/>
            <a:endCxn id="54303" idx="0"/>
          </p:cNvCxnSpPr>
          <p:nvPr/>
        </p:nvCxnSpPr>
        <p:spPr bwMode="auto">
          <a:xfrm>
            <a:off x="6286500" y="4343400"/>
            <a:ext cx="0" cy="4572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4303" name="Oval 56"/>
          <p:cNvSpPr>
            <a:spLocks noChangeArrowheads="1"/>
          </p:cNvSpPr>
          <p:nvPr/>
        </p:nvSpPr>
        <p:spPr bwMode="auto">
          <a:xfrm>
            <a:off x="5943600" y="4800600"/>
            <a:ext cx="685800" cy="685800"/>
          </a:xfrm>
          <a:prstGeom prst="ellipse">
            <a:avLst/>
          </a:prstGeom>
          <a:solidFill>
            <a:schemeClr val="accent2"/>
          </a:solidFill>
          <a:ln w="9525">
            <a:solidFill>
              <a:schemeClr val="tx1"/>
            </a:solidFill>
            <a:miter lim="800000"/>
            <a:headEnd/>
            <a:tailEnd/>
          </a:ln>
        </p:spPr>
        <p:txBody>
          <a:bodyPr wrap="none" anchor="ctr"/>
          <a:lstStyle/>
          <a:p>
            <a:pPr algn="ctr"/>
            <a:r>
              <a:rPr lang="en-US" sz="2000" b="1">
                <a:latin typeface="Arial" pitchFamily="34" charset="0"/>
              </a:rPr>
              <a:t>E</a:t>
            </a:r>
          </a:p>
        </p:txBody>
      </p:sp>
      <p:cxnSp>
        <p:nvCxnSpPr>
          <p:cNvPr id="54304" name="AutoShape 57"/>
          <p:cNvCxnSpPr>
            <a:cxnSpLocks noChangeShapeType="1"/>
            <a:stCxn id="54300" idx="3"/>
            <a:endCxn id="54305" idx="0"/>
          </p:cNvCxnSpPr>
          <p:nvPr/>
        </p:nvCxnSpPr>
        <p:spPr bwMode="auto">
          <a:xfrm flipH="1">
            <a:off x="5372100" y="4243388"/>
            <a:ext cx="671513" cy="5572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4305" name="Oval 58"/>
          <p:cNvSpPr>
            <a:spLocks noChangeArrowheads="1"/>
          </p:cNvSpPr>
          <p:nvPr/>
        </p:nvSpPr>
        <p:spPr bwMode="auto">
          <a:xfrm>
            <a:off x="5029200" y="4800600"/>
            <a:ext cx="685800" cy="685800"/>
          </a:xfrm>
          <a:prstGeom prst="ellipse">
            <a:avLst/>
          </a:prstGeom>
          <a:solidFill>
            <a:schemeClr val="accent2"/>
          </a:solidFill>
          <a:ln w="9525">
            <a:solidFill>
              <a:schemeClr val="tx1"/>
            </a:solidFill>
            <a:miter lim="800000"/>
            <a:headEnd/>
            <a:tailEnd/>
          </a:ln>
        </p:spPr>
        <p:txBody>
          <a:bodyPr wrap="none" anchor="ctr"/>
          <a:lstStyle/>
          <a:p>
            <a:pPr algn="ctr"/>
            <a:r>
              <a:rPr lang="en-US" sz="2000" b="1">
                <a:latin typeface="Arial" pitchFamily="34" charset="0"/>
              </a:rPr>
              <a:t>D</a:t>
            </a:r>
          </a:p>
        </p:txBody>
      </p:sp>
      <p:sp>
        <p:nvSpPr>
          <p:cNvPr id="54306" name="Oval 59"/>
          <p:cNvSpPr>
            <a:spLocks noChangeArrowheads="1"/>
          </p:cNvSpPr>
          <p:nvPr/>
        </p:nvSpPr>
        <p:spPr bwMode="auto">
          <a:xfrm>
            <a:off x="8229600" y="4800600"/>
            <a:ext cx="685800" cy="685800"/>
          </a:xfrm>
          <a:prstGeom prst="ellipse">
            <a:avLst/>
          </a:prstGeom>
          <a:solidFill>
            <a:schemeClr val="accent2"/>
          </a:solidFill>
          <a:ln w="9525">
            <a:solidFill>
              <a:schemeClr val="tx1"/>
            </a:solidFill>
            <a:miter lim="800000"/>
            <a:headEnd/>
            <a:tailEnd/>
          </a:ln>
        </p:spPr>
        <p:txBody>
          <a:bodyPr wrap="none" anchor="ctr"/>
          <a:lstStyle/>
          <a:p>
            <a:pPr algn="ctr"/>
            <a:r>
              <a:rPr lang="en-US" sz="2000" b="1">
                <a:latin typeface="Arial" pitchFamily="34" charset="0"/>
              </a:rPr>
              <a:t>F</a:t>
            </a:r>
          </a:p>
        </p:txBody>
      </p:sp>
      <p:cxnSp>
        <p:nvCxnSpPr>
          <p:cNvPr id="54307" name="AutoShape 60"/>
          <p:cNvCxnSpPr>
            <a:cxnSpLocks noChangeShapeType="1"/>
            <a:stCxn id="54311" idx="4"/>
            <a:endCxn id="54306" idx="0"/>
          </p:cNvCxnSpPr>
          <p:nvPr/>
        </p:nvCxnSpPr>
        <p:spPr bwMode="auto">
          <a:xfrm>
            <a:off x="8572500" y="4343400"/>
            <a:ext cx="0" cy="4572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4308" name="Oval 64"/>
          <p:cNvSpPr>
            <a:spLocks noChangeArrowheads="1"/>
          </p:cNvSpPr>
          <p:nvPr/>
        </p:nvSpPr>
        <p:spPr bwMode="auto">
          <a:xfrm>
            <a:off x="7086600" y="3657600"/>
            <a:ext cx="685800" cy="685800"/>
          </a:xfrm>
          <a:prstGeom prst="ellipse">
            <a:avLst/>
          </a:prstGeom>
          <a:solidFill>
            <a:schemeClr val="accent2"/>
          </a:solidFill>
          <a:ln w="9525">
            <a:solidFill>
              <a:schemeClr val="tx1"/>
            </a:solidFill>
            <a:miter lim="800000"/>
            <a:headEnd/>
            <a:tailEnd/>
          </a:ln>
        </p:spPr>
        <p:txBody>
          <a:bodyPr wrap="none" anchor="ctr"/>
          <a:lstStyle/>
          <a:p>
            <a:pPr algn="ctr"/>
            <a:r>
              <a:rPr lang="en-US" sz="2000" b="1">
                <a:latin typeface="Arial" pitchFamily="34" charset="0"/>
              </a:rPr>
              <a:t>B</a:t>
            </a:r>
          </a:p>
        </p:txBody>
      </p:sp>
      <p:cxnSp>
        <p:nvCxnSpPr>
          <p:cNvPr id="54309" name="AutoShape 65"/>
          <p:cNvCxnSpPr>
            <a:cxnSpLocks noChangeShapeType="1"/>
            <a:stCxn id="54308" idx="4"/>
            <a:endCxn id="54310" idx="0"/>
          </p:cNvCxnSpPr>
          <p:nvPr/>
        </p:nvCxnSpPr>
        <p:spPr bwMode="auto">
          <a:xfrm>
            <a:off x="7429500" y="4343400"/>
            <a:ext cx="0" cy="4445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4310" name="Oval 66"/>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54311" name="Oval 67"/>
          <p:cNvSpPr>
            <a:spLocks noChangeArrowheads="1"/>
          </p:cNvSpPr>
          <p:nvPr/>
        </p:nvSpPr>
        <p:spPr bwMode="auto">
          <a:xfrm>
            <a:off x="8229600" y="3657600"/>
            <a:ext cx="685800" cy="685800"/>
          </a:xfrm>
          <a:prstGeom prst="ellipse">
            <a:avLst/>
          </a:prstGeom>
          <a:solidFill>
            <a:schemeClr val="accent2"/>
          </a:solidFill>
          <a:ln w="9525">
            <a:solidFill>
              <a:schemeClr val="tx1"/>
            </a:solidFill>
            <a:miter lim="800000"/>
            <a:headEnd/>
            <a:tailEnd/>
          </a:ln>
        </p:spPr>
        <p:txBody>
          <a:bodyPr wrap="none" anchor="ctr"/>
          <a:lstStyle/>
          <a:p>
            <a:pPr algn="ctr"/>
            <a:r>
              <a:rPr lang="en-US" sz="2000" b="1">
                <a:latin typeface="Arial" pitchFamily="34" charset="0"/>
              </a:rPr>
              <a:t>C</a:t>
            </a:r>
          </a:p>
        </p:txBody>
      </p:sp>
      <p:cxnSp>
        <p:nvCxnSpPr>
          <p:cNvPr id="54312" name="AutoShape 68"/>
          <p:cNvCxnSpPr>
            <a:cxnSpLocks noChangeShapeType="1"/>
            <a:stCxn id="54299" idx="5"/>
            <a:endCxn id="54311" idx="0"/>
          </p:cNvCxnSpPr>
          <p:nvPr/>
        </p:nvCxnSpPr>
        <p:spPr bwMode="auto">
          <a:xfrm>
            <a:off x="7672388" y="3113088"/>
            <a:ext cx="900112" cy="544512"/>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54313" name="AutoShape 70"/>
          <p:cNvCxnSpPr>
            <a:cxnSpLocks noChangeShapeType="1"/>
            <a:stCxn id="54303" idx="6"/>
            <a:endCxn id="54310" idx="2"/>
          </p:cNvCxnSpPr>
          <p:nvPr/>
        </p:nvCxnSpPr>
        <p:spPr bwMode="auto">
          <a:xfrm>
            <a:off x="6629400" y="5143500"/>
            <a:ext cx="4445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4314" name="Oval 71"/>
          <p:cNvSpPr>
            <a:spLocks noChangeArrowheads="1"/>
          </p:cNvSpPr>
          <p:nvPr/>
        </p:nvSpPr>
        <p:spPr bwMode="auto">
          <a:xfrm>
            <a:off x="5029200" y="5943600"/>
            <a:ext cx="685800" cy="685800"/>
          </a:xfrm>
          <a:prstGeom prst="ellipse">
            <a:avLst/>
          </a:prstGeom>
          <a:solidFill>
            <a:schemeClr val="accent2"/>
          </a:solidFill>
          <a:ln w="9525">
            <a:solidFill>
              <a:schemeClr val="tx1"/>
            </a:solidFill>
            <a:miter lim="800000"/>
            <a:headEnd/>
            <a:tailEnd/>
          </a:ln>
        </p:spPr>
        <p:txBody>
          <a:bodyPr wrap="none" anchor="ctr"/>
          <a:lstStyle/>
          <a:p>
            <a:pPr algn="ctr"/>
            <a:r>
              <a:rPr lang="en-US" sz="2000" b="1">
                <a:latin typeface="Arial" pitchFamily="34" charset="0"/>
              </a:rPr>
              <a:t>H</a:t>
            </a:r>
          </a:p>
        </p:txBody>
      </p:sp>
      <p:cxnSp>
        <p:nvCxnSpPr>
          <p:cNvPr id="54315" name="AutoShape 72"/>
          <p:cNvCxnSpPr>
            <a:cxnSpLocks noChangeShapeType="1"/>
            <a:stCxn id="54305" idx="4"/>
            <a:endCxn id="54314" idx="0"/>
          </p:cNvCxnSpPr>
          <p:nvPr/>
        </p:nvCxnSpPr>
        <p:spPr bwMode="auto">
          <a:xfrm>
            <a:off x="5372100" y="5486400"/>
            <a:ext cx="0" cy="4572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4316" name="AutoShape 73"/>
          <p:cNvCxnSpPr>
            <a:cxnSpLocks noChangeShapeType="1"/>
            <a:stCxn id="54299" idx="4"/>
            <a:endCxn id="54308" idx="0"/>
          </p:cNvCxnSpPr>
          <p:nvPr/>
        </p:nvCxnSpPr>
        <p:spPr bwMode="auto">
          <a:xfrm>
            <a:off x="7429500" y="3213100"/>
            <a:ext cx="0" cy="4445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54317" name="AutoShape 74"/>
          <p:cNvCxnSpPr>
            <a:cxnSpLocks noChangeShapeType="1"/>
            <a:stCxn id="54306" idx="2"/>
            <a:endCxn id="54310" idx="6"/>
          </p:cNvCxnSpPr>
          <p:nvPr/>
        </p:nvCxnSpPr>
        <p:spPr bwMode="auto">
          <a:xfrm flipH="1">
            <a:off x="7785100" y="5143500"/>
            <a:ext cx="4445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4318" name="Text Box 79"/>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queue</a:t>
            </a:r>
            <a:r>
              <a:rPr lang="en-US" sz="2000" b="1">
                <a:solidFill>
                  <a:srgbClr val="CC3300"/>
                </a:solidFill>
                <a:latin typeface="Courier New" pitchFamily="49" charset="0"/>
              </a:rPr>
              <a:t>)</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Slide Number Placeholder 4"/>
          <p:cNvSpPr>
            <a:spLocks noGrp="1"/>
          </p:cNvSpPr>
          <p:nvPr>
            <p:ph type="sldNum" sz="quarter" idx="4294967295"/>
          </p:nvPr>
        </p:nvSpPr>
        <p:spPr/>
        <p:txBody>
          <a:bodyPr/>
          <a:lstStyle/>
          <a:p>
            <a:pPr>
              <a:defRPr/>
            </a:pPr>
            <a:fld id="{E1948B2F-58DD-4F3E-8711-7FFF35081A98}" type="slidenum">
              <a:rPr lang="en-US"/>
              <a:pPr>
                <a:defRPr/>
              </a:pPr>
              <a:t>49</a:t>
            </a:fld>
            <a:endParaRPr lang="en-US"/>
          </a:p>
        </p:txBody>
      </p:sp>
      <p:sp>
        <p:nvSpPr>
          <p:cNvPr id="55299" name="Text Box 63"/>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55300" name="Text Box 53"/>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55301" name="Text Box 54"/>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55302" name="Text Box 61"/>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55303" name="Text Box 62"/>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55304" name="Text Box 69"/>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55305" name="Text Box 75"/>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55306" name="Text Box 76"/>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55307" name="Text Box 77"/>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55308" name="Text Box 78"/>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55309" name="Rectangle 2"/>
          <p:cNvSpPr>
            <a:spLocks noGrp="1" noChangeArrowheads="1"/>
          </p:cNvSpPr>
          <p:nvPr>
            <p:ph type="title"/>
          </p:nvPr>
        </p:nvSpPr>
        <p:spPr/>
        <p:txBody>
          <a:bodyPr/>
          <a:lstStyle/>
          <a:p>
            <a:pPr eaLnBrk="1" hangingPunct="1"/>
            <a:r>
              <a:rPr lang="en-US" sz="3600"/>
              <a:t>Breadth-First Search (BFS)</a:t>
            </a:r>
          </a:p>
        </p:txBody>
      </p:sp>
      <p:sp>
        <p:nvSpPr>
          <p:cNvPr id="55310" name="Text Box 3"/>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2</a:t>
            </a:r>
            <a:r>
              <a:rPr lang="en-US" sz="1800">
                <a:solidFill>
                  <a:schemeClr val="tx2"/>
                </a:solidFill>
                <a:latin typeface="Arial" pitchFamily="34" charset="0"/>
              </a:rPr>
              <a:t>, expanded:</a:t>
            </a:r>
            <a:r>
              <a:rPr lang="en-US" sz="1800">
                <a:latin typeface="Arial" pitchFamily="34" charset="0"/>
              </a:rPr>
              <a:t> 2</a:t>
            </a:r>
          </a:p>
        </p:txBody>
      </p:sp>
      <p:graphicFrame>
        <p:nvGraphicFramePr>
          <p:cNvPr id="309332" name="Group 84"/>
          <p:cNvGraphicFramePr>
            <a:graphicFrameLocks noGrp="1"/>
          </p:cNvGraphicFramePr>
          <p:nvPr/>
        </p:nvGraphicFramePr>
        <p:xfrm>
          <a:off x="990600" y="3124200"/>
          <a:ext cx="3505200" cy="1211268"/>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2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36" marB="18270"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36" marB="18270"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2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36" marB="1827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36" marB="1827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2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36" marB="1827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36" marB="1827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09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 </a:t>
                      </a:r>
                      <a:r>
                        <a:rPr kumimoji="0" lang="en-US" sz="1800" b="0" i="0" u="none" strike="noStrike" cap="none" normalizeH="0" baseline="0">
                          <a:ln>
                            <a:noFill/>
                          </a:ln>
                          <a:solidFill>
                            <a:srgbClr val="FF7C80"/>
                          </a:solidFill>
                          <a:effectLst/>
                          <a:latin typeface="Arial" charset="0"/>
                        </a:rPr>
                        <a:t>not goal</a:t>
                      </a:r>
                    </a:p>
                  </a:txBody>
                  <a:tcPr marR="18288" marT="9136" marB="1827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a:t>
                      </a:r>
                      <a:r>
                        <a:rPr kumimoji="0" lang="en-US" sz="1800" b="0" i="0" u="none" strike="noStrike" cap="none" normalizeH="0" baseline="0">
                          <a:ln>
                            <a:noFill/>
                          </a:ln>
                          <a:solidFill>
                            <a:schemeClr val="accent2"/>
                          </a:solidFill>
                          <a:effectLst/>
                          <a:latin typeface="Arial" charset="0"/>
                        </a:rPr>
                        <a:t>,D,E</a:t>
                      </a:r>
                      <a:r>
                        <a:rPr kumimoji="0" lang="en-US" sz="1800" b="0" i="0" u="none" strike="noStrike" cap="none" normalizeH="0" baseline="0">
                          <a:ln>
                            <a:noFill/>
                          </a:ln>
                          <a:solidFill>
                            <a:srgbClr val="111111"/>
                          </a:solidFill>
                          <a:effectLst/>
                          <a:latin typeface="Arial" charset="0"/>
                        </a:rPr>
                        <a:t>}</a:t>
                      </a:r>
                    </a:p>
                  </a:txBody>
                  <a:tcPr marR="18288" marT="9136" marB="1827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5326" name="Oval 50"/>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55327" name="Oval 51"/>
          <p:cNvSpPr>
            <a:spLocks noChangeArrowheads="1"/>
          </p:cNvSpPr>
          <p:nvPr/>
        </p:nvSpPr>
        <p:spPr bwMode="auto">
          <a:xfrm>
            <a:off x="5943600" y="3657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55328" name="AutoShape 52"/>
          <p:cNvCxnSpPr>
            <a:cxnSpLocks noChangeShapeType="1"/>
            <a:stCxn id="55326" idx="3"/>
            <a:endCxn id="55327"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5329" name="AutoShape 55"/>
          <p:cNvCxnSpPr>
            <a:cxnSpLocks noChangeShapeType="1"/>
            <a:stCxn id="55327" idx="4"/>
            <a:endCxn id="55330" idx="0"/>
          </p:cNvCxnSpPr>
          <p:nvPr/>
        </p:nvCxnSpPr>
        <p:spPr bwMode="auto">
          <a:xfrm>
            <a:off x="6286500" y="4356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55330" name="Oval 56"/>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55331" name="AutoShape 57"/>
          <p:cNvCxnSpPr>
            <a:cxnSpLocks noChangeShapeType="1"/>
            <a:stCxn id="55327" idx="3"/>
            <a:endCxn id="55332" idx="0"/>
          </p:cNvCxnSpPr>
          <p:nvPr/>
        </p:nvCxnSpPr>
        <p:spPr bwMode="auto">
          <a:xfrm flipH="1">
            <a:off x="5372100" y="4256088"/>
            <a:ext cx="671513" cy="531812"/>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55332" name="Oval 58"/>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55333" name="Oval 59"/>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55334" name="AutoShape 60"/>
          <p:cNvCxnSpPr>
            <a:cxnSpLocks noChangeShapeType="1"/>
            <a:stCxn id="55338" idx="4"/>
            <a:endCxn id="55333"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5335" name="Oval 64"/>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55336" name="AutoShape 65"/>
          <p:cNvCxnSpPr>
            <a:cxnSpLocks noChangeShapeType="1"/>
            <a:stCxn id="55335" idx="4"/>
            <a:endCxn id="55337"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5337" name="Oval 66"/>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55338" name="Oval 67"/>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55339" name="AutoShape 68"/>
          <p:cNvCxnSpPr>
            <a:cxnSpLocks noChangeShapeType="1"/>
            <a:stCxn id="55326" idx="5"/>
            <a:endCxn id="55338"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5340" name="AutoShape 70"/>
          <p:cNvCxnSpPr>
            <a:cxnSpLocks noChangeShapeType="1"/>
            <a:stCxn id="55330" idx="6"/>
            <a:endCxn id="55337"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5341" name="Oval 71"/>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55342" name="AutoShape 72"/>
          <p:cNvCxnSpPr>
            <a:cxnSpLocks noChangeShapeType="1"/>
            <a:stCxn id="55332" idx="4"/>
            <a:endCxn id="55341"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5343" name="AutoShape 73"/>
          <p:cNvCxnSpPr>
            <a:cxnSpLocks noChangeShapeType="1"/>
            <a:stCxn id="55326" idx="4"/>
            <a:endCxn id="55335"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5344" name="AutoShape 74"/>
          <p:cNvCxnSpPr>
            <a:cxnSpLocks noChangeShapeType="1"/>
            <a:stCxn id="55333" idx="2"/>
            <a:endCxn id="55337"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5345" name="Text Box 79"/>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queue</a:t>
            </a:r>
            <a:r>
              <a:rPr lang="en-US" sz="2000" b="1">
                <a:solidFill>
                  <a:srgbClr val="CC3300"/>
                </a:solidFill>
                <a:latin typeface="Courier New" pitchFamily="49" charset="0"/>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685800" y="152400"/>
            <a:ext cx="7772400" cy="609600"/>
          </a:xfrm>
        </p:spPr>
        <p:txBody>
          <a:bodyPr/>
          <a:lstStyle/>
          <a:p>
            <a:pP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t>Search Example:  Route Finding</a:t>
            </a:r>
          </a:p>
        </p:txBody>
      </p:sp>
      <p:pic>
        <p:nvPicPr>
          <p:cNvPr id="204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914400"/>
            <a:ext cx="6248400" cy="468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2" name="Rectangle 1"/>
          <p:cNvSpPr/>
          <p:nvPr/>
        </p:nvSpPr>
        <p:spPr>
          <a:xfrm>
            <a:off x="838200" y="5791200"/>
            <a:ext cx="7620000" cy="830997"/>
          </a:xfrm>
          <a:prstGeom prst="rect">
            <a:avLst/>
          </a:prstGeom>
        </p:spPr>
        <p:txBody>
          <a:bodyPr wrap="square">
            <a:spAutoFit/>
          </a:bodyPr>
          <a:lstStyle/>
          <a:p>
            <a:r>
              <a:rPr lang="en-US" dirty="0">
                <a:solidFill>
                  <a:srgbClr val="FF0000"/>
                </a:solidFill>
                <a:latin typeface="+mn-lt"/>
              </a:rPr>
              <a:t>Actions:</a:t>
            </a:r>
            <a:r>
              <a:rPr lang="en-US" dirty="0">
                <a:latin typeface="+mn-lt"/>
              </a:rPr>
              <a:t> go straight, turn left, turn right</a:t>
            </a:r>
          </a:p>
          <a:p>
            <a:r>
              <a:rPr lang="en-US" dirty="0">
                <a:solidFill>
                  <a:srgbClr val="FF0000"/>
                </a:solidFill>
                <a:latin typeface="+mn-lt"/>
              </a:rPr>
              <a:t>Goal:</a:t>
            </a:r>
            <a:r>
              <a:rPr lang="en-US" dirty="0">
                <a:latin typeface="+mn-lt"/>
              </a:rPr>
              <a:t> shortest? fastest? most scenic?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 name="Slide Number Placeholder 4"/>
          <p:cNvSpPr>
            <a:spLocks noGrp="1"/>
          </p:cNvSpPr>
          <p:nvPr>
            <p:ph type="sldNum" sz="quarter" idx="4294967295"/>
          </p:nvPr>
        </p:nvSpPr>
        <p:spPr/>
        <p:txBody>
          <a:bodyPr/>
          <a:lstStyle/>
          <a:p>
            <a:pPr>
              <a:defRPr/>
            </a:pPr>
            <a:fld id="{2E5A25CD-29F2-4DF2-8487-9D8D649DE585}" type="slidenum">
              <a:rPr lang="en-US"/>
              <a:pPr>
                <a:defRPr/>
              </a:pPr>
              <a:t>50</a:t>
            </a:fld>
            <a:endParaRPr lang="en-US"/>
          </a:p>
        </p:txBody>
      </p:sp>
      <p:sp>
        <p:nvSpPr>
          <p:cNvPr id="56323" name="Text Box 53"/>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56324" name="Text Box 54"/>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56325" name="Text Box 61"/>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56326" name="Text Box 62"/>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56327" name="Text Box 63"/>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56328" name="Text Box 69"/>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56329" name="Text Box 75"/>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56330" name="Text Box 76"/>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56331" name="Text Box 77"/>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56332" name="Text Box 78"/>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56333" name="Rectangle 2"/>
          <p:cNvSpPr>
            <a:spLocks noGrp="1" noChangeArrowheads="1"/>
          </p:cNvSpPr>
          <p:nvPr>
            <p:ph type="title"/>
          </p:nvPr>
        </p:nvSpPr>
        <p:spPr/>
        <p:txBody>
          <a:bodyPr/>
          <a:lstStyle/>
          <a:p>
            <a:pPr eaLnBrk="1" hangingPunct="1"/>
            <a:r>
              <a:rPr lang="en-US" sz="3600"/>
              <a:t>Breadth-First Search (BFS)</a:t>
            </a:r>
          </a:p>
        </p:txBody>
      </p:sp>
      <p:sp>
        <p:nvSpPr>
          <p:cNvPr id="56334" name="Text Box 3"/>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3</a:t>
            </a:r>
            <a:r>
              <a:rPr lang="en-US" sz="1800">
                <a:solidFill>
                  <a:schemeClr val="tx2"/>
                </a:solidFill>
                <a:latin typeface="Arial" pitchFamily="34" charset="0"/>
              </a:rPr>
              <a:t>, expanded:</a:t>
            </a:r>
            <a:r>
              <a:rPr lang="en-US" sz="1800">
                <a:latin typeface="Arial" pitchFamily="34" charset="0"/>
              </a:rPr>
              <a:t> 3</a:t>
            </a:r>
          </a:p>
        </p:txBody>
      </p:sp>
      <p:graphicFrame>
        <p:nvGraphicFramePr>
          <p:cNvPr id="311378" name="Group 82"/>
          <p:cNvGraphicFramePr>
            <a:graphicFrameLocks noGrp="1"/>
          </p:cNvGraphicFramePr>
          <p:nvPr/>
        </p:nvGraphicFramePr>
        <p:xfrm>
          <a:off x="990600" y="3124200"/>
          <a:ext cx="3505200" cy="1533526"/>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3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3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3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22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{B,C,D,E}</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087">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 </a:t>
                      </a:r>
                      <a:r>
                        <a:rPr kumimoji="0" lang="en-US" sz="1800" b="0" i="0" u="none" strike="noStrike" cap="none" normalizeH="0" baseline="0">
                          <a:ln>
                            <a:noFill/>
                          </a:ln>
                          <a:solidFill>
                            <a:srgbClr val="FF7C80"/>
                          </a:solidFill>
                          <a:effectLst/>
                          <a:latin typeface="Arial" charset="0"/>
                        </a:rPr>
                        <a:t>not goal</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{C,D,E</a:t>
                      </a:r>
                      <a:r>
                        <a:rPr kumimoji="0" lang="en-US" sz="1800" b="0" i="0" u="none" strike="noStrike" cap="none" normalizeH="0" baseline="0">
                          <a:ln>
                            <a:noFill/>
                          </a:ln>
                          <a:solidFill>
                            <a:schemeClr val="accent2"/>
                          </a:solidFill>
                          <a:effectLst/>
                          <a:latin typeface="Arial" charset="0"/>
                        </a:rPr>
                        <a:t>,G</a:t>
                      </a:r>
                      <a:r>
                        <a:rPr kumimoji="0" lang="en-US" sz="1800" b="0" i="0" u="none" strike="noStrike" cap="none" normalizeH="0" baseline="0">
                          <a:ln>
                            <a:noFill/>
                          </a:ln>
                          <a:solidFill>
                            <a:srgbClr val="111111"/>
                          </a:solidFill>
                          <a:effectLst/>
                          <a:latin typeface="Arial" charset="0"/>
                        </a:rPr>
                        <a:t>}</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6353" name="Oval 50"/>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56354" name="Oval 51"/>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56355" name="AutoShape 52"/>
          <p:cNvCxnSpPr>
            <a:cxnSpLocks noChangeShapeType="1"/>
            <a:stCxn id="56353" idx="3"/>
            <a:endCxn id="56354"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6356" name="AutoShape 55"/>
          <p:cNvCxnSpPr>
            <a:cxnSpLocks noChangeShapeType="1"/>
            <a:stCxn id="56354" idx="4"/>
            <a:endCxn id="56357"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6357" name="Oval 56"/>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56358" name="AutoShape 57"/>
          <p:cNvCxnSpPr>
            <a:cxnSpLocks noChangeShapeType="1"/>
            <a:stCxn id="56354" idx="3"/>
            <a:endCxn id="56359"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6359" name="Oval 58"/>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56360" name="Oval 59"/>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56361" name="AutoShape 60"/>
          <p:cNvCxnSpPr>
            <a:cxnSpLocks noChangeShapeType="1"/>
            <a:stCxn id="56365" idx="4"/>
            <a:endCxn id="56360"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6362" name="Oval 64"/>
          <p:cNvSpPr>
            <a:spLocks noChangeArrowheads="1"/>
          </p:cNvSpPr>
          <p:nvPr/>
        </p:nvSpPr>
        <p:spPr bwMode="auto">
          <a:xfrm>
            <a:off x="7086600" y="3657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56363" name="AutoShape 65"/>
          <p:cNvCxnSpPr>
            <a:cxnSpLocks noChangeShapeType="1"/>
            <a:stCxn id="56362" idx="4"/>
            <a:endCxn id="56364" idx="0"/>
          </p:cNvCxnSpPr>
          <p:nvPr/>
        </p:nvCxnSpPr>
        <p:spPr bwMode="auto">
          <a:xfrm>
            <a:off x="7429500" y="4356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56364" name="Oval 66"/>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56365" name="Oval 67"/>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56366" name="AutoShape 68"/>
          <p:cNvCxnSpPr>
            <a:cxnSpLocks noChangeShapeType="1"/>
            <a:stCxn id="56353" idx="5"/>
            <a:endCxn id="56365"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6367" name="AutoShape 70"/>
          <p:cNvCxnSpPr>
            <a:cxnSpLocks noChangeShapeType="1"/>
            <a:stCxn id="56357" idx="6"/>
            <a:endCxn id="56364"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6368" name="Oval 71"/>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56369" name="AutoShape 72"/>
          <p:cNvCxnSpPr>
            <a:cxnSpLocks noChangeShapeType="1"/>
            <a:stCxn id="56359" idx="4"/>
            <a:endCxn id="56368"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6370" name="AutoShape 73"/>
          <p:cNvCxnSpPr>
            <a:cxnSpLocks noChangeShapeType="1"/>
            <a:stCxn id="56353" idx="4"/>
            <a:endCxn id="56362"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6371" name="AutoShape 74"/>
          <p:cNvCxnSpPr>
            <a:cxnSpLocks noChangeShapeType="1"/>
            <a:stCxn id="56360" idx="2"/>
            <a:endCxn id="56364"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6372" name="Text Box 79"/>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queue</a:t>
            </a:r>
            <a:r>
              <a:rPr lang="en-US" sz="2000" b="1">
                <a:solidFill>
                  <a:srgbClr val="CC3300"/>
                </a:solidFill>
                <a:latin typeface="Courier New" pitchFamily="49" charset="0"/>
              </a:rPr>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 name="Slide Number Placeholder 4"/>
          <p:cNvSpPr>
            <a:spLocks noGrp="1"/>
          </p:cNvSpPr>
          <p:nvPr>
            <p:ph type="sldNum" sz="quarter" idx="4294967295"/>
          </p:nvPr>
        </p:nvSpPr>
        <p:spPr/>
        <p:txBody>
          <a:bodyPr/>
          <a:lstStyle/>
          <a:p>
            <a:pPr>
              <a:defRPr/>
            </a:pPr>
            <a:fld id="{586596F7-A6B3-4278-B645-D44796302712}" type="slidenum">
              <a:rPr lang="en-US"/>
              <a:pPr>
                <a:defRPr/>
              </a:pPr>
              <a:t>51</a:t>
            </a:fld>
            <a:endParaRPr lang="en-US"/>
          </a:p>
        </p:txBody>
      </p:sp>
      <p:sp>
        <p:nvSpPr>
          <p:cNvPr id="57347" name="Text Box 76"/>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57348" name="Text Box 53"/>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57349" name="Text Box 54"/>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57350" name="Text Box 61"/>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57351" name="Text Box 62"/>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57352" name="Text Box 63"/>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57353" name="Text Box 69"/>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57354" name="Text Box 75"/>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57355" name="Text Box 77"/>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57356" name="Text Box 78"/>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57357" name="Rectangle 2"/>
          <p:cNvSpPr>
            <a:spLocks noGrp="1" noChangeArrowheads="1"/>
          </p:cNvSpPr>
          <p:nvPr>
            <p:ph type="title"/>
          </p:nvPr>
        </p:nvSpPr>
        <p:spPr/>
        <p:txBody>
          <a:bodyPr/>
          <a:lstStyle/>
          <a:p>
            <a:pPr eaLnBrk="1" hangingPunct="1"/>
            <a:r>
              <a:rPr lang="en-US" sz="3600"/>
              <a:t>Breadth-First Search (BFS)</a:t>
            </a:r>
          </a:p>
        </p:txBody>
      </p:sp>
      <p:sp>
        <p:nvSpPr>
          <p:cNvPr id="57358" name="Text Box 3"/>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4</a:t>
            </a:r>
            <a:r>
              <a:rPr lang="en-US" sz="1800">
                <a:solidFill>
                  <a:schemeClr val="tx2"/>
                </a:solidFill>
                <a:latin typeface="Arial" pitchFamily="34" charset="0"/>
              </a:rPr>
              <a:t>, expanded:</a:t>
            </a:r>
            <a:r>
              <a:rPr lang="en-US" sz="1800">
                <a:latin typeface="Arial" pitchFamily="34" charset="0"/>
              </a:rPr>
              <a:t> 4</a:t>
            </a:r>
          </a:p>
        </p:txBody>
      </p:sp>
      <p:graphicFrame>
        <p:nvGraphicFramePr>
          <p:cNvPr id="317520" name="Group 80"/>
          <p:cNvGraphicFramePr>
            <a:graphicFrameLocks noGrp="1"/>
          </p:cNvGraphicFramePr>
          <p:nvPr/>
        </p:nvGraphicFramePr>
        <p:xfrm>
          <a:off x="990600" y="3124200"/>
          <a:ext cx="3505200" cy="1855789"/>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1" marB="18281"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41" marB="18281"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2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{B,C,D,E}</a:t>
                      </a: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14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{C,D,E,G}</a:t>
                      </a: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14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 </a:t>
                      </a:r>
                      <a:r>
                        <a:rPr kumimoji="0" lang="en-US" sz="1800" b="0" i="0" u="none" strike="noStrike" cap="none" normalizeH="0" baseline="0">
                          <a:ln>
                            <a:noFill/>
                          </a:ln>
                          <a:solidFill>
                            <a:srgbClr val="FF7C80"/>
                          </a:solidFill>
                          <a:effectLst/>
                          <a:latin typeface="Arial" charset="0"/>
                        </a:rPr>
                        <a:t>not goal</a:t>
                      </a: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{D,E,G</a:t>
                      </a:r>
                      <a:r>
                        <a:rPr kumimoji="0" lang="en-US" sz="1800" b="0" i="0" u="none" strike="noStrike" cap="none" normalizeH="0" baseline="0">
                          <a:ln>
                            <a:noFill/>
                          </a:ln>
                          <a:solidFill>
                            <a:schemeClr val="accent2"/>
                          </a:solidFill>
                          <a:effectLst/>
                          <a:latin typeface="Arial" charset="0"/>
                        </a:rPr>
                        <a:t>,F</a:t>
                      </a:r>
                      <a:r>
                        <a:rPr kumimoji="0" lang="en-US" sz="1800" b="0" i="0" u="none" strike="noStrike" cap="none" normalizeH="0" baseline="0">
                          <a:ln>
                            <a:noFill/>
                          </a:ln>
                          <a:solidFill>
                            <a:srgbClr val="111111"/>
                          </a:solidFill>
                          <a:effectLst/>
                          <a:latin typeface="Arial" charset="0"/>
                        </a:rPr>
                        <a:t>}</a:t>
                      </a: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7380" name="Oval 50"/>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57381" name="Oval 51"/>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57382" name="AutoShape 52"/>
          <p:cNvCxnSpPr>
            <a:cxnSpLocks noChangeShapeType="1"/>
            <a:stCxn id="57380" idx="3"/>
            <a:endCxn id="57381"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7383" name="AutoShape 55"/>
          <p:cNvCxnSpPr>
            <a:cxnSpLocks noChangeShapeType="1"/>
            <a:stCxn id="57381" idx="4"/>
            <a:endCxn id="57384"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7384" name="Oval 56"/>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57385" name="AutoShape 57"/>
          <p:cNvCxnSpPr>
            <a:cxnSpLocks noChangeShapeType="1"/>
            <a:stCxn id="57381" idx="3"/>
            <a:endCxn id="57386"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7386" name="Oval 58"/>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57387" name="Oval 59"/>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57388" name="AutoShape 60"/>
          <p:cNvCxnSpPr>
            <a:cxnSpLocks noChangeShapeType="1"/>
            <a:stCxn id="57392" idx="4"/>
            <a:endCxn id="57387" idx="0"/>
          </p:cNvCxnSpPr>
          <p:nvPr/>
        </p:nvCxnSpPr>
        <p:spPr bwMode="auto">
          <a:xfrm>
            <a:off x="8572500" y="4356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57389" name="Oval 64"/>
          <p:cNvSpPr>
            <a:spLocks noChangeArrowheads="1"/>
          </p:cNvSpPr>
          <p:nvPr/>
        </p:nvSpPr>
        <p:spPr bwMode="auto">
          <a:xfrm>
            <a:off x="7086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B</a:t>
            </a:r>
          </a:p>
        </p:txBody>
      </p:sp>
      <p:cxnSp>
        <p:nvCxnSpPr>
          <p:cNvPr id="57390" name="AutoShape 65"/>
          <p:cNvCxnSpPr>
            <a:cxnSpLocks noChangeShapeType="1"/>
            <a:stCxn id="57389" idx="4"/>
            <a:endCxn id="57391"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7391" name="Oval 66"/>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57392" name="Oval 67"/>
          <p:cNvSpPr>
            <a:spLocks noChangeArrowheads="1"/>
          </p:cNvSpPr>
          <p:nvPr/>
        </p:nvSpPr>
        <p:spPr bwMode="auto">
          <a:xfrm>
            <a:off x="8229600" y="3657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57393" name="AutoShape 68"/>
          <p:cNvCxnSpPr>
            <a:cxnSpLocks noChangeShapeType="1"/>
            <a:stCxn id="57380" idx="5"/>
            <a:endCxn id="57392"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7394" name="AutoShape 70"/>
          <p:cNvCxnSpPr>
            <a:cxnSpLocks noChangeShapeType="1"/>
            <a:stCxn id="57384" idx="6"/>
            <a:endCxn id="57391"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7395" name="Oval 71"/>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57396" name="AutoShape 72"/>
          <p:cNvCxnSpPr>
            <a:cxnSpLocks noChangeShapeType="1"/>
            <a:stCxn id="57386" idx="4"/>
            <a:endCxn id="57395"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7397" name="AutoShape 73"/>
          <p:cNvCxnSpPr>
            <a:cxnSpLocks noChangeShapeType="1"/>
            <a:stCxn id="57380" idx="4"/>
            <a:endCxn id="57389"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7398" name="AutoShape 74"/>
          <p:cNvCxnSpPr>
            <a:cxnSpLocks noChangeShapeType="1"/>
            <a:stCxn id="57387" idx="2"/>
            <a:endCxn id="57391"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7399" name="Text Box 79"/>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queue</a:t>
            </a:r>
            <a:r>
              <a:rPr lang="en-US" sz="2000" b="1">
                <a:solidFill>
                  <a:srgbClr val="CC3300"/>
                </a:solidFill>
                <a:latin typeface="Courier New" pitchFamily="49" charset="0"/>
              </a:rPr>
              <a:t>)</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Slide Number Placeholder 4"/>
          <p:cNvSpPr>
            <a:spLocks noGrp="1"/>
          </p:cNvSpPr>
          <p:nvPr>
            <p:ph type="sldNum" sz="quarter" idx="4294967295"/>
          </p:nvPr>
        </p:nvSpPr>
        <p:spPr/>
        <p:txBody>
          <a:bodyPr/>
          <a:lstStyle/>
          <a:p>
            <a:pPr>
              <a:defRPr/>
            </a:pPr>
            <a:fld id="{274F9B5C-8570-4FBA-9D55-FCA0FFCB39D9}" type="slidenum">
              <a:rPr lang="en-US"/>
              <a:pPr>
                <a:defRPr/>
              </a:pPr>
              <a:t>52</a:t>
            </a:fld>
            <a:endParaRPr lang="en-US"/>
          </a:p>
        </p:txBody>
      </p:sp>
      <p:sp>
        <p:nvSpPr>
          <p:cNvPr id="58371" name="Text Box 78"/>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58372" name="Text Box 53"/>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58373" name="Text Box 54"/>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58374" name="Text Box 61"/>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58375" name="Text Box 62"/>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58376" name="Text Box 63"/>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58377" name="Text Box 69"/>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58378" name="Text Box 75"/>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58379" name="Text Box 76"/>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58380" name="Text Box 77"/>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58381" name="Rectangle 2"/>
          <p:cNvSpPr>
            <a:spLocks noGrp="1" noChangeArrowheads="1"/>
          </p:cNvSpPr>
          <p:nvPr>
            <p:ph type="title"/>
          </p:nvPr>
        </p:nvSpPr>
        <p:spPr/>
        <p:txBody>
          <a:bodyPr/>
          <a:lstStyle/>
          <a:p>
            <a:pPr eaLnBrk="1" hangingPunct="1"/>
            <a:r>
              <a:rPr lang="en-US" sz="3600"/>
              <a:t>Breadth-First Search (BFS)</a:t>
            </a:r>
          </a:p>
        </p:txBody>
      </p:sp>
      <p:sp>
        <p:nvSpPr>
          <p:cNvPr id="58382" name="Text Box 3"/>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5</a:t>
            </a:r>
            <a:r>
              <a:rPr lang="en-US" sz="1800">
                <a:solidFill>
                  <a:schemeClr val="tx2"/>
                </a:solidFill>
                <a:latin typeface="Arial" pitchFamily="34" charset="0"/>
              </a:rPr>
              <a:t>, expanded:</a:t>
            </a:r>
            <a:r>
              <a:rPr lang="en-US" sz="1800">
                <a:latin typeface="Arial" pitchFamily="34" charset="0"/>
              </a:rPr>
              <a:t> 5</a:t>
            </a:r>
          </a:p>
        </p:txBody>
      </p:sp>
      <p:graphicFrame>
        <p:nvGraphicFramePr>
          <p:cNvPr id="319568" name="Group 80"/>
          <p:cNvGraphicFramePr>
            <a:graphicFrameLocks noGrp="1"/>
          </p:cNvGraphicFramePr>
          <p:nvPr/>
        </p:nvGraphicFramePr>
        <p:xfrm>
          <a:off x="990600" y="3124200"/>
          <a:ext cx="3505200" cy="2178052"/>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{B,C,D,E}</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17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{C,D,E,G}</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17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{D,E,G,F}</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17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 </a:t>
                      </a:r>
                      <a:r>
                        <a:rPr kumimoji="0" lang="en-US" sz="1800" b="0" i="0" u="none" strike="noStrike" cap="none" normalizeH="0" baseline="0">
                          <a:ln>
                            <a:noFill/>
                          </a:ln>
                          <a:solidFill>
                            <a:srgbClr val="FF7C80"/>
                          </a:solidFill>
                          <a:effectLst/>
                          <a:latin typeface="Arial" charset="0"/>
                        </a:rPr>
                        <a:t>not goal</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{E,G,F</a:t>
                      </a:r>
                      <a:r>
                        <a:rPr kumimoji="0" lang="en-US" sz="1800" b="0" i="0" u="none" strike="noStrike" cap="none" normalizeH="0" baseline="0">
                          <a:ln>
                            <a:noFill/>
                          </a:ln>
                          <a:solidFill>
                            <a:schemeClr val="accent2"/>
                          </a:solidFill>
                          <a:effectLst/>
                          <a:latin typeface="Arial" charset="0"/>
                        </a:rPr>
                        <a:t>,H</a:t>
                      </a:r>
                      <a:r>
                        <a:rPr kumimoji="0" lang="en-US" sz="1800" b="0" i="0" u="none" strike="noStrike" cap="none" normalizeH="0" baseline="0">
                          <a:ln>
                            <a:noFill/>
                          </a:ln>
                          <a:solidFill>
                            <a:srgbClr val="111111"/>
                          </a:solidFill>
                          <a:effectLst/>
                          <a:latin typeface="Arial" charset="0"/>
                        </a:rPr>
                        <a:t>}</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8407" name="Oval 50"/>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58408" name="Oval 51"/>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58409" name="AutoShape 52"/>
          <p:cNvCxnSpPr>
            <a:cxnSpLocks noChangeShapeType="1"/>
            <a:stCxn id="58407" idx="3"/>
            <a:endCxn id="58408"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8410" name="AutoShape 55"/>
          <p:cNvCxnSpPr>
            <a:cxnSpLocks noChangeShapeType="1"/>
            <a:stCxn id="58408" idx="4"/>
            <a:endCxn id="58411"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8411" name="Oval 56"/>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58412" name="AutoShape 57"/>
          <p:cNvCxnSpPr>
            <a:cxnSpLocks noChangeShapeType="1"/>
            <a:stCxn id="58408" idx="3"/>
            <a:endCxn id="58413"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8413" name="Oval 58"/>
          <p:cNvSpPr>
            <a:spLocks noChangeArrowheads="1"/>
          </p:cNvSpPr>
          <p:nvPr/>
        </p:nvSpPr>
        <p:spPr bwMode="auto">
          <a:xfrm>
            <a:off x="5029200" y="4800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58414" name="Oval 59"/>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58415" name="AutoShape 60"/>
          <p:cNvCxnSpPr>
            <a:cxnSpLocks noChangeShapeType="1"/>
            <a:stCxn id="58419" idx="4"/>
            <a:endCxn id="58414"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8416" name="Oval 64"/>
          <p:cNvSpPr>
            <a:spLocks noChangeArrowheads="1"/>
          </p:cNvSpPr>
          <p:nvPr/>
        </p:nvSpPr>
        <p:spPr bwMode="auto">
          <a:xfrm>
            <a:off x="7086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B</a:t>
            </a:r>
          </a:p>
        </p:txBody>
      </p:sp>
      <p:cxnSp>
        <p:nvCxnSpPr>
          <p:cNvPr id="58417" name="AutoShape 65"/>
          <p:cNvCxnSpPr>
            <a:cxnSpLocks noChangeShapeType="1"/>
            <a:stCxn id="58416" idx="4"/>
            <a:endCxn id="58418"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8418" name="Oval 66"/>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58419" name="Oval 67"/>
          <p:cNvSpPr>
            <a:spLocks noChangeArrowheads="1"/>
          </p:cNvSpPr>
          <p:nvPr/>
        </p:nvSpPr>
        <p:spPr bwMode="auto">
          <a:xfrm>
            <a:off x="8229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C</a:t>
            </a:r>
          </a:p>
        </p:txBody>
      </p:sp>
      <p:cxnSp>
        <p:nvCxnSpPr>
          <p:cNvPr id="58420" name="AutoShape 68"/>
          <p:cNvCxnSpPr>
            <a:cxnSpLocks noChangeShapeType="1"/>
            <a:stCxn id="58407" idx="5"/>
            <a:endCxn id="58419"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8421" name="AutoShape 70"/>
          <p:cNvCxnSpPr>
            <a:cxnSpLocks noChangeShapeType="1"/>
            <a:stCxn id="58411" idx="6"/>
            <a:endCxn id="58418"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8422" name="Oval 71"/>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58423" name="AutoShape 72"/>
          <p:cNvCxnSpPr>
            <a:cxnSpLocks noChangeShapeType="1"/>
            <a:stCxn id="58413" idx="4"/>
            <a:endCxn id="58422" idx="0"/>
          </p:cNvCxnSpPr>
          <p:nvPr/>
        </p:nvCxnSpPr>
        <p:spPr bwMode="auto">
          <a:xfrm>
            <a:off x="5372100" y="5499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58424" name="AutoShape 73"/>
          <p:cNvCxnSpPr>
            <a:cxnSpLocks noChangeShapeType="1"/>
            <a:stCxn id="58407" idx="4"/>
            <a:endCxn id="58416"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8425" name="AutoShape 74"/>
          <p:cNvCxnSpPr>
            <a:cxnSpLocks noChangeShapeType="1"/>
            <a:stCxn id="58414" idx="2"/>
            <a:endCxn id="58418"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8426" name="Text Box 79"/>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queue</a:t>
            </a:r>
            <a:r>
              <a:rPr lang="en-US" sz="2000" b="1">
                <a:solidFill>
                  <a:srgbClr val="CC3300"/>
                </a:solidFill>
                <a:latin typeface="Courier New" pitchFamily="49" charset="0"/>
              </a:rPr>
              <a:t>)</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Slide Number Placeholder 4"/>
          <p:cNvSpPr>
            <a:spLocks noGrp="1"/>
          </p:cNvSpPr>
          <p:nvPr>
            <p:ph type="sldNum" sz="quarter" idx="4294967295"/>
          </p:nvPr>
        </p:nvSpPr>
        <p:spPr/>
        <p:txBody>
          <a:bodyPr/>
          <a:lstStyle/>
          <a:p>
            <a:pPr>
              <a:defRPr/>
            </a:pPr>
            <a:fld id="{EB4DDBBB-00C2-4DF5-9232-222CB3FB1C94}" type="slidenum">
              <a:rPr lang="en-US"/>
              <a:pPr>
                <a:defRPr/>
              </a:pPr>
              <a:t>53</a:t>
            </a:fld>
            <a:endParaRPr lang="en-US"/>
          </a:p>
        </p:txBody>
      </p:sp>
      <p:sp>
        <p:nvSpPr>
          <p:cNvPr id="59395" name="Text Box 53"/>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59396" name="Text Box 54"/>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59397" name="Text Box 61"/>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59398" name="Text Box 62"/>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59399" name="Text Box 63"/>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59400" name="Text Box 69"/>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59401" name="Text Box 75"/>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59402" name="Text Box 76"/>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59403" name="Text Box 77"/>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59404" name="Text Box 78"/>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59405" name="Rectangle 2"/>
          <p:cNvSpPr>
            <a:spLocks noGrp="1" noChangeArrowheads="1"/>
          </p:cNvSpPr>
          <p:nvPr>
            <p:ph type="title"/>
          </p:nvPr>
        </p:nvSpPr>
        <p:spPr/>
        <p:txBody>
          <a:bodyPr/>
          <a:lstStyle/>
          <a:p>
            <a:pPr eaLnBrk="1" hangingPunct="1"/>
            <a:r>
              <a:rPr lang="en-US" sz="3600"/>
              <a:t>Breadth-First Search (BFS)</a:t>
            </a:r>
          </a:p>
        </p:txBody>
      </p:sp>
      <p:sp>
        <p:nvSpPr>
          <p:cNvPr id="59406" name="Text Box 3"/>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6</a:t>
            </a:r>
            <a:r>
              <a:rPr lang="en-US" sz="1800">
                <a:solidFill>
                  <a:schemeClr val="tx2"/>
                </a:solidFill>
                <a:latin typeface="Arial" pitchFamily="34" charset="0"/>
              </a:rPr>
              <a:t>, expanded:</a:t>
            </a:r>
            <a:r>
              <a:rPr lang="en-US" sz="1800">
                <a:latin typeface="Arial" pitchFamily="34" charset="0"/>
              </a:rPr>
              <a:t> 6</a:t>
            </a:r>
          </a:p>
        </p:txBody>
      </p:sp>
      <p:graphicFrame>
        <p:nvGraphicFramePr>
          <p:cNvPr id="321616" name="Group 80"/>
          <p:cNvGraphicFramePr>
            <a:graphicFrameLocks noGrp="1"/>
          </p:cNvGraphicFramePr>
          <p:nvPr/>
        </p:nvGraphicFramePr>
        <p:xfrm>
          <a:off x="990600" y="3124200"/>
          <a:ext cx="3505200" cy="2500313"/>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1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{B,C,D,E}</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{C,D,E,G}</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{D,E,G,F}</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{E,G,F,H}</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 </a:t>
                      </a:r>
                      <a:r>
                        <a:rPr kumimoji="0" lang="en-US" sz="1800" b="0" i="0" u="none" strike="noStrike" cap="none" normalizeH="0" baseline="0">
                          <a:ln>
                            <a:noFill/>
                          </a:ln>
                          <a:solidFill>
                            <a:srgbClr val="FF7C80"/>
                          </a:solidFill>
                          <a:effectLst/>
                          <a:latin typeface="Arial" charset="0"/>
                        </a:rPr>
                        <a:t>not goal</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{G,F,H</a:t>
                      </a:r>
                      <a:r>
                        <a:rPr kumimoji="0" lang="en-US" sz="1800" b="0" i="0" u="none" strike="noStrike" cap="none" normalizeH="0" baseline="0">
                          <a:ln>
                            <a:noFill/>
                          </a:ln>
                          <a:solidFill>
                            <a:schemeClr val="accent2"/>
                          </a:solidFill>
                          <a:effectLst/>
                          <a:latin typeface="Arial" charset="0"/>
                        </a:rPr>
                        <a:t>,G</a:t>
                      </a:r>
                      <a:r>
                        <a:rPr kumimoji="0" lang="en-US" sz="1800" b="0" i="0" u="none" strike="noStrike" cap="none" normalizeH="0" baseline="0">
                          <a:ln>
                            <a:noFill/>
                          </a:ln>
                          <a:solidFill>
                            <a:srgbClr val="111111"/>
                          </a:solidFill>
                          <a:effectLst/>
                          <a:latin typeface="Arial" charset="0"/>
                        </a:rPr>
                        <a:t>}</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9434" name="Oval 50"/>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59435" name="Oval 51"/>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59436" name="AutoShape 52"/>
          <p:cNvCxnSpPr>
            <a:cxnSpLocks noChangeShapeType="1"/>
            <a:stCxn id="59434" idx="3"/>
            <a:endCxn id="59435"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9437" name="AutoShape 55"/>
          <p:cNvCxnSpPr>
            <a:cxnSpLocks noChangeShapeType="1"/>
            <a:stCxn id="59435" idx="4"/>
            <a:endCxn id="59438"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9438" name="Oval 56"/>
          <p:cNvSpPr>
            <a:spLocks noChangeArrowheads="1"/>
          </p:cNvSpPr>
          <p:nvPr/>
        </p:nvSpPr>
        <p:spPr bwMode="auto">
          <a:xfrm>
            <a:off x="5943600" y="4800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59439" name="AutoShape 57"/>
          <p:cNvCxnSpPr>
            <a:cxnSpLocks noChangeShapeType="1"/>
            <a:stCxn id="59435" idx="3"/>
            <a:endCxn id="59440"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9440" name="Oval 58"/>
          <p:cNvSpPr>
            <a:spLocks noChangeArrowheads="1"/>
          </p:cNvSpPr>
          <p:nvPr/>
        </p:nvSpPr>
        <p:spPr bwMode="auto">
          <a:xfrm>
            <a:off x="5029200" y="4800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D</a:t>
            </a:r>
          </a:p>
        </p:txBody>
      </p:sp>
      <p:sp>
        <p:nvSpPr>
          <p:cNvPr id="59441" name="Oval 59"/>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59442" name="AutoShape 60"/>
          <p:cNvCxnSpPr>
            <a:cxnSpLocks noChangeShapeType="1"/>
            <a:stCxn id="59446" idx="4"/>
            <a:endCxn id="59441"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9443" name="Oval 64"/>
          <p:cNvSpPr>
            <a:spLocks noChangeArrowheads="1"/>
          </p:cNvSpPr>
          <p:nvPr/>
        </p:nvSpPr>
        <p:spPr bwMode="auto">
          <a:xfrm>
            <a:off x="7086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B</a:t>
            </a:r>
          </a:p>
        </p:txBody>
      </p:sp>
      <p:cxnSp>
        <p:nvCxnSpPr>
          <p:cNvPr id="59444" name="AutoShape 65"/>
          <p:cNvCxnSpPr>
            <a:cxnSpLocks noChangeShapeType="1"/>
            <a:stCxn id="59443" idx="4"/>
            <a:endCxn id="59445"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9445" name="Oval 66"/>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59446" name="Oval 67"/>
          <p:cNvSpPr>
            <a:spLocks noChangeArrowheads="1"/>
          </p:cNvSpPr>
          <p:nvPr/>
        </p:nvSpPr>
        <p:spPr bwMode="auto">
          <a:xfrm>
            <a:off x="8229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C</a:t>
            </a:r>
          </a:p>
        </p:txBody>
      </p:sp>
      <p:cxnSp>
        <p:nvCxnSpPr>
          <p:cNvPr id="59447" name="AutoShape 68"/>
          <p:cNvCxnSpPr>
            <a:cxnSpLocks noChangeShapeType="1"/>
            <a:stCxn id="59434" idx="5"/>
            <a:endCxn id="59446"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9448" name="AutoShape 70"/>
          <p:cNvCxnSpPr>
            <a:cxnSpLocks noChangeShapeType="1"/>
            <a:stCxn id="59438" idx="6"/>
            <a:endCxn id="59445" idx="2"/>
          </p:cNvCxnSpPr>
          <p:nvPr/>
        </p:nvCxnSpPr>
        <p:spPr bwMode="auto">
          <a:xfrm>
            <a:off x="6642100" y="5143500"/>
            <a:ext cx="431800" cy="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59449" name="Oval 71"/>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59450" name="AutoShape 72"/>
          <p:cNvCxnSpPr>
            <a:cxnSpLocks noChangeShapeType="1"/>
            <a:stCxn id="59440" idx="4"/>
            <a:endCxn id="59449"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9451" name="AutoShape 73"/>
          <p:cNvCxnSpPr>
            <a:cxnSpLocks noChangeShapeType="1"/>
            <a:stCxn id="59434" idx="4"/>
            <a:endCxn id="59443"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59452" name="AutoShape 74"/>
          <p:cNvCxnSpPr>
            <a:cxnSpLocks noChangeShapeType="1"/>
            <a:stCxn id="59441" idx="2"/>
            <a:endCxn id="59445"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59453" name="Text Box 79"/>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queue</a:t>
            </a:r>
            <a:r>
              <a:rPr lang="en-US" sz="2000" b="1">
                <a:solidFill>
                  <a:srgbClr val="CC3300"/>
                </a:solidFill>
                <a:latin typeface="Courier New" pitchFamily="49" charset="0"/>
              </a:rPr>
              <a:t>)</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Slide Number Placeholder 4"/>
          <p:cNvSpPr>
            <a:spLocks noGrp="1"/>
          </p:cNvSpPr>
          <p:nvPr>
            <p:ph type="sldNum" sz="quarter" idx="4294967295"/>
          </p:nvPr>
        </p:nvSpPr>
        <p:spPr/>
        <p:txBody>
          <a:bodyPr/>
          <a:lstStyle/>
          <a:p>
            <a:pPr>
              <a:defRPr/>
            </a:pPr>
            <a:fld id="{06BB089C-D341-4663-B517-4C259AC97CEC}" type="slidenum">
              <a:rPr lang="en-US"/>
              <a:pPr>
                <a:defRPr/>
              </a:pPr>
              <a:t>54</a:t>
            </a:fld>
            <a:endParaRPr lang="en-US"/>
          </a:p>
        </p:txBody>
      </p:sp>
      <p:sp>
        <p:nvSpPr>
          <p:cNvPr id="60419" name="Text Box 53"/>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60420" name="Text Box 54"/>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60421" name="Text Box 61"/>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60422" name="Text Box 62"/>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60423" name="Text Box 63"/>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60424" name="Text Box 69"/>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60425" name="Text Box 75"/>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60426" name="Text Box 76"/>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60427" name="Text Box 77"/>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60428" name="Text Box 78"/>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60429" name="Rectangle 2"/>
          <p:cNvSpPr>
            <a:spLocks noGrp="1" noChangeArrowheads="1"/>
          </p:cNvSpPr>
          <p:nvPr>
            <p:ph type="title"/>
          </p:nvPr>
        </p:nvSpPr>
        <p:spPr/>
        <p:txBody>
          <a:bodyPr/>
          <a:lstStyle/>
          <a:p>
            <a:pPr eaLnBrk="1" hangingPunct="1"/>
            <a:r>
              <a:rPr lang="en-US" sz="3600"/>
              <a:t>Breadth-First Search (BFS)</a:t>
            </a:r>
          </a:p>
        </p:txBody>
      </p:sp>
      <p:sp>
        <p:nvSpPr>
          <p:cNvPr id="60430" name="Text Box 3"/>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7</a:t>
            </a:r>
            <a:r>
              <a:rPr lang="en-US" sz="1800">
                <a:solidFill>
                  <a:schemeClr val="tx2"/>
                </a:solidFill>
                <a:latin typeface="Arial" pitchFamily="34" charset="0"/>
              </a:rPr>
              <a:t>, expanded:</a:t>
            </a:r>
            <a:r>
              <a:rPr lang="en-US" sz="1800">
                <a:latin typeface="Arial" pitchFamily="34" charset="0"/>
              </a:rPr>
              <a:t> 6</a:t>
            </a:r>
          </a:p>
        </p:txBody>
      </p:sp>
      <p:graphicFrame>
        <p:nvGraphicFramePr>
          <p:cNvPr id="323588" name="Group 4"/>
          <p:cNvGraphicFramePr>
            <a:graphicFrameLocks noGrp="1"/>
          </p:cNvGraphicFramePr>
          <p:nvPr/>
        </p:nvGraphicFramePr>
        <p:xfrm>
          <a:off x="990600" y="3124200"/>
          <a:ext cx="3505200" cy="2822578"/>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2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{B,C,D,E}</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{C,D,E,G}</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{D,E,G,F}</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{E,G,F,H}</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{G,F,H,G}</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 </a:t>
                      </a:r>
                      <a:r>
                        <a:rPr kumimoji="0" lang="en-US" sz="1800" b="0" i="0" u="none" strike="noStrike" cap="none" normalizeH="0" baseline="0">
                          <a:ln>
                            <a:noFill/>
                          </a:ln>
                          <a:solidFill>
                            <a:schemeClr val="accent1"/>
                          </a:solidFill>
                          <a:effectLst/>
                          <a:latin typeface="Arial" charset="0"/>
                        </a:rPr>
                        <a:t>goal</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{F,H,G} </a:t>
                      </a:r>
                      <a:r>
                        <a:rPr kumimoji="0" lang="en-US" sz="1800" b="0" i="0" u="none" strike="noStrike" cap="none" normalizeH="0" baseline="0">
                          <a:ln>
                            <a:noFill/>
                          </a:ln>
                          <a:solidFill>
                            <a:srgbClr val="FF7C80"/>
                          </a:solidFill>
                          <a:effectLst/>
                          <a:latin typeface="Arial" charset="0"/>
                        </a:rPr>
                        <a:t>no expand</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0461" name="Oval 50"/>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60462" name="Oval 51"/>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60463" name="AutoShape 52"/>
          <p:cNvCxnSpPr>
            <a:cxnSpLocks noChangeShapeType="1"/>
            <a:stCxn id="60461" idx="3"/>
            <a:endCxn id="60462"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60464" name="AutoShape 55"/>
          <p:cNvCxnSpPr>
            <a:cxnSpLocks noChangeShapeType="1"/>
            <a:stCxn id="60462" idx="4"/>
            <a:endCxn id="60465"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60465" name="Oval 56"/>
          <p:cNvSpPr>
            <a:spLocks noChangeArrowheads="1"/>
          </p:cNvSpPr>
          <p:nvPr/>
        </p:nvSpPr>
        <p:spPr bwMode="auto">
          <a:xfrm>
            <a:off x="5943600" y="4800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E</a:t>
            </a:r>
          </a:p>
        </p:txBody>
      </p:sp>
      <p:cxnSp>
        <p:nvCxnSpPr>
          <p:cNvPr id="60466" name="AutoShape 57"/>
          <p:cNvCxnSpPr>
            <a:cxnSpLocks noChangeShapeType="1"/>
            <a:stCxn id="60462" idx="3"/>
            <a:endCxn id="60467"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60467" name="Oval 58"/>
          <p:cNvSpPr>
            <a:spLocks noChangeArrowheads="1"/>
          </p:cNvSpPr>
          <p:nvPr/>
        </p:nvSpPr>
        <p:spPr bwMode="auto">
          <a:xfrm>
            <a:off x="5029200" y="4800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D</a:t>
            </a:r>
          </a:p>
        </p:txBody>
      </p:sp>
      <p:sp>
        <p:nvSpPr>
          <p:cNvPr id="60468" name="Oval 59"/>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60469" name="AutoShape 60"/>
          <p:cNvCxnSpPr>
            <a:cxnSpLocks noChangeShapeType="1"/>
            <a:stCxn id="60473" idx="4"/>
            <a:endCxn id="60468"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60470" name="Oval 64"/>
          <p:cNvSpPr>
            <a:spLocks noChangeArrowheads="1"/>
          </p:cNvSpPr>
          <p:nvPr/>
        </p:nvSpPr>
        <p:spPr bwMode="auto">
          <a:xfrm>
            <a:off x="7086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B</a:t>
            </a:r>
          </a:p>
        </p:txBody>
      </p:sp>
      <p:cxnSp>
        <p:nvCxnSpPr>
          <p:cNvPr id="60471" name="AutoShape 65"/>
          <p:cNvCxnSpPr>
            <a:cxnSpLocks noChangeShapeType="1"/>
            <a:stCxn id="60470" idx="4"/>
            <a:endCxn id="60472"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60472" name="Oval 66"/>
          <p:cNvSpPr>
            <a:spLocks noChangeArrowheads="1"/>
          </p:cNvSpPr>
          <p:nvPr/>
        </p:nvSpPr>
        <p:spPr bwMode="auto">
          <a:xfrm>
            <a:off x="7086600" y="4800600"/>
            <a:ext cx="685800" cy="685800"/>
          </a:xfrm>
          <a:prstGeom prst="ellipse">
            <a:avLst/>
          </a:prstGeom>
          <a:solidFill>
            <a:schemeClr val="accent1"/>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60473" name="Oval 67"/>
          <p:cNvSpPr>
            <a:spLocks noChangeArrowheads="1"/>
          </p:cNvSpPr>
          <p:nvPr/>
        </p:nvSpPr>
        <p:spPr bwMode="auto">
          <a:xfrm>
            <a:off x="8229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C</a:t>
            </a:r>
          </a:p>
        </p:txBody>
      </p:sp>
      <p:cxnSp>
        <p:nvCxnSpPr>
          <p:cNvPr id="60474" name="AutoShape 68"/>
          <p:cNvCxnSpPr>
            <a:cxnSpLocks noChangeShapeType="1"/>
            <a:stCxn id="60461" idx="5"/>
            <a:endCxn id="60473"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60475" name="AutoShape 70"/>
          <p:cNvCxnSpPr>
            <a:cxnSpLocks noChangeShapeType="1"/>
            <a:stCxn id="60465" idx="6"/>
            <a:endCxn id="60472"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60476" name="Oval 71"/>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60477" name="AutoShape 72"/>
          <p:cNvCxnSpPr>
            <a:cxnSpLocks noChangeShapeType="1"/>
            <a:stCxn id="60467" idx="4"/>
            <a:endCxn id="60476"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60478" name="AutoShape 73"/>
          <p:cNvCxnSpPr>
            <a:cxnSpLocks noChangeShapeType="1"/>
            <a:stCxn id="60461" idx="4"/>
            <a:endCxn id="60470"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60479" name="AutoShape 74"/>
          <p:cNvCxnSpPr>
            <a:cxnSpLocks noChangeShapeType="1"/>
            <a:stCxn id="60468" idx="2"/>
            <a:endCxn id="60472"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60480" name="Text Box 79"/>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queue</a:t>
            </a:r>
            <a:r>
              <a:rPr lang="en-US" sz="2000" b="1">
                <a:solidFill>
                  <a:srgbClr val="CC3300"/>
                </a:solidFill>
                <a:latin typeface="Courier New" pitchFamily="49" charset="0"/>
              </a:rPr>
              <a:t>)</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 name="Slide Number Placeholder 4"/>
          <p:cNvSpPr>
            <a:spLocks noGrp="1"/>
          </p:cNvSpPr>
          <p:nvPr>
            <p:ph type="sldNum" sz="quarter" idx="4294967295"/>
          </p:nvPr>
        </p:nvSpPr>
        <p:spPr/>
        <p:txBody>
          <a:bodyPr/>
          <a:lstStyle/>
          <a:p>
            <a:pPr>
              <a:defRPr/>
            </a:pPr>
            <a:fld id="{462955D5-ECAE-4774-8EF3-90E2A2002948}" type="slidenum">
              <a:rPr lang="en-US"/>
              <a:pPr>
                <a:defRPr/>
              </a:pPr>
              <a:t>55</a:t>
            </a:fld>
            <a:endParaRPr lang="en-US"/>
          </a:p>
        </p:txBody>
      </p:sp>
      <p:sp>
        <p:nvSpPr>
          <p:cNvPr id="61443" name="Text Box 75"/>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61444" name="Text Box 53"/>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61445" name="Text Box 54"/>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61446" name="Text Box 61"/>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61447" name="Text Box 62"/>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61448" name="Text Box 63"/>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61449" name="Text Box 69"/>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61450" name="Text Box 76"/>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61451" name="Text Box 77"/>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61452" name="Text Box 78"/>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61453" name="Rectangle 2"/>
          <p:cNvSpPr>
            <a:spLocks noGrp="1" noChangeArrowheads="1"/>
          </p:cNvSpPr>
          <p:nvPr>
            <p:ph type="title"/>
          </p:nvPr>
        </p:nvSpPr>
        <p:spPr/>
        <p:txBody>
          <a:bodyPr/>
          <a:lstStyle/>
          <a:p>
            <a:pPr eaLnBrk="1" hangingPunct="1"/>
            <a:r>
              <a:rPr lang="en-US" sz="3600"/>
              <a:t>Breadth-First Search (BFS)</a:t>
            </a:r>
          </a:p>
        </p:txBody>
      </p:sp>
      <p:sp>
        <p:nvSpPr>
          <p:cNvPr id="61454" name="Text Box 3"/>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7</a:t>
            </a:r>
            <a:r>
              <a:rPr lang="en-US" sz="1800">
                <a:solidFill>
                  <a:schemeClr val="tx2"/>
                </a:solidFill>
                <a:latin typeface="Arial" pitchFamily="34" charset="0"/>
              </a:rPr>
              <a:t>, expanded:</a:t>
            </a:r>
            <a:r>
              <a:rPr lang="en-US" sz="1800">
                <a:latin typeface="Arial" pitchFamily="34" charset="0"/>
              </a:rPr>
              <a:t> 6</a:t>
            </a:r>
          </a:p>
        </p:txBody>
      </p:sp>
      <p:graphicFrame>
        <p:nvGraphicFramePr>
          <p:cNvPr id="315396" name="Group 4"/>
          <p:cNvGraphicFramePr>
            <a:graphicFrameLocks noGrp="1"/>
          </p:cNvGraphicFramePr>
          <p:nvPr/>
        </p:nvGraphicFramePr>
        <p:xfrm>
          <a:off x="990600" y="3124200"/>
          <a:ext cx="3505200" cy="2822578"/>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2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{B,C,D,E}</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{C,D,E,G}</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{D,E,G,F}</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{E,G,F,H}</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{G,F,H,G}</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2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a:t>
                      </a:r>
                    </a:p>
                  </a:txBody>
                  <a:tcPr marR="18288" marT="9143" marB="18285"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{F,H,G}</a:t>
                      </a:r>
                    </a:p>
                  </a:txBody>
                  <a:tcPr marR="18288" marT="9143" marB="18285"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1485" name="Oval 50"/>
          <p:cNvSpPr>
            <a:spLocks noChangeArrowheads="1"/>
          </p:cNvSpPr>
          <p:nvPr/>
        </p:nvSpPr>
        <p:spPr bwMode="auto">
          <a:xfrm>
            <a:off x="7086600" y="2514600"/>
            <a:ext cx="685800" cy="685800"/>
          </a:xfrm>
          <a:prstGeom prst="ellipse">
            <a:avLst/>
          </a:prstGeom>
          <a:solidFill>
            <a:schemeClr val="accent1"/>
          </a:solidFill>
          <a:ln w="25400">
            <a:solidFill>
              <a:schemeClr val="tx1"/>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61486" name="Oval 51"/>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61487" name="AutoShape 52"/>
          <p:cNvCxnSpPr>
            <a:cxnSpLocks noChangeShapeType="1"/>
            <a:stCxn id="61485" idx="3"/>
            <a:endCxn id="61486"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61488" name="AutoShape 55"/>
          <p:cNvCxnSpPr>
            <a:cxnSpLocks noChangeShapeType="1"/>
            <a:stCxn id="61486" idx="4"/>
            <a:endCxn id="61489"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61489" name="Oval 56"/>
          <p:cNvSpPr>
            <a:spLocks noChangeArrowheads="1"/>
          </p:cNvSpPr>
          <p:nvPr/>
        </p:nvSpPr>
        <p:spPr bwMode="auto">
          <a:xfrm>
            <a:off x="5943600" y="4800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E</a:t>
            </a:r>
          </a:p>
        </p:txBody>
      </p:sp>
      <p:cxnSp>
        <p:nvCxnSpPr>
          <p:cNvPr id="61490" name="AutoShape 57"/>
          <p:cNvCxnSpPr>
            <a:cxnSpLocks noChangeShapeType="1"/>
            <a:stCxn id="61486" idx="3"/>
            <a:endCxn id="61491"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61491" name="Oval 58"/>
          <p:cNvSpPr>
            <a:spLocks noChangeArrowheads="1"/>
          </p:cNvSpPr>
          <p:nvPr/>
        </p:nvSpPr>
        <p:spPr bwMode="auto">
          <a:xfrm>
            <a:off x="5029200" y="4800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D</a:t>
            </a:r>
          </a:p>
        </p:txBody>
      </p:sp>
      <p:sp>
        <p:nvSpPr>
          <p:cNvPr id="61492" name="Oval 59"/>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61493" name="AutoShape 60"/>
          <p:cNvCxnSpPr>
            <a:cxnSpLocks noChangeShapeType="1"/>
            <a:stCxn id="61497" idx="4"/>
            <a:endCxn id="61492"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61494" name="Oval 64"/>
          <p:cNvSpPr>
            <a:spLocks noChangeArrowheads="1"/>
          </p:cNvSpPr>
          <p:nvPr/>
        </p:nvSpPr>
        <p:spPr bwMode="auto">
          <a:xfrm>
            <a:off x="7086600" y="3657600"/>
            <a:ext cx="685800" cy="685800"/>
          </a:xfrm>
          <a:prstGeom prst="ellipse">
            <a:avLst/>
          </a:prstGeom>
          <a:solidFill>
            <a:schemeClr val="accent1"/>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61495" name="AutoShape 65"/>
          <p:cNvCxnSpPr>
            <a:cxnSpLocks noChangeShapeType="1"/>
            <a:stCxn id="61494" idx="4"/>
            <a:endCxn id="61496" idx="0"/>
          </p:cNvCxnSpPr>
          <p:nvPr/>
        </p:nvCxnSpPr>
        <p:spPr bwMode="auto">
          <a:xfrm>
            <a:off x="7429500" y="4356100"/>
            <a:ext cx="0" cy="431800"/>
          </a:xfrm>
          <a:prstGeom prst="straightConnector1">
            <a:avLst/>
          </a:prstGeom>
          <a:noFill/>
          <a:ln w="25400">
            <a:solidFill>
              <a:schemeClr val="accent1"/>
            </a:solidFill>
            <a:miter lim="800000"/>
            <a:headEnd/>
            <a:tailEnd type="triangle" w="med" len="sm"/>
          </a:ln>
          <a:extLst>
            <a:ext uri="{909E8E84-426E-40dd-AFC4-6F175D3DCCD1}">
              <a14:hiddenFill xmlns="" xmlns:a14="http://schemas.microsoft.com/office/drawing/2010/main">
                <a:noFill/>
              </a14:hiddenFill>
            </a:ext>
          </a:extLst>
        </p:spPr>
      </p:cxnSp>
      <p:sp>
        <p:nvSpPr>
          <p:cNvPr id="61496" name="Oval 66"/>
          <p:cNvSpPr>
            <a:spLocks noChangeArrowheads="1"/>
          </p:cNvSpPr>
          <p:nvPr/>
        </p:nvSpPr>
        <p:spPr bwMode="auto">
          <a:xfrm>
            <a:off x="7086600" y="4800600"/>
            <a:ext cx="685800" cy="685800"/>
          </a:xfrm>
          <a:prstGeom prst="ellipse">
            <a:avLst/>
          </a:prstGeom>
          <a:solidFill>
            <a:schemeClr val="accent1"/>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61497" name="Oval 67"/>
          <p:cNvSpPr>
            <a:spLocks noChangeArrowheads="1"/>
          </p:cNvSpPr>
          <p:nvPr/>
        </p:nvSpPr>
        <p:spPr bwMode="auto">
          <a:xfrm>
            <a:off x="8229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C</a:t>
            </a:r>
          </a:p>
        </p:txBody>
      </p:sp>
      <p:cxnSp>
        <p:nvCxnSpPr>
          <p:cNvPr id="61498" name="AutoShape 68"/>
          <p:cNvCxnSpPr>
            <a:cxnSpLocks noChangeShapeType="1"/>
            <a:stCxn id="61485" idx="5"/>
            <a:endCxn id="61497"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61499" name="AutoShape 70"/>
          <p:cNvCxnSpPr>
            <a:cxnSpLocks noChangeShapeType="1"/>
            <a:stCxn id="61489" idx="6"/>
            <a:endCxn id="61496"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61500" name="Oval 71"/>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61501" name="AutoShape 72"/>
          <p:cNvCxnSpPr>
            <a:cxnSpLocks noChangeShapeType="1"/>
            <a:stCxn id="61491" idx="4"/>
            <a:endCxn id="61500"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61502" name="AutoShape 73"/>
          <p:cNvCxnSpPr>
            <a:cxnSpLocks noChangeShapeType="1"/>
            <a:stCxn id="61485" idx="4"/>
            <a:endCxn id="61494" idx="0"/>
          </p:cNvCxnSpPr>
          <p:nvPr/>
        </p:nvCxnSpPr>
        <p:spPr bwMode="auto">
          <a:xfrm>
            <a:off x="7429500" y="3213100"/>
            <a:ext cx="0" cy="431800"/>
          </a:xfrm>
          <a:prstGeom prst="straightConnector1">
            <a:avLst/>
          </a:prstGeom>
          <a:noFill/>
          <a:ln w="25400">
            <a:solidFill>
              <a:schemeClr val="accent1"/>
            </a:solidFill>
            <a:miter lim="800000"/>
            <a:headEnd/>
            <a:tailEnd type="triangle" w="med" len="sm"/>
          </a:ln>
          <a:extLst>
            <a:ext uri="{909E8E84-426E-40dd-AFC4-6F175D3DCCD1}">
              <a14:hiddenFill xmlns="" xmlns:a14="http://schemas.microsoft.com/office/drawing/2010/main">
                <a:noFill/>
              </a14:hiddenFill>
            </a:ext>
          </a:extLst>
        </p:spPr>
      </p:cxnSp>
      <p:cxnSp>
        <p:nvCxnSpPr>
          <p:cNvPr id="61503" name="AutoShape 74"/>
          <p:cNvCxnSpPr>
            <a:cxnSpLocks noChangeShapeType="1"/>
            <a:stCxn id="61492" idx="2"/>
            <a:endCxn id="61496"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61504" name="Text Box 79"/>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queue</a:t>
            </a:r>
            <a:r>
              <a:rPr lang="en-US" sz="2000" b="1">
                <a:solidFill>
                  <a:srgbClr val="CC3300"/>
                </a:solidFill>
                <a:latin typeface="Courier New" pitchFamily="49" charset="0"/>
              </a:rPr>
              <a:t>)</a:t>
            </a:r>
          </a:p>
        </p:txBody>
      </p:sp>
      <p:sp>
        <p:nvSpPr>
          <p:cNvPr id="315472" name="Text Box 80"/>
          <p:cNvSpPr txBox="1">
            <a:spLocks noChangeArrowheads="1"/>
          </p:cNvSpPr>
          <p:nvPr/>
        </p:nvSpPr>
        <p:spPr bwMode="auto">
          <a:xfrm>
            <a:off x="6400800" y="5842000"/>
            <a:ext cx="1565275"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chemeClr val="tx2"/>
                </a:solidFill>
                <a:latin typeface="Arial" pitchFamily="34" charset="0"/>
              </a:rPr>
              <a:t>path: </a:t>
            </a:r>
            <a:r>
              <a:rPr lang="en-US" sz="2000" b="1">
                <a:latin typeface="Arial" pitchFamily="34" charset="0"/>
              </a:rPr>
              <a:t>S,B,G</a:t>
            </a:r>
            <a:br>
              <a:rPr lang="en-US" sz="2000" b="1">
                <a:solidFill>
                  <a:schemeClr val="tx2"/>
                </a:solidFill>
                <a:latin typeface="Arial" pitchFamily="34" charset="0"/>
              </a:rPr>
            </a:br>
            <a:r>
              <a:rPr lang="en-US" sz="2000" b="1">
                <a:solidFill>
                  <a:schemeClr val="tx2"/>
                </a:solidFill>
                <a:latin typeface="Arial" pitchFamily="34" charset="0"/>
              </a:rPr>
              <a:t>cost:</a:t>
            </a:r>
            <a:r>
              <a:rPr lang="en-US" sz="2000" b="1">
                <a:latin typeface="Arial" pitchFamily="34" charset="0"/>
              </a:rPr>
              <a:t> 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5472"/>
                                        </p:tgtEl>
                                        <p:attrNameLst>
                                          <p:attrName>style.visibility</p:attrName>
                                        </p:attrNameLst>
                                      </p:cBhvr>
                                      <p:to>
                                        <p:strVal val="visible"/>
                                      </p:to>
                                    </p:set>
                                    <p:anim calcmode="lin" valueType="num">
                                      <p:cBhvr additive="base">
                                        <p:cTn id="7" dur="500" fill="hold"/>
                                        <p:tgtEl>
                                          <p:spTgt spid="315472"/>
                                        </p:tgtEl>
                                        <p:attrNameLst>
                                          <p:attrName>ppt_x</p:attrName>
                                        </p:attrNameLst>
                                      </p:cBhvr>
                                      <p:tavLst>
                                        <p:tav tm="0">
                                          <p:val>
                                            <p:strVal val="#ppt_x"/>
                                          </p:val>
                                        </p:tav>
                                        <p:tav tm="100000">
                                          <p:val>
                                            <p:strVal val="#ppt_x"/>
                                          </p:val>
                                        </p:tav>
                                      </p:tavLst>
                                    </p:anim>
                                    <p:anim calcmode="lin" valueType="num">
                                      <p:cBhvr additive="base">
                                        <p:cTn id="8" dur="500" fill="hold"/>
                                        <p:tgtEl>
                                          <p:spTgt spid="315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7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0" y="196850"/>
            <a:ext cx="9110663" cy="519113"/>
          </a:xfrm>
        </p:spPr>
        <p:txBody>
          <a:bodyPr lIns="0" tIns="0" rIns="0" bIns="0"/>
          <a:lstStyle/>
          <a:p>
            <a:pPr algn="ct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t>General State-Space Search Algorithm</a:t>
            </a:r>
          </a:p>
        </p:txBody>
      </p:sp>
      <p:sp>
        <p:nvSpPr>
          <p:cNvPr id="62467" name="Text Box 3"/>
          <p:cNvSpPr txBox="1">
            <a:spLocks noChangeArrowheads="1"/>
          </p:cNvSpPr>
          <p:nvPr/>
        </p:nvSpPr>
        <p:spPr bwMode="auto">
          <a:xfrm>
            <a:off x="368300" y="914400"/>
            <a:ext cx="8742363" cy="6037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5000" rIns="90000" bIns="450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eaLnBrk="1" hangingPunct="1"/>
            <a:r>
              <a:rPr lang="en-US" sz="2000" dirty="0">
                <a:solidFill>
                  <a:srgbClr val="000000"/>
                </a:solidFill>
                <a:latin typeface="Arial" pitchFamily="34" charset="0"/>
              </a:rPr>
              <a:t>function general-search(problem, QUEUEING-FUNCTION)</a:t>
            </a:r>
            <a:r>
              <a:rPr lang="x-none" sz="2000" dirty="0">
                <a:solidFill>
                  <a:srgbClr val="000000"/>
                </a:solidFill>
                <a:latin typeface="Arial" pitchFamily="34" charset="0"/>
              </a:rPr>
              <a:t>‏</a:t>
            </a:r>
            <a:endParaRPr lang="en-US" sz="2000" dirty="0">
              <a:solidFill>
                <a:srgbClr val="000000"/>
              </a:solidFill>
              <a:latin typeface="Arial" pitchFamily="34" charset="0"/>
            </a:endParaRPr>
          </a:p>
          <a:p>
            <a:pPr eaLnBrk="1" hangingPunct="1"/>
            <a:r>
              <a:rPr lang="en-US" sz="2000" dirty="0">
                <a:solidFill>
                  <a:srgbClr val="000000"/>
                </a:solidFill>
                <a:latin typeface="Arial" pitchFamily="34" charset="0"/>
              </a:rPr>
              <a:t> </a:t>
            </a:r>
            <a:r>
              <a:rPr lang="en-US" sz="2000" dirty="0">
                <a:solidFill>
                  <a:srgbClr val="0000FF"/>
                </a:solidFill>
                <a:latin typeface="Arial" pitchFamily="34" charset="0"/>
              </a:rPr>
              <a:t> ;; problem describes the start state, actions, goal test, and</a:t>
            </a:r>
          </a:p>
          <a:p>
            <a:pPr eaLnBrk="1" hangingPunct="1"/>
            <a:r>
              <a:rPr lang="en-US" sz="2000" dirty="0">
                <a:solidFill>
                  <a:srgbClr val="0000FF"/>
                </a:solidFill>
                <a:latin typeface="Arial" pitchFamily="34" charset="0"/>
              </a:rPr>
              <a:t>  ;;   action costs</a:t>
            </a:r>
          </a:p>
          <a:p>
            <a:pPr eaLnBrk="1" hangingPunct="1"/>
            <a:r>
              <a:rPr lang="en-US" sz="2000" dirty="0">
                <a:solidFill>
                  <a:srgbClr val="0000FF"/>
                </a:solidFill>
                <a:latin typeface="Arial" pitchFamily="34" charset="0"/>
              </a:rPr>
              <a:t>  ;; </a:t>
            </a:r>
            <a:r>
              <a:rPr lang="en-US" sz="2000" dirty="0" err="1">
                <a:solidFill>
                  <a:srgbClr val="0000FF"/>
                </a:solidFill>
                <a:latin typeface="Arial" pitchFamily="34" charset="0"/>
              </a:rPr>
              <a:t>queueing</a:t>
            </a:r>
            <a:r>
              <a:rPr lang="en-US" sz="2000" dirty="0">
                <a:solidFill>
                  <a:srgbClr val="0000FF"/>
                </a:solidFill>
                <a:latin typeface="Arial" pitchFamily="34" charset="0"/>
              </a:rPr>
              <a:t>-function is a comparator function that ranks two states</a:t>
            </a:r>
          </a:p>
          <a:p>
            <a:pPr eaLnBrk="1" hangingPunct="1"/>
            <a:r>
              <a:rPr lang="en-US" sz="2000" dirty="0">
                <a:solidFill>
                  <a:srgbClr val="0000FF"/>
                </a:solidFill>
                <a:latin typeface="Arial" pitchFamily="34" charset="0"/>
              </a:rPr>
              <a:t>  ;; general-search returns either a goal node or "failure"</a:t>
            </a:r>
          </a:p>
          <a:p>
            <a:pPr eaLnBrk="1" hangingPunct="1"/>
            <a:endParaRPr lang="en-US" sz="2000" dirty="0">
              <a:solidFill>
                <a:srgbClr val="000000"/>
              </a:solidFill>
              <a:latin typeface="Arial" pitchFamily="34" charset="0"/>
            </a:endParaRPr>
          </a:p>
          <a:p>
            <a:pPr eaLnBrk="1" hangingPunct="1"/>
            <a:r>
              <a:rPr lang="en-US" sz="2000" dirty="0">
                <a:solidFill>
                  <a:srgbClr val="000000"/>
                </a:solidFill>
                <a:latin typeface="Arial" pitchFamily="34" charset="0"/>
              </a:rPr>
              <a:t>  frontier = MAKE-QUEUE(MAKE-NODE(</a:t>
            </a:r>
            <a:r>
              <a:rPr lang="en-US" sz="2000" dirty="0" err="1">
                <a:solidFill>
                  <a:srgbClr val="000000"/>
                </a:solidFill>
                <a:latin typeface="Arial" pitchFamily="34" charset="0"/>
              </a:rPr>
              <a:t>problem.INITIAL</a:t>
            </a:r>
            <a:r>
              <a:rPr lang="en-US" sz="2000" dirty="0">
                <a:solidFill>
                  <a:srgbClr val="000000"/>
                </a:solidFill>
                <a:latin typeface="Arial" pitchFamily="34" charset="0"/>
              </a:rPr>
              <a:t>-STATE))</a:t>
            </a:r>
            <a:r>
              <a:rPr lang="x-none" sz="2000" dirty="0">
                <a:solidFill>
                  <a:srgbClr val="000000"/>
                </a:solidFill>
                <a:latin typeface="Arial" pitchFamily="34" charset="0"/>
              </a:rPr>
              <a:t>‏</a:t>
            </a:r>
            <a:endParaRPr lang="en-US" sz="2000" dirty="0">
              <a:solidFill>
                <a:srgbClr val="000000"/>
              </a:solidFill>
              <a:latin typeface="Arial" pitchFamily="34" charset="0"/>
            </a:endParaRPr>
          </a:p>
          <a:p>
            <a:pPr eaLnBrk="1" hangingPunct="1"/>
            <a:r>
              <a:rPr lang="en-US" sz="2000" dirty="0">
                <a:solidFill>
                  <a:srgbClr val="000000"/>
                </a:solidFill>
                <a:latin typeface="Arial" pitchFamily="34" charset="0"/>
              </a:rPr>
              <a:t>  </a:t>
            </a:r>
            <a:r>
              <a:rPr lang="en-US" sz="2000" b="1" dirty="0">
                <a:solidFill>
                  <a:srgbClr val="000000"/>
                </a:solidFill>
                <a:latin typeface="Arial" pitchFamily="34" charset="0"/>
              </a:rPr>
              <a:t>loop</a:t>
            </a:r>
          </a:p>
          <a:p>
            <a:pPr eaLnBrk="1" hangingPunct="1"/>
            <a:r>
              <a:rPr lang="en-US" sz="2000" dirty="0">
                <a:solidFill>
                  <a:srgbClr val="000000"/>
                </a:solidFill>
                <a:latin typeface="Arial" pitchFamily="34" charset="0"/>
              </a:rPr>
              <a:t>     </a:t>
            </a:r>
            <a:r>
              <a:rPr lang="en-US" sz="2000" b="1" dirty="0">
                <a:solidFill>
                  <a:srgbClr val="000000"/>
                </a:solidFill>
                <a:latin typeface="Arial" pitchFamily="34" charset="0"/>
              </a:rPr>
              <a:t>if</a:t>
            </a:r>
            <a:r>
              <a:rPr lang="en-US" sz="2000" dirty="0">
                <a:solidFill>
                  <a:srgbClr val="000000"/>
                </a:solidFill>
                <a:latin typeface="Arial" pitchFamily="34" charset="0"/>
              </a:rPr>
              <a:t> EMPTY(frontier) </a:t>
            </a:r>
            <a:r>
              <a:rPr lang="en-US" sz="2000" b="1" dirty="0">
                <a:solidFill>
                  <a:srgbClr val="000000"/>
                </a:solidFill>
                <a:latin typeface="Arial" pitchFamily="34" charset="0"/>
              </a:rPr>
              <a:t>then return </a:t>
            </a:r>
            <a:r>
              <a:rPr lang="en-US" sz="2000" dirty="0">
                <a:solidFill>
                  <a:srgbClr val="000000"/>
                </a:solidFill>
                <a:latin typeface="Arial" pitchFamily="34" charset="0"/>
              </a:rPr>
              <a:t>"failure"</a:t>
            </a:r>
          </a:p>
          <a:p>
            <a:pPr eaLnBrk="1" hangingPunct="1"/>
            <a:r>
              <a:rPr lang="en-US" sz="2000" dirty="0">
                <a:solidFill>
                  <a:srgbClr val="000000"/>
                </a:solidFill>
                <a:latin typeface="Arial" pitchFamily="34" charset="0"/>
              </a:rPr>
              <a:t>     node = REMOVE-FRONT(frontier)</a:t>
            </a:r>
            <a:r>
              <a:rPr lang="x-none" sz="2000" dirty="0">
                <a:solidFill>
                  <a:srgbClr val="000000"/>
                </a:solidFill>
                <a:latin typeface="Arial" pitchFamily="34" charset="0"/>
              </a:rPr>
              <a:t>‏</a:t>
            </a:r>
            <a:endParaRPr lang="en-US" sz="2000" dirty="0">
              <a:solidFill>
                <a:srgbClr val="000000"/>
              </a:solidFill>
              <a:latin typeface="Arial" pitchFamily="34" charset="0"/>
            </a:endParaRPr>
          </a:p>
          <a:p>
            <a:pPr eaLnBrk="1" hangingPunct="1"/>
            <a:r>
              <a:rPr lang="en-US" sz="2000" dirty="0">
                <a:solidFill>
                  <a:srgbClr val="000000"/>
                </a:solidFill>
                <a:latin typeface="Arial" pitchFamily="34" charset="0"/>
              </a:rPr>
              <a:t>     </a:t>
            </a:r>
            <a:r>
              <a:rPr lang="en-US" sz="2000" b="1" dirty="0">
                <a:solidFill>
                  <a:srgbClr val="000000"/>
                </a:solidFill>
                <a:latin typeface="Arial" pitchFamily="34" charset="0"/>
              </a:rPr>
              <a:t>if </a:t>
            </a:r>
            <a:r>
              <a:rPr lang="en-US" sz="2000" dirty="0" err="1">
                <a:solidFill>
                  <a:srgbClr val="000000"/>
                </a:solidFill>
                <a:latin typeface="Arial" pitchFamily="34" charset="0"/>
              </a:rPr>
              <a:t>problem.</a:t>
            </a:r>
            <a:r>
              <a:rPr lang="en-US" sz="2000" b="1" dirty="0" err="1">
                <a:solidFill>
                  <a:srgbClr val="FF0000"/>
                </a:solidFill>
                <a:latin typeface="Arial" pitchFamily="34" charset="0"/>
              </a:rPr>
              <a:t>GOAL</a:t>
            </a:r>
            <a:r>
              <a:rPr lang="en-US" sz="2000" b="1" dirty="0">
                <a:solidFill>
                  <a:srgbClr val="FF0000"/>
                </a:solidFill>
                <a:latin typeface="Arial" pitchFamily="34" charset="0"/>
              </a:rPr>
              <a:t>-TEST</a:t>
            </a:r>
            <a:r>
              <a:rPr lang="en-US" sz="2000" dirty="0">
                <a:solidFill>
                  <a:srgbClr val="000000"/>
                </a:solidFill>
                <a:latin typeface="Arial" pitchFamily="34" charset="0"/>
              </a:rPr>
              <a:t>(</a:t>
            </a:r>
            <a:r>
              <a:rPr lang="en-US" sz="2000" dirty="0" err="1">
                <a:solidFill>
                  <a:srgbClr val="000000"/>
                </a:solidFill>
                <a:latin typeface="Arial" pitchFamily="34" charset="0"/>
              </a:rPr>
              <a:t>node.STATE</a:t>
            </a:r>
            <a:r>
              <a:rPr lang="en-US" sz="2000" dirty="0">
                <a:solidFill>
                  <a:srgbClr val="000000"/>
                </a:solidFill>
                <a:latin typeface="Arial" pitchFamily="34" charset="0"/>
              </a:rPr>
              <a:t>) succeeds</a:t>
            </a:r>
          </a:p>
          <a:p>
            <a:pPr eaLnBrk="1" hangingPunct="1"/>
            <a:r>
              <a:rPr lang="en-US" sz="2000" dirty="0">
                <a:solidFill>
                  <a:srgbClr val="000000"/>
                </a:solidFill>
                <a:latin typeface="Arial" pitchFamily="34" charset="0"/>
              </a:rPr>
              <a:t>		</a:t>
            </a:r>
            <a:r>
              <a:rPr lang="en-US" sz="2000" b="1" dirty="0">
                <a:solidFill>
                  <a:srgbClr val="000000"/>
                </a:solidFill>
                <a:latin typeface="Arial" pitchFamily="34" charset="0"/>
              </a:rPr>
              <a:t>then return </a:t>
            </a:r>
            <a:r>
              <a:rPr lang="en-US" sz="2000" dirty="0">
                <a:solidFill>
                  <a:srgbClr val="000000"/>
                </a:solidFill>
                <a:latin typeface="Arial" pitchFamily="34" charset="0"/>
              </a:rPr>
              <a:t>node</a:t>
            </a:r>
          </a:p>
          <a:p>
            <a:pPr eaLnBrk="1" hangingPunct="1"/>
            <a:r>
              <a:rPr lang="en-US" sz="2000" dirty="0">
                <a:solidFill>
                  <a:srgbClr val="000000"/>
                </a:solidFill>
                <a:latin typeface="Arial" pitchFamily="34" charset="0"/>
              </a:rPr>
              <a:t>     frontier = </a:t>
            </a:r>
            <a:r>
              <a:rPr lang="en-US" sz="2000" b="1" dirty="0">
                <a:solidFill>
                  <a:srgbClr val="FF0000"/>
                </a:solidFill>
                <a:latin typeface="Arial" pitchFamily="34" charset="0"/>
              </a:rPr>
              <a:t>QUEUEING-FUNCTION</a:t>
            </a:r>
            <a:r>
              <a:rPr lang="en-US" sz="2000" dirty="0">
                <a:solidFill>
                  <a:srgbClr val="000000"/>
                </a:solidFill>
                <a:latin typeface="Arial" pitchFamily="34" charset="0"/>
              </a:rPr>
              <a:t>(frontier, </a:t>
            </a:r>
            <a:r>
              <a:rPr lang="en-US" sz="2000" b="1" dirty="0">
                <a:solidFill>
                  <a:srgbClr val="FF0000"/>
                </a:solidFill>
                <a:latin typeface="Arial" pitchFamily="34" charset="0"/>
              </a:rPr>
              <a:t>EXPAND</a:t>
            </a:r>
            <a:r>
              <a:rPr lang="en-US" sz="2000" dirty="0">
                <a:solidFill>
                  <a:srgbClr val="000000"/>
                </a:solidFill>
                <a:latin typeface="Arial" pitchFamily="34" charset="0"/>
              </a:rPr>
              <a:t>(node,</a:t>
            </a:r>
          </a:p>
          <a:p>
            <a:pPr eaLnBrk="1" hangingPunct="1"/>
            <a:r>
              <a:rPr lang="en-US" sz="2000" dirty="0">
                <a:solidFill>
                  <a:srgbClr val="000000"/>
                </a:solidFill>
                <a:latin typeface="Arial" pitchFamily="34" charset="0"/>
              </a:rPr>
              <a:t>				                  </a:t>
            </a:r>
            <a:r>
              <a:rPr lang="en-US" sz="2000" dirty="0" err="1">
                <a:solidFill>
                  <a:srgbClr val="000000"/>
                </a:solidFill>
                <a:latin typeface="Arial" pitchFamily="34" charset="0"/>
              </a:rPr>
              <a:t>problem.ACTIONS</a:t>
            </a:r>
            <a:r>
              <a:rPr lang="en-US" sz="2000" dirty="0">
                <a:solidFill>
                  <a:srgbClr val="000000"/>
                </a:solidFill>
                <a:latin typeface="Arial" pitchFamily="34" charset="0"/>
              </a:rPr>
              <a:t>))</a:t>
            </a:r>
            <a:r>
              <a:rPr lang="x-none" sz="2000" dirty="0">
                <a:solidFill>
                  <a:srgbClr val="000000"/>
                </a:solidFill>
                <a:latin typeface="Arial" pitchFamily="34" charset="0"/>
              </a:rPr>
              <a:t>‏</a:t>
            </a:r>
            <a:endParaRPr lang="en-US" sz="2000" dirty="0">
              <a:solidFill>
                <a:srgbClr val="000000"/>
              </a:solidFill>
              <a:latin typeface="Arial" pitchFamily="34" charset="0"/>
            </a:endParaRPr>
          </a:p>
          <a:p>
            <a:pPr eaLnBrk="1" hangingPunct="1"/>
            <a:r>
              <a:rPr lang="en-US" sz="2000" dirty="0">
                <a:solidFill>
                  <a:srgbClr val="000000"/>
                </a:solidFill>
                <a:latin typeface="Arial" pitchFamily="34" charset="0"/>
              </a:rPr>
              <a:t>     </a:t>
            </a:r>
            <a:r>
              <a:rPr lang="en-US" sz="2000" dirty="0">
                <a:solidFill>
                  <a:srgbClr val="0000FF"/>
                </a:solidFill>
                <a:latin typeface="Arial" pitchFamily="34" charset="0"/>
              </a:rPr>
              <a:t>;; successors(node) = EXPAND(node, ACTIONS)</a:t>
            </a:r>
            <a:r>
              <a:rPr lang="x-none" sz="2000" dirty="0">
                <a:solidFill>
                  <a:srgbClr val="0000FF"/>
                </a:solidFill>
                <a:latin typeface="Arial" pitchFamily="34" charset="0"/>
              </a:rPr>
              <a:t>‏</a:t>
            </a:r>
            <a:endParaRPr lang="en-US" sz="2000" dirty="0">
              <a:solidFill>
                <a:srgbClr val="0000FF"/>
              </a:solidFill>
              <a:latin typeface="Arial" pitchFamily="34" charset="0"/>
            </a:endParaRPr>
          </a:p>
          <a:p>
            <a:pPr eaLnBrk="1" hangingPunct="1"/>
            <a:r>
              <a:rPr lang="en-US" sz="2000" dirty="0">
                <a:solidFill>
                  <a:srgbClr val="0000FF"/>
                </a:solidFill>
                <a:latin typeface="Arial" pitchFamily="34" charset="0"/>
              </a:rPr>
              <a:t>     ;; Note: The goal test is NOT done when nodes are generated</a:t>
            </a:r>
          </a:p>
          <a:p>
            <a:pPr eaLnBrk="1" hangingPunct="1"/>
            <a:r>
              <a:rPr lang="en-US" sz="2000" dirty="0">
                <a:solidFill>
                  <a:srgbClr val="0000FF"/>
                </a:solidFill>
                <a:latin typeface="Arial" pitchFamily="34" charset="0"/>
              </a:rPr>
              <a:t>     ;; Note: This algorithm does not detect loops</a:t>
            </a:r>
          </a:p>
          <a:p>
            <a:pPr eaLnBrk="1" hangingPunct="1"/>
            <a:r>
              <a:rPr lang="en-US" sz="2000" dirty="0">
                <a:solidFill>
                  <a:srgbClr val="000000"/>
                </a:solidFill>
                <a:latin typeface="Arial" pitchFamily="34" charset="0"/>
              </a:rPr>
              <a:t>  end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7D8D637E-D2CB-48F6-ABD4-867B903CA806}" type="slidenum">
              <a:rPr lang="en-US"/>
              <a:pPr>
                <a:defRPr/>
              </a:pPr>
              <a:t>57</a:t>
            </a:fld>
            <a:endParaRPr lang="en-US"/>
          </a:p>
        </p:txBody>
      </p:sp>
      <p:sp>
        <p:nvSpPr>
          <p:cNvPr id="63491" name="Rectangle 2"/>
          <p:cNvSpPr>
            <a:spLocks noGrp="1" noChangeArrowheads="1"/>
          </p:cNvSpPr>
          <p:nvPr>
            <p:ph type="title"/>
          </p:nvPr>
        </p:nvSpPr>
        <p:spPr/>
        <p:txBody>
          <a:bodyPr/>
          <a:lstStyle/>
          <a:p>
            <a:pPr eaLnBrk="1" hangingPunct="1"/>
            <a:r>
              <a:rPr lang="en-US" sz="3600"/>
              <a:t>Evaluating Search Strategies</a:t>
            </a:r>
          </a:p>
        </p:txBody>
      </p:sp>
      <p:sp>
        <p:nvSpPr>
          <p:cNvPr id="405507" name="Rectangle 3"/>
          <p:cNvSpPr>
            <a:spLocks noGrp="1" noChangeArrowheads="1"/>
          </p:cNvSpPr>
          <p:nvPr>
            <p:ph type="body" idx="1"/>
          </p:nvPr>
        </p:nvSpPr>
        <p:spPr/>
        <p:txBody>
          <a:bodyPr/>
          <a:lstStyle/>
          <a:p>
            <a:pPr eaLnBrk="1" hangingPunct="1"/>
            <a:r>
              <a:rPr lang="en-US" sz="2800" dirty="0">
                <a:solidFill>
                  <a:srgbClr val="CC3300"/>
                </a:solidFill>
              </a:rPr>
              <a:t>Completeness</a:t>
            </a:r>
            <a:br>
              <a:rPr lang="en-US" sz="2800" dirty="0"/>
            </a:br>
            <a:r>
              <a:rPr lang="en-US" b="0" dirty="0"/>
              <a:t>If a solution exists, will it be found?</a:t>
            </a:r>
          </a:p>
          <a:p>
            <a:pPr lvl="1" eaLnBrk="1" hangingPunct="1"/>
            <a:r>
              <a:rPr lang="en-US" dirty="0"/>
              <a:t>a complete algorithm will find </a:t>
            </a:r>
            <a:r>
              <a:rPr lang="en-US" b="1" i="1" dirty="0"/>
              <a:t>a</a:t>
            </a:r>
            <a:r>
              <a:rPr lang="en-US" dirty="0"/>
              <a:t> solution (not all)</a:t>
            </a:r>
          </a:p>
          <a:p>
            <a:pPr lvl="1" eaLnBrk="1" hangingPunct="1"/>
            <a:endParaRPr lang="en-US" dirty="0"/>
          </a:p>
          <a:p>
            <a:pPr eaLnBrk="1" hangingPunct="1"/>
            <a:r>
              <a:rPr lang="en-US" sz="2800" dirty="0">
                <a:solidFill>
                  <a:srgbClr val="CC3300"/>
                </a:solidFill>
              </a:rPr>
              <a:t>Optimality / Admissibility</a:t>
            </a:r>
            <a:br>
              <a:rPr lang="en-US" sz="2800" dirty="0">
                <a:solidFill>
                  <a:srgbClr val="CC3300"/>
                </a:solidFill>
              </a:rPr>
            </a:br>
            <a:r>
              <a:rPr lang="en-US" b="0" dirty="0"/>
              <a:t>If a solution is found, is it guaranteed to be optimal?</a:t>
            </a:r>
          </a:p>
          <a:p>
            <a:pPr lvl="1" eaLnBrk="1" hangingPunct="1"/>
            <a:r>
              <a:rPr lang="en-US" dirty="0"/>
              <a:t>an admissible algorithm will find a </a:t>
            </a:r>
            <a:r>
              <a:rPr lang="en-US" b="1" dirty="0"/>
              <a:t>solution with minimum cost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5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5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5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5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BB94CECE-A359-4D70-B6E7-8E3341266A44}" type="slidenum">
              <a:rPr lang="en-US"/>
              <a:pPr>
                <a:defRPr/>
              </a:pPr>
              <a:t>58</a:t>
            </a:fld>
            <a:endParaRPr lang="en-US"/>
          </a:p>
        </p:txBody>
      </p:sp>
      <p:sp>
        <p:nvSpPr>
          <p:cNvPr id="64515" name="Rectangle 2"/>
          <p:cNvSpPr>
            <a:spLocks noGrp="1" noChangeArrowheads="1"/>
          </p:cNvSpPr>
          <p:nvPr>
            <p:ph type="title"/>
          </p:nvPr>
        </p:nvSpPr>
        <p:spPr/>
        <p:txBody>
          <a:bodyPr/>
          <a:lstStyle/>
          <a:p>
            <a:pPr eaLnBrk="1" hangingPunct="1"/>
            <a:r>
              <a:rPr lang="en-US" sz="3600"/>
              <a:t>Evaluating Search Strategies</a:t>
            </a:r>
          </a:p>
        </p:txBody>
      </p:sp>
      <p:sp>
        <p:nvSpPr>
          <p:cNvPr id="408579" name="Rectangle 3"/>
          <p:cNvSpPr>
            <a:spLocks noGrp="1" noChangeArrowheads="1"/>
          </p:cNvSpPr>
          <p:nvPr>
            <p:ph type="body" idx="1"/>
          </p:nvPr>
        </p:nvSpPr>
        <p:spPr/>
        <p:txBody>
          <a:bodyPr/>
          <a:lstStyle/>
          <a:p>
            <a:pPr eaLnBrk="1" hangingPunct="1"/>
            <a:r>
              <a:rPr lang="en-US" sz="2800" dirty="0">
                <a:solidFill>
                  <a:srgbClr val="CC3300"/>
                </a:solidFill>
              </a:rPr>
              <a:t>Time Complexity</a:t>
            </a:r>
            <a:br>
              <a:rPr lang="en-US" sz="2800" dirty="0"/>
            </a:br>
            <a:r>
              <a:rPr lang="en-US" b="0" dirty="0"/>
              <a:t>How long does it take to find a solution?</a:t>
            </a:r>
          </a:p>
          <a:p>
            <a:pPr lvl="1" eaLnBrk="1" hangingPunct="1"/>
            <a:r>
              <a:rPr lang="en-US" dirty="0"/>
              <a:t>usually measured for worst case</a:t>
            </a:r>
          </a:p>
          <a:p>
            <a:pPr lvl="1" eaLnBrk="1" hangingPunct="1"/>
            <a:r>
              <a:rPr lang="en-US" dirty="0"/>
              <a:t>measured by counting </a:t>
            </a:r>
            <a:r>
              <a:rPr lang="en-US" b="1" dirty="0"/>
              <a:t>number of nodes expanded</a:t>
            </a:r>
          </a:p>
          <a:p>
            <a:pPr lvl="1" eaLnBrk="1" hangingPunct="1"/>
            <a:endParaRPr lang="en-US" dirty="0"/>
          </a:p>
          <a:p>
            <a:pPr eaLnBrk="1" hangingPunct="1"/>
            <a:r>
              <a:rPr lang="en-US" sz="2800" dirty="0">
                <a:solidFill>
                  <a:srgbClr val="CC3300"/>
                </a:solidFill>
              </a:rPr>
              <a:t>Space Complexity</a:t>
            </a:r>
            <a:br>
              <a:rPr lang="en-US" sz="2800" dirty="0"/>
            </a:br>
            <a:r>
              <a:rPr lang="en-US" b="0" dirty="0"/>
              <a:t>How much space is used by the algorithm?</a:t>
            </a:r>
          </a:p>
          <a:p>
            <a:pPr lvl="1" eaLnBrk="1" hangingPunct="1"/>
            <a:r>
              <a:rPr lang="en-US" dirty="0"/>
              <a:t>measured in terms of the </a:t>
            </a:r>
            <a:r>
              <a:rPr lang="en-US" b="1" dirty="0"/>
              <a:t>maximum size</a:t>
            </a:r>
            <a:br>
              <a:rPr lang="en-US" b="1" dirty="0"/>
            </a:br>
            <a:r>
              <a:rPr lang="en-US" b="1" dirty="0"/>
              <a:t>of the </a:t>
            </a:r>
            <a:r>
              <a:rPr lang="en-US" b="1" i="1" dirty="0"/>
              <a:t>Frontier </a:t>
            </a:r>
            <a:r>
              <a:rPr lang="en-US" dirty="0"/>
              <a:t>during the search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8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8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8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85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8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bldLvl="2"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idx="1"/>
          </p:nvPr>
        </p:nvSpPr>
        <p:spPr>
          <a:xfrm>
            <a:off x="685800" y="1143000"/>
            <a:ext cx="7772400" cy="5257800"/>
          </a:xfrm>
        </p:spPr>
        <p:txBody>
          <a:bodyPr/>
          <a:lstStyle/>
          <a:p>
            <a:pPr eaLnBrk="1" hangingPunct="1">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If goal is at depth </a:t>
            </a:r>
            <a:r>
              <a:rPr lang="en-GB" i="1" dirty="0"/>
              <a:t>d</a:t>
            </a:r>
            <a:r>
              <a:rPr lang="en-GB" dirty="0"/>
              <a:t>, how big is the Frontier (worst case)?</a:t>
            </a:r>
          </a:p>
          <a:p>
            <a:pPr marL="0" indent="0" eaLnBrk="1" hangingPunct="1">
              <a:lnSpc>
                <a:spcPct val="93000"/>
              </a:lnSpc>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i="1" dirty="0">
              <a:latin typeface="Times New Roman" pitchFamily="18" charset="0"/>
            </a:endParaRPr>
          </a:p>
        </p:txBody>
      </p:sp>
      <p:sp>
        <p:nvSpPr>
          <p:cNvPr id="67587" name="Rectangle 2"/>
          <p:cNvSpPr>
            <a:spLocks noGrp="1" noChangeArrowheads="1"/>
          </p:cNvSpPr>
          <p:nvPr>
            <p:ph type="title"/>
          </p:nvPr>
        </p:nvSpPr>
        <p:spPr>
          <a:xfrm>
            <a:off x="0" y="152400"/>
            <a:ext cx="9144000" cy="609600"/>
          </a:xfrm>
        </p:spPr>
        <p:txBody>
          <a:bodyPr/>
          <a:lstStyle/>
          <a:p>
            <a:pPr algn="ct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What’s in the Frontier for BFS?</a:t>
            </a:r>
          </a:p>
        </p:txBody>
      </p:sp>
      <p:grpSp>
        <p:nvGrpSpPr>
          <p:cNvPr id="67588" name="Group 2"/>
          <p:cNvGrpSpPr>
            <a:grpSpLocks/>
          </p:cNvGrpSpPr>
          <p:nvPr/>
        </p:nvGrpSpPr>
        <p:grpSpPr bwMode="auto">
          <a:xfrm>
            <a:off x="2438400" y="2028825"/>
            <a:ext cx="4181475" cy="4324350"/>
            <a:chOff x="2371725" y="1162050"/>
            <a:chExt cx="4181475" cy="4324350"/>
          </a:xfrm>
        </p:grpSpPr>
        <p:pic>
          <p:nvPicPr>
            <p:cNvPr id="6758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725" y="1162050"/>
              <a:ext cx="4181475" cy="4324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grpSp>
          <p:nvGrpSpPr>
            <p:cNvPr id="67590" name="Group 1"/>
            <p:cNvGrpSpPr>
              <a:grpSpLocks/>
            </p:cNvGrpSpPr>
            <p:nvPr/>
          </p:nvGrpSpPr>
          <p:grpSpPr bwMode="auto">
            <a:xfrm>
              <a:off x="2667000" y="1466850"/>
              <a:ext cx="3657600" cy="3733800"/>
              <a:chOff x="2667000" y="1466850"/>
              <a:chExt cx="3657600" cy="3733800"/>
            </a:xfrm>
          </p:grpSpPr>
          <p:sp>
            <p:nvSpPr>
              <p:cNvPr id="67591" name="Oval 4"/>
              <p:cNvSpPr>
                <a:spLocks noChangeArrowheads="1"/>
              </p:cNvSpPr>
              <p:nvPr/>
            </p:nvSpPr>
            <p:spPr bwMode="auto">
              <a:xfrm>
                <a:off x="2667000" y="1466850"/>
                <a:ext cx="3657600" cy="3733800"/>
              </a:xfrm>
              <a:prstGeom prst="ellipse">
                <a:avLst/>
              </a:prstGeom>
              <a:noFill/>
              <a:ln w="76320">
                <a:solidFill>
                  <a:srgbClr val="FF0000"/>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nvGrpSpPr>
              <p:cNvPr id="67592" name="Group 5"/>
              <p:cNvGrpSpPr>
                <a:grpSpLocks/>
              </p:cNvGrpSpPr>
              <p:nvPr/>
            </p:nvGrpSpPr>
            <p:grpSpPr bwMode="auto">
              <a:xfrm>
                <a:off x="2708125" y="4046591"/>
                <a:ext cx="725929" cy="753474"/>
                <a:chOff x="1846" y="2743"/>
                <a:chExt cx="202" cy="202"/>
              </a:xfrm>
            </p:grpSpPr>
            <p:sp>
              <p:nvSpPr>
                <p:cNvPr id="67593" name="Oval 6"/>
                <p:cNvSpPr>
                  <a:spLocks noChangeArrowheads="1"/>
                </p:cNvSpPr>
                <p:nvPr/>
              </p:nvSpPr>
              <p:spPr bwMode="auto">
                <a:xfrm>
                  <a:off x="1876" y="2772"/>
                  <a:ext cx="143" cy="143"/>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7594" name="AutoShape 7"/>
                <p:cNvSpPr>
                  <a:spLocks noChangeArrowheads="1"/>
                </p:cNvSpPr>
                <p:nvPr/>
              </p:nvSpPr>
              <p:spPr bwMode="auto">
                <a:xfrm>
                  <a:off x="1846" y="2743"/>
                  <a:ext cx="202" cy="202"/>
                </a:xfrm>
                <a:prstGeom prst="roundRect">
                  <a:avLst>
                    <a:gd name="adj" fmla="val 491"/>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lstStyle/>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0000"/>
                      </a:solidFill>
                    </a:rPr>
                    <a:t>Goal</a:t>
                  </a:r>
                </a:p>
              </p:txBody>
            </p:sp>
          </p:grpSp>
        </p:gr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9144000" cy="914400"/>
          </a:xfrm>
        </p:spPr>
        <p:txBody>
          <a:bodyPr/>
          <a:lstStyle/>
          <a:p>
            <a:pPr algn="ctr"/>
            <a:r>
              <a:rPr lang="en-US" sz="3400"/>
              <a:t>Search Example:  River Crossing Problem</a:t>
            </a:r>
          </a:p>
        </p:txBody>
      </p:sp>
      <p:pic>
        <p:nvPicPr>
          <p:cNvPr id="169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3" y="1447800"/>
            <a:ext cx="1068387" cy="1123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Wave 9"/>
          <p:cNvSpPr/>
          <p:nvPr/>
        </p:nvSpPr>
        <p:spPr>
          <a:xfrm rot="5400000">
            <a:off x="1790700" y="1943100"/>
            <a:ext cx="5181600" cy="3733800"/>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69991" name="Picture 7" descr="C:\Documents and Settings\Michael\Desktop\cano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667000"/>
            <a:ext cx="1314450" cy="1390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Box 12"/>
          <p:cNvSpPr txBox="1"/>
          <p:nvPr/>
        </p:nvSpPr>
        <p:spPr>
          <a:xfrm>
            <a:off x="381000" y="4191000"/>
            <a:ext cx="4259263" cy="2308225"/>
          </a:xfrm>
          <a:prstGeom prst="rect">
            <a:avLst/>
          </a:prstGeom>
          <a:noFill/>
        </p:spPr>
        <p:txBody>
          <a:bodyPr wrap="none">
            <a:spAutoFit/>
          </a:bodyPr>
          <a:lstStyle/>
          <a:p>
            <a:pPr algn="ctr" fontAlgn="auto">
              <a:spcBef>
                <a:spcPts val="0"/>
              </a:spcBef>
              <a:spcAft>
                <a:spcPts val="0"/>
              </a:spcAft>
              <a:defRPr/>
            </a:pPr>
            <a:r>
              <a:rPr lang="en-US" dirty="0">
                <a:solidFill>
                  <a:srgbClr val="C00000"/>
                </a:solidFill>
                <a:latin typeface="+mn-lt"/>
              </a:rPr>
              <a:t>Rules:</a:t>
            </a:r>
          </a:p>
          <a:p>
            <a:pPr marL="342900" indent="-342900" fontAlgn="auto">
              <a:spcBef>
                <a:spcPts val="0"/>
              </a:spcBef>
              <a:spcAft>
                <a:spcPts val="0"/>
              </a:spcAft>
              <a:buFontTx/>
              <a:buAutoNum type="arabicParenR"/>
              <a:defRPr/>
            </a:pPr>
            <a:r>
              <a:rPr lang="en-US" dirty="0">
                <a:latin typeface="+mn-lt"/>
              </a:rPr>
              <a:t>Farmer must row the boat</a:t>
            </a:r>
          </a:p>
          <a:p>
            <a:pPr marL="342900" indent="-342900" fontAlgn="auto">
              <a:spcBef>
                <a:spcPts val="0"/>
              </a:spcBef>
              <a:spcAft>
                <a:spcPts val="0"/>
              </a:spcAft>
              <a:buFontTx/>
              <a:buAutoNum type="arabicParenR"/>
              <a:defRPr/>
            </a:pPr>
            <a:r>
              <a:rPr lang="en-US" dirty="0">
                <a:latin typeface="+mn-lt"/>
              </a:rPr>
              <a:t>Only room for one other</a:t>
            </a:r>
          </a:p>
          <a:p>
            <a:pPr marL="342900" indent="-342900" fontAlgn="auto">
              <a:spcBef>
                <a:spcPts val="0"/>
              </a:spcBef>
              <a:spcAft>
                <a:spcPts val="0"/>
              </a:spcAft>
              <a:buFontTx/>
              <a:buAutoNum type="arabicParenR"/>
              <a:defRPr/>
            </a:pPr>
            <a:r>
              <a:rPr lang="en-US" dirty="0">
                <a:latin typeface="+mn-lt"/>
              </a:rPr>
              <a:t>Without the farmer present:</a:t>
            </a:r>
          </a:p>
          <a:p>
            <a:pPr marL="800100" lvl="1" indent="-342900" fontAlgn="auto">
              <a:spcBef>
                <a:spcPts val="0"/>
              </a:spcBef>
              <a:spcAft>
                <a:spcPts val="0"/>
              </a:spcAft>
              <a:buFont typeface="Arial" pitchFamily="34" charset="0"/>
              <a:buChar char="•"/>
              <a:defRPr/>
            </a:pPr>
            <a:r>
              <a:rPr lang="en-US" dirty="0">
                <a:latin typeface="+mn-lt"/>
              </a:rPr>
              <a:t>Dog bites sheep</a:t>
            </a:r>
          </a:p>
          <a:p>
            <a:pPr marL="800100" lvl="1" indent="-342900" fontAlgn="auto">
              <a:spcBef>
                <a:spcPts val="0"/>
              </a:spcBef>
              <a:spcAft>
                <a:spcPts val="0"/>
              </a:spcAft>
              <a:buFont typeface="Arial" pitchFamily="34" charset="0"/>
              <a:buChar char="•"/>
              <a:defRPr/>
            </a:pPr>
            <a:r>
              <a:rPr lang="en-US" dirty="0">
                <a:latin typeface="+mn-lt"/>
              </a:rPr>
              <a:t>Sheep eats cabbage</a:t>
            </a:r>
          </a:p>
        </p:txBody>
      </p:sp>
      <p:pic>
        <p:nvPicPr>
          <p:cNvPr id="169993" name="Picture 9" descr="C:\Documents and Settings\Michael\Desktop\barn.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1295400"/>
            <a:ext cx="1428750" cy="1285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16"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7625" y="1717675"/>
            <a:ext cx="1112838" cy="854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417"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025" y="2790825"/>
            <a:ext cx="1019175" cy="101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418"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6538" y="2944813"/>
            <a:ext cx="936625" cy="835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867400" y="4800600"/>
            <a:ext cx="2819400" cy="1200328"/>
          </a:xfrm>
          <a:prstGeom prst="rect">
            <a:avLst/>
          </a:prstGeom>
          <a:noFill/>
        </p:spPr>
        <p:txBody>
          <a:bodyPr wrap="square" rtlCol="0">
            <a:spAutoFit/>
          </a:bodyPr>
          <a:lstStyle/>
          <a:p>
            <a:r>
              <a:rPr lang="en-US" dirty="0">
                <a:solidFill>
                  <a:srgbClr val="FF0000"/>
                </a:solidFill>
                <a:latin typeface="+mn-lt"/>
              </a:rPr>
              <a:t>Actions:</a:t>
            </a:r>
            <a:r>
              <a:rPr lang="en-US" dirty="0">
                <a:latin typeface="+mn-lt"/>
              </a:rPr>
              <a:t> F&gt;, F&lt;, FC&gt;, FC&lt;, FD&gt;, FD&lt;, FS&gt;, FS&lt;</a:t>
            </a:r>
          </a:p>
        </p:txBody>
      </p:sp>
      <p:sp>
        <p:nvSpPr>
          <p:cNvPr id="2" name="TextBox 1"/>
          <p:cNvSpPr txBox="1"/>
          <p:nvPr/>
        </p:nvSpPr>
        <p:spPr>
          <a:xfrm>
            <a:off x="6324600" y="3200400"/>
            <a:ext cx="2438400" cy="830997"/>
          </a:xfrm>
          <a:prstGeom prst="rect">
            <a:avLst/>
          </a:prstGeom>
          <a:noFill/>
        </p:spPr>
        <p:txBody>
          <a:bodyPr wrap="square" rtlCol="0">
            <a:spAutoFit/>
          </a:bodyPr>
          <a:lstStyle/>
          <a:p>
            <a:r>
              <a:rPr lang="en-US" dirty="0">
                <a:solidFill>
                  <a:srgbClr val="FF0000"/>
                </a:solidFill>
                <a:latin typeface="+mn-lt"/>
              </a:rPr>
              <a:t>Goal:</a:t>
            </a:r>
            <a:r>
              <a:rPr lang="en-US" dirty="0">
                <a:latin typeface="+mn-lt"/>
              </a:rPr>
              <a:t>  All on right side of river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69986"/>
                                        </p:tgtEl>
                                        <p:attrNameLst>
                                          <p:attrName>style.visibility</p:attrName>
                                        </p:attrNameLst>
                                      </p:cBhvr>
                                      <p:to>
                                        <p:strVal val="visible"/>
                                      </p:to>
                                    </p:set>
                                    <p:animEffect transition="in" filter="fade">
                                      <p:cBhvr>
                                        <p:cTn id="7" dur="1000"/>
                                        <p:tgtEl>
                                          <p:spTgt spid="169986"/>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0"/>
                                        <p:tgtEl>
                                          <p:spTgt spid="10"/>
                                        </p:tgtEl>
                                      </p:cBhvr>
                                    </p:animEffect>
                                  </p:childTnLst>
                                </p:cTn>
                              </p:par>
                            </p:childTnLst>
                          </p:cTn>
                        </p:par>
                        <p:par>
                          <p:cTn id="12" fill="hold" nodeType="afterGroup">
                            <p:stCondLst>
                              <p:cond delay="3000"/>
                            </p:stCondLst>
                            <p:childTnLst>
                              <p:par>
                                <p:cTn id="13" presetID="10" presetClass="entr" presetSubtype="0" fill="hold" nodeType="afterEffect">
                                  <p:stCondLst>
                                    <p:cond delay="0"/>
                                  </p:stCondLst>
                                  <p:childTnLst>
                                    <p:set>
                                      <p:cBhvr>
                                        <p:cTn id="14" dur="1" fill="hold">
                                          <p:stCondLst>
                                            <p:cond delay="0"/>
                                          </p:stCondLst>
                                        </p:cTn>
                                        <p:tgtEl>
                                          <p:spTgt spid="169991"/>
                                        </p:tgtEl>
                                        <p:attrNameLst>
                                          <p:attrName>style.visibility</p:attrName>
                                        </p:attrNameLst>
                                      </p:cBhvr>
                                      <p:to>
                                        <p:strVal val="visible"/>
                                      </p:to>
                                    </p:set>
                                    <p:animEffect transition="in" filter="fade">
                                      <p:cBhvr>
                                        <p:cTn id="15" dur="1000"/>
                                        <p:tgtEl>
                                          <p:spTgt spid="169991"/>
                                        </p:tgtEl>
                                      </p:cBhvr>
                                    </p:animEffect>
                                  </p:childTnLst>
                                </p:cTn>
                              </p:par>
                            </p:childTnLst>
                          </p:cTn>
                        </p:par>
                        <p:par>
                          <p:cTn id="16" fill="hold" nodeType="afterGroup">
                            <p:stCondLst>
                              <p:cond delay="4000"/>
                            </p:stCondLst>
                            <p:childTnLst>
                              <p:par>
                                <p:cTn id="17" presetID="10" presetClass="entr" presetSubtype="0" fill="hold" nodeType="afterEffect">
                                  <p:stCondLst>
                                    <p:cond delay="0"/>
                                  </p:stCondLst>
                                  <p:childTnLst>
                                    <p:set>
                                      <p:cBhvr>
                                        <p:cTn id="18" dur="1" fill="hold">
                                          <p:stCondLst>
                                            <p:cond delay="0"/>
                                          </p:stCondLst>
                                        </p:cTn>
                                        <p:tgtEl>
                                          <p:spTgt spid="169993"/>
                                        </p:tgtEl>
                                        <p:attrNameLst>
                                          <p:attrName>style.visibility</p:attrName>
                                        </p:attrNameLst>
                                      </p:cBhvr>
                                      <p:to>
                                        <p:strVal val="visible"/>
                                      </p:to>
                                    </p:set>
                                    <p:animEffect transition="in" filter="fade">
                                      <p:cBhvr>
                                        <p:cTn id="19" dur="1000"/>
                                        <p:tgtEl>
                                          <p:spTgt spid="16999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par>
                          <p:cTn id="23" fill="hold">
                            <p:stCondLst>
                              <p:cond delay="50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3" grpId="0"/>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B745B4B1-0923-43EC-9E29-EE60633DC717}" type="slidenum">
              <a:rPr lang="en-US"/>
              <a:pPr>
                <a:defRPr/>
              </a:pPr>
              <a:t>60</a:t>
            </a:fld>
            <a:endParaRPr lang="en-US"/>
          </a:p>
        </p:txBody>
      </p:sp>
      <p:sp>
        <p:nvSpPr>
          <p:cNvPr id="65539" name="Rectangle 2"/>
          <p:cNvSpPr>
            <a:spLocks noGrp="1" noChangeArrowheads="1"/>
          </p:cNvSpPr>
          <p:nvPr>
            <p:ph type="title"/>
          </p:nvPr>
        </p:nvSpPr>
        <p:spPr/>
        <p:txBody>
          <a:bodyPr/>
          <a:lstStyle/>
          <a:p>
            <a:pPr eaLnBrk="1" hangingPunct="1"/>
            <a:r>
              <a:rPr lang="en-US" sz="3600"/>
              <a:t>Breadth-First Search (BFS)</a:t>
            </a:r>
          </a:p>
        </p:txBody>
      </p:sp>
      <p:sp>
        <p:nvSpPr>
          <p:cNvPr id="427011" name="Rectangle 3"/>
          <p:cNvSpPr>
            <a:spLocks noGrp="1" noChangeArrowheads="1"/>
          </p:cNvSpPr>
          <p:nvPr>
            <p:ph type="body" idx="1"/>
          </p:nvPr>
        </p:nvSpPr>
        <p:spPr/>
        <p:txBody>
          <a:bodyPr/>
          <a:lstStyle/>
          <a:p>
            <a:pPr eaLnBrk="1" hangingPunct="1">
              <a:defRPr/>
            </a:pPr>
            <a:endParaRPr lang="en-US" dirty="0"/>
          </a:p>
          <a:p>
            <a:pPr eaLnBrk="1" hangingPunct="1">
              <a:defRPr/>
            </a:pPr>
            <a:r>
              <a:rPr lang="en-US" dirty="0"/>
              <a:t>Complete?</a:t>
            </a:r>
          </a:p>
          <a:p>
            <a:pPr lvl="1" eaLnBrk="1" hangingPunct="1">
              <a:defRPr/>
            </a:pPr>
            <a:r>
              <a:rPr lang="en-US" dirty="0"/>
              <a:t>Yes</a:t>
            </a:r>
          </a:p>
          <a:p>
            <a:pPr marL="0" indent="0" eaLnBrk="1" hangingPunct="1">
              <a:buFont typeface="Wingdings" pitchFamily="2" charset="2"/>
              <a:buNone/>
              <a:defRPr/>
            </a:pPr>
            <a:endParaRPr lang="en-US" dirty="0"/>
          </a:p>
          <a:p>
            <a:pPr eaLnBrk="1" hangingPunct="1">
              <a:defRPr/>
            </a:pPr>
            <a:r>
              <a:rPr lang="en-US" dirty="0"/>
              <a:t>Optimal / Admissible?</a:t>
            </a:r>
          </a:p>
          <a:p>
            <a:pPr lvl="1" eaLnBrk="1" hangingPunct="1">
              <a:defRPr/>
            </a:pPr>
            <a:r>
              <a:rPr lang="en-US" b="1" dirty="0"/>
              <a:t>Yes</a:t>
            </a:r>
            <a:r>
              <a:rPr lang="en-US" dirty="0"/>
              <a:t>, </a:t>
            </a:r>
            <a:r>
              <a:rPr lang="en-US" b="1" i="1" dirty="0"/>
              <a:t>if</a:t>
            </a:r>
            <a:r>
              <a:rPr lang="en-US" dirty="0"/>
              <a:t> all operators (i.e., arcs) have the same constant cost, or costs are positive, non-decreasing with depth</a:t>
            </a:r>
          </a:p>
          <a:p>
            <a:pPr lvl="1" eaLnBrk="1" hangingPunct="1">
              <a:defRPr/>
            </a:pPr>
            <a:r>
              <a:rPr lang="en-US" dirty="0"/>
              <a:t>otherwise, not optimal but </a:t>
            </a:r>
            <a:r>
              <a:rPr lang="en-US" i="1" dirty="0"/>
              <a:t>does</a:t>
            </a:r>
            <a:r>
              <a:rPr lang="en-US" dirty="0"/>
              <a:t> guarantee finding solution of shortest </a:t>
            </a:r>
            <a:r>
              <a:rPr lang="en-US" i="1" dirty="0"/>
              <a:t>length</a:t>
            </a:r>
            <a:r>
              <a:rPr lang="en-US" dirty="0"/>
              <a:t> (i.e., fewest arcs)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70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70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701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701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7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bldLvl="2"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C672189D-761A-47F4-AF91-441B5D241100}" type="slidenum">
              <a:rPr lang="en-US"/>
              <a:pPr>
                <a:defRPr/>
              </a:pPr>
              <a:t>61</a:t>
            </a:fld>
            <a:endParaRPr lang="en-US"/>
          </a:p>
        </p:txBody>
      </p:sp>
      <p:sp>
        <p:nvSpPr>
          <p:cNvPr id="66563" name="Rectangle 2"/>
          <p:cNvSpPr>
            <a:spLocks noGrp="1" noChangeArrowheads="1"/>
          </p:cNvSpPr>
          <p:nvPr>
            <p:ph type="title"/>
          </p:nvPr>
        </p:nvSpPr>
        <p:spPr/>
        <p:txBody>
          <a:bodyPr/>
          <a:lstStyle/>
          <a:p>
            <a:pPr eaLnBrk="1" hangingPunct="1"/>
            <a:r>
              <a:rPr lang="en-US" sz="3600"/>
              <a:t>Breadth-First Search (BFS)</a:t>
            </a:r>
          </a:p>
        </p:txBody>
      </p:sp>
      <p:sp>
        <p:nvSpPr>
          <p:cNvPr id="381955" name="Rectangle 3"/>
          <p:cNvSpPr>
            <a:spLocks noGrp="1" noChangeArrowheads="1"/>
          </p:cNvSpPr>
          <p:nvPr>
            <p:ph type="body" idx="1"/>
          </p:nvPr>
        </p:nvSpPr>
        <p:spPr/>
        <p:txBody>
          <a:bodyPr/>
          <a:lstStyle/>
          <a:p>
            <a:pPr eaLnBrk="1" hangingPunct="1">
              <a:defRPr/>
            </a:pPr>
            <a:endParaRPr lang="en-US" dirty="0"/>
          </a:p>
          <a:p>
            <a:pPr eaLnBrk="1" hangingPunct="1">
              <a:defRPr/>
            </a:pPr>
            <a:r>
              <a:rPr lang="en-US" dirty="0"/>
              <a:t>Time and space complexity: </a:t>
            </a:r>
            <a:r>
              <a:rPr lang="en-US" i="1" dirty="0">
                <a:latin typeface="Palatino" pitchFamily="18" charset="0"/>
              </a:rPr>
              <a:t>O</a:t>
            </a:r>
            <a:r>
              <a:rPr lang="en-US" dirty="0">
                <a:latin typeface="Palatino" pitchFamily="18" charset="0"/>
              </a:rPr>
              <a:t>(</a:t>
            </a:r>
            <a:r>
              <a:rPr lang="en-US" i="1" dirty="0" err="1">
                <a:latin typeface="Palatino" pitchFamily="18" charset="0"/>
              </a:rPr>
              <a:t>b</a:t>
            </a:r>
            <a:r>
              <a:rPr lang="en-US" i="1" baseline="30000" dirty="0" err="1">
                <a:latin typeface="Palatino" pitchFamily="18" charset="0"/>
              </a:rPr>
              <a:t>d</a:t>
            </a:r>
            <a:r>
              <a:rPr lang="en-US" dirty="0">
                <a:latin typeface="Palatino" pitchFamily="18" charset="0"/>
              </a:rPr>
              <a:t>)</a:t>
            </a:r>
            <a:r>
              <a:rPr lang="en-US" i="1" dirty="0">
                <a:latin typeface="Palatino" pitchFamily="18" charset="0"/>
              </a:rPr>
              <a:t> </a:t>
            </a:r>
            <a:r>
              <a:rPr lang="en-US" dirty="0">
                <a:latin typeface="Palatino" pitchFamily="18" charset="0"/>
              </a:rPr>
              <a:t>(i.e.,</a:t>
            </a:r>
            <a:r>
              <a:rPr lang="en-US" i="1" dirty="0">
                <a:latin typeface="Palatino" pitchFamily="18" charset="0"/>
              </a:rPr>
              <a:t> </a:t>
            </a:r>
            <a:r>
              <a:rPr lang="en-US" dirty="0"/>
              <a:t>exponential)</a:t>
            </a:r>
          </a:p>
          <a:p>
            <a:pPr lvl="1" eaLnBrk="1" hangingPunct="1">
              <a:defRPr/>
            </a:pPr>
            <a:r>
              <a:rPr lang="en-US" i="1" dirty="0">
                <a:latin typeface="Palatino" pitchFamily="18" charset="0"/>
              </a:rPr>
              <a:t>d</a:t>
            </a:r>
            <a:r>
              <a:rPr lang="en-US" dirty="0"/>
              <a:t>  is the depth of the solution</a:t>
            </a:r>
          </a:p>
          <a:p>
            <a:pPr lvl="1" eaLnBrk="1" hangingPunct="1">
              <a:defRPr/>
            </a:pPr>
            <a:r>
              <a:rPr lang="en-US" i="1" dirty="0">
                <a:latin typeface="Palatino" pitchFamily="18" charset="0"/>
              </a:rPr>
              <a:t>b</a:t>
            </a:r>
            <a:r>
              <a:rPr lang="en-US" dirty="0"/>
              <a:t>  is the branching factor at each non-leaf node</a:t>
            </a:r>
          </a:p>
          <a:p>
            <a:pPr marL="457200" lvl="1" indent="0" eaLnBrk="1" hangingPunct="1">
              <a:buFontTx/>
              <a:buNone/>
              <a:defRPr/>
            </a:pPr>
            <a:endParaRPr lang="en-US" dirty="0"/>
          </a:p>
          <a:p>
            <a:pPr eaLnBrk="1" hangingPunct="1">
              <a:defRPr/>
            </a:pPr>
            <a:r>
              <a:rPr lang="en-US" b="0" dirty="0"/>
              <a:t>Very slow to find solutions with a large number of steps because must look at </a:t>
            </a:r>
            <a:r>
              <a:rPr lang="en-US" b="0" i="1" dirty="0"/>
              <a:t>all</a:t>
            </a:r>
            <a:r>
              <a:rPr lang="en-US" b="0" dirty="0"/>
              <a:t> shorter length possibilities first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19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19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19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5186A181-B430-46CB-A854-A09C09F8B4C0}" type="slidenum">
              <a:rPr lang="en-US"/>
              <a:pPr>
                <a:defRPr/>
              </a:pPr>
              <a:t>62</a:t>
            </a:fld>
            <a:endParaRPr lang="en-US"/>
          </a:p>
        </p:txBody>
      </p:sp>
      <p:sp>
        <p:nvSpPr>
          <p:cNvPr id="68611" name="Rectangle 2"/>
          <p:cNvSpPr>
            <a:spLocks noGrp="1" noChangeArrowheads="1"/>
          </p:cNvSpPr>
          <p:nvPr>
            <p:ph type="title"/>
          </p:nvPr>
        </p:nvSpPr>
        <p:spPr/>
        <p:txBody>
          <a:bodyPr/>
          <a:lstStyle/>
          <a:p>
            <a:pPr eaLnBrk="1" hangingPunct="1"/>
            <a:r>
              <a:rPr lang="en-US" sz="3600"/>
              <a:t>Breadth-First Search (BFS)</a:t>
            </a:r>
          </a:p>
        </p:txBody>
      </p:sp>
      <p:sp>
        <p:nvSpPr>
          <p:cNvPr id="382979" name="Rectangle 3"/>
          <p:cNvSpPr>
            <a:spLocks noGrp="1" noChangeArrowheads="1"/>
          </p:cNvSpPr>
          <p:nvPr>
            <p:ph type="body" idx="1"/>
          </p:nvPr>
        </p:nvSpPr>
        <p:spPr/>
        <p:txBody>
          <a:bodyPr/>
          <a:lstStyle/>
          <a:p>
            <a:pPr eaLnBrk="1" hangingPunct="1"/>
            <a:r>
              <a:rPr lang="en-US"/>
              <a:t>A complete search tree has a total # of nodes =</a:t>
            </a:r>
            <a:br>
              <a:rPr lang="en-US"/>
            </a:br>
            <a:r>
              <a:rPr lang="en-US">
                <a:latin typeface="Palatino" pitchFamily="18" charset="0"/>
              </a:rPr>
              <a:t>1</a:t>
            </a:r>
            <a:r>
              <a:rPr lang="en-US" i="1">
                <a:latin typeface="Palatino" pitchFamily="18" charset="0"/>
              </a:rPr>
              <a:t> </a:t>
            </a:r>
            <a:r>
              <a:rPr lang="en-US">
                <a:latin typeface="Palatino" pitchFamily="18" charset="0"/>
              </a:rPr>
              <a:t>+</a:t>
            </a:r>
            <a:r>
              <a:rPr lang="en-US" i="1">
                <a:latin typeface="Palatino" pitchFamily="18" charset="0"/>
              </a:rPr>
              <a:t> b </a:t>
            </a:r>
            <a:r>
              <a:rPr lang="en-US">
                <a:latin typeface="Palatino" pitchFamily="18" charset="0"/>
              </a:rPr>
              <a:t>+</a:t>
            </a:r>
            <a:r>
              <a:rPr lang="en-US" i="1">
                <a:latin typeface="Palatino" pitchFamily="18" charset="0"/>
              </a:rPr>
              <a:t> b</a:t>
            </a:r>
            <a:r>
              <a:rPr lang="en-US" baseline="30000">
                <a:latin typeface="Palatino" pitchFamily="18" charset="0"/>
              </a:rPr>
              <a:t>2</a:t>
            </a:r>
            <a:r>
              <a:rPr lang="en-US" i="1">
                <a:latin typeface="Palatino" pitchFamily="18" charset="0"/>
              </a:rPr>
              <a:t> </a:t>
            </a:r>
            <a:r>
              <a:rPr lang="en-US">
                <a:latin typeface="Palatino" pitchFamily="18" charset="0"/>
              </a:rPr>
              <a:t>+ ... + </a:t>
            </a:r>
            <a:r>
              <a:rPr lang="en-US" i="1">
                <a:latin typeface="Palatino" pitchFamily="18" charset="0"/>
              </a:rPr>
              <a:t>b</a:t>
            </a:r>
            <a:r>
              <a:rPr lang="en-US" i="1" baseline="30000">
                <a:latin typeface="Palatino" pitchFamily="18" charset="0"/>
              </a:rPr>
              <a:t>d</a:t>
            </a:r>
            <a:r>
              <a:rPr lang="en-US" i="1">
                <a:latin typeface="Palatino" pitchFamily="18" charset="0"/>
              </a:rPr>
              <a:t>  </a:t>
            </a:r>
            <a:r>
              <a:rPr lang="en-US">
                <a:latin typeface="Palatino" pitchFamily="18" charset="0"/>
              </a:rPr>
              <a:t>=</a:t>
            </a:r>
            <a:r>
              <a:rPr lang="en-US" i="1">
                <a:latin typeface="Palatino" pitchFamily="18" charset="0"/>
              </a:rPr>
              <a:t>  </a:t>
            </a:r>
            <a:r>
              <a:rPr lang="en-US">
                <a:latin typeface="Palatino" pitchFamily="18" charset="0"/>
              </a:rPr>
              <a:t>(</a:t>
            </a:r>
            <a:r>
              <a:rPr lang="en-US" i="1">
                <a:latin typeface="Palatino" pitchFamily="18" charset="0"/>
              </a:rPr>
              <a:t>b</a:t>
            </a:r>
            <a:r>
              <a:rPr lang="en-US" baseline="30000">
                <a:latin typeface="Palatino" pitchFamily="18" charset="0"/>
              </a:rPr>
              <a:t>(</a:t>
            </a:r>
            <a:r>
              <a:rPr lang="en-US" i="1" baseline="30000">
                <a:latin typeface="Palatino" pitchFamily="18" charset="0"/>
              </a:rPr>
              <a:t>d</a:t>
            </a:r>
            <a:r>
              <a:rPr lang="en-US" baseline="30000">
                <a:latin typeface="Palatino" pitchFamily="18" charset="0"/>
              </a:rPr>
              <a:t>+1)</a:t>
            </a:r>
            <a:r>
              <a:rPr lang="en-US" i="1">
                <a:latin typeface="Palatino" pitchFamily="18" charset="0"/>
              </a:rPr>
              <a:t> </a:t>
            </a:r>
            <a:r>
              <a:rPr lang="en-US">
                <a:latin typeface="Palatino" pitchFamily="18" charset="0"/>
              </a:rPr>
              <a:t>-</a:t>
            </a:r>
            <a:r>
              <a:rPr lang="en-US" i="1">
                <a:latin typeface="Palatino" pitchFamily="18" charset="0"/>
              </a:rPr>
              <a:t> </a:t>
            </a:r>
            <a:r>
              <a:rPr lang="en-US">
                <a:latin typeface="Palatino" pitchFamily="18" charset="0"/>
              </a:rPr>
              <a:t>1)</a:t>
            </a:r>
            <a:r>
              <a:rPr lang="en-US" i="1">
                <a:latin typeface="Palatino" pitchFamily="18" charset="0"/>
              </a:rPr>
              <a:t> / </a:t>
            </a:r>
            <a:r>
              <a:rPr lang="en-US">
                <a:latin typeface="Palatino" pitchFamily="18" charset="0"/>
              </a:rPr>
              <a:t>(</a:t>
            </a:r>
            <a:r>
              <a:rPr lang="en-US" i="1">
                <a:latin typeface="Palatino" pitchFamily="18" charset="0"/>
              </a:rPr>
              <a:t>b-</a:t>
            </a:r>
            <a:r>
              <a:rPr lang="en-US">
                <a:latin typeface="Palatino" pitchFamily="18" charset="0"/>
              </a:rPr>
              <a:t>1)</a:t>
            </a:r>
            <a:endParaRPr lang="en-US"/>
          </a:p>
          <a:p>
            <a:pPr lvl="1" eaLnBrk="1" hangingPunct="1"/>
            <a:r>
              <a:rPr lang="en-US" i="1">
                <a:latin typeface="Palatino" pitchFamily="18" charset="0"/>
              </a:rPr>
              <a:t>d</a:t>
            </a:r>
            <a:r>
              <a:rPr lang="en-US"/>
              <a:t>: the tree's depth</a:t>
            </a:r>
          </a:p>
          <a:p>
            <a:pPr lvl="1" eaLnBrk="1" hangingPunct="1"/>
            <a:r>
              <a:rPr lang="en-US" i="1">
                <a:latin typeface="Palatino" pitchFamily="18" charset="0"/>
              </a:rPr>
              <a:t>b</a:t>
            </a:r>
            <a:r>
              <a:rPr lang="en-US"/>
              <a:t>: the branching factor at each non-leaf node</a:t>
            </a:r>
          </a:p>
          <a:p>
            <a:pPr eaLnBrk="1" hangingPunct="1"/>
            <a:r>
              <a:rPr lang="en-US"/>
              <a:t>For example: </a:t>
            </a:r>
            <a:r>
              <a:rPr lang="en-US" i="1">
                <a:latin typeface="Palatino" pitchFamily="18" charset="0"/>
              </a:rPr>
              <a:t>d = </a:t>
            </a:r>
            <a:r>
              <a:rPr lang="en-US">
                <a:latin typeface="Palatino" pitchFamily="18" charset="0"/>
              </a:rPr>
              <a:t>12</a:t>
            </a:r>
            <a:r>
              <a:rPr lang="en-US"/>
              <a:t>, </a:t>
            </a:r>
            <a:r>
              <a:rPr lang="en-US" i="1">
                <a:latin typeface="Palatino" pitchFamily="18" charset="0"/>
              </a:rPr>
              <a:t>b = </a:t>
            </a:r>
            <a:r>
              <a:rPr lang="en-US">
                <a:latin typeface="Palatino" pitchFamily="18" charset="0"/>
              </a:rPr>
              <a:t>10</a:t>
            </a:r>
            <a:endParaRPr lang="en-US"/>
          </a:p>
          <a:p>
            <a:pPr lvl="1" eaLnBrk="1" hangingPunct="1">
              <a:buFontTx/>
              <a:buNone/>
            </a:pPr>
            <a:r>
              <a:rPr lang="en-US">
                <a:latin typeface="Palatino" pitchFamily="18" charset="0"/>
              </a:rPr>
              <a:t>1 + 10 + 100 + ... + 10</a:t>
            </a:r>
            <a:r>
              <a:rPr lang="en-US" baseline="30000">
                <a:latin typeface="Palatino" pitchFamily="18" charset="0"/>
              </a:rPr>
              <a:t>12</a:t>
            </a:r>
            <a:r>
              <a:rPr lang="en-US">
                <a:latin typeface="Palatino" pitchFamily="18" charset="0"/>
              </a:rPr>
              <a:t>  =  (10</a:t>
            </a:r>
            <a:r>
              <a:rPr lang="en-US" baseline="30000">
                <a:latin typeface="Palatino" pitchFamily="18" charset="0"/>
              </a:rPr>
              <a:t>13</a:t>
            </a:r>
            <a:r>
              <a:rPr lang="en-US">
                <a:latin typeface="Palatino" pitchFamily="18" charset="0"/>
              </a:rPr>
              <a:t> - 1)/9</a:t>
            </a:r>
            <a:r>
              <a:rPr lang="en-US" i="1">
                <a:latin typeface="Palatino" pitchFamily="18" charset="0"/>
              </a:rPr>
              <a:t> = O</a:t>
            </a:r>
            <a:r>
              <a:rPr lang="en-US">
                <a:latin typeface="Palatino" pitchFamily="18" charset="0"/>
              </a:rPr>
              <a:t>(10</a:t>
            </a:r>
            <a:r>
              <a:rPr lang="en-US" baseline="30000">
                <a:latin typeface="Palatino" pitchFamily="18" charset="0"/>
              </a:rPr>
              <a:t>12</a:t>
            </a:r>
            <a:r>
              <a:rPr lang="en-US">
                <a:latin typeface="Palatino" pitchFamily="18" charset="0"/>
              </a:rPr>
              <a:t>)</a:t>
            </a:r>
            <a:endParaRPr lang="en-US"/>
          </a:p>
          <a:p>
            <a:pPr lvl="1" eaLnBrk="1" hangingPunct="1"/>
            <a:r>
              <a:rPr lang="en-US"/>
              <a:t>If BFS expands 1,000 nodes/sec and each node uses 100 bytes of storage, then BFS will take 35 years to run in the worst case, and it will use 111 terabytes of memory!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2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2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2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29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29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29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bldLvl="2"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Given State Space</a:t>
            </a:r>
          </a:p>
        </p:txBody>
      </p:sp>
      <p:pic>
        <p:nvPicPr>
          <p:cNvPr id="4" name="Content Placeholder 3"/>
          <p:cNvPicPr>
            <a:picLocks noGrp="1" noChangeAspect="1"/>
          </p:cNvPicPr>
          <p:nvPr>
            <p:ph idx="1"/>
          </p:nvPr>
        </p:nvPicPr>
        <p:blipFill>
          <a:blip r:embed="rId2"/>
          <a:srcRect l="-11599" r="-11599"/>
          <a:stretch>
            <a:fillRect/>
          </a:stretch>
        </p:blipFill>
        <p:spPr>
          <a:xfrm>
            <a:off x="0" y="1571445"/>
            <a:ext cx="9383110" cy="5134155"/>
          </a:xfrm>
        </p:spPr>
      </p:pic>
    </p:spTree>
    <p:extLst>
      <p:ext uri="{BB962C8B-B14F-4D97-AF65-F5344CB8AC3E}">
        <p14:creationId xmlns:p14="http://schemas.microsoft.com/office/powerpoint/2010/main" val="17326188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Assume child nodes visited in increasing alphabetical order</a:t>
            </a:r>
          </a:p>
          <a:p>
            <a:endParaRPr lang="en-US" dirty="0"/>
          </a:p>
          <a:p>
            <a:r>
              <a:rPr lang="en-US" dirty="0"/>
              <a:t>BFS = ?</a:t>
            </a:r>
          </a:p>
        </p:txBody>
      </p:sp>
    </p:spTree>
    <p:extLst>
      <p:ext uri="{BB962C8B-B14F-4D97-AF65-F5344CB8AC3E}">
        <p14:creationId xmlns:p14="http://schemas.microsoft.com/office/powerpoint/2010/main" val="1433933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a:t>
            </a:r>
          </a:p>
        </p:txBody>
      </p:sp>
      <p:sp>
        <p:nvSpPr>
          <p:cNvPr id="3" name="Content Placeholder 2"/>
          <p:cNvSpPr>
            <a:spLocks noGrp="1"/>
          </p:cNvSpPr>
          <p:nvPr>
            <p:ph idx="1"/>
          </p:nvPr>
        </p:nvSpPr>
        <p:spPr/>
        <p:txBody>
          <a:bodyPr/>
          <a:lstStyle/>
          <a:p>
            <a:r>
              <a:rPr lang="en-US" dirty="0"/>
              <a:t>List sequence of squares “expanded”</a:t>
            </a:r>
          </a:p>
          <a:p>
            <a:r>
              <a:rPr lang="en-US" dirty="0"/>
              <a:t>Positions are pushed onto queue in clockwise order, so when removed they are “visited” in clockwise order</a:t>
            </a:r>
          </a:p>
          <a:p>
            <a:r>
              <a:rPr lang="en-US" dirty="0"/>
              <a:t>Assume “cycle checking” done so a node is not added if it occurs on path back to root in search tree  </a:t>
            </a:r>
          </a:p>
        </p:txBody>
      </p:sp>
    </p:spTree>
    <p:extLst>
      <p:ext uri="{BB962C8B-B14F-4D97-AF65-F5344CB8AC3E}">
        <p14:creationId xmlns:p14="http://schemas.microsoft.com/office/powerpoint/2010/main" val="35024986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152400"/>
            <a:ext cx="7772400" cy="609600"/>
          </a:xfrm>
        </p:spPr>
        <p:txBody>
          <a:bodyPr/>
          <a:lstStyle/>
          <a:p>
            <a:pP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t>Depth-First Search</a:t>
            </a:r>
          </a:p>
        </p:txBody>
      </p:sp>
      <p:grpSp>
        <p:nvGrpSpPr>
          <p:cNvPr id="69635" name="Group 1"/>
          <p:cNvGrpSpPr>
            <a:grpSpLocks/>
          </p:cNvGrpSpPr>
          <p:nvPr/>
        </p:nvGrpSpPr>
        <p:grpSpPr bwMode="auto">
          <a:xfrm>
            <a:off x="2895600" y="3146425"/>
            <a:ext cx="3690938" cy="3559175"/>
            <a:chOff x="2133600" y="2381250"/>
            <a:chExt cx="4452938" cy="4324350"/>
          </a:xfrm>
        </p:grpSpPr>
        <p:pic>
          <p:nvPicPr>
            <p:cNvPr id="6964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063" y="2381250"/>
              <a:ext cx="4181475" cy="4324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grpSp>
          <p:nvGrpSpPr>
            <p:cNvPr id="69641" name="Group 4"/>
            <p:cNvGrpSpPr>
              <a:grpSpLocks/>
            </p:cNvGrpSpPr>
            <p:nvPr/>
          </p:nvGrpSpPr>
          <p:grpSpPr bwMode="auto">
            <a:xfrm>
              <a:off x="2133600" y="4876800"/>
              <a:ext cx="1216025" cy="1219200"/>
              <a:chOff x="1824" y="3468"/>
              <a:chExt cx="286" cy="286"/>
            </a:xfrm>
          </p:grpSpPr>
          <p:sp>
            <p:nvSpPr>
              <p:cNvPr id="69645" name="Oval 5"/>
              <p:cNvSpPr>
                <a:spLocks noChangeArrowheads="1"/>
              </p:cNvSpPr>
              <p:nvPr/>
            </p:nvSpPr>
            <p:spPr bwMode="auto">
              <a:xfrm>
                <a:off x="1824" y="3468"/>
                <a:ext cx="287" cy="287"/>
              </a:xfrm>
              <a:prstGeom prst="ellipse">
                <a:avLst/>
              </a:prstGeom>
              <a:noFill/>
              <a:ln w="2844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69646" name="AutoShape 6"/>
              <p:cNvSpPr>
                <a:spLocks noChangeArrowheads="1"/>
              </p:cNvSpPr>
              <p:nvPr/>
            </p:nvSpPr>
            <p:spPr bwMode="auto">
              <a:xfrm>
                <a:off x="1867" y="3511"/>
                <a:ext cx="202" cy="202"/>
              </a:xfrm>
              <a:prstGeom prst="roundRect">
                <a:avLst>
                  <a:gd name="adj" fmla="val 491"/>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nchor="ctr" anchorCtr="1"/>
              <a:lstStyle/>
              <a:p>
                <a:pPr algn="ct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a:solidFill>
                      <a:srgbClr val="000000"/>
                    </a:solidFill>
                  </a:rPr>
                  <a:t>Goal</a:t>
                </a:r>
              </a:p>
            </p:txBody>
          </p:sp>
        </p:grpSp>
        <p:sp>
          <p:nvSpPr>
            <p:cNvPr id="69642" name="Line 7"/>
            <p:cNvSpPr>
              <a:spLocks noChangeShapeType="1"/>
            </p:cNvSpPr>
            <p:nvPr/>
          </p:nvSpPr>
          <p:spPr bwMode="auto">
            <a:xfrm flipH="1" flipV="1">
              <a:off x="3959225" y="2606675"/>
              <a:ext cx="387350" cy="1758950"/>
            </a:xfrm>
            <a:prstGeom prst="line">
              <a:avLst/>
            </a:prstGeom>
            <a:noFill/>
            <a:ln w="76320">
              <a:solidFill>
                <a:srgbClr val="3333C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9643" name="Line 8"/>
            <p:cNvSpPr>
              <a:spLocks noChangeShapeType="1"/>
            </p:cNvSpPr>
            <p:nvPr/>
          </p:nvSpPr>
          <p:spPr bwMode="auto">
            <a:xfrm flipV="1">
              <a:off x="4114800" y="2682875"/>
              <a:ext cx="1588" cy="463550"/>
            </a:xfrm>
            <a:prstGeom prst="line">
              <a:avLst/>
            </a:prstGeom>
            <a:noFill/>
            <a:ln w="76320">
              <a:solidFill>
                <a:srgbClr val="FF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9644" name="Line 9"/>
            <p:cNvSpPr>
              <a:spLocks noChangeShapeType="1"/>
            </p:cNvSpPr>
            <p:nvPr/>
          </p:nvSpPr>
          <p:spPr bwMode="auto">
            <a:xfrm flipV="1">
              <a:off x="4191000" y="2682875"/>
              <a:ext cx="152400" cy="996950"/>
            </a:xfrm>
            <a:prstGeom prst="line">
              <a:avLst/>
            </a:prstGeom>
            <a:noFill/>
            <a:ln w="76320">
              <a:solidFill>
                <a:srgbClr val="0099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grpSp>
      <p:sp>
        <p:nvSpPr>
          <p:cNvPr id="69636" name="Line 10"/>
          <p:cNvSpPr>
            <a:spLocks noChangeShapeType="1"/>
          </p:cNvSpPr>
          <p:nvPr/>
        </p:nvSpPr>
        <p:spPr bwMode="auto">
          <a:xfrm flipH="1">
            <a:off x="6896100" y="1522413"/>
            <a:ext cx="1149350" cy="1587"/>
          </a:xfrm>
          <a:prstGeom prst="line">
            <a:avLst/>
          </a:prstGeom>
          <a:noFill/>
          <a:ln w="76320">
            <a:solidFill>
              <a:srgbClr val="3333CC"/>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9637" name="Line 11"/>
          <p:cNvSpPr>
            <a:spLocks noChangeShapeType="1"/>
          </p:cNvSpPr>
          <p:nvPr/>
        </p:nvSpPr>
        <p:spPr bwMode="auto">
          <a:xfrm flipH="1">
            <a:off x="4876800" y="1963738"/>
            <a:ext cx="920750" cy="1587"/>
          </a:xfrm>
          <a:prstGeom prst="line">
            <a:avLst/>
          </a:prstGeom>
          <a:noFill/>
          <a:ln w="76320">
            <a:solidFill>
              <a:srgbClr val="FF00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9638" name="Line 12"/>
          <p:cNvSpPr>
            <a:spLocks noChangeShapeType="1"/>
          </p:cNvSpPr>
          <p:nvPr/>
        </p:nvSpPr>
        <p:spPr bwMode="auto">
          <a:xfrm flipH="1">
            <a:off x="6916738" y="2381250"/>
            <a:ext cx="920750" cy="1588"/>
          </a:xfrm>
          <a:prstGeom prst="line">
            <a:avLst/>
          </a:prstGeom>
          <a:noFill/>
          <a:ln w="76320">
            <a:solidFill>
              <a:srgbClr val="009900"/>
            </a:solidFill>
            <a:miter lim="800000"/>
            <a:headEnd/>
            <a:tailEnd/>
          </a:ln>
          <a:extLst>
            <a:ext uri="{909E8E84-426E-40dd-AFC4-6F175D3DCCD1}">
              <a14:hiddenFill xmlns="" xmlns:a14="http://schemas.microsoft.com/office/drawing/2010/main">
                <a:noFill/>
              </a14:hiddenFill>
            </a:ext>
          </a:extLst>
        </p:spPr>
        <p:txBody>
          <a:bodyPr/>
          <a:lstStyle/>
          <a:p>
            <a:endParaRPr lang="en-US"/>
          </a:p>
        </p:txBody>
      </p:sp>
      <p:sp>
        <p:nvSpPr>
          <p:cNvPr id="68612" name="Rectangle 3"/>
          <p:cNvSpPr>
            <a:spLocks noGrp="1" noChangeArrowheads="1"/>
          </p:cNvSpPr>
          <p:nvPr>
            <p:ph type="body" idx="1"/>
          </p:nvPr>
        </p:nvSpPr>
        <p:spPr>
          <a:xfrm>
            <a:off x="685800" y="838200"/>
            <a:ext cx="7772400" cy="5562600"/>
          </a:xfrm>
        </p:spPr>
        <p:txBody>
          <a:bodyPr/>
          <a:lstStyle/>
          <a:p>
            <a:pPr marL="457200" indent="-457200" eaLnBrk="1" hangingPunct="1">
              <a:lnSpc>
                <a:spcPct val="93000"/>
              </a:lnSpc>
              <a:buFont typeface="Arial" pitchFamily="34" charset="0"/>
              <a:buNone/>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b="0" dirty="0"/>
              <a:t>Expand the </a:t>
            </a:r>
            <a:r>
              <a:rPr lang="en-US" i="1" dirty="0"/>
              <a:t>deepest</a:t>
            </a:r>
            <a:r>
              <a:rPr lang="en-US" b="0" dirty="0"/>
              <a:t> node first</a:t>
            </a:r>
          </a:p>
          <a:p>
            <a:pPr marL="457200" indent="-457200" eaLnBrk="1" hangingPunct="1">
              <a:buFont typeface="Arial" pitchFamily="34" charset="0"/>
              <a:buAutoNum type="arabicPeriod"/>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b="0" dirty="0"/>
              <a:t>Select a direction, go deep to the end</a:t>
            </a:r>
          </a:p>
          <a:p>
            <a:pPr marL="457200" indent="-457200" eaLnBrk="1" hangingPunct="1">
              <a:buFont typeface="Arial" pitchFamily="34" charset="0"/>
              <a:buAutoNum type="arabicPeriod"/>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b="0" dirty="0"/>
              <a:t>Slightly change the end</a:t>
            </a:r>
          </a:p>
          <a:p>
            <a:pPr marL="457200" indent="-457200" eaLnBrk="1" hangingPunct="1">
              <a:buFont typeface="Arial" pitchFamily="34" charset="0"/>
              <a:buAutoNum type="arabicPeriod"/>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b="0" dirty="0"/>
              <a:t>Slightly change the end some more…</a:t>
            </a:r>
          </a:p>
          <a:p>
            <a:pPr marL="0" indent="0" eaLnBrk="1" hangingPunct="1">
              <a:buFont typeface="Wingdings" pitchFamily="2" charset="2"/>
              <a:buNone/>
              <a:tabLst>
                <a:tab pos="571500" algn="l"/>
                <a:tab pos="1028700" algn="l"/>
                <a:tab pos="1485900" algn="l"/>
                <a:tab pos="1943100" algn="l"/>
                <a:tab pos="2400300" algn="l"/>
                <a:tab pos="2857500" algn="l"/>
                <a:tab pos="3314700" algn="l"/>
                <a:tab pos="3771900" algn="l"/>
                <a:tab pos="4229100" algn="l"/>
                <a:tab pos="4686300" algn="l"/>
                <a:tab pos="5143500" algn="l"/>
                <a:tab pos="5600700" algn="l"/>
                <a:tab pos="6057900" algn="l"/>
                <a:tab pos="6515100" algn="l"/>
                <a:tab pos="6972300" algn="l"/>
                <a:tab pos="7429500" algn="l"/>
                <a:tab pos="7886700" algn="l"/>
                <a:tab pos="8343900" algn="l"/>
                <a:tab pos="8801100" algn="l"/>
                <a:tab pos="9258300" algn="l"/>
              </a:tabLst>
              <a:defRPr/>
            </a:pPr>
            <a:r>
              <a:rPr lang="en-US" dirty="0"/>
              <a:t>Use a Stack to order nodes on the </a:t>
            </a:r>
            <a:r>
              <a:rPr lang="en-US" i="1" dirty="0"/>
              <a:t>Frontier</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Slide Number Placeholder 4"/>
          <p:cNvSpPr>
            <a:spLocks noGrp="1"/>
          </p:cNvSpPr>
          <p:nvPr>
            <p:ph type="sldNum" sz="quarter" idx="4294967295"/>
          </p:nvPr>
        </p:nvSpPr>
        <p:spPr/>
        <p:txBody>
          <a:bodyPr/>
          <a:lstStyle/>
          <a:p>
            <a:pPr>
              <a:defRPr/>
            </a:pPr>
            <a:fld id="{EE876DE6-7E36-40AE-B932-D70D5A0516CC}" type="slidenum">
              <a:rPr lang="en-US"/>
              <a:pPr>
                <a:defRPr/>
              </a:pPr>
              <a:t>67</a:t>
            </a:fld>
            <a:endParaRPr lang="en-US"/>
          </a:p>
        </p:txBody>
      </p:sp>
      <p:sp>
        <p:nvSpPr>
          <p:cNvPr id="70659" name="Text Box 84"/>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70660" name="Text Box 85"/>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0661" name="Text Box 92"/>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70662" name="Text Box 93"/>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0663" name="Text Box 94"/>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0664" name="Text Box 100"/>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0665" name="Text Box 106"/>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0666" name="Text Box 107"/>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0667" name="Text Box 108"/>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70668" name="Text Box 109"/>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297071" name="Text Box 111"/>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0</a:t>
            </a:r>
            <a:r>
              <a:rPr lang="en-US" sz="1800">
                <a:solidFill>
                  <a:schemeClr val="tx2"/>
                </a:solidFill>
                <a:latin typeface="Arial" pitchFamily="34" charset="0"/>
              </a:rPr>
              <a:t>, expanded:</a:t>
            </a:r>
            <a:r>
              <a:rPr lang="en-US" sz="1800">
                <a:latin typeface="Arial" pitchFamily="34" charset="0"/>
              </a:rPr>
              <a:t> 0</a:t>
            </a:r>
          </a:p>
        </p:txBody>
      </p:sp>
      <p:sp>
        <p:nvSpPr>
          <p:cNvPr id="70670" name="Rectangle 2"/>
          <p:cNvSpPr>
            <a:spLocks noGrp="1" noChangeArrowheads="1"/>
          </p:cNvSpPr>
          <p:nvPr>
            <p:ph type="title"/>
          </p:nvPr>
        </p:nvSpPr>
        <p:spPr/>
        <p:txBody>
          <a:bodyPr/>
          <a:lstStyle/>
          <a:p>
            <a:pPr eaLnBrk="1" hangingPunct="1"/>
            <a:r>
              <a:rPr lang="en-US" sz="3600"/>
              <a:t>Depth-First Search (DFS)</a:t>
            </a:r>
          </a:p>
        </p:txBody>
      </p:sp>
      <p:graphicFrame>
        <p:nvGraphicFramePr>
          <p:cNvPr id="297127" name="Group 167"/>
          <p:cNvGraphicFramePr>
            <a:graphicFrameLocks noGrp="1"/>
          </p:cNvGraphicFramePr>
          <p:nvPr>
            <p:extLst>
              <p:ext uri="{D42A27DB-BD31-4B8C-83A1-F6EECF244321}">
                <p14:modId xmlns:p14="http://schemas.microsoft.com/office/powerpoint/2010/main" val="1101663244"/>
              </p:ext>
            </p:extLst>
          </p:nvPr>
        </p:nvGraphicFramePr>
        <p:xfrm>
          <a:off x="990600" y="3124200"/>
          <a:ext cx="3505200" cy="603332"/>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16" marB="18230"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16" marB="1823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{S}</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0680" name="Oval 81"/>
          <p:cNvSpPr>
            <a:spLocks noChangeArrowheads="1"/>
          </p:cNvSpPr>
          <p:nvPr/>
        </p:nvSpPr>
        <p:spPr bwMode="auto">
          <a:xfrm>
            <a:off x="7086600" y="2514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70681" name="Oval 82"/>
          <p:cNvSpPr>
            <a:spLocks noChangeArrowheads="1"/>
          </p:cNvSpPr>
          <p:nvPr/>
        </p:nvSpPr>
        <p:spPr bwMode="auto">
          <a:xfrm>
            <a:off x="5943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70682" name="AutoShape 83"/>
          <p:cNvCxnSpPr>
            <a:cxnSpLocks noChangeShapeType="1"/>
            <a:stCxn id="70680" idx="3"/>
            <a:endCxn id="70681"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0683" name="AutoShape 86"/>
          <p:cNvCxnSpPr>
            <a:cxnSpLocks noChangeShapeType="1"/>
            <a:stCxn id="70681" idx="4"/>
            <a:endCxn id="70684"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0684" name="Oval 87"/>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70685" name="AutoShape 88"/>
          <p:cNvCxnSpPr>
            <a:cxnSpLocks noChangeShapeType="1"/>
            <a:stCxn id="70681" idx="3"/>
            <a:endCxn id="70686"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0686" name="Oval 89"/>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70687" name="Oval 90"/>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70688" name="AutoShape 91"/>
          <p:cNvCxnSpPr>
            <a:cxnSpLocks noChangeShapeType="1"/>
            <a:stCxn id="70692" idx="4"/>
            <a:endCxn id="70687"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0689" name="Oval 95"/>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70690" name="AutoShape 96"/>
          <p:cNvCxnSpPr>
            <a:cxnSpLocks noChangeShapeType="1"/>
            <a:stCxn id="70689" idx="4"/>
            <a:endCxn id="70691"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0691" name="Oval 97"/>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70692" name="Oval 98"/>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70693" name="AutoShape 99"/>
          <p:cNvCxnSpPr>
            <a:cxnSpLocks noChangeShapeType="1"/>
            <a:stCxn id="70680" idx="5"/>
            <a:endCxn id="70692"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0694" name="AutoShape 101"/>
          <p:cNvCxnSpPr>
            <a:cxnSpLocks noChangeShapeType="1"/>
            <a:stCxn id="70684" idx="6"/>
            <a:endCxn id="70691"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0695" name="Oval 102"/>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70696" name="AutoShape 103"/>
          <p:cNvCxnSpPr>
            <a:cxnSpLocks noChangeShapeType="1"/>
            <a:stCxn id="70686" idx="4"/>
            <a:endCxn id="70695"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0697" name="AutoShape 104"/>
          <p:cNvCxnSpPr>
            <a:cxnSpLocks noChangeShapeType="1"/>
            <a:stCxn id="70680" idx="4"/>
            <a:endCxn id="70689"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0698" name="AutoShape 105"/>
          <p:cNvCxnSpPr>
            <a:cxnSpLocks noChangeShapeType="1"/>
            <a:stCxn id="70687" idx="2"/>
            <a:endCxn id="70691"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297070" name="Text Box 110"/>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stack</a:t>
            </a:r>
            <a:r>
              <a:rPr lang="en-US" sz="2000" b="1">
                <a:solidFill>
                  <a:srgbClr val="CC3300"/>
                </a:solidFill>
                <a:latin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70"/>
                                        </p:tgtEl>
                                        <p:attrNameLst>
                                          <p:attrName>style.visibility</p:attrName>
                                        </p:attrNameLst>
                                      </p:cBhvr>
                                      <p:to>
                                        <p:strVal val="visible"/>
                                      </p:to>
                                    </p:set>
                                    <p:anim calcmode="lin" valueType="num">
                                      <p:cBhvr additive="base">
                                        <p:cTn id="7" dur="500" fill="hold"/>
                                        <p:tgtEl>
                                          <p:spTgt spid="297070"/>
                                        </p:tgtEl>
                                        <p:attrNameLst>
                                          <p:attrName>ppt_x</p:attrName>
                                        </p:attrNameLst>
                                      </p:cBhvr>
                                      <p:tavLst>
                                        <p:tav tm="0">
                                          <p:val>
                                            <p:strVal val="0-#ppt_w/2"/>
                                          </p:val>
                                        </p:tav>
                                        <p:tav tm="100000">
                                          <p:val>
                                            <p:strVal val="#ppt_x"/>
                                          </p:val>
                                        </p:tav>
                                      </p:tavLst>
                                    </p:anim>
                                    <p:anim calcmode="lin" valueType="num">
                                      <p:cBhvr additive="base">
                                        <p:cTn id="8" dur="500" fill="hold"/>
                                        <p:tgtEl>
                                          <p:spTgt spid="2970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97127"/>
                                        </p:tgtEl>
                                        <p:attrNameLst>
                                          <p:attrName>style.visibility</p:attrName>
                                        </p:attrNameLst>
                                      </p:cBhvr>
                                      <p:to>
                                        <p:strVal val="visible"/>
                                      </p:to>
                                    </p:set>
                                    <p:anim calcmode="lin" valueType="num">
                                      <p:cBhvr additive="base">
                                        <p:cTn id="13" dur="500" fill="hold"/>
                                        <p:tgtEl>
                                          <p:spTgt spid="297127"/>
                                        </p:tgtEl>
                                        <p:attrNameLst>
                                          <p:attrName>ppt_x</p:attrName>
                                        </p:attrNameLst>
                                      </p:cBhvr>
                                      <p:tavLst>
                                        <p:tav tm="0">
                                          <p:val>
                                            <p:strVal val="0-#ppt_w/2"/>
                                          </p:val>
                                        </p:tav>
                                        <p:tav tm="100000">
                                          <p:val>
                                            <p:strVal val="#ppt_x"/>
                                          </p:val>
                                        </p:tav>
                                      </p:tavLst>
                                    </p:anim>
                                    <p:anim calcmode="lin" valueType="num">
                                      <p:cBhvr additive="base">
                                        <p:cTn id="14" dur="500" fill="hold"/>
                                        <p:tgtEl>
                                          <p:spTgt spid="2971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7071"/>
                                        </p:tgtEl>
                                        <p:attrNameLst>
                                          <p:attrName>style.visibility</p:attrName>
                                        </p:attrNameLst>
                                      </p:cBhvr>
                                      <p:to>
                                        <p:strVal val="visible"/>
                                      </p:to>
                                    </p:set>
                                    <p:anim calcmode="lin" valueType="num">
                                      <p:cBhvr additive="base">
                                        <p:cTn id="19" dur="500" fill="hold"/>
                                        <p:tgtEl>
                                          <p:spTgt spid="297071"/>
                                        </p:tgtEl>
                                        <p:attrNameLst>
                                          <p:attrName>ppt_x</p:attrName>
                                        </p:attrNameLst>
                                      </p:cBhvr>
                                      <p:tavLst>
                                        <p:tav tm="0">
                                          <p:val>
                                            <p:strVal val="0-#ppt_w/2"/>
                                          </p:val>
                                        </p:tav>
                                        <p:tav tm="100000">
                                          <p:val>
                                            <p:strVal val="#ppt_x"/>
                                          </p:val>
                                        </p:tav>
                                      </p:tavLst>
                                    </p:anim>
                                    <p:anim calcmode="lin" valueType="num">
                                      <p:cBhvr additive="base">
                                        <p:cTn id="20" dur="500" fill="hold"/>
                                        <p:tgtEl>
                                          <p:spTgt spid="2970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71" grpId="0" autoUpdateAnimBg="0"/>
      <p:bldP spid="297070"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Slide Number Placeholder 4"/>
          <p:cNvSpPr>
            <a:spLocks noGrp="1"/>
          </p:cNvSpPr>
          <p:nvPr>
            <p:ph type="sldNum" sz="quarter" idx="4294967295"/>
          </p:nvPr>
        </p:nvSpPr>
        <p:spPr/>
        <p:txBody>
          <a:bodyPr/>
          <a:lstStyle/>
          <a:p>
            <a:pPr>
              <a:defRPr/>
            </a:pPr>
            <a:fld id="{EB32B7EB-336D-47AD-8A20-E5353C97AF0E}" type="slidenum">
              <a:rPr lang="en-US"/>
              <a:pPr>
                <a:defRPr/>
              </a:pPr>
              <a:t>68</a:t>
            </a:fld>
            <a:endParaRPr lang="en-US"/>
          </a:p>
        </p:txBody>
      </p:sp>
      <p:sp>
        <p:nvSpPr>
          <p:cNvPr id="71683" name="Text Box 50"/>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71684" name="Text Box 51"/>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1685" name="Text Box 58"/>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71686" name="Text Box 59"/>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1687" name="Text Box 60"/>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1688" name="Text Box 66"/>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1689" name="Text Box 72"/>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1690" name="Text Box 73"/>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1691" name="Text Box 74"/>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71692" name="Text Box 75"/>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71693" name="Text Box 2"/>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1</a:t>
            </a:r>
            <a:r>
              <a:rPr lang="en-US" sz="1800">
                <a:solidFill>
                  <a:schemeClr val="tx2"/>
                </a:solidFill>
                <a:latin typeface="Arial" pitchFamily="34" charset="0"/>
              </a:rPr>
              <a:t>, expanded:</a:t>
            </a:r>
            <a:r>
              <a:rPr lang="en-US" sz="1800">
                <a:latin typeface="Arial" pitchFamily="34" charset="0"/>
              </a:rPr>
              <a:t> 1</a:t>
            </a:r>
          </a:p>
        </p:txBody>
      </p:sp>
      <p:sp>
        <p:nvSpPr>
          <p:cNvPr id="71694" name="Rectangle 3"/>
          <p:cNvSpPr>
            <a:spLocks noGrp="1" noChangeArrowheads="1"/>
          </p:cNvSpPr>
          <p:nvPr>
            <p:ph type="title"/>
          </p:nvPr>
        </p:nvSpPr>
        <p:spPr/>
        <p:txBody>
          <a:bodyPr/>
          <a:lstStyle/>
          <a:p>
            <a:pPr eaLnBrk="1" hangingPunct="1"/>
            <a:r>
              <a:rPr lang="en-US" sz="3600"/>
              <a:t>Depth-First Search (DFS)</a:t>
            </a:r>
          </a:p>
        </p:txBody>
      </p:sp>
      <p:graphicFrame>
        <p:nvGraphicFramePr>
          <p:cNvPr id="325717" name="Group 85"/>
          <p:cNvGraphicFramePr>
            <a:graphicFrameLocks noGrp="1"/>
          </p:cNvGraphicFramePr>
          <p:nvPr>
            <p:extLst>
              <p:ext uri="{D42A27DB-BD31-4B8C-83A1-F6EECF244321}">
                <p14:modId xmlns:p14="http://schemas.microsoft.com/office/powerpoint/2010/main" val="1527430206"/>
              </p:ext>
            </p:extLst>
          </p:nvPr>
        </p:nvGraphicFramePr>
        <p:xfrm>
          <a:off x="990600" y="3124200"/>
          <a:ext cx="3505200" cy="904998"/>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16" marB="18230"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16" marB="1823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 </a:t>
                      </a:r>
                      <a:r>
                        <a:rPr kumimoji="0" lang="en-US" sz="1800" b="0" i="0" u="none" strike="noStrike" cap="none" normalizeH="0" baseline="0">
                          <a:ln>
                            <a:noFill/>
                          </a:ln>
                          <a:solidFill>
                            <a:srgbClr val="FF7C80"/>
                          </a:solidFill>
                          <a:effectLst/>
                          <a:latin typeface="Arial" charset="0"/>
                        </a:rPr>
                        <a:t>not goal</a:t>
                      </a:r>
                    </a:p>
                  </a:txBody>
                  <a:tcPr marR="18288" marT="9116" marB="1823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a:t>
                      </a:r>
                      <a:r>
                        <a:rPr kumimoji="0" lang="en-US" sz="1800" b="0" i="0" u="none" strike="noStrike" cap="none" normalizeH="0" baseline="0" dirty="0">
                          <a:ln>
                            <a:noFill/>
                          </a:ln>
                          <a:solidFill>
                            <a:schemeClr val="accent2"/>
                          </a:solidFill>
                          <a:effectLst/>
                          <a:latin typeface="Arial" charset="0"/>
                        </a:rPr>
                        <a:t>A,B,C</a:t>
                      </a:r>
                      <a:r>
                        <a:rPr kumimoji="0" lang="en-US" sz="1800" b="0" i="0" u="none" strike="noStrike" cap="none" normalizeH="0" baseline="0" dirty="0">
                          <a:ln>
                            <a:noFill/>
                          </a:ln>
                          <a:solidFill>
                            <a:srgbClr val="111111"/>
                          </a:solidFill>
                          <a:effectLst/>
                          <a:latin typeface="Arial" charset="0"/>
                        </a:rPr>
                        <a:t>}</a:t>
                      </a:r>
                      <a:endParaRPr kumimoji="0" lang="en-US" sz="1800" b="1" i="0" u="none" strike="noStrike" cap="none" normalizeH="0" baseline="0" dirty="0">
                        <a:ln>
                          <a:noFill/>
                        </a:ln>
                        <a:solidFill>
                          <a:srgbClr val="111111"/>
                        </a:solidFill>
                        <a:effectLst/>
                        <a:latin typeface="Arial" charset="0"/>
                      </a:endParaRPr>
                    </a:p>
                  </a:txBody>
                  <a:tcPr marR="18288" marT="9116" marB="1823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1707" name="Oval 47"/>
          <p:cNvSpPr>
            <a:spLocks noChangeArrowheads="1"/>
          </p:cNvSpPr>
          <p:nvPr/>
        </p:nvSpPr>
        <p:spPr bwMode="auto">
          <a:xfrm>
            <a:off x="7086600" y="2514600"/>
            <a:ext cx="685800" cy="685800"/>
          </a:xfrm>
          <a:prstGeom prst="ellipse">
            <a:avLst/>
          </a:prstGeom>
          <a:solidFill>
            <a:srgbClr val="FF7C80"/>
          </a:solidFill>
          <a:ln w="25400">
            <a:solidFill>
              <a:schemeClr val="tx1"/>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71708" name="Oval 48"/>
          <p:cNvSpPr>
            <a:spLocks noChangeArrowheads="1"/>
          </p:cNvSpPr>
          <p:nvPr/>
        </p:nvSpPr>
        <p:spPr bwMode="auto">
          <a:xfrm>
            <a:off x="5943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71709" name="AutoShape 49"/>
          <p:cNvCxnSpPr>
            <a:cxnSpLocks noChangeShapeType="1"/>
            <a:stCxn id="71707" idx="3"/>
            <a:endCxn id="71708" idx="0"/>
          </p:cNvCxnSpPr>
          <p:nvPr/>
        </p:nvCxnSpPr>
        <p:spPr bwMode="auto">
          <a:xfrm flipH="1">
            <a:off x="6286500" y="3113088"/>
            <a:ext cx="900113" cy="531812"/>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71710" name="AutoShape 52"/>
          <p:cNvCxnSpPr>
            <a:cxnSpLocks noChangeShapeType="1"/>
            <a:stCxn id="71708" idx="4"/>
            <a:endCxn id="71711"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1711" name="Oval 53"/>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71712" name="AutoShape 54"/>
          <p:cNvCxnSpPr>
            <a:cxnSpLocks noChangeShapeType="1"/>
            <a:stCxn id="71708" idx="3"/>
            <a:endCxn id="71713"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1713" name="Oval 55"/>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71714" name="Oval 56"/>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71715" name="AutoShape 57"/>
          <p:cNvCxnSpPr>
            <a:cxnSpLocks noChangeShapeType="1"/>
            <a:stCxn id="71719" idx="4"/>
            <a:endCxn id="71714"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1716" name="Oval 61"/>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71717" name="AutoShape 62"/>
          <p:cNvCxnSpPr>
            <a:cxnSpLocks noChangeShapeType="1"/>
            <a:stCxn id="71716" idx="4"/>
            <a:endCxn id="71718"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1718" name="Oval 63"/>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71719" name="Oval 64"/>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71720" name="AutoShape 65"/>
          <p:cNvCxnSpPr>
            <a:cxnSpLocks noChangeShapeType="1"/>
            <a:stCxn id="71707" idx="5"/>
            <a:endCxn id="71719" idx="0"/>
          </p:cNvCxnSpPr>
          <p:nvPr/>
        </p:nvCxnSpPr>
        <p:spPr bwMode="auto">
          <a:xfrm>
            <a:off x="7672388" y="3113088"/>
            <a:ext cx="900112" cy="531812"/>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71721" name="AutoShape 67"/>
          <p:cNvCxnSpPr>
            <a:cxnSpLocks noChangeShapeType="1"/>
            <a:stCxn id="71711" idx="6"/>
            <a:endCxn id="71718"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1722" name="Oval 68"/>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71723" name="AutoShape 69"/>
          <p:cNvCxnSpPr>
            <a:cxnSpLocks noChangeShapeType="1"/>
            <a:stCxn id="71713" idx="4"/>
            <a:endCxn id="71722"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1724" name="AutoShape 70"/>
          <p:cNvCxnSpPr>
            <a:cxnSpLocks noChangeShapeType="1"/>
            <a:stCxn id="71707" idx="4"/>
            <a:endCxn id="71716" idx="0"/>
          </p:cNvCxnSpPr>
          <p:nvPr/>
        </p:nvCxnSpPr>
        <p:spPr bwMode="auto">
          <a:xfrm>
            <a:off x="7429500" y="3213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71725" name="AutoShape 71"/>
          <p:cNvCxnSpPr>
            <a:cxnSpLocks noChangeShapeType="1"/>
            <a:stCxn id="71714" idx="2"/>
            <a:endCxn id="71718"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1726" name="Text Box 76"/>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stack</a:t>
            </a:r>
            <a:r>
              <a:rPr lang="en-US" sz="2000" b="1">
                <a:solidFill>
                  <a:srgbClr val="CC3300"/>
                </a:solidFill>
                <a:latin typeface="Courier New" pitchFamily="49" charset="0"/>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Slide Number Placeholder 4"/>
          <p:cNvSpPr>
            <a:spLocks noGrp="1"/>
          </p:cNvSpPr>
          <p:nvPr>
            <p:ph type="sldNum" sz="quarter" idx="4294967295"/>
          </p:nvPr>
        </p:nvSpPr>
        <p:spPr/>
        <p:txBody>
          <a:bodyPr/>
          <a:lstStyle/>
          <a:p>
            <a:pPr>
              <a:defRPr/>
            </a:pPr>
            <a:fld id="{1B8FC359-A77C-4F73-9567-65E10407BCFB}" type="slidenum">
              <a:rPr lang="en-US"/>
              <a:pPr>
                <a:defRPr/>
              </a:pPr>
              <a:t>69</a:t>
            </a:fld>
            <a:endParaRPr lang="en-US"/>
          </a:p>
        </p:txBody>
      </p:sp>
      <p:sp>
        <p:nvSpPr>
          <p:cNvPr id="72707" name="Text Box 60"/>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2708" name="Text Box 50"/>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72709" name="Text Box 51"/>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2710" name="Text Box 58"/>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72711" name="Text Box 59"/>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2712" name="Text Box 66"/>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2713" name="Text Box 72"/>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2714" name="Text Box 73"/>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2715" name="Text Box 74"/>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72716" name="Text Box 75"/>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72717" name="Text Box 2"/>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2</a:t>
            </a:r>
            <a:r>
              <a:rPr lang="en-US" sz="1800">
                <a:solidFill>
                  <a:schemeClr val="tx2"/>
                </a:solidFill>
                <a:latin typeface="Arial" pitchFamily="34" charset="0"/>
              </a:rPr>
              <a:t>, expanded:</a:t>
            </a:r>
            <a:r>
              <a:rPr lang="en-US" sz="1800">
                <a:latin typeface="Arial" pitchFamily="34" charset="0"/>
              </a:rPr>
              <a:t> 2</a:t>
            </a:r>
          </a:p>
        </p:txBody>
      </p:sp>
      <p:sp>
        <p:nvSpPr>
          <p:cNvPr id="72718" name="Rectangle 3"/>
          <p:cNvSpPr>
            <a:spLocks noGrp="1" noChangeArrowheads="1"/>
          </p:cNvSpPr>
          <p:nvPr>
            <p:ph type="title"/>
          </p:nvPr>
        </p:nvSpPr>
        <p:spPr/>
        <p:txBody>
          <a:bodyPr/>
          <a:lstStyle/>
          <a:p>
            <a:pPr eaLnBrk="1" hangingPunct="1"/>
            <a:r>
              <a:rPr lang="en-US" sz="3600"/>
              <a:t>Depth-First Search (DFS)</a:t>
            </a:r>
          </a:p>
        </p:txBody>
      </p:sp>
      <p:graphicFrame>
        <p:nvGraphicFramePr>
          <p:cNvPr id="327761" name="Group 81"/>
          <p:cNvGraphicFramePr>
            <a:graphicFrameLocks noGrp="1"/>
          </p:cNvGraphicFramePr>
          <p:nvPr>
            <p:extLst>
              <p:ext uri="{D42A27DB-BD31-4B8C-83A1-F6EECF244321}">
                <p14:modId xmlns:p14="http://schemas.microsoft.com/office/powerpoint/2010/main" val="1620655468"/>
              </p:ext>
            </p:extLst>
          </p:nvPr>
        </p:nvGraphicFramePr>
        <p:xfrm>
          <a:off x="990600" y="3124200"/>
          <a:ext cx="3505200" cy="1211268"/>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2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36" marB="18270"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36" marB="18270"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2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36" marB="1827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36" marB="1827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2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36" marB="1827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36" marB="1827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09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 </a:t>
                      </a:r>
                      <a:r>
                        <a:rPr kumimoji="0" lang="en-US" sz="1800" b="0" i="0" u="none" strike="noStrike" cap="none" normalizeH="0" baseline="0">
                          <a:ln>
                            <a:noFill/>
                          </a:ln>
                          <a:solidFill>
                            <a:srgbClr val="FF7C80"/>
                          </a:solidFill>
                          <a:effectLst/>
                          <a:latin typeface="Arial" charset="0"/>
                        </a:rPr>
                        <a:t>not goal</a:t>
                      </a:r>
                    </a:p>
                  </a:txBody>
                  <a:tcPr marR="18288" marT="9136" marB="1827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a:t>
                      </a:r>
                      <a:r>
                        <a:rPr kumimoji="0" lang="en-US" sz="1800" b="0" i="0" u="none" strike="noStrike" cap="none" normalizeH="0" baseline="0" dirty="0">
                          <a:ln>
                            <a:noFill/>
                          </a:ln>
                          <a:solidFill>
                            <a:schemeClr val="accent2"/>
                          </a:solidFill>
                          <a:effectLst/>
                          <a:latin typeface="Arial" charset="0"/>
                        </a:rPr>
                        <a:t>D,E,</a:t>
                      </a:r>
                      <a:r>
                        <a:rPr kumimoji="0" lang="en-US" sz="1800" b="0" i="0" u="none" strike="noStrike" cap="none" normalizeH="0" baseline="0" dirty="0">
                          <a:ln>
                            <a:noFill/>
                          </a:ln>
                          <a:solidFill>
                            <a:srgbClr val="111111"/>
                          </a:solidFill>
                          <a:effectLst/>
                          <a:latin typeface="Arial" charset="0"/>
                        </a:rPr>
                        <a:t>B,C}</a:t>
                      </a:r>
                    </a:p>
                  </a:txBody>
                  <a:tcPr marR="18288" marT="9136" marB="1827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2734" name="Oval 47"/>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72735" name="Oval 48"/>
          <p:cNvSpPr>
            <a:spLocks noChangeArrowheads="1"/>
          </p:cNvSpPr>
          <p:nvPr/>
        </p:nvSpPr>
        <p:spPr bwMode="auto">
          <a:xfrm>
            <a:off x="5943600" y="3657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72736" name="AutoShape 49"/>
          <p:cNvCxnSpPr>
            <a:cxnSpLocks noChangeShapeType="1"/>
            <a:stCxn id="72734" idx="3"/>
            <a:endCxn id="72735"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2737" name="AutoShape 52"/>
          <p:cNvCxnSpPr>
            <a:cxnSpLocks noChangeShapeType="1"/>
            <a:stCxn id="72735" idx="4"/>
            <a:endCxn id="72738" idx="0"/>
          </p:cNvCxnSpPr>
          <p:nvPr/>
        </p:nvCxnSpPr>
        <p:spPr bwMode="auto">
          <a:xfrm>
            <a:off x="6286500" y="4356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72738" name="Oval 53"/>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72739" name="AutoShape 54"/>
          <p:cNvCxnSpPr>
            <a:cxnSpLocks noChangeShapeType="1"/>
            <a:stCxn id="72735" idx="3"/>
            <a:endCxn id="72740" idx="0"/>
          </p:cNvCxnSpPr>
          <p:nvPr/>
        </p:nvCxnSpPr>
        <p:spPr bwMode="auto">
          <a:xfrm flipH="1">
            <a:off x="5372100" y="4256088"/>
            <a:ext cx="671513" cy="531812"/>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72740" name="Oval 55"/>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72741" name="Oval 56"/>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72742" name="AutoShape 57"/>
          <p:cNvCxnSpPr>
            <a:cxnSpLocks noChangeShapeType="1"/>
            <a:stCxn id="72746" idx="4"/>
            <a:endCxn id="72741"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2743" name="Oval 61"/>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72744" name="AutoShape 62"/>
          <p:cNvCxnSpPr>
            <a:cxnSpLocks noChangeShapeType="1"/>
            <a:stCxn id="72743" idx="4"/>
            <a:endCxn id="72745"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2745" name="Oval 63"/>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72746" name="Oval 64"/>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72747" name="AutoShape 65"/>
          <p:cNvCxnSpPr>
            <a:cxnSpLocks noChangeShapeType="1"/>
            <a:stCxn id="72734" idx="5"/>
            <a:endCxn id="72746"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2748" name="AutoShape 67"/>
          <p:cNvCxnSpPr>
            <a:cxnSpLocks noChangeShapeType="1"/>
            <a:stCxn id="72738" idx="6"/>
            <a:endCxn id="72745"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2749" name="Oval 68"/>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72750" name="AutoShape 69"/>
          <p:cNvCxnSpPr>
            <a:cxnSpLocks noChangeShapeType="1"/>
            <a:stCxn id="72740" idx="4"/>
            <a:endCxn id="72749"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2751" name="AutoShape 70"/>
          <p:cNvCxnSpPr>
            <a:cxnSpLocks noChangeShapeType="1"/>
            <a:stCxn id="72734" idx="4"/>
            <a:endCxn id="72743"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2752" name="AutoShape 71"/>
          <p:cNvCxnSpPr>
            <a:cxnSpLocks noChangeShapeType="1"/>
            <a:stCxn id="72741" idx="2"/>
            <a:endCxn id="72745"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2753" name="Text Box 76"/>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stack</a:t>
            </a:r>
            <a:r>
              <a:rPr lang="en-US" sz="2000" b="1">
                <a:solidFill>
                  <a:srgbClr val="CC3300"/>
                </a:solidFill>
                <a:latin typeface="Courier New" pitchFamily="49" charset="0"/>
              </a:rPr>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685800" y="152400"/>
            <a:ext cx="7772400" cy="838200"/>
          </a:xfrm>
        </p:spPr>
        <p:txBody>
          <a:bodyPr/>
          <a:lstStyle/>
          <a:p>
            <a:pPr eaLnBrk="1" hangingPunct="1">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600"/>
              <a:t>Search Example:  8-Puzzle</a:t>
            </a:r>
          </a:p>
        </p:txBody>
      </p:sp>
      <p:sp>
        <p:nvSpPr>
          <p:cNvPr id="18435" name="Rectangle 2"/>
          <p:cNvSpPr>
            <a:spLocks noGrp="1" noChangeArrowheads="1"/>
          </p:cNvSpPr>
          <p:nvPr>
            <p:ph type="body" idx="1"/>
          </p:nvPr>
        </p:nvSpPr>
        <p:spPr>
          <a:xfrm>
            <a:off x="685800" y="838200"/>
            <a:ext cx="7772400" cy="5562600"/>
          </a:xfrm>
        </p:spPr>
        <p:txBody>
          <a:bodyPr/>
          <a:lstStyle/>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a:p>
            <a:pPr eaLnBrk="1" hangingPunct="1">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dirty="0"/>
          </a:p>
        </p:txBody>
      </p:sp>
      <p:pic>
        <p:nvPicPr>
          <p:cNvPr id="184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653338"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2" name="Rectangle 1"/>
          <p:cNvSpPr/>
          <p:nvPr/>
        </p:nvSpPr>
        <p:spPr>
          <a:xfrm>
            <a:off x="990600" y="5638800"/>
            <a:ext cx="6400800" cy="830997"/>
          </a:xfrm>
          <a:prstGeom prst="rect">
            <a:avLst/>
          </a:prstGeom>
        </p:spPr>
        <p:txBody>
          <a:bodyPr wrap="square">
            <a:spAutoFit/>
          </a:bodyPr>
          <a:lstStyle/>
          <a:p>
            <a:r>
              <a:rPr lang="en-US" dirty="0">
                <a:solidFill>
                  <a:srgbClr val="FF0000"/>
                </a:solidFill>
                <a:latin typeface="+mn-lt"/>
              </a:rPr>
              <a:t>Actions:</a:t>
            </a:r>
            <a:r>
              <a:rPr lang="en-US" dirty="0">
                <a:latin typeface="+mn-lt"/>
              </a:rPr>
              <a:t> move tiles (e.g., Move2Down)</a:t>
            </a:r>
          </a:p>
          <a:p>
            <a:r>
              <a:rPr lang="en-US" dirty="0">
                <a:solidFill>
                  <a:srgbClr val="FF0000"/>
                </a:solidFill>
                <a:latin typeface="+mn-lt"/>
              </a:rPr>
              <a:t>Goal:</a:t>
            </a:r>
            <a:r>
              <a:rPr lang="en-US" dirty="0">
                <a:latin typeface="+mn-lt"/>
              </a:rPr>
              <a:t> reach a certain configuration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 name="Slide Number Placeholder 4"/>
          <p:cNvSpPr>
            <a:spLocks noGrp="1"/>
          </p:cNvSpPr>
          <p:nvPr>
            <p:ph type="sldNum" sz="quarter" idx="4294967295"/>
          </p:nvPr>
        </p:nvSpPr>
        <p:spPr/>
        <p:txBody>
          <a:bodyPr/>
          <a:lstStyle/>
          <a:p>
            <a:pPr>
              <a:defRPr/>
            </a:pPr>
            <a:fld id="{1C562A70-07EF-4005-97DE-EE8D073BF2E7}" type="slidenum">
              <a:rPr lang="en-US"/>
              <a:pPr>
                <a:defRPr/>
              </a:pPr>
              <a:t>70</a:t>
            </a:fld>
            <a:endParaRPr lang="en-US"/>
          </a:p>
        </p:txBody>
      </p:sp>
      <p:sp>
        <p:nvSpPr>
          <p:cNvPr id="73731" name="Text Box 50"/>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73732" name="Text Box 51"/>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3733" name="Text Box 58"/>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73734" name="Text Box 59"/>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3735" name="Text Box 60"/>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3736" name="Text Box 66"/>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3737" name="Text Box 72"/>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3738" name="Text Box 73"/>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3739" name="Text Box 74"/>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73740" name="Text Box 75"/>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73741" name="Text Box 2"/>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3</a:t>
            </a:r>
            <a:r>
              <a:rPr lang="en-US" sz="1800">
                <a:solidFill>
                  <a:schemeClr val="tx2"/>
                </a:solidFill>
                <a:latin typeface="Arial" pitchFamily="34" charset="0"/>
              </a:rPr>
              <a:t>, expanded:</a:t>
            </a:r>
            <a:r>
              <a:rPr lang="en-US" sz="1800">
                <a:latin typeface="Arial" pitchFamily="34" charset="0"/>
              </a:rPr>
              <a:t> 3</a:t>
            </a:r>
          </a:p>
        </p:txBody>
      </p:sp>
      <p:sp>
        <p:nvSpPr>
          <p:cNvPr id="73742" name="Rectangle 3"/>
          <p:cNvSpPr>
            <a:spLocks noGrp="1" noChangeArrowheads="1"/>
          </p:cNvSpPr>
          <p:nvPr>
            <p:ph type="title"/>
          </p:nvPr>
        </p:nvSpPr>
        <p:spPr/>
        <p:txBody>
          <a:bodyPr/>
          <a:lstStyle/>
          <a:p>
            <a:pPr eaLnBrk="1" hangingPunct="1"/>
            <a:r>
              <a:rPr lang="en-US" sz="3600"/>
              <a:t>Depth-First Search (DFS)</a:t>
            </a:r>
          </a:p>
        </p:txBody>
      </p:sp>
      <p:graphicFrame>
        <p:nvGraphicFramePr>
          <p:cNvPr id="329814" name="Group 86"/>
          <p:cNvGraphicFramePr>
            <a:graphicFrameLocks noGrp="1"/>
          </p:cNvGraphicFramePr>
          <p:nvPr>
            <p:extLst>
              <p:ext uri="{D42A27DB-BD31-4B8C-83A1-F6EECF244321}">
                <p14:modId xmlns:p14="http://schemas.microsoft.com/office/powerpoint/2010/main" val="3129455093"/>
              </p:ext>
            </p:extLst>
          </p:nvPr>
        </p:nvGraphicFramePr>
        <p:xfrm>
          <a:off x="990600" y="3124200"/>
          <a:ext cx="3505200" cy="1533526"/>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3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3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3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22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{D,E,B,C}</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087">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 </a:t>
                      </a:r>
                      <a:r>
                        <a:rPr kumimoji="0" lang="en-US" sz="1800" b="0" i="0" u="none" strike="noStrike" cap="none" normalizeH="0" baseline="0">
                          <a:ln>
                            <a:noFill/>
                          </a:ln>
                          <a:solidFill>
                            <a:srgbClr val="FF7C80"/>
                          </a:solidFill>
                          <a:effectLst/>
                          <a:latin typeface="Arial" charset="0"/>
                        </a:rPr>
                        <a:t>not goal</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a:t>
                      </a:r>
                      <a:r>
                        <a:rPr kumimoji="0" lang="en-US" sz="1800" b="0" i="0" u="none" strike="noStrike" cap="none" normalizeH="0" baseline="0" dirty="0">
                          <a:ln>
                            <a:noFill/>
                          </a:ln>
                          <a:solidFill>
                            <a:schemeClr val="accent2"/>
                          </a:solidFill>
                          <a:effectLst/>
                          <a:latin typeface="Arial" charset="0"/>
                        </a:rPr>
                        <a:t>H,</a:t>
                      </a:r>
                      <a:r>
                        <a:rPr kumimoji="0" lang="en-US" sz="1800" b="0" i="0" u="none" strike="noStrike" cap="none" normalizeH="0" baseline="0" dirty="0">
                          <a:ln>
                            <a:noFill/>
                          </a:ln>
                          <a:solidFill>
                            <a:srgbClr val="111111"/>
                          </a:solidFill>
                          <a:effectLst/>
                          <a:latin typeface="Arial" charset="0"/>
                        </a:rPr>
                        <a:t>E,B,C}</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3761" name="Oval 47"/>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73762" name="Oval 48"/>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73763" name="AutoShape 49"/>
          <p:cNvCxnSpPr>
            <a:cxnSpLocks noChangeShapeType="1"/>
            <a:stCxn id="73761" idx="3"/>
            <a:endCxn id="73762"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3764" name="AutoShape 52"/>
          <p:cNvCxnSpPr>
            <a:cxnSpLocks noChangeShapeType="1"/>
            <a:stCxn id="73762" idx="4"/>
            <a:endCxn id="73765"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3765" name="Oval 53"/>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73766" name="AutoShape 54"/>
          <p:cNvCxnSpPr>
            <a:cxnSpLocks noChangeShapeType="1"/>
            <a:stCxn id="73762" idx="3"/>
            <a:endCxn id="73767"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3767" name="Oval 55"/>
          <p:cNvSpPr>
            <a:spLocks noChangeArrowheads="1"/>
          </p:cNvSpPr>
          <p:nvPr/>
        </p:nvSpPr>
        <p:spPr bwMode="auto">
          <a:xfrm>
            <a:off x="5029200" y="4800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73768" name="Oval 56"/>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73769" name="AutoShape 57"/>
          <p:cNvCxnSpPr>
            <a:cxnSpLocks noChangeShapeType="1"/>
            <a:stCxn id="73773" idx="4"/>
            <a:endCxn id="73768"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3770" name="Oval 61"/>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73771" name="AutoShape 62"/>
          <p:cNvCxnSpPr>
            <a:cxnSpLocks noChangeShapeType="1"/>
            <a:stCxn id="73770" idx="4"/>
            <a:endCxn id="73772"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3772" name="Oval 63"/>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73773" name="Oval 64"/>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73774" name="AutoShape 65"/>
          <p:cNvCxnSpPr>
            <a:cxnSpLocks noChangeShapeType="1"/>
            <a:stCxn id="73761" idx="5"/>
            <a:endCxn id="73773"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3775" name="AutoShape 67"/>
          <p:cNvCxnSpPr>
            <a:cxnSpLocks noChangeShapeType="1"/>
            <a:stCxn id="73765" idx="6"/>
            <a:endCxn id="73772"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3776" name="Oval 68"/>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73777" name="AutoShape 69"/>
          <p:cNvCxnSpPr>
            <a:cxnSpLocks noChangeShapeType="1"/>
            <a:stCxn id="73767" idx="4"/>
            <a:endCxn id="73776" idx="0"/>
          </p:cNvCxnSpPr>
          <p:nvPr/>
        </p:nvCxnSpPr>
        <p:spPr bwMode="auto">
          <a:xfrm>
            <a:off x="5372100" y="5499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73778" name="AutoShape 70"/>
          <p:cNvCxnSpPr>
            <a:cxnSpLocks noChangeShapeType="1"/>
            <a:stCxn id="73761" idx="4"/>
            <a:endCxn id="73770"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3779" name="AutoShape 71"/>
          <p:cNvCxnSpPr>
            <a:cxnSpLocks noChangeShapeType="1"/>
            <a:stCxn id="73768" idx="2"/>
            <a:endCxn id="73772"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3780" name="Text Box 76"/>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stack</a:t>
            </a:r>
            <a:r>
              <a:rPr lang="en-US" sz="2000" b="1">
                <a:solidFill>
                  <a:srgbClr val="CC3300"/>
                </a:solidFill>
                <a:latin typeface="Courier New" pitchFamily="49" charset="0"/>
              </a:rPr>
              <a:t>)</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 name="Slide Number Placeholder 4"/>
          <p:cNvSpPr>
            <a:spLocks noGrp="1"/>
          </p:cNvSpPr>
          <p:nvPr>
            <p:ph type="sldNum" sz="quarter" idx="4294967295"/>
          </p:nvPr>
        </p:nvSpPr>
        <p:spPr/>
        <p:txBody>
          <a:bodyPr/>
          <a:lstStyle/>
          <a:p>
            <a:pPr>
              <a:defRPr/>
            </a:pPr>
            <a:fld id="{71C9028C-501E-4E46-9700-B3427C013151}" type="slidenum">
              <a:rPr lang="en-US"/>
              <a:pPr>
                <a:defRPr/>
              </a:pPr>
              <a:t>71</a:t>
            </a:fld>
            <a:endParaRPr lang="en-US"/>
          </a:p>
        </p:txBody>
      </p:sp>
      <p:sp>
        <p:nvSpPr>
          <p:cNvPr id="74755" name="Text Box 50"/>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74756" name="Text Box 51"/>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4757" name="Text Box 58"/>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74758" name="Text Box 59"/>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4759" name="Text Box 60"/>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4760" name="Text Box 66"/>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4761" name="Text Box 72"/>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4762" name="Text Box 73"/>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4763" name="Text Box 74"/>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74764" name="Text Box 75"/>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74765" name="Text Box 2"/>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4</a:t>
            </a:r>
            <a:r>
              <a:rPr lang="en-US" sz="1800">
                <a:solidFill>
                  <a:schemeClr val="tx2"/>
                </a:solidFill>
                <a:latin typeface="Arial" pitchFamily="34" charset="0"/>
              </a:rPr>
              <a:t>, expanded:</a:t>
            </a:r>
            <a:r>
              <a:rPr lang="en-US" sz="1800">
                <a:latin typeface="Arial" pitchFamily="34" charset="0"/>
              </a:rPr>
              <a:t> 4</a:t>
            </a:r>
          </a:p>
        </p:txBody>
      </p:sp>
      <p:sp>
        <p:nvSpPr>
          <p:cNvPr id="74766" name="Rectangle 3"/>
          <p:cNvSpPr>
            <a:spLocks noGrp="1" noChangeArrowheads="1"/>
          </p:cNvSpPr>
          <p:nvPr>
            <p:ph type="title"/>
          </p:nvPr>
        </p:nvSpPr>
        <p:spPr/>
        <p:txBody>
          <a:bodyPr/>
          <a:lstStyle/>
          <a:p>
            <a:pPr eaLnBrk="1" hangingPunct="1"/>
            <a:r>
              <a:rPr lang="en-US" sz="3600"/>
              <a:t>Depth-First Search (DFS)</a:t>
            </a:r>
          </a:p>
        </p:txBody>
      </p:sp>
      <p:graphicFrame>
        <p:nvGraphicFramePr>
          <p:cNvPr id="331855" name="Group 79"/>
          <p:cNvGraphicFramePr>
            <a:graphicFrameLocks noGrp="1"/>
          </p:cNvGraphicFramePr>
          <p:nvPr>
            <p:extLst>
              <p:ext uri="{D42A27DB-BD31-4B8C-83A1-F6EECF244321}">
                <p14:modId xmlns:p14="http://schemas.microsoft.com/office/powerpoint/2010/main" val="2711228603"/>
              </p:ext>
            </p:extLst>
          </p:nvPr>
        </p:nvGraphicFramePr>
        <p:xfrm>
          <a:off x="990600" y="3124200"/>
          <a:ext cx="3505200" cy="1855789"/>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1" marB="18281"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41" marB="18281"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2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{D,E,B,C}</a:t>
                      </a: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14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a:t>
                      </a: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{H,E,B,C}</a:t>
                      </a: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14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H </a:t>
                      </a:r>
                      <a:r>
                        <a:rPr kumimoji="0" lang="en-US" sz="1800" b="0" i="0" u="none" strike="noStrike" cap="none" normalizeH="0" baseline="0">
                          <a:ln>
                            <a:noFill/>
                          </a:ln>
                          <a:solidFill>
                            <a:srgbClr val="FF7C80"/>
                          </a:solidFill>
                          <a:effectLst/>
                          <a:latin typeface="Arial" charset="0"/>
                        </a:rPr>
                        <a:t>not goal</a:t>
                      </a: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{E,B,C}</a:t>
                      </a: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4788" name="Oval 47"/>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74789" name="Oval 48"/>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74790" name="AutoShape 49"/>
          <p:cNvCxnSpPr>
            <a:cxnSpLocks noChangeShapeType="1"/>
            <a:stCxn id="74788" idx="3"/>
            <a:endCxn id="74789"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4791" name="AutoShape 52"/>
          <p:cNvCxnSpPr>
            <a:cxnSpLocks noChangeShapeType="1"/>
            <a:stCxn id="74789" idx="4"/>
            <a:endCxn id="74792"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4792" name="Oval 53"/>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74793" name="AutoShape 54"/>
          <p:cNvCxnSpPr>
            <a:cxnSpLocks noChangeShapeType="1"/>
            <a:stCxn id="74789" idx="3"/>
            <a:endCxn id="74794"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4794" name="Oval 55"/>
          <p:cNvSpPr>
            <a:spLocks noChangeArrowheads="1"/>
          </p:cNvSpPr>
          <p:nvPr/>
        </p:nvSpPr>
        <p:spPr bwMode="auto">
          <a:xfrm>
            <a:off x="5029200" y="4800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D</a:t>
            </a:r>
          </a:p>
        </p:txBody>
      </p:sp>
      <p:sp>
        <p:nvSpPr>
          <p:cNvPr id="74795" name="Oval 56"/>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74796" name="AutoShape 57"/>
          <p:cNvCxnSpPr>
            <a:cxnSpLocks noChangeShapeType="1"/>
            <a:stCxn id="74800" idx="4"/>
            <a:endCxn id="74795"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4797" name="Oval 61"/>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74798" name="AutoShape 62"/>
          <p:cNvCxnSpPr>
            <a:cxnSpLocks noChangeShapeType="1"/>
            <a:stCxn id="74797" idx="4"/>
            <a:endCxn id="74799"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4799" name="Oval 63"/>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74800" name="Oval 64"/>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74801" name="AutoShape 65"/>
          <p:cNvCxnSpPr>
            <a:cxnSpLocks noChangeShapeType="1"/>
            <a:stCxn id="74788" idx="5"/>
            <a:endCxn id="74800"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4802" name="AutoShape 67"/>
          <p:cNvCxnSpPr>
            <a:cxnSpLocks noChangeShapeType="1"/>
            <a:stCxn id="74792" idx="6"/>
            <a:endCxn id="74799"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4803" name="Oval 68"/>
          <p:cNvSpPr>
            <a:spLocks noChangeArrowheads="1"/>
          </p:cNvSpPr>
          <p:nvPr/>
        </p:nvSpPr>
        <p:spPr bwMode="auto">
          <a:xfrm>
            <a:off x="5029200" y="5943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74804" name="AutoShape 69"/>
          <p:cNvCxnSpPr>
            <a:cxnSpLocks noChangeShapeType="1"/>
            <a:stCxn id="74794" idx="4"/>
            <a:endCxn id="74803"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4805" name="AutoShape 70"/>
          <p:cNvCxnSpPr>
            <a:cxnSpLocks noChangeShapeType="1"/>
            <a:stCxn id="74788" idx="4"/>
            <a:endCxn id="74797"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4806" name="AutoShape 71"/>
          <p:cNvCxnSpPr>
            <a:cxnSpLocks noChangeShapeType="1"/>
            <a:stCxn id="74795" idx="2"/>
            <a:endCxn id="74799"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4807" name="Text Box 76"/>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stack</a:t>
            </a:r>
            <a:r>
              <a:rPr lang="en-US" sz="2000" b="1">
                <a:solidFill>
                  <a:srgbClr val="CC3300"/>
                </a:solidFill>
                <a:latin typeface="Courier New" pitchFamily="49" charset="0"/>
              </a:rPr>
              <a:t>)</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Slide Number Placeholder 4"/>
          <p:cNvSpPr>
            <a:spLocks noGrp="1"/>
          </p:cNvSpPr>
          <p:nvPr>
            <p:ph type="sldNum" sz="quarter" idx="4294967295"/>
          </p:nvPr>
        </p:nvSpPr>
        <p:spPr/>
        <p:txBody>
          <a:bodyPr/>
          <a:lstStyle/>
          <a:p>
            <a:pPr>
              <a:defRPr/>
            </a:pPr>
            <a:fld id="{513E32DB-534E-4346-9026-D5624EDD3044}" type="slidenum">
              <a:rPr lang="en-US"/>
              <a:pPr>
                <a:defRPr/>
              </a:pPr>
              <a:t>72</a:t>
            </a:fld>
            <a:endParaRPr lang="en-US"/>
          </a:p>
        </p:txBody>
      </p:sp>
      <p:sp>
        <p:nvSpPr>
          <p:cNvPr id="75779" name="Text Box 50"/>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75780" name="Text Box 51"/>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5781" name="Text Box 58"/>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75782" name="Text Box 59"/>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5783" name="Text Box 60"/>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5784" name="Text Box 66"/>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5785" name="Text Box 72"/>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5786" name="Text Box 73"/>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5787" name="Text Box 74"/>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75788" name="Text Box 75"/>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75789" name="Text Box 2"/>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5</a:t>
            </a:r>
            <a:r>
              <a:rPr lang="en-US" sz="1800">
                <a:solidFill>
                  <a:schemeClr val="tx2"/>
                </a:solidFill>
                <a:latin typeface="Arial" pitchFamily="34" charset="0"/>
              </a:rPr>
              <a:t>, expanded:</a:t>
            </a:r>
            <a:r>
              <a:rPr lang="en-US" sz="1800">
                <a:latin typeface="Arial" pitchFamily="34" charset="0"/>
              </a:rPr>
              <a:t> 5</a:t>
            </a:r>
          </a:p>
        </p:txBody>
      </p:sp>
      <p:sp>
        <p:nvSpPr>
          <p:cNvPr id="75790" name="Rectangle 3"/>
          <p:cNvSpPr>
            <a:spLocks noGrp="1" noChangeArrowheads="1"/>
          </p:cNvSpPr>
          <p:nvPr>
            <p:ph type="title"/>
          </p:nvPr>
        </p:nvSpPr>
        <p:spPr/>
        <p:txBody>
          <a:bodyPr/>
          <a:lstStyle/>
          <a:p>
            <a:pPr eaLnBrk="1" hangingPunct="1"/>
            <a:r>
              <a:rPr lang="en-US" sz="3600"/>
              <a:t>Depth-First Search (DFS)</a:t>
            </a:r>
          </a:p>
        </p:txBody>
      </p:sp>
      <p:graphicFrame>
        <p:nvGraphicFramePr>
          <p:cNvPr id="333904" name="Group 80"/>
          <p:cNvGraphicFramePr>
            <a:graphicFrameLocks noGrp="1"/>
          </p:cNvGraphicFramePr>
          <p:nvPr>
            <p:extLst>
              <p:ext uri="{D42A27DB-BD31-4B8C-83A1-F6EECF244321}">
                <p14:modId xmlns:p14="http://schemas.microsoft.com/office/powerpoint/2010/main" val="508042789"/>
              </p:ext>
            </p:extLst>
          </p:nvPr>
        </p:nvGraphicFramePr>
        <p:xfrm>
          <a:off x="990600" y="3124200"/>
          <a:ext cx="3505200" cy="2178052"/>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{D,E,B,C}</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17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{H,E,B,C}</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17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H</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{E,B,C}</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17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 </a:t>
                      </a:r>
                      <a:r>
                        <a:rPr kumimoji="0" lang="en-US" sz="1800" b="0" i="0" u="none" strike="noStrike" cap="none" normalizeH="0" baseline="0">
                          <a:ln>
                            <a:noFill/>
                          </a:ln>
                          <a:solidFill>
                            <a:srgbClr val="FF7C80"/>
                          </a:solidFill>
                          <a:effectLst/>
                          <a:latin typeface="Arial" charset="0"/>
                        </a:rPr>
                        <a:t>not goal</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a:t>
                      </a:r>
                      <a:r>
                        <a:rPr kumimoji="0" lang="en-US" sz="1800" b="0" i="0" u="none" strike="noStrike" cap="none" normalizeH="0" baseline="0" dirty="0">
                          <a:ln>
                            <a:noFill/>
                          </a:ln>
                          <a:solidFill>
                            <a:schemeClr val="accent2"/>
                          </a:solidFill>
                          <a:effectLst/>
                          <a:latin typeface="Arial" charset="0"/>
                        </a:rPr>
                        <a:t>G,</a:t>
                      </a:r>
                      <a:r>
                        <a:rPr kumimoji="0" lang="en-US" sz="1800" b="0" i="0" u="none" strike="noStrike" cap="none" normalizeH="0" baseline="0" dirty="0">
                          <a:ln>
                            <a:noFill/>
                          </a:ln>
                          <a:solidFill>
                            <a:srgbClr val="111111"/>
                          </a:solidFill>
                          <a:effectLst/>
                          <a:latin typeface="Arial" charset="0"/>
                        </a:rPr>
                        <a:t>B,C}</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5815" name="Oval 47"/>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75816" name="Oval 48"/>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75817" name="AutoShape 49"/>
          <p:cNvCxnSpPr>
            <a:cxnSpLocks noChangeShapeType="1"/>
            <a:stCxn id="75815" idx="3"/>
            <a:endCxn id="75816"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5818" name="AutoShape 52"/>
          <p:cNvCxnSpPr>
            <a:cxnSpLocks noChangeShapeType="1"/>
            <a:stCxn id="75816" idx="4"/>
            <a:endCxn id="75819"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5819" name="Oval 53"/>
          <p:cNvSpPr>
            <a:spLocks noChangeArrowheads="1"/>
          </p:cNvSpPr>
          <p:nvPr/>
        </p:nvSpPr>
        <p:spPr bwMode="auto">
          <a:xfrm>
            <a:off x="5943600" y="4800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75820" name="AutoShape 54"/>
          <p:cNvCxnSpPr>
            <a:cxnSpLocks noChangeShapeType="1"/>
            <a:stCxn id="75816" idx="3"/>
            <a:endCxn id="75821"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5821" name="Oval 55"/>
          <p:cNvSpPr>
            <a:spLocks noChangeArrowheads="1"/>
          </p:cNvSpPr>
          <p:nvPr/>
        </p:nvSpPr>
        <p:spPr bwMode="auto">
          <a:xfrm>
            <a:off x="5029200" y="4800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D</a:t>
            </a:r>
          </a:p>
        </p:txBody>
      </p:sp>
      <p:sp>
        <p:nvSpPr>
          <p:cNvPr id="75822" name="Oval 56"/>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75823" name="AutoShape 57"/>
          <p:cNvCxnSpPr>
            <a:cxnSpLocks noChangeShapeType="1"/>
            <a:stCxn id="75827" idx="4"/>
            <a:endCxn id="75822"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5824" name="Oval 61"/>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75825" name="AutoShape 62"/>
          <p:cNvCxnSpPr>
            <a:cxnSpLocks noChangeShapeType="1"/>
            <a:stCxn id="75824" idx="4"/>
            <a:endCxn id="75826"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5826" name="Oval 63"/>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75827" name="Oval 64"/>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75828" name="AutoShape 65"/>
          <p:cNvCxnSpPr>
            <a:cxnSpLocks noChangeShapeType="1"/>
            <a:stCxn id="75815" idx="5"/>
            <a:endCxn id="75827"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5829" name="AutoShape 67"/>
          <p:cNvCxnSpPr>
            <a:cxnSpLocks noChangeShapeType="1"/>
            <a:stCxn id="75819" idx="6"/>
            <a:endCxn id="75826" idx="2"/>
          </p:cNvCxnSpPr>
          <p:nvPr/>
        </p:nvCxnSpPr>
        <p:spPr bwMode="auto">
          <a:xfrm>
            <a:off x="6642100" y="5143500"/>
            <a:ext cx="431800" cy="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75830" name="Oval 68"/>
          <p:cNvSpPr>
            <a:spLocks noChangeArrowheads="1"/>
          </p:cNvSpPr>
          <p:nvPr/>
        </p:nvSpPr>
        <p:spPr bwMode="auto">
          <a:xfrm>
            <a:off x="5029200" y="5943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H</a:t>
            </a:r>
          </a:p>
        </p:txBody>
      </p:sp>
      <p:cxnSp>
        <p:nvCxnSpPr>
          <p:cNvPr id="75831" name="AutoShape 69"/>
          <p:cNvCxnSpPr>
            <a:cxnSpLocks noChangeShapeType="1"/>
            <a:stCxn id="75821" idx="4"/>
            <a:endCxn id="75830"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5832" name="AutoShape 70"/>
          <p:cNvCxnSpPr>
            <a:cxnSpLocks noChangeShapeType="1"/>
            <a:stCxn id="75815" idx="4"/>
            <a:endCxn id="75824"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5833" name="AutoShape 71"/>
          <p:cNvCxnSpPr>
            <a:cxnSpLocks noChangeShapeType="1"/>
            <a:stCxn id="75822" idx="2"/>
            <a:endCxn id="75826"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5834" name="Text Box 76"/>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stack</a:t>
            </a:r>
            <a:r>
              <a:rPr lang="en-US" sz="2000" b="1">
                <a:solidFill>
                  <a:srgbClr val="CC3300"/>
                </a:solidFill>
                <a:latin typeface="Courier New" pitchFamily="49" charset="0"/>
              </a:rPr>
              <a:t>)</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Slide Number Placeholder 4"/>
          <p:cNvSpPr>
            <a:spLocks noGrp="1"/>
          </p:cNvSpPr>
          <p:nvPr>
            <p:ph type="sldNum" sz="quarter" idx="4294967295"/>
          </p:nvPr>
        </p:nvSpPr>
        <p:spPr/>
        <p:txBody>
          <a:bodyPr/>
          <a:lstStyle/>
          <a:p>
            <a:pPr>
              <a:defRPr/>
            </a:pPr>
            <a:fld id="{A9D15D4E-F86F-4729-8D2D-0BEB2FD95591}" type="slidenum">
              <a:rPr lang="en-US"/>
              <a:pPr>
                <a:defRPr/>
              </a:pPr>
              <a:t>73</a:t>
            </a:fld>
            <a:endParaRPr lang="en-US"/>
          </a:p>
        </p:txBody>
      </p:sp>
      <p:sp>
        <p:nvSpPr>
          <p:cNvPr id="76803" name="Text Box 50"/>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76804" name="Text Box 51"/>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6805" name="Text Box 58"/>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76806" name="Text Box 59"/>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6807" name="Text Box 60"/>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6808" name="Text Box 66"/>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6809" name="Text Box 72"/>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6810" name="Text Box 73"/>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6811" name="Text Box 74"/>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76812" name="Text Box 75"/>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76813" name="Text Box 2"/>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6</a:t>
            </a:r>
            <a:r>
              <a:rPr lang="en-US" sz="1800">
                <a:solidFill>
                  <a:schemeClr val="tx2"/>
                </a:solidFill>
                <a:latin typeface="Arial" pitchFamily="34" charset="0"/>
              </a:rPr>
              <a:t>, expanded:</a:t>
            </a:r>
            <a:r>
              <a:rPr lang="en-US" sz="1800">
                <a:latin typeface="Arial" pitchFamily="34" charset="0"/>
              </a:rPr>
              <a:t> 5</a:t>
            </a:r>
          </a:p>
        </p:txBody>
      </p:sp>
      <p:sp>
        <p:nvSpPr>
          <p:cNvPr id="76814" name="Rectangle 3"/>
          <p:cNvSpPr>
            <a:spLocks noGrp="1" noChangeArrowheads="1"/>
          </p:cNvSpPr>
          <p:nvPr>
            <p:ph type="title"/>
          </p:nvPr>
        </p:nvSpPr>
        <p:spPr/>
        <p:txBody>
          <a:bodyPr/>
          <a:lstStyle/>
          <a:p>
            <a:pPr eaLnBrk="1" hangingPunct="1"/>
            <a:r>
              <a:rPr lang="en-US" sz="3600"/>
              <a:t>Depth-First Search (DFS)</a:t>
            </a:r>
          </a:p>
        </p:txBody>
      </p:sp>
      <p:graphicFrame>
        <p:nvGraphicFramePr>
          <p:cNvPr id="335876" name="Group 4"/>
          <p:cNvGraphicFramePr>
            <a:graphicFrameLocks noGrp="1"/>
          </p:cNvGraphicFramePr>
          <p:nvPr>
            <p:extLst>
              <p:ext uri="{D42A27DB-BD31-4B8C-83A1-F6EECF244321}">
                <p14:modId xmlns:p14="http://schemas.microsoft.com/office/powerpoint/2010/main" val="3352700705"/>
              </p:ext>
            </p:extLst>
          </p:nvPr>
        </p:nvGraphicFramePr>
        <p:xfrm>
          <a:off x="990600" y="3124200"/>
          <a:ext cx="3505200" cy="2500313"/>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{S}</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1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{D,E,B,C}</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{H,E,B,C}</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H</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{E,B,C}</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{G,B,C}</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 </a:t>
                      </a:r>
                      <a:r>
                        <a:rPr kumimoji="0" lang="en-US" sz="1800" b="0" i="0" u="none" strike="noStrike" cap="none" normalizeH="0" baseline="0">
                          <a:ln>
                            <a:noFill/>
                          </a:ln>
                          <a:solidFill>
                            <a:schemeClr val="accent1"/>
                          </a:solidFill>
                          <a:effectLst/>
                          <a:latin typeface="Arial" charset="0"/>
                        </a:rPr>
                        <a:t>goal</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{B,C} </a:t>
                      </a:r>
                      <a:r>
                        <a:rPr kumimoji="0" lang="en-US" sz="1800" b="0" i="0" u="none" strike="noStrike" cap="none" normalizeH="0" baseline="0" dirty="0">
                          <a:ln>
                            <a:noFill/>
                          </a:ln>
                          <a:solidFill>
                            <a:srgbClr val="FF7C80"/>
                          </a:solidFill>
                          <a:effectLst/>
                          <a:latin typeface="Arial" charset="0"/>
                        </a:rPr>
                        <a:t>no expand</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6842" name="Oval 47"/>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76843" name="Oval 48"/>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76844" name="AutoShape 49"/>
          <p:cNvCxnSpPr>
            <a:cxnSpLocks noChangeShapeType="1"/>
            <a:stCxn id="76842" idx="3"/>
            <a:endCxn id="76843"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6845" name="AutoShape 52"/>
          <p:cNvCxnSpPr>
            <a:cxnSpLocks noChangeShapeType="1"/>
            <a:stCxn id="76843" idx="4"/>
            <a:endCxn id="76846"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6846" name="Oval 53"/>
          <p:cNvSpPr>
            <a:spLocks noChangeArrowheads="1"/>
          </p:cNvSpPr>
          <p:nvPr/>
        </p:nvSpPr>
        <p:spPr bwMode="auto">
          <a:xfrm>
            <a:off x="5943600" y="4800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E</a:t>
            </a:r>
          </a:p>
        </p:txBody>
      </p:sp>
      <p:cxnSp>
        <p:nvCxnSpPr>
          <p:cNvPr id="76847" name="AutoShape 54"/>
          <p:cNvCxnSpPr>
            <a:cxnSpLocks noChangeShapeType="1"/>
            <a:stCxn id="76843" idx="3"/>
            <a:endCxn id="76848"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6848" name="Oval 55"/>
          <p:cNvSpPr>
            <a:spLocks noChangeArrowheads="1"/>
          </p:cNvSpPr>
          <p:nvPr/>
        </p:nvSpPr>
        <p:spPr bwMode="auto">
          <a:xfrm>
            <a:off x="5029200" y="4800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D</a:t>
            </a:r>
          </a:p>
        </p:txBody>
      </p:sp>
      <p:sp>
        <p:nvSpPr>
          <p:cNvPr id="76849" name="Oval 56"/>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76850" name="AutoShape 57"/>
          <p:cNvCxnSpPr>
            <a:cxnSpLocks noChangeShapeType="1"/>
            <a:stCxn id="76854" idx="4"/>
            <a:endCxn id="76849"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6851" name="Oval 61"/>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76852" name="AutoShape 62"/>
          <p:cNvCxnSpPr>
            <a:cxnSpLocks noChangeShapeType="1"/>
            <a:stCxn id="76851" idx="4"/>
            <a:endCxn id="76853"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6853" name="Oval 63"/>
          <p:cNvSpPr>
            <a:spLocks noChangeArrowheads="1"/>
          </p:cNvSpPr>
          <p:nvPr/>
        </p:nvSpPr>
        <p:spPr bwMode="auto">
          <a:xfrm>
            <a:off x="7086600" y="4800600"/>
            <a:ext cx="685800" cy="685800"/>
          </a:xfrm>
          <a:prstGeom prst="ellipse">
            <a:avLst/>
          </a:prstGeom>
          <a:solidFill>
            <a:schemeClr val="accent1"/>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76854" name="Oval 64"/>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76855" name="AutoShape 65"/>
          <p:cNvCxnSpPr>
            <a:cxnSpLocks noChangeShapeType="1"/>
            <a:stCxn id="76842" idx="5"/>
            <a:endCxn id="76854"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6856" name="AutoShape 67"/>
          <p:cNvCxnSpPr>
            <a:cxnSpLocks noChangeShapeType="1"/>
            <a:stCxn id="76846" idx="6"/>
            <a:endCxn id="76853"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6857" name="Oval 68"/>
          <p:cNvSpPr>
            <a:spLocks noChangeArrowheads="1"/>
          </p:cNvSpPr>
          <p:nvPr/>
        </p:nvSpPr>
        <p:spPr bwMode="auto">
          <a:xfrm>
            <a:off x="5029200" y="5943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H</a:t>
            </a:r>
          </a:p>
        </p:txBody>
      </p:sp>
      <p:cxnSp>
        <p:nvCxnSpPr>
          <p:cNvPr id="76858" name="AutoShape 69"/>
          <p:cNvCxnSpPr>
            <a:cxnSpLocks noChangeShapeType="1"/>
            <a:stCxn id="76848" idx="4"/>
            <a:endCxn id="76857"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6859" name="AutoShape 70"/>
          <p:cNvCxnSpPr>
            <a:cxnSpLocks noChangeShapeType="1"/>
            <a:stCxn id="76842" idx="4"/>
            <a:endCxn id="76851"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6860" name="AutoShape 71"/>
          <p:cNvCxnSpPr>
            <a:cxnSpLocks noChangeShapeType="1"/>
            <a:stCxn id="76849" idx="2"/>
            <a:endCxn id="76853"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6861" name="Text Box 76"/>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stack</a:t>
            </a:r>
            <a:r>
              <a:rPr lang="en-US" sz="2000" b="1">
                <a:solidFill>
                  <a:srgbClr val="CC3300"/>
                </a:solidFill>
                <a:latin typeface="Courier New" pitchFamily="49" charset="0"/>
              </a:rPr>
              <a:t>)</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Slide Number Placeholder 4"/>
          <p:cNvSpPr>
            <a:spLocks noGrp="1"/>
          </p:cNvSpPr>
          <p:nvPr>
            <p:ph type="sldNum" sz="quarter" idx="4294967295"/>
          </p:nvPr>
        </p:nvSpPr>
        <p:spPr/>
        <p:txBody>
          <a:bodyPr/>
          <a:lstStyle/>
          <a:p>
            <a:pPr>
              <a:defRPr/>
            </a:pPr>
            <a:fld id="{02EAEB8A-C43D-4230-A135-8A423785755C}" type="slidenum">
              <a:rPr lang="en-US"/>
              <a:pPr>
                <a:defRPr/>
              </a:pPr>
              <a:t>74</a:t>
            </a:fld>
            <a:endParaRPr lang="en-US"/>
          </a:p>
        </p:txBody>
      </p:sp>
      <p:sp>
        <p:nvSpPr>
          <p:cNvPr id="77827" name="Text Box 60"/>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7828" name="Text Box 50"/>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77829" name="Text Box 51"/>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7830" name="Text Box 58"/>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77831" name="Text Box 59"/>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7832" name="Text Box 66"/>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77833" name="Text Box 72"/>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77834" name="Text Box 73"/>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77835" name="Text Box 74"/>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77836" name="Text Box 75"/>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77837" name="Text Box 2"/>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6</a:t>
            </a:r>
            <a:r>
              <a:rPr lang="en-US" sz="1800">
                <a:solidFill>
                  <a:schemeClr val="tx2"/>
                </a:solidFill>
                <a:latin typeface="Arial" pitchFamily="34" charset="0"/>
              </a:rPr>
              <a:t>, expanded:</a:t>
            </a:r>
            <a:r>
              <a:rPr lang="en-US" sz="1800">
                <a:latin typeface="Arial" pitchFamily="34" charset="0"/>
              </a:rPr>
              <a:t> 5</a:t>
            </a:r>
          </a:p>
        </p:txBody>
      </p:sp>
      <p:sp>
        <p:nvSpPr>
          <p:cNvPr id="77838" name="Rectangle 3"/>
          <p:cNvSpPr>
            <a:spLocks noGrp="1" noChangeArrowheads="1"/>
          </p:cNvSpPr>
          <p:nvPr>
            <p:ph type="title"/>
          </p:nvPr>
        </p:nvSpPr>
        <p:spPr/>
        <p:txBody>
          <a:bodyPr/>
          <a:lstStyle/>
          <a:p>
            <a:pPr eaLnBrk="1" hangingPunct="1"/>
            <a:r>
              <a:rPr lang="en-US" sz="3600"/>
              <a:t>Depth-First Search (DFS)</a:t>
            </a:r>
          </a:p>
        </p:txBody>
      </p:sp>
      <p:graphicFrame>
        <p:nvGraphicFramePr>
          <p:cNvPr id="337924" name="Group 4"/>
          <p:cNvGraphicFramePr>
            <a:graphicFrameLocks noGrp="1"/>
          </p:cNvGraphicFramePr>
          <p:nvPr>
            <p:extLst>
              <p:ext uri="{D42A27DB-BD31-4B8C-83A1-F6EECF244321}">
                <p14:modId xmlns:p14="http://schemas.microsoft.com/office/powerpoint/2010/main" val="3434382223"/>
              </p:ext>
            </p:extLst>
          </p:nvPr>
        </p:nvGraphicFramePr>
        <p:xfrm>
          <a:off x="990600" y="3124200"/>
          <a:ext cx="3505200" cy="2500313"/>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1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{D,E,B,C}</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D</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{H,E,B,C}</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H</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{E,B,C}</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E</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{G,B,C}</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{B,C}</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7866" name="Oval 47"/>
          <p:cNvSpPr>
            <a:spLocks noChangeArrowheads="1"/>
          </p:cNvSpPr>
          <p:nvPr/>
        </p:nvSpPr>
        <p:spPr bwMode="auto">
          <a:xfrm>
            <a:off x="7086600" y="2514600"/>
            <a:ext cx="685800" cy="685800"/>
          </a:xfrm>
          <a:prstGeom prst="ellipse">
            <a:avLst/>
          </a:prstGeom>
          <a:solidFill>
            <a:schemeClr val="accent1"/>
          </a:solidFill>
          <a:ln w="25400">
            <a:solidFill>
              <a:schemeClr val="tx1"/>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77867" name="Oval 48"/>
          <p:cNvSpPr>
            <a:spLocks noChangeArrowheads="1"/>
          </p:cNvSpPr>
          <p:nvPr/>
        </p:nvSpPr>
        <p:spPr bwMode="auto">
          <a:xfrm>
            <a:off x="5943600" y="3657600"/>
            <a:ext cx="685800" cy="685800"/>
          </a:xfrm>
          <a:prstGeom prst="ellipse">
            <a:avLst/>
          </a:prstGeom>
          <a:solidFill>
            <a:schemeClr val="accent1"/>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77868" name="AutoShape 49"/>
          <p:cNvCxnSpPr>
            <a:cxnSpLocks noChangeShapeType="1"/>
            <a:stCxn id="77866" idx="3"/>
            <a:endCxn id="77867" idx="0"/>
          </p:cNvCxnSpPr>
          <p:nvPr/>
        </p:nvCxnSpPr>
        <p:spPr bwMode="auto">
          <a:xfrm flipH="1">
            <a:off x="6286500" y="3113088"/>
            <a:ext cx="900113" cy="531812"/>
          </a:xfrm>
          <a:prstGeom prst="straightConnector1">
            <a:avLst/>
          </a:prstGeom>
          <a:noFill/>
          <a:ln w="25400">
            <a:solidFill>
              <a:schemeClr val="accent1"/>
            </a:solidFill>
            <a:miter lim="800000"/>
            <a:headEnd/>
            <a:tailEnd type="triangle" w="med" len="sm"/>
          </a:ln>
          <a:extLst>
            <a:ext uri="{909E8E84-426E-40dd-AFC4-6F175D3DCCD1}">
              <a14:hiddenFill xmlns="" xmlns:a14="http://schemas.microsoft.com/office/drawing/2010/main">
                <a:noFill/>
              </a14:hiddenFill>
            </a:ext>
          </a:extLst>
        </p:spPr>
      </p:cxnSp>
      <p:cxnSp>
        <p:nvCxnSpPr>
          <p:cNvPr id="77869" name="AutoShape 52"/>
          <p:cNvCxnSpPr>
            <a:cxnSpLocks noChangeShapeType="1"/>
            <a:stCxn id="77867" idx="4"/>
            <a:endCxn id="77870" idx="0"/>
          </p:cNvCxnSpPr>
          <p:nvPr/>
        </p:nvCxnSpPr>
        <p:spPr bwMode="auto">
          <a:xfrm>
            <a:off x="6286500" y="4356100"/>
            <a:ext cx="0" cy="431800"/>
          </a:xfrm>
          <a:prstGeom prst="straightConnector1">
            <a:avLst/>
          </a:prstGeom>
          <a:noFill/>
          <a:ln w="25400">
            <a:solidFill>
              <a:schemeClr val="accent1"/>
            </a:solidFill>
            <a:miter lim="800000"/>
            <a:headEnd/>
            <a:tailEnd type="triangle" w="med" len="sm"/>
          </a:ln>
          <a:extLst>
            <a:ext uri="{909E8E84-426E-40dd-AFC4-6F175D3DCCD1}">
              <a14:hiddenFill xmlns="" xmlns:a14="http://schemas.microsoft.com/office/drawing/2010/main">
                <a:noFill/>
              </a14:hiddenFill>
            </a:ext>
          </a:extLst>
        </p:spPr>
      </p:cxnSp>
      <p:sp>
        <p:nvSpPr>
          <p:cNvPr id="77870" name="Oval 53"/>
          <p:cNvSpPr>
            <a:spLocks noChangeArrowheads="1"/>
          </p:cNvSpPr>
          <p:nvPr/>
        </p:nvSpPr>
        <p:spPr bwMode="auto">
          <a:xfrm>
            <a:off x="5943600" y="4800600"/>
            <a:ext cx="685800" cy="685800"/>
          </a:xfrm>
          <a:prstGeom prst="ellipse">
            <a:avLst/>
          </a:prstGeom>
          <a:solidFill>
            <a:schemeClr val="accent1"/>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77871" name="AutoShape 54"/>
          <p:cNvCxnSpPr>
            <a:cxnSpLocks noChangeShapeType="1"/>
            <a:stCxn id="77867" idx="3"/>
            <a:endCxn id="77872"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7872" name="Oval 55"/>
          <p:cNvSpPr>
            <a:spLocks noChangeArrowheads="1"/>
          </p:cNvSpPr>
          <p:nvPr/>
        </p:nvSpPr>
        <p:spPr bwMode="auto">
          <a:xfrm>
            <a:off x="5029200" y="4800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D</a:t>
            </a:r>
          </a:p>
        </p:txBody>
      </p:sp>
      <p:sp>
        <p:nvSpPr>
          <p:cNvPr id="77873" name="Oval 56"/>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77874" name="AutoShape 57"/>
          <p:cNvCxnSpPr>
            <a:cxnSpLocks noChangeShapeType="1"/>
            <a:stCxn id="77878" idx="4"/>
            <a:endCxn id="77873"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7875" name="Oval 61"/>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77876" name="AutoShape 62"/>
          <p:cNvCxnSpPr>
            <a:cxnSpLocks noChangeShapeType="1"/>
            <a:stCxn id="77875" idx="4"/>
            <a:endCxn id="77877"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7877" name="Oval 63"/>
          <p:cNvSpPr>
            <a:spLocks noChangeArrowheads="1"/>
          </p:cNvSpPr>
          <p:nvPr/>
        </p:nvSpPr>
        <p:spPr bwMode="auto">
          <a:xfrm>
            <a:off x="7086600" y="4800600"/>
            <a:ext cx="685800" cy="685800"/>
          </a:xfrm>
          <a:prstGeom prst="ellipse">
            <a:avLst/>
          </a:prstGeom>
          <a:solidFill>
            <a:schemeClr val="accent1"/>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77878" name="Oval 64"/>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77879" name="AutoShape 65"/>
          <p:cNvCxnSpPr>
            <a:cxnSpLocks noChangeShapeType="1"/>
            <a:stCxn id="77866" idx="5"/>
            <a:endCxn id="77878"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7880" name="AutoShape 67"/>
          <p:cNvCxnSpPr>
            <a:cxnSpLocks noChangeShapeType="1"/>
            <a:stCxn id="77870" idx="6"/>
            <a:endCxn id="77877" idx="2"/>
          </p:cNvCxnSpPr>
          <p:nvPr/>
        </p:nvCxnSpPr>
        <p:spPr bwMode="auto">
          <a:xfrm>
            <a:off x="6642100" y="5143500"/>
            <a:ext cx="431800" cy="0"/>
          </a:xfrm>
          <a:prstGeom prst="straightConnector1">
            <a:avLst/>
          </a:prstGeom>
          <a:noFill/>
          <a:ln w="25400">
            <a:solidFill>
              <a:schemeClr val="accent1"/>
            </a:solidFill>
            <a:miter lim="800000"/>
            <a:headEnd/>
            <a:tailEnd type="triangle" w="med" len="sm"/>
          </a:ln>
          <a:extLst>
            <a:ext uri="{909E8E84-426E-40dd-AFC4-6F175D3DCCD1}">
              <a14:hiddenFill xmlns="" xmlns:a14="http://schemas.microsoft.com/office/drawing/2010/main">
                <a:noFill/>
              </a14:hiddenFill>
            </a:ext>
          </a:extLst>
        </p:spPr>
      </p:cxnSp>
      <p:sp>
        <p:nvSpPr>
          <p:cNvPr id="77881" name="Oval 68"/>
          <p:cNvSpPr>
            <a:spLocks noChangeArrowheads="1"/>
          </p:cNvSpPr>
          <p:nvPr/>
        </p:nvSpPr>
        <p:spPr bwMode="auto">
          <a:xfrm>
            <a:off x="5029200" y="5943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H</a:t>
            </a:r>
          </a:p>
        </p:txBody>
      </p:sp>
      <p:cxnSp>
        <p:nvCxnSpPr>
          <p:cNvPr id="77882" name="AutoShape 69"/>
          <p:cNvCxnSpPr>
            <a:cxnSpLocks noChangeShapeType="1"/>
            <a:stCxn id="77872" idx="4"/>
            <a:endCxn id="77881"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7883" name="AutoShape 70"/>
          <p:cNvCxnSpPr>
            <a:cxnSpLocks noChangeShapeType="1"/>
            <a:stCxn id="77866" idx="4"/>
            <a:endCxn id="77875"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77884" name="AutoShape 71"/>
          <p:cNvCxnSpPr>
            <a:cxnSpLocks noChangeShapeType="1"/>
            <a:stCxn id="77873" idx="2"/>
            <a:endCxn id="77877"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77885" name="Text Box 76"/>
          <p:cNvSpPr txBox="1">
            <a:spLocks noChangeArrowheads="1"/>
          </p:cNvSpPr>
          <p:nvPr/>
        </p:nvSpPr>
        <p:spPr bwMode="auto">
          <a:xfrm>
            <a:off x="914400" y="2362200"/>
            <a:ext cx="4603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stack</a:t>
            </a:r>
            <a:r>
              <a:rPr lang="en-US" sz="2000" b="1">
                <a:solidFill>
                  <a:srgbClr val="CC3300"/>
                </a:solidFill>
                <a:latin typeface="Courier New" pitchFamily="49" charset="0"/>
              </a:rPr>
              <a:t>)</a:t>
            </a:r>
          </a:p>
        </p:txBody>
      </p:sp>
      <p:sp>
        <p:nvSpPr>
          <p:cNvPr id="337997" name="Text Box 77"/>
          <p:cNvSpPr txBox="1">
            <a:spLocks noChangeArrowheads="1"/>
          </p:cNvSpPr>
          <p:nvPr/>
        </p:nvSpPr>
        <p:spPr bwMode="auto">
          <a:xfrm>
            <a:off x="6400800" y="5842000"/>
            <a:ext cx="1804988"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chemeClr val="tx2"/>
                </a:solidFill>
                <a:latin typeface="Arial" pitchFamily="34" charset="0"/>
              </a:rPr>
              <a:t>path: </a:t>
            </a:r>
            <a:r>
              <a:rPr lang="en-US" sz="2000" b="1">
                <a:latin typeface="Arial" pitchFamily="34" charset="0"/>
              </a:rPr>
              <a:t>S,A,E,G</a:t>
            </a:r>
            <a:br>
              <a:rPr lang="en-US" sz="2000" b="1">
                <a:solidFill>
                  <a:schemeClr val="tx2"/>
                </a:solidFill>
                <a:latin typeface="Arial" pitchFamily="34" charset="0"/>
              </a:rPr>
            </a:br>
            <a:r>
              <a:rPr lang="en-US" sz="2000" b="1">
                <a:solidFill>
                  <a:schemeClr val="tx2"/>
                </a:solidFill>
                <a:latin typeface="Arial" pitchFamily="34" charset="0"/>
              </a:rPr>
              <a:t>cost:</a:t>
            </a:r>
            <a:r>
              <a:rPr lang="en-US" sz="2000" b="1">
                <a:latin typeface="Arial" pitchFamily="34" charset="0"/>
              </a:rPr>
              <a:t> 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97"/>
                                        </p:tgtEl>
                                        <p:attrNameLst>
                                          <p:attrName>style.visibility</p:attrName>
                                        </p:attrNameLst>
                                      </p:cBhvr>
                                      <p:to>
                                        <p:strVal val="visible"/>
                                      </p:to>
                                    </p:set>
                                    <p:anim calcmode="lin" valueType="num">
                                      <p:cBhvr additive="base">
                                        <p:cTn id="7" dur="500" fill="hold"/>
                                        <p:tgtEl>
                                          <p:spTgt spid="337997"/>
                                        </p:tgtEl>
                                        <p:attrNameLst>
                                          <p:attrName>ppt_x</p:attrName>
                                        </p:attrNameLst>
                                      </p:cBhvr>
                                      <p:tavLst>
                                        <p:tav tm="0">
                                          <p:val>
                                            <p:strVal val="#ppt_x"/>
                                          </p:val>
                                        </p:tav>
                                        <p:tav tm="100000">
                                          <p:val>
                                            <p:strVal val="#ppt_x"/>
                                          </p:val>
                                        </p:tav>
                                      </p:tavLst>
                                    </p:anim>
                                    <p:anim calcmode="lin" valueType="num">
                                      <p:cBhvr additive="base">
                                        <p:cTn id="8" dur="500" fill="hold"/>
                                        <p:tgtEl>
                                          <p:spTgt spid="337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Given State Space</a:t>
            </a:r>
          </a:p>
        </p:txBody>
      </p:sp>
      <p:pic>
        <p:nvPicPr>
          <p:cNvPr id="4" name="Content Placeholder 3"/>
          <p:cNvPicPr>
            <a:picLocks noGrp="1" noChangeAspect="1"/>
          </p:cNvPicPr>
          <p:nvPr>
            <p:ph idx="1"/>
          </p:nvPr>
        </p:nvPicPr>
        <p:blipFill>
          <a:blip r:embed="rId2"/>
          <a:srcRect l="-11599" r="-11599"/>
          <a:stretch>
            <a:fillRect/>
          </a:stretch>
        </p:blipFill>
        <p:spPr>
          <a:xfrm>
            <a:off x="0" y="1571445"/>
            <a:ext cx="9383110" cy="5134155"/>
          </a:xfrm>
        </p:spPr>
      </p:pic>
    </p:spTree>
    <p:extLst>
      <p:ext uri="{BB962C8B-B14F-4D97-AF65-F5344CB8AC3E}">
        <p14:creationId xmlns:p14="http://schemas.microsoft.com/office/powerpoint/2010/main" val="777017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Assume child nodes visited in increasing alphabetical order</a:t>
            </a:r>
          </a:p>
          <a:p>
            <a:r>
              <a:rPr lang="en-US" dirty="0"/>
              <a:t>Do Cycle Checking:  Don’t add node to Frontier if its state already occurs on path back to root</a:t>
            </a:r>
          </a:p>
          <a:p>
            <a:endParaRPr lang="en-US" dirty="0"/>
          </a:p>
          <a:p>
            <a:r>
              <a:rPr lang="en-US" dirty="0"/>
              <a:t>DFS = ?</a:t>
            </a:r>
          </a:p>
        </p:txBody>
      </p:sp>
    </p:spTree>
    <p:extLst>
      <p:ext uri="{BB962C8B-B14F-4D97-AF65-F5344CB8AC3E}">
        <p14:creationId xmlns:p14="http://schemas.microsoft.com/office/powerpoint/2010/main" val="2136120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6A87DACC-81C0-4193-8E8B-C89697D24AFC}" type="slidenum">
              <a:rPr lang="en-US"/>
              <a:pPr>
                <a:defRPr/>
              </a:pPr>
              <a:t>77</a:t>
            </a:fld>
            <a:endParaRPr lang="en-US"/>
          </a:p>
        </p:txBody>
      </p:sp>
      <p:sp>
        <p:nvSpPr>
          <p:cNvPr id="78851" name="Rectangle 2"/>
          <p:cNvSpPr>
            <a:spLocks noGrp="1" noChangeArrowheads="1"/>
          </p:cNvSpPr>
          <p:nvPr>
            <p:ph type="title"/>
          </p:nvPr>
        </p:nvSpPr>
        <p:spPr/>
        <p:txBody>
          <a:bodyPr/>
          <a:lstStyle/>
          <a:p>
            <a:pPr eaLnBrk="1" hangingPunct="1"/>
            <a:r>
              <a:rPr lang="en-US" sz="3600"/>
              <a:t>Depth-First Search (DFS)</a:t>
            </a:r>
          </a:p>
        </p:txBody>
      </p:sp>
      <p:sp>
        <p:nvSpPr>
          <p:cNvPr id="386051" name="Rectangle 3"/>
          <p:cNvSpPr>
            <a:spLocks noGrp="1" noChangeArrowheads="1"/>
          </p:cNvSpPr>
          <p:nvPr>
            <p:ph type="body" idx="1"/>
          </p:nvPr>
        </p:nvSpPr>
        <p:spPr/>
        <p:txBody>
          <a:bodyPr/>
          <a:lstStyle/>
          <a:p>
            <a:pPr eaLnBrk="1" hangingPunct="1">
              <a:lnSpc>
                <a:spcPct val="90000"/>
              </a:lnSpc>
            </a:pPr>
            <a:r>
              <a:rPr lang="en-US"/>
              <a:t>May not terminate without a </a:t>
            </a:r>
            <a:r>
              <a:rPr lang="en-US">
                <a:solidFill>
                  <a:srgbClr val="CC3300"/>
                </a:solidFill>
              </a:rPr>
              <a:t>depth bound</a:t>
            </a:r>
            <a:br>
              <a:rPr lang="en-US"/>
            </a:br>
            <a:r>
              <a:rPr lang="en-US"/>
              <a:t>i.e., cutting off search below a fixed depth, </a:t>
            </a:r>
            <a:r>
              <a:rPr lang="en-US" i="1">
                <a:latin typeface="Palatino" pitchFamily="18" charset="0"/>
              </a:rPr>
              <a:t>D</a:t>
            </a:r>
          </a:p>
          <a:p>
            <a:pPr eaLnBrk="1" hangingPunct="1">
              <a:lnSpc>
                <a:spcPct val="90000"/>
              </a:lnSpc>
            </a:pPr>
            <a:endParaRPr lang="en-US"/>
          </a:p>
          <a:p>
            <a:pPr eaLnBrk="1" hangingPunct="1">
              <a:lnSpc>
                <a:spcPct val="90000"/>
              </a:lnSpc>
            </a:pPr>
            <a:r>
              <a:rPr lang="en-US"/>
              <a:t>Not complete</a:t>
            </a:r>
          </a:p>
          <a:p>
            <a:pPr lvl="1" eaLnBrk="1" hangingPunct="1">
              <a:lnSpc>
                <a:spcPct val="90000"/>
              </a:lnSpc>
            </a:pPr>
            <a:r>
              <a:rPr lang="en-US"/>
              <a:t>with or without cycle detection</a:t>
            </a:r>
          </a:p>
          <a:p>
            <a:pPr lvl="1" eaLnBrk="1" hangingPunct="1">
              <a:lnSpc>
                <a:spcPct val="90000"/>
              </a:lnSpc>
            </a:pPr>
            <a:r>
              <a:rPr lang="en-US"/>
              <a:t>and, with or without a depth cutoff</a:t>
            </a:r>
          </a:p>
          <a:p>
            <a:pPr lvl="1" eaLnBrk="1" hangingPunct="1">
              <a:lnSpc>
                <a:spcPct val="90000"/>
              </a:lnSpc>
            </a:pPr>
            <a:endParaRPr lang="en-US"/>
          </a:p>
          <a:p>
            <a:pPr eaLnBrk="1" hangingPunct="1">
              <a:lnSpc>
                <a:spcPct val="90000"/>
              </a:lnSpc>
            </a:pPr>
            <a:r>
              <a:rPr lang="en-US"/>
              <a:t>Not optimal / admissible</a:t>
            </a:r>
          </a:p>
          <a:p>
            <a:pPr eaLnBrk="1" hangingPunct="1">
              <a:lnSpc>
                <a:spcPct val="90000"/>
              </a:lnSpc>
            </a:pPr>
            <a:endParaRPr lang="en-US"/>
          </a:p>
          <a:p>
            <a:pPr eaLnBrk="1" hangingPunct="1">
              <a:lnSpc>
                <a:spcPct val="90000"/>
              </a:lnSpc>
            </a:pPr>
            <a:r>
              <a:rPr lang="en-US" i="1"/>
              <a:t>Can find long solutions quickly if lucky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6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60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60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605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605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6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bldLvl="2"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0D239CE8-819B-42C1-96D2-257A7EA2BE51}" type="slidenum">
              <a:rPr lang="en-US"/>
              <a:pPr>
                <a:defRPr/>
              </a:pPr>
              <a:t>78</a:t>
            </a:fld>
            <a:endParaRPr lang="en-US"/>
          </a:p>
        </p:txBody>
      </p:sp>
      <p:sp>
        <p:nvSpPr>
          <p:cNvPr id="79875" name="Rectangle 2"/>
          <p:cNvSpPr>
            <a:spLocks noGrp="1" noChangeArrowheads="1"/>
          </p:cNvSpPr>
          <p:nvPr>
            <p:ph type="title"/>
          </p:nvPr>
        </p:nvSpPr>
        <p:spPr/>
        <p:txBody>
          <a:bodyPr/>
          <a:lstStyle/>
          <a:p>
            <a:pPr eaLnBrk="1" hangingPunct="1"/>
            <a:r>
              <a:rPr lang="en-US" sz="3600"/>
              <a:t>Depth-First Search (DFS)</a:t>
            </a:r>
          </a:p>
        </p:txBody>
      </p:sp>
      <p:sp>
        <p:nvSpPr>
          <p:cNvPr id="387075" name="Rectangle 3"/>
          <p:cNvSpPr>
            <a:spLocks noGrp="1" noChangeArrowheads="1"/>
          </p:cNvSpPr>
          <p:nvPr>
            <p:ph type="body" idx="1"/>
          </p:nvPr>
        </p:nvSpPr>
        <p:spPr/>
        <p:txBody>
          <a:bodyPr/>
          <a:lstStyle/>
          <a:p>
            <a:pPr eaLnBrk="1" hangingPunct="1"/>
            <a:r>
              <a:rPr lang="en-US" dirty="0"/>
              <a:t>Time complexity: </a:t>
            </a:r>
            <a:r>
              <a:rPr lang="en-US" i="1" dirty="0">
                <a:latin typeface="Palatino" pitchFamily="18" charset="0"/>
              </a:rPr>
              <a:t>O</a:t>
            </a:r>
            <a:r>
              <a:rPr lang="en-US" dirty="0">
                <a:latin typeface="Palatino" pitchFamily="18" charset="0"/>
              </a:rPr>
              <a:t>(</a:t>
            </a:r>
            <a:r>
              <a:rPr lang="en-US" i="1" dirty="0" err="1">
                <a:latin typeface="Palatino" pitchFamily="18" charset="0"/>
              </a:rPr>
              <a:t>b</a:t>
            </a:r>
            <a:r>
              <a:rPr lang="en-US" i="1" baseline="30000" dirty="0" err="1">
                <a:latin typeface="Palatino" pitchFamily="18" charset="0"/>
              </a:rPr>
              <a:t>d</a:t>
            </a:r>
            <a:r>
              <a:rPr lang="en-US" dirty="0">
                <a:latin typeface="Palatino" pitchFamily="18" charset="0"/>
              </a:rPr>
              <a:t>)</a:t>
            </a:r>
            <a:r>
              <a:rPr lang="en-US" i="1" dirty="0">
                <a:latin typeface="Palatino" pitchFamily="18" charset="0"/>
              </a:rPr>
              <a:t> </a:t>
            </a:r>
            <a:r>
              <a:rPr lang="en-US" dirty="0"/>
              <a:t>exponential</a:t>
            </a:r>
            <a:br>
              <a:rPr lang="en-US" dirty="0"/>
            </a:br>
            <a:r>
              <a:rPr lang="en-US" dirty="0"/>
              <a:t>Space complexity:</a:t>
            </a:r>
            <a:r>
              <a:rPr lang="en-US" i="1" dirty="0">
                <a:latin typeface="Palatino" pitchFamily="18" charset="0"/>
              </a:rPr>
              <a:t> O</a:t>
            </a:r>
            <a:r>
              <a:rPr lang="en-US" dirty="0">
                <a:latin typeface="Palatino" pitchFamily="18" charset="0"/>
              </a:rPr>
              <a:t>(</a:t>
            </a:r>
            <a:r>
              <a:rPr lang="en-US" i="1" dirty="0" err="1">
                <a:latin typeface="Palatino" pitchFamily="18" charset="0"/>
              </a:rPr>
              <a:t>bd</a:t>
            </a:r>
            <a:r>
              <a:rPr lang="en-US" dirty="0">
                <a:latin typeface="Palatino" pitchFamily="18" charset="0"/>
              </a:rPr>
              <a:t>)</a:t>
            </a:r>
            <a:r>
              <a:rPr lang="en-US" i="1" dirty="0">
                <a:latin typeface="Palatino" pitchFamily="18" charset="0"/>
              </a:rPr>
              <a:t> </a:t>
            </a:r>
            <a:r>
              <a:rPr lang="en-US" dirty="0"/>
              <a:t>linear</a:t>
            </a:r>
          </a:p>
          <a:p>
            <a:pPr lvl="1" eaLnBrk="1" hangingPunct="1"/>
            <a:r>
              <a:rPr lang="en-US" i="1" dirty="0">
                <a:latin typeface="Palatino" pitchFamily="18" charset="0"/>
              </a:rPr>
              <a:t>d</a:t>
            </a:r>
            <a:r>
              <a:rPr lang="en-US" dirty="0"/>
              <a:t>  is the depth of the solution</a:t>
            </a:r>
          </a:p>
          <a:p>
            <a:pPr lvl="1" eaLnBrk="1" hangingPunct="1"/>
            <a:r>
              <a:rPr lang="en-US" i="1" dirty="0">
                <a:latin typeface="Palatino" pitchFamily="18" charset="0"/>
              </a:rPr>
              <a:t>b</a:t>
            </a:r>
            <a:r>
              <a:rPr lang="en-US" dirty="0"/>
              <a:t>  is the branching factor at each non-leaf node</a:t>
            </a:r>
          </a:p>
          <a:p>
            <a:pPr eaLnBrk="1" hangingPunct="1"/>
            <a:r>
              <a:rPr lang="en-US" b="0" dirty="0"/>
              <a:t>Performs</a:t>
            </a:r>
            <a:r>
              <a:rPr lang="en-US" dirty="0"/>
              <a:t> </a:t>
            </a:r>
            <a:r>
              <a:rPr lang="en-US" b="0" dirty="0"/>
              <a:t>“</a:t>
            </a:r>
            <a:r>
              <a:rPr lang="en-US" dirty="0">
                <a:solidFill>
                  <a:srgbClr val="CC3300"/>
                </a:solidFill>
              </a:rPr>
              <a:t>chronological backtracking</a:t>
            </a:r>
            <a:r>
              <a:rPr lang="en-US" b="0" dirty="0">
                <a:solidFill>
                  <a:srgbClr val="040000"/>
                </a:solidFill>
              </a:rPr>
              <a:t>”</a:t>
            </a:r>
          </a:p>
          <a:p>
            <a:pPr lvl="1" eaLnBrk="1" hangingPunct="1"/>
            <a:r>
              <a:rPr lang="en-US" dirty="0"/>
              <a:t>i.e., when search hits a dead end, backs up </a:t>
            </a:r>
            <a:r>
              <a:rPr lang="en-US" i="1" dirty="0"/>
              <a:t>one</a:t>
            </a:r>
            <a:r>
              <a:rPr lang="en-US" dirty="0"/>
              <a:t> level at a time</a:t>
            </a:r>
          </a:p>
          <a:p>
            <a:pPr lvl="1" eaLnBrk="1" hangingPunct="1"/>
            <a:r>
              <a:rPr lang="en-US" dirty="0"/>
              <a:t>problematic if the mistake occurs because of a bad action choice near the top of search tree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7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7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7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70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70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70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bldLvl="2"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D5F534B7-E2CD-466D-844F-D001A8CB7845}" type="slidenum">
              <a:rPr lang="en-US"/>
              <a:pPr>
                <a:defRPr/>
              </a:pPr>
              <a:t>79</a:t>
            </a:fld>
            <a:endParaRPr lang="en-US"/>
          </a:p>
        </p:txBody>
      </p:sp>
      <p:sp>
        <p:nvSpPr>
          <p:cNvPr id="80899" name="Rectangle 2"/>
          <p:cNvSpPr>
            <a:spLocks noGrp="1" noChangeArrowheads="1"/>
          </p:cNvSpPr>
          <p:nvPr>
            <p:ph type="title"/>
          </p:nvPr>
        </p:nvSpPr>
        <p:spPr/>
        <p:txBody>
          <a:bodyPr/>
          <a:lstStyle/>
          <a:p>
            <a:pPr eaLnBrk="1" hangingPunct="1"/>
            <a:r>
              <a:rPr lang="en-US" sz="3600"/>
              <a:t>Uniform-Cost Search (UCS)</a:t>
            </a:r>
          </a:p>
        </p:txBody>
      </p:sp>
      <p:sp>
        <p:nvSpPr>
          <p:cNvPr id="419843" name="Rectangle 3"/>
          <p:cNvSpPr>
            <a:spLocks noGrp="1" noChangeArrowheads="1"/>
          </p:cNvSpPr>
          <p:nvPr>
            <p:ph type="body" idx="1"/>
          </p:nvPr>
        </p:nvSpPr>
        <p:spPr>
          <a:xfrm>
            <a:off x="914400" y="1905000"/>
            <a:ext cx="7315200" cy="4419600"/>
          </a:xfrm>
        </p:spPr>
        <p:txBody>
          <a:bodyPr/>
          <a:lstStyle/>
          <a:p>
            <a:pPr eaLnBrk="1" hangingPunct="1"/>
            <a:endParaRPr lang="en-US">
              <a:solidFill>
                <a:srgbClr val="CC3300"/>
              </a:solidFill>
            </a:endParaRPr>
          </a:p>
          <a:p>
            <a:pPr eaLnBrk="1" hangingPunct="1"/>
            <a:r>
              <a:rPr lang="en-US" b="0"/>
              <a:t>Use a “</a:t>
            </a:r>
            <a:r>
              <a:rPr lang="en-US">
                <a:solidFill>
                  <a:srgbClr val="C00000"/>
                </a:solidFill>
              </a:rPr>
              <a:t>Priority Queue</a:t>
            </a:r>
            <a:r>
              <a:rPr lang="en-US" b="0"/>
              <a:t>” to order nodes on the </a:t>
            </a:r>
            <a:r>
              <a:rPr lang="en-US" b="0" i="1"/>
              <a:t>Frontier</a:t>
            </a:r>
            <a:r>
              <a:rPr lang="en-US" b="0"/>
              <a:t> list, sorted by path cost</a:t>
            </a:r>
          </a:p>
          <a:p>
            <a:pPr eaLnBrk="1" hangingPunct="1"/>
            <a:r>
              <a:rPr lang="en-US" b="0"/>
              <a:t>Let </a:t>
            </a:r>
            <a:r>
              <a:rPr lang="en-US" b="0" i="1">
                <a:latin typeface="Palatino" pitchFamily="18" charset="0"/>
              </a:rPr>
              <a:t>g</a:t>
            </a:r>
            <a:r>
              <a:rPr lang="en-US" b="0">
                <a:latin typeface="Palatino" pitchFamily="18" charset="0"/>
              </a:rPr>
              <a:t>(</a:t>
            </a:r>
            <a:r>
              <a:rPr lang="en-US" b="0" i="1">
                <a:latin typeface="Palatino" pitchFamily="18" charset="0"/>
              </a:rPr>
              <a:t>n</a:t>
            </a:r>
            <a:r>
              <a:rPr lang="en-US" b="0">
                <a:latin typeface="Palatino" pitchFamily="18" charset="0"/>
              </a:rPr>
              <a:t>)</a:t>
            </a:r>
            <a:r>
              <a:rPr lang="en-US" b="0" i="1">
                <a:latin typeface="Palatino" pitchFamily="18" charset="0"/>
              </a:rPr>
              <a:t> </a:t>
            </a:r>
            <a:r>
              <a:rPr lang="en-US" b="0">
                <a:latin typeface="Palatino" pitchFamily="18" charset="0"/>
              </a:rPr>
              <a:t>=</a:t>
            </a:r>
            <a:r>
              <a:rPr lang="en-US" b="0" i="1">
                <a:latin typeface="Palatino" pitchFamily="18" charset="0"/>
              </a:rPr>
              <a:t> </a:t>
            </a:r>
            <a:r>
              <a:rPr lang="en-US" b="0"/>
              <a:t>cost of path from start node </a:t>
            </a:r>
            <a:r>
              <a:rPr lang="en-US" b="0" i="1">
                <a:latin typeface="Palatino" pitchFamily="18" charset="0"/>
              </a:rPr>
              <a:t>s</a:t>
            </a:r>
            <a:r>
              <a:rPr lang="en-US" b="0" i="1"/>
              <a:t> </a:t>
            </a:r>
            <a:r>
              <a:rPr lang="en-US" b="0"/>
              <a:t>to current node </a:t>
            </a:r>
            <a:r>
              <a:rPr lang="en-US" b="0" i="1">
                <a:latin typeface="Palatino" pitchFamily="18" charset="0"/>
              </a:rPr>
              <a:t>n</a:t>
            </a:r>
          </a:p>
          <a:p>
            <a:pPr eaLnBrk="1" hangingPunct="1"/>
            <a:r>
              <a:rPr lang="en-US" b="0"/>
              <a:t>Sort nodes by increasing value of </a:t>
            </a:r>
            <a:r>
              <a:rPr lang="en-US" b="0" i="1">
                <a:latin typeface="Palatino" pitchFamily="18" charset="0"/>
              </a:rPr>
              <a:t>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28600" y="304800"/>
            <a:ext cx="8915400" cy="762000"/>
          </a:xfrm>
        </p:spPr>
        <p:txBody>
          <a:bodyPr/>
          <a:lstStyle/>
          <a:p>
            <a:r>
              <a:rPr lang="en-US" sz="3600" dirty="0"/>
              <a:t>Search Example:  Water Jugs Problem</a:t>
            </a:r>
          </a:p>
        </p:txBody>
      </p:sp>
      <p:sp>
        <p:nvSpPr>
          <p:cNvPr id="19459" name="Content Placeholder 2"/>
          <p:cNvSpPr>
            <a:spLocks noGrp="1"/>
          </p:cNvSpPr>
          <p:nvPr>
            <p:ph idx="1"/>
          </p:nvPr>
        </p:nvSpPr>
        <p:spPr>
          <a:xfrm>
            <a:off x="457200" y="1447800"/>
            <a:ext cx="8229600" cy="5410200"/>
          </a:xfrm>
        </p:spPr>
        <p:txBody>
          <a:bodyPr/>
          <a:lstStyle/>
          <a:p>
            <a:pPr>
              <a:buFont typeface="Arial" pitchFamily="34" charset="0"/>
              <a:buNone/>
            </a:pPr>
            <a:r>
              <a:rPr lang="en-US" dirty="0"/>
              <a:t>Given 4-liter and 3-liter pitchers, how do you get exactly 2 liters into the 4-liter pitcher?</a:t>
            </a:r>
          </a:p>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a:p>
            <a:pPr>
              <a:buFont typeface="Arial" pitchFamily="34" charset="0"/>
              <a:buNone/>
            </a:pPr>
            <a:endParaRPr lang="en-US" dirty="0"/>
          </a:p>
        </p:txBody>
      </p:sp>
      <p:pic>
        <p:nvPicPr>
          <p:cNvPr id="173058" name="Picture 2" descr="C:\Documents and Settings\Michael\Local Settings\Temporary Internet Files\Content.IE5\P1VWWSG5\MCj0411884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3048000"/>
            <a:ext cx="2386013" cy="274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 descr="C:\Documents and Settings\Michael\Local Settings\Temporary Internet Files\Content.IE5\P1VWWSG5\MCj0411884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3352800"/>
            <a:ext cx="1931988" cy="2220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3048000" y="5410200"/>
            <a:ext cx="3937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b="1">
                <a:latin typeface="Calibri" pitchFamily="34" charset="0"/>
              </a:rPr>
              <a:t>4</a:t>
            </a:r>
          </a:p>
        </p:txBody>
      </p:sp>
      <p:sp>
        <p:nvSpPr>
          <p:cNvPr id="7" name="TextBox 6"/>
          <p:cNvSpPr txBox="1">
            <a:spLocks noChangeArrowheads="1"/>
          </p:cNvSpPr>
          <p:nvPr/>
        </p:nvSpPr>
        <p:spPr bwMode="auto">
          <a:xfrm>
            <a:off x="5943600" y="5486400"/>
            <a:ext cx="3937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3200" b="1">
                <a:latin typeface="Calibri" pitchFamily="34" charset="0"/>
              </a:rPr>
              <a:t>3</a:t>
            </a:r>
          </a:p>
        </p:txBody>
      </p:sp>
      <p:pic>
        <p:nvPicPr>
          <p:cNvPr id="1946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00400"/>
            <a:ext cx="1390650" cy="1619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73058"/>
                                        </p:tgtEl>
                                        <p:attrNameLst>
                                          <p:attrName>style.visibility</p:attrName>
                                        </p:attrNameLst>
                                      </p:cBhvr>
                                      <p:to>
                                        <p:strVal val="visible"/>
                                      </p:to>
                                    </p:set>
                                    <p:animEffect transition="in" filter="fade">
                                      <p:cBhvr>
                                        <p:cTn id="7" dur="2000"/>
                                        <p:tgtEl>
                                          <p:spTgt spid="1730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par>
                          <p:cTn id="11" fill="hold" nodeType="afterGroup">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Slide Number Placeholder 4"/>
          <p:cNvSpPr>
            <a:spLocks noGrp="1"/>
          </p:cNvSpPr>
          <p:nvPr>
            <p:ph type="sldNum" sz="quarter" idx="4294967295"/>
          </p:nvPr>
        </p:nvSpPr>
        <p:spPr/>
        <p:txBody>
          <a:bodyPr/>
          <a:lstStyle/>
          <a:p>
            <a:pPr>
              <a:defRPr/>
            </a:pPr>
            <a:fld id="{87A303A4-DD93-485B-B346-74E4A644A460}" type="slidenum">
              <a:rPr lang="en-US"/>
              <a:pPr>
                <a:defRPr/>
              </a:pPr>
              <a:t>80</a:t>
            </a:fld>
            <a:endParaRPr lang="en-US"/>
          </a:p>
        </p:txBody>
      </p:sp>
      <p:sp>
        <p:nvSpPr>
          <p:cNvPr id="81923" name="Text Box 114"/>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0</a:t>
            </a:r>
            <a:r>
              <a:rPr lang="en-US" sz="1800">
                <a:solidFill>
                  <a:schemeClr val="tx2"/>
                </a:solidFill>
                <a:latin typeface="Arial" pitchFamily="34" charset="0"/>
              </a:rPr>
              <a:t>, expanded:</a:t>
            </a:r>
            <a:r>
              <a:rPr lang="en-US" sz="1800">
                <a:latin typeface="Arial" pitchFamily="34" charset="0"/>
              </a:rPr>
              <a:t> 0</a:t>
            </a:r>
          </a:p>
        </p:txBody>
      </p:sp>
      <p:sp>
        <p:nvSpPr>
          <p:cNvPr id="81924" name="Text Box 158"/>
          <p:cNvSpPr txBox="1">
            <a:spLocks noChangeArrowheads="1"/>
          </p:cNvSpPr>
          <p:nvPr/>
        </p:nvSpPr>
        <p:spPr bwMode="auto">
          <a:xfrm>
            <a:off x="914400" y="2362200"/>
            <a:ext cx="58229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priorityQueue</a:t>
            </a:r>
            <a:r>
              <a:rPr lang="en-US" sz="2000" b="1">
                <a:solidFill>
                  <a:srgbClr val="CC3300"/>
                </a:solidFill>
                <a:latin typeface="Courier New" pitchFamily="49" charset="0"/>
              </a:rPr>
              <a:t>)</a:t>
            </a:r>
          </a:p>
        </p:txBody>
      </p:sp>
      <p:sp>
        <p:nvSpPr>
          <p:cNvPr id="81925" name="Rectangle 2"/>
          <p:cNvSpPr>
            <a:spLocks noGrp="1" noChangeArrowheads="1"/>
          </p:cNvSpPr>
          <p:nvPr>
            <p:ph type="title"/>
          </p:nvPr>
        </p:nvSpPr>
        <p:spPr/>
        <p:txBody>
          <a:bodyPr/>
          <a:lstStyle/>
          <a:p>
            <a:pPr eaLnBrk="1" hangingPunct="1"/>
            <a:r>
              <a:rPr lang="en-US" sz="3600"/>
              <a:t>Uniform-Cost Search (UCS)</a:t>
            </a:r>
          </a:p>
        </p:txBody>
      </p:sp>
      <p:graphicFrame>
        <p:nvGraphicFramePr>
          <p:cNvPr id="299174" name="Group 166"/>
          <p:cNvGraphicFramePr>
            <a:graphicFrameLocks noGrp="1"/>
          </p:cNvGraphicFramePr>
          <p:nvPr/>
        </p:nvGraphicFramePr>
        <p:xfrm>
          <a:off x="990600" y="3124200"/>
          <a:ext cx="3505200" cy="603332"/>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16" marB="18230"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16" marB="1823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1935" name="Text Box 168"/>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81936" name="Text Box 169"/>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1937" name="Text Box 170"/>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81938" name="Text Box 171"/>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1939" name="Text Box 172"/>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1940" name="Text Box 173"/>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1941" name="Text Box 174"/>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1942" name="Text Box 175"/>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1943" name="Text Box 176"/>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81944" name="Text Box 177"/>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81945" name="Oval 178"/>
          <p:cNvSpPr>
            <a:spLocks noChangeArrowheads="1"/>
          </p:cNvSpPr>
          <p:nvPr/>
        </p:nvSpPr>
        <p:spPr bwMode="auto">
          <a:xfrm>
            <a:off x="7086600" y="2514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81946" name="Oval 179"/>
          <p:cNvSpPr>
            <a:spLocks noChangeArrowheads="1"/>
          </p:cNvSpPr>
          <p:nvPr/>
        </p:nvSpPr>
        <p:spPr bwMode="auto">
          <a:xfrm>
            <a:off x="5943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81947" name="AutoShape 180"/>
          <p:cNvCxnSpPr>
            <a:cxnSpLocks noChangeShapeType="1"/>
            <a:stCxn id="81945" idx="3"/>
            <a:endCxn id="81946"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1948" name="AutoShape 181"/>
          <p:cNvCxnSpPr>
            <a:cxnSpLocks noChangeShapeType="1"/>
            <a:stCxn id="81946" idx="4"/>
            <a:endCxn id="81949"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1949" name="Oval 182"/>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81950" name="AutoShape 183"/>
          <p:cNvCxnSpPr>
            <a:cxnSpLocks noChangeShapeType="1"/>
            <a:stCxn id="81946" idx="3"/>
            <a:endCxn id="81951"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1951" name="Oval 184"/>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81952" name="Oval 185"/>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81953" name="AutoShape 186"/>
          <p:cNvCxnSpPr>
            <a:cxnSpLocks noChangeShapeType="1"/>
            <a:stCxn id="81957" idx="4"/>
            <a:endCxn id="81952"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1954" name="Oval 187"/>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81955" name="AutoShape 188"/>
          <p:cNvCxnSpPr>
            <a:cxnSpLocks noChangeShapeType="1"/>
            <a:stCxn id="81954" idx="4"/>
            <a:endCxn id="81956"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1956" name="Oval 189"/>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81957" name="Oval 190"/>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81958" name="AutoShape 191"/>
          <p:cNvCxnSpPr>
            <a:cxnSpLocks noChangeShapeType="1"/>
            <a:stCxn id="81945" idx="5"/>
            <a:endCxn id="81957"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1959" name="AutoShape 192"/>
          <p:cNvCxnSpPr>
            <a:cxnSpLocks noChangeShapeType="1"/>
            <a:stCxn id="81949" idx="6"/>
            <a:endCxn id="81956"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1960" name="Oval 193"/>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81961" name="AutoShape 194"/>
          <p:cNvCxnSpPr>
            <a:cxnSpLocks noChangeShapeType="1"/>
            <a:stCxn id="81951" idx="4"/>
            <a:endCxn id="81960"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1962" name="AutoShape 195"/>
          <p:cNvCxnSpPr>
            <a:cxnSpLocks noChangeShapeType="1"/>
            <a:stCxn id="81945" idx="4"/>
            <a:endCxn id="81954"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1963" name="AutoShape 196"/>
          <p:cNvCxnSpPr>
            <a:cxnSpLocks noChangeShapeType="1"/>
            <a:stCxn id="81952" idx="2"/>
            <a:endCxn id="81956"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Slide Number Placeholder 4"/>
          <p:cNvSpPr>
            <a:spLocks noGrp="1"/>
          </p:cNvSpPr>
          <p:nvPr>
            <p:ph type="sldNum" sz="quarter" idx="4294967295"/>
          </p:nvPr>
        </p:nvSpPr>
        <p:spPr/>
        <p:txBody>
          <a:bodyPr/>
          <a:lstStyle/>
          <a:p>
            <a:pPr>
              <a:defRPr/>
            </a:pPr>
            <a:fld id="{56EE65DC-3964-4D40-B41C-2A9A1BB79125}" type="slidenum">
              <a:rPr lang="en-US"/>
              <a:pPr>
                <a:defRPr/>
              </a:pPr>
              <a:t>81</a:t>
            </a:fld>
            <a:endParaRPr lang="en-US"/>
          </a:p>
        </p:txBody>
      </p:sp>
      <p:sp>
        <p:nvSpPr>
          <p:cNvPr id="82947" name="Text Box 49"/>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82948" name="Text Box 50"/>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2949" name="Text Box 57"/>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82950" name="Text Box 58"/>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2951" name="Text Box 59"/>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2952" name="Text Box 65"/>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2953" name="Text Box 71"/>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2954" name="Text Box 72"/>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2955" name="Text Box 73"/>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82956" name="Text Box 74"/>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82957" name="Text Box 2"/>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1</a:t>
            </a:r>
            <a:r>
              <a:rPr lang="en-US" sz="1800">
                <a:solidFill>
                  <a:schemeClr val="tx2"/>
                </a:solidFill>
                <a:latin typeface="Arial" pitchFamily="34" charset="0"/>
              </a:rPr>
              <a:t>, expanded:</a:t>
            </a:r>
            <a:r>
              <a:rPr lang="en-US" sz="1800">
                <a:latin typeface="Arial" pitchFamily="34" charset="0"/>
              </a:rPr>
              <a:t> 1</a:t>
            </a:r>
          </a:p>
        </p:txBody>
      </p:sp>
      <p:sp>
        <p:nvSpPr>
          <p:cNvPr id="82958" name="Text Box 3"/>
          <p:cNvSpPr txBox="1">
            <a:spLocks noChangeArrowheads="1"/>
          </p:cNvSpPr>
          <p:nvPr/>
        </p:nvSpPr>
        <p:spPr bwMode="auto">
          <a:xfrm>
            <a:off x="914400" y="2362200"/>
            <a:ext cx="58229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priorityQueue</a:t>
            </a:r>
            <a:r>
              <a:rPr lang="en-US" sz="2000" b="1">
                <a:solidFill>
                  <a:srgbClr val="CC3300"/>
                </a:solidFill>
                <a:latin typeface="Courier New" pitchFamily="49" charset="0"/>
              </a:rPr>
              <a:t>)</a:t>
            </a:r>
          </a:p>
        </p:txBody>
      </p:sp>
      <p:sp>
        <p:nvSpPr>
          <p:cNvPr id="82959" name="Rectangle 4"/>
          <p:cNvSpPr>
            <a:spLocks noGrp="1" noChangeArrowheads="1"/>
          </p:cNvSpPr>
          <p:nvPr>
            <p:ph type="title"/>
          </p:nvPr>
        </p:nvSpPr>
        <p:spPr/>
        <p:txBody>
          <a:bodyPr/>
          <a:lstStyle/>
          <a:p>
            <a:pPr eaLnBrk="1" hangingPunct="1"/>
            <a:r>
              <a:rPr lang="en-US" sz="3600"/>
              <a:t>Uniform-Cost Search (UCS)</a:t>
            </a:r>
          </a:p>
        </p:txBody>
      </p:sp>
      <p:graphicFrame>
        <p:nvGraphicFramePr>
          <p:cNvPr id="340047" name="Group 79"/>
          <p:cNvGraphicFramePr>
            <a:graphicFrameLocks noGrp="1"/>
          </p:cNvGraphicFramePr>
          <p:nvPr/>
        </p:nvGraphicFramePr>
        <p:xfrm>
          <a:off x="990600" y="3124200"/>
          <a:ext cx="3505200" cy="904998"/>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16" marB="18230"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16" marB="1823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{S:0}</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 </a:t>
                      </a:r>
                      <a:r>
                        <a:rPr kumimoji="0" lang="en-US" sz="1800" b="0" i="0" u="none" strike="noStrike" cap="none" normalizeH="0" baseline="0">
                          <a:ln>
                            <a:noFill/>
                          </a:ln>
                          <a:solidFill>
                            <a:srgbClr val="FF7C80"/>
                          </a:solidFill>
                          <a:effectLst/>
                          <a:latin typeface="Arial" charset="0"/>
                        </a:rPr>
                        <a:t>not goal</a:t>
                      </a:r>
                    </a:p>
                  </a:txBody>
                  <a:tcPr marR="18288" marT="9116" marB="1823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t>
                      </a:r>
                      <a:r>
                        <a:rPr kumimoji="0" lang="en-US" sz="1800" b="0" i="0" u="none" strike="noStrike" cap="none" normalizeH="0" baseline="0">
                          <a:ln>
                            <a:noFill/>
                          </a:ln>
                          <a:solidFill>
                            <a:schemeClr val="accent2"/>
                          </a:solidFill>
                          <a:effectLst/>
                          <a:latin typeface="Arial" charset="0"/>
                        </a:rPr>
                        <a:t>B:2,C:4,A:5</a:t>
                      </a:r>
                      <a:r>
                        <a:rPr kumimoji="0" lang="en-US" sz="1800" b="0" i="0" u="none" strike="noStrike" cap="none" normalizeH="0" baseline="0">
                          <a:ln>
                            <a:noFill/>
                          </a:ln>
                          <a:solidFill>
                            <a:srgbClr val="111111"/>
                          </a:solidFill>
                          <a:effectLst/>
                          <a:latin typeface="Arial" charset="0"/>
                        </a:rPr>
                        <a:t>}</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2972" name="Oval 46"/>
          <p:cNvSpPr>
            <a:spLocks noChangeArrowheads="1"/>
          </p:cNvSpPr>
          <p:nvPr/>
        </p:nvSpPr>
        <p:spPr bwMode="auto">
          <a:xfrm>
            <a:off x="7086600" y="2514600"/>
            <a:ext cx="685800" cy="685800"/>
          </a:xfrm>
          <a:prstGeom prst="ellipse">
            <a:avLst/>
          </a:prstGeom>
          <a:solidFill>
            <a:srgbClr val="FF7C80"/>
          </a:solidFill>
          <a:ln w="25400">
            <a:solidFill>
              <a:schemeClr val="tx1"/>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82973" name="Oval 47"/>
          <p:cNvSpPr>
            <a:spLocks noChangeArrowheads="1"/>
          </p:cNvSpPr>
          <p:nvPr/>
        </p:nvSpPr>
        <p:spPr bwMode="auto">
          <a:xfrm>
            <a:off x="5943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82974" name="AutoShape 48"/>
          <p:cNvCxnSpPr>
            <a:cxnSpLocks noChangeShapeType="1"/>
            <a:stCxn id="82972" idx="3"/>
            <a:endCxn id="82973" idx="0"/>
          </p:cNvCxnSpPr>
          <p:nvPr/>
        </p:nvCxnSpPr>
        <p:spPr bwMode="auto">
          <a:xfrm flipH="1">
            <a:off x="6286500" y="3113088"/>
            <a:ext cx="900113" cy="531812"/>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82975" name="AutoShape 51"/>
          <p:cNvCxnSpPr>
            <a:cxnSpLocks noChangeShapeType="1"/>
            <a:stCxn id="82973" idx="4"/>
            <a:endCxn id="82976"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2976" name="Oval 52"/>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82977" name="AutoShape 53"/>
          <p:cNvCxnSpPr>
            <a:cxnSpLocks noChangeShapeType="1"/>
            <a:stCxn id="82973" idx="3"/>
            <a:endCxn id="82978"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2978" name="Oval 54"/>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82979" name="Oval 55"/>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82980" name="AutoShape 56"/>
          <p:cNvCxnSpPr>
            <a:cxnSpLocks noChangeShapeType="1"/>
            <a:stCxn id="82984" idx="4"/>
            <a:endCxn id="82979"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2981" name="Oval 60"/>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82982" name="AutoShape 61"/>
          <p:cNvCxnSpPr>
            <a:cxnSpLocks noChangeShapeType="1"/>
            <a:stCxn id="82981" idx="4"/>
            <a:endCxn id="82983"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2983" name="Oval 62"/>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82984" name="Oval 63"/>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82985" name="AutoShape 64"/>
          <p:cNvCxnSpPr>
            <a:cxnSpLocks noChangeShapeType="1"/>
            <a:stCxn id="82972" idx="5"/>
            <a:endCxn id="82984" idx="0"/>
          </p:cNvCxnSpPr>
          <p:nvPr/>
        </p:nvCxnSpPr>
        <p:spPr bwMode="auto">
          <a:xfrm>
            <a:off x="7672388" y="3113088"/>
            <a:ext cx="900112" cy="531812"/>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82986" name="AutoShape 66"/>
          <p:cNvCxnSpPr>
            <a:cxnSpLocks noChangeShapeType="1"/>
            <a:stCxn id="82976" idx="6"/>
            <a:endCxn id="82983"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2987" name="Oval 67"/>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82988" name="AutoShape 68"/>
          <p:cNvCxnSpPr>
            <a:cxnSpLocks noChangeShapeType="1"/>
            <a:stCxn id="82978" idx="4"/>
            <a:endCxn id="82987"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2989" name="AutoShape 69"/>
          <p:cNvCxnSpPr>
            <a:cxnSpLocks noChangeShapeType="1"/>
            <a:stCxn id="82972" idx="4"/>
            <a:endCxn id="82981" idx="0"/>
          </p:cNvCxnSpPr>
          <p:nvPr/>
        </p:nvCxnSpPr>
        <p:spPr bwMode="auto">
          <a:xfrm>
            <a:off x="7429500" y="3213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82990" name="AutoShape 70"/>
          <p:cNvCxnSpPr>
            <a:cxnSpLocks noChangeShapeType="1"/>
            <a:stCxn id="82979" idx="2"/>
            <a:endCxn id="82983"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Slide Number Placeholder 4"/>
          <p:cNvSpPr>
            <a:spLocks noGrp="1"/>
          </p:cNvSpPr>
          <p:nvPr>
            <p:ph type="sldNum" sz="quarter" idx="4294967295"/>
          </p:nvPr>
        </p:nvSpPr>
        <p:spPr/>
        <p:txBody>
          <a:bodyPr/>
          <a:lstStyle/>
          <a:p>
            <a:pPr>
              <a:defRPr/>
            </a:pPr>
            <a:fld id="{7C7D77DB-82FF-4C82-8840-D29AA9EB56D1}" type="slidenum">
              <a:rPr lang="en-US"/>
              <a:pPr>
                <a:defRPr/>
              </a:pPr>
              <a:t>82</a:t>
            </a:fld>
            <a:endParaRPr lang="en-US"/>
          </a:p>
        </p:txBody>
      </p:sp>
      <p:sp>
        <p:nvSpPr>
          <p:cNvPr id="83971" name="Text Box 71"/>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3972" name="Text Box 49"/>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83973" name="Text Box 50"/>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3974" name="Text Box 57"/>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83975" name="Text Box 58"/>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3976" name="Text Box 59"/>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3977" name="Text Box 65"/>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3978" name="Text Box 72"/>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3979" name="Text Box 73"/>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83980" name="Text Box 74"/>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83981" name="Text Box 2"/>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2</a:t>
            </a:r>
            <a:r>
              <a:rPr lang="en-US" sz="1800">
                <a:solidFill>
                  <a:schemeClr val="tx2"/>
                </a:solidFill>
                <a:latin typeface="Arial" pitchFamily="34" charset="0"/>
              </a:rPr>
              <a:t>, expanded:</a:t>
            </a:r>
            <a:r>
              <a:rPr lang="en-US" sz="1800">
                <a:latin typeface="Arial" pitchFamily="34" charset="0"/>
              </a:rPr>
              <a:t> 2</a:t>
            </a:r>
          </a:p>
        </p:txBody>
      </p:sp>
      <p:sp>
        <p:nvSpPr>
          <p:cNvPr id="83982" name="Text Box 3"/>
          <p:cNvSpPr txBox="1">
            <a:spLocks noChangeArrowheads="1"/>
          </p:cNvSpPr>
          <p:nvPr/>
        </p:nvSpPr>
        <p:spPr bwMode="auto">
          <a:xfrm>
            <a:off x="914400" y="2362200"/>
            <a:ext cx="58229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priorityQueue</a:t>
            </a:r>
            <a:r>
              <a:rPr lang="en-US" sz="2000" b="1">
                <a:solidFill>
                  <a:srgbClr val="CC3300"/>
                </a:solidFill>
                <a:latin typeface="Courier New" pitchFamily="49" charset="0"/>
              </a:rPr>
              <a:t>)</a:t>
            </a:r>
          </a:p>
        </p:txBody>
      </p:sp>
      <p:sp>
        <p:nvSpPr>
          <p:cNvPr id="83983" name="Rectangle 4"/>
          <p:cNvSpPr>
            <a:spLocks noGrp="1" noChangeArrowheads="1"/>
          </p:cNvSpPr>
          <p:nvPr>
            <p:ph type="title"/>
          </p:nvPr>
        </p:nvSpPr>
        <p:spPr/>
        <p:txBody>
          <a:bodyPr/>
          <a:lstStyle/>
          <a:p>
            <a:pPr eaLnBrk="1" hangingPunct="1"/>
            <a:r>
              <a:rPr lang="en-US" sz="3600"/>
              <a:t>Uniform-Cost Search (UCS)</a:t>
            </a:r>
          </a:p>
        </p:txBody>
      </p:sp>
      <p:graphicFrame>
        <p:nvGraphicFramePr>
          <p:cNvPr id="342093" name="Group 77"/>
          <p:cNvGraphicFramePr>
            <a:graphicFrameLocks noGrp="1"/>
          </p:cNvGraphicFramePr>
          <p:nvPr/>
        </p:nvGraphicFramePr>
        <p:xfrm>
          <a:off x="990600" y="3124200"/>
          <a:ext cx="3505200" cy="1211268"/>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2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36" marB="18270"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36" marB="18270"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2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36" marB="1827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36" marB="1827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2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36" marB="1827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{B:2,C:4,A:5}</a:t>
                      </a:r>
                    </a:p>
                  </a:txBody>
                  <a:tcPr marR="18288" marT="9136" marB="1827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09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 </a:t>
                      </a:r>
                      <a:r>
                        <a:rPr kumimoji="0" lang="en-US" sz="1800" b="0" i="0" u="none" strike="noStrike" cap="none" normalizeH="0" baseline="0">
                          <a:ln>
                            <a:noFill/>
                          </a:ln>
                          <a:solidFill>
                            <a:srgbClr val="FF7C80"/>
                          </a:solidFill>
                          <a:effectLst/>
                          <a:latin typeface="Arial" charset="0"/>
                        </a:rPr>
                        <a:t>not goal</a:t>
                      </a:r>
                    </a:p>
                  </a:txBody>
                  <a:tcPr marR="18288" marT="9136" marB="1827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{C:4,A:5</a:t>
                      </a:r>
                      <a:r>
                        <a:rPr kumimoji="0" lang="en-US" sz="1800" b="0" i="0" u="none" strike="noStrike" cap="none" normalizeH="0" baseline="0">
                          <a:ln>
                            <a:noFill/>
                          </a:ln>
                          <a:solidFill>
                            <a:schemeClr val="accent2"/>
                          </a:solidFill>
                          <a:effectLst/>
                          <a:latin typeface="Arial" charset="0"/>
                        </a:rPr>
                        <a:t>,G:2+6</a:t>
                      </a:r>
                      <a:r>
                        <a:rPr kumimoji="0" lang="en-US" sz="1800" b="0" i="0" u="none" strike="noStrike" cap="none" normalizeH="0" baseline="0">
                          <a:ln>
                            <a:noFill/>
                          </a:ln>
                          <a:solidFill>
                            <a:srgbClr val="111111"/>
                          </a:solidFill>
                          <a:effectLst/>
                          <a:latin typeface="Arial" charset="0"/>
                        </a:rPr>
                        <a:t>}</a:t>
                      </a:r>
                    </a:p>
                  </a:txBody>
                  <a:tcPr marR="18288" marT="9136" marB="1827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3999" name="Oval 46"/>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84000" name="Oval 47"/>
          <p:cNvSpPr>
            <a:spLocks noChangeArrowheads="1"/>
          </p:cNvSpPr>
          <p:nvPr/>
        </p:nvSpPr>
        <p:spPr bwMode="auto">
          <a:xfrm>
            <a:off x="5943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84001" name="AutoShape 48"/>
          <p:cNvCxnSpPr>
            <a:cxnSpLocks noChangeShapeType="1"/>
            <a:stCxn id="83999" idx="3"/>
            <a:endCxn id="84000"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4002" name="AutoShape 51"/>
          <p:cNvCxnSpPr>
            <a:cxnSpLocks noChangeShapeType="1"/>
            <a:stCxn id="84000" idx="4"/>
            <a:endCxn id="84003"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4003" name="Oval 52"/>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84004" name="AutoShape 53"/>
          <p:cNvCxnSpPr>
            <a:cxnSpLocks noChangeShapeType="1"/>
            <a:stCxn id="84000" idx="3"/>
            <a:endCxn id="84005"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4005" name="Oval 54"/>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84006" name="Oval 55"/>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84007" name="AutoShape 56"/>
          <p:cNvCxnSpPr>
            <a:cxnSpLocks noChangeShapeType="1"/>
            <a:stCxn id="84011" idx="4"/>
            <a:endCxn id="84006"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4008" name="Oval 60"/>
          <p:cNvSpPr>
            <a:spLocks noChangeArrowheads="1"/>
          </p:cNvSpPr>
          <p:nvPr/>
        </p:nvSpPr>
        <p:spPr bwMode="auto">
          <a:xfrm>
            <a:off x="7086600" y="3657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84009" name="AutoShape 61"/>
          <p:cNvCxnSpPr>
            <a:cxnSpLocks noChangeShapeType="1"/>
            <a:stCxn id="84008" idx="4"/>
            <a:endCxn id="84010" idx="0"/>
          </p:cNvCxnSpPr>
          <p:nvPr/>
        </p:nvCxnSpPr>
        <p:spPr bwMode="auto">
          <a:xfrm>
            <a:off x="7429500" y="4356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84010" name="Oval 62"/>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84011" name="Oval 63"/>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84012" name="AutoShape 64"/>
          <p:cNvCxnSpPr>
            <a:cxnSpLocks noChangeShapeType="1"/>
            <a:stCxn id="83999" idx="5"/>
            <a:endCxn id="84011"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4013" name="AutoShape 66"/>
          <p:cNvCxnSpPr>
            <a:cxnSpLocks noChangeShapeType="1"/>
            <a:stCxn id="84003" idx="6"/>
            <a:endCxn id="84010"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4014" name="Oval 67"/>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84015" name="AutoShape 68"/>
          <p:cNvCxnSpPr>
            <a:cxnSpLocks noChangeShapeType="1"/>
            <a:stCxn id="84005" idx="4"/>
            <a:endCxn id="84014"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4016" name="AutoShape 69"/>
          <p:cNvCxnSpPr>
            <a:cxnSpLocks noChangeShapeType="1"/>
            <a:stCxn id="83999" idx="4"/>
            <a:endCxn id="84008" idx="0"/>
          </p:cNvCxnSpPr>
          <p:nvPr/>
        </p:nvCxnSpPr>
        <p:spPr bwMode="auto">
          <a:xfrm>
            <a:off x="7429500" y="3213100"/>
            <a:ext cx="0" cy="431800"/>
          </a:xfrm>
          <a:prstGeom prst="straightConnector1">
            <a:avLst/>
          </a:prstGeom>
          <a:noFill/>
          <a:ln w="25400">
            <a:solidFill>
              <a:srgbClr val="A50021"/>
            </a:solidFill>
            <a:miter lim="800000"/>
            <a:headEnd/>
            <a:tailEnd type="triangle" w="med" len="sm"/>
          </a:ln>
          <a:extLst>
            <a:ext uri="{909E8E84-426E-40dd-AFC4-6F175D3DCCD1}">
              <a14:hiddenFill xmlns="" xmlns:a14="http://schemas.microsoft.com/office/drawing/2010/main">
                <a:noFill/>
              </a14:hiddenFill>
            </a:ext>
          </a:extLst>
        </p:spPr>
      </p:cxnSp>
      <p:cxnSp>
        <p:nvCxnSpPr>
          <p:cNvPr id="84017" name="AutoShape 70"/>
          <p:cNvCxnSpPr>
            <a:cxnSpLocks noChangeShapeType="1"/>
            <a:stCxn id="84006" idx="2"/>
            <a:endCxn id="84010"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 name="Slide Number Placeholder 4"/>
          <p:cNvSpPr>
            <a:spLocks noGrp="1"/>
          </p:cNvSpPr>
          <p:nvPr>
            <p:ph type="sldNum" sz="quarter" idx="4294967295"/>
          </p:nvPr>
        </p:nvSpPr>
        <p:spPr/>
        <p:txBody>
          <a:bodyPr/>
          <a:lstStyle/>
          <a:p>
            <a:pPr>
              <a:defRPr/>
            </a:pPr>
            <a:fld id="{946C49BB-A0F3-4290-8A98-BC4BD98056C6}" type="slidenum">
              <a:rPr lang="en-US"/>
              <a:pPr>
                <a:defRPr/>
              </a:pPr>
              <a:t>83</a:t>
            </a:fld>
            <a:endParaRPr lang="en-US"/>
          </a:p>
        </p:txBody>
      </p:sp>
      <p:sp>
        <p:nvSpPr>
          <p:cNvPr id="84995" name="Text Box 49"/>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84996" name="Text Box 50"/>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4997" name="Text Box 57"/>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84998" name="Text Box 58"/>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4999" name="Text Box 59"/>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5000" name="Text Box 65"/>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5001" name="Text Box 71"/>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5002" name="Text Box 72"/>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5003" name="Text Box 73"/>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85004" name="Text Box 74"/>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85005" name="Text Box 2"/>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3</a:t>
            </a:r>
            <a:r>
              <a:rPr lang="en-US" sz="1800">
                <a:solidFill>
                  <a:schemeClr val="tx2"/>
                </a:solidFill>
                <a:latin typeface="Arial" pitchFamily="34" charset="0"/>
              </a:rPr>
              <a:t>, expanded:</a:t>
            </a:r>
            <a:r>
              <a:rPr lang="en-US" sz="1800">
                <a:latin typeface="Arial" pitchFamily="34" charset="0"/>
              </a:rPr>
              <a:t> 3</a:t>
            </a:r>
          </a:p>
        </p:txBody>
      </p:sp>
      <p:sp>
        <p:nvSpPr>
          <p:cNvPr id="85006" name="Text Box 3"/>
          <p:cNvSpPr txBox="1">
            <a:spLocks noChangeArrowheads="1"/>
          </p:cNvSpPr>
          <p:nvPr/>
        </p:nvSpPr>
        <p:spPr bwMode="auto">
          <a:xfrm>
            <a:off x="914400" y="2362200"/>
            <a:ext cx="58229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priorityQueue</a:t>
            </a:r>
            <a:r>
              <a:rPr lang="en-US" sz="2000" b="1">
                <a:solidFill>
                  <a:srgbClr val="CC3300"/>
                </a:solidFill>
                <a:latin typeface="Courier New" pitchFamily="49" charset="0"/>
              </a:rPr>
              <a:t>)</a:t>
            </a:r>
          </a:p>
        </p:txBody>
      </p:sp>
      <p:sp>
        <p:nvSpPr>
          <p:cNvPr id="85007" name="Rectangle 4"/>
          <p:cNvSpPr>
            <a:spLocks noGrp="1" noChangeArrowheads="1"/>
          </p:cNvSpPr>
          <p:nvPr>
            <p:ph type="title"/>
          </p:nvPr>
        </p:nvSpPr>
        <p:spPr/>
        <p:txBody>
          <a:bodyPr/>
          <a:lstStyle/>
          <a:p>
            <a:pPr eaLnBrk="1" hangingPunct="1"/>
            <a:r>
              <a:rPr lang="en-US" sz="3600"/>
              <a:t>Uniform-Cost Search (UCS)</a:t>
            </a:r>
          </a:p>
        </p:txBody>
      </p:sp>
      <p:graphicFrame>
        <p:nvGraphicFramePr>
          <p:cNvPr id="344141" name="Group 77"/>
          <p:cNvGraphicFramePr>
            <a:graphicFrameLocks noGrp="1"/>
          </p:cNvGraphicFramePr>
          <p:nvPr/>
        </p:nvGraphicFramePr>
        <p:xfrm>
          <a:off x="990600" y="3124200"/>
          <a:ext cx="3505200" cy="1533526"/>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3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3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3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{B:2,C:4,A:5}</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22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{C:4,A:5,G:8}</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087">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 </a:t>
                      </a:r>
                      <a:r>
                        <a:rPr kumimoji="0" lang="en-US" sz="1800" b="0" i="0" u="none" strike="noStrike" cap="none" normalizeH="0" baseline="0">
                          <a:ln>
                            <a:noFill/>
                          </a:ln>
                          <a:solidFill>
                            <a:srgbClr val="FF7C80"/>
                          </a:solidFill>
                          <a:effectLst/>
                          <a:latin typeface="Arial" charset="0"/>
                        </a:rPr>
                        <a:t>not goal</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{A:5</a:t>
                      </a:r>
                      <a:r>
                        <a:rPr kumimoji="0" lang="en-US" sz="1800" b="0" i="0" u="none" strike="noStrike" cap="none" normalizeH="0" baseline="0">
                          <a:ln>
                            <a:noFill/>
                          </a:ln>
                          <a:solidFill>
                            <a:schemeClr val="accent2"/>
                          </a:solidFill>
                          <a:effectLst/>
                          <a:latin typeface="Arial" charset="0"/>
                        </a:rPr>
                        <a:t>,F:4+2</a:t>
                      </a:r>
                      <a:r>
                        <a:rPr kumimoji="0" lang="en-US" sz="1800" b="0" i="0" u="none" strike="noStrike" cap="none" normalizeH="0" baseline="0">
                          <a:ln>
                            <a:noFill/>
                          </a:ln>
                          <a:solidFill>
                            <a:srgbClr val="111111"/>
                          </a:solidFill>
                          <a:effectLst/>
                          <a:latin typeface="Arial" charset="0"/>
                        </a:rPr>
                        <a:t>,G:8}</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5026" name="Oval 46"/>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85027" name="Oval 47"/>
          <p:cNvSpPr>
            <a:spLocks noChangeArrowheads="1"/>
          </p:cNvSpPr>
          <p:nvPr/>
        </p:nvSpPr>
        <p:spPr bwMode="auto">
          <a:xfrm>
            <a:off x="5943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85028" name="AutoShape 48"/>
          <p:cNvCxnSpPr>
            <a:cxnSpLocks noChangeShapeType="1"/>
            <a:stCxn id="85026" idx="3"/>
            <a:endCxn id="85027"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5029" name="AutoShape 51"/>
          <p:cNvCxnSpPr>
            <a:cxnSpLocks noChangeShapeType="1"/>
            <a:stCxn id="85027" idx="4"/>
            <a:endCxn id="85030"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5030" name="Oval 52"/>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85031" name="AutoShape 53"/>
          <p:cNvCxnSpPr>
            <a:cxnSpLocks noChangeShapeType="1"/>
            <a:stCxn id="85027" idx="3"/>
            <a:endCxn id="85032"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5032" name="Oval 54"/>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85033" name="Oval 55"/>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85034" name="AutoShape 56"/>
          <p:cNvCxnSpPr>
            <a:cxnSpLocks noChangeShapeType="1"/>
            <a:stCxn id="85038" idx="4"/>
            <a:endCxn id="85033" idx="0"/>
          </p:cNvCxnSpPr>
          <p:nvPr/>
        </p:nvCxnSpPr>
        <p:spPr bwMode="auto">
          <a:xfrm>
            <a:off x="8572500" y="4356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85035" name="Oval 60"/>
          <p:cNvSpPr>
            <a:spLocks noChangeArrowheads="1"/>
          </p:cNvSpPr>
          <p:nvPr/>
        </p:nvSpPr>
        <p:spPr bwMode="auto">
          <a:xfrm>
            <a:off x="7086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B</a:t>
            </a:r>
          </a:p>
        </p:txBody>
      </p:sp>
      <p:cxnSp>
        <p:nvCxnSpPr>
          <p:cNvPr id="85036" name="AutoShape 61"/>
          <p:cNvCxnSpPr>
            <a:cxnSpLocks noChangeShapeType="1"/>
            <a:stCxn id="85035" idx="4"/>
            <a:endCxn id="85037"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5037" name="Oval 62"/>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85038" name="Oval 63"/>
          <p:cNvSpPr>
            <a:spLocks noChangeArrowheads="1"/>
          </p:cNvSpPr>
          <p:nvPr/>
        </p:nvSpPr>
        <p:spPr bwMode="auto">
          <a:xfrm>
            <a:off x="8229600" y="3657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85039" name="AutoShape 64"/>
          <p:cNvCxnSpPr>
            <a:cxnSpLocks noChangeShapeType="1"/>
            <a:stCxn id="85026" idx="5"/>
            <a:endCxn id="85038" idx="0"/>
          </p:cNvCxnSpPr>
          <p:nvPr/>
        </p:nvCxnSpPr>
        <p:spPr bwMode="auto">
          <a:xfrm>
            <a:off x="7672388" y="3113088"/>
            <a:ext cx="900112" cy="531812"/>
          </a:xfrm>
          <a:prstGeom prst="straightConnector1">
            <a:avLst/>
          </a:prstGeom>
          <a:noFill/>
          <a:ln w="25400">
            <a:solidFill>
              <a:srgbClr val="A50021"/>
            </a:solidFill>
            <a:miter lim="800000"/>
            <a:headEnd/>
            <a:tailEnd type="triangle" w="med" len="sm"/>
          </a:ln>
          <a:extLst>
            <a:ext uri="{909E8E84-426E-40dd-AFC4-6F175D3DCCD1}">
              <a14:hiddenFill xmlns="" xmlns:a14="http://schemas.microsoft.com/office/drawing/2010/main">
                <a:noFill/>
              </a14:hiddenFill>
            </a:ext>
          </a:extLst>
        </p:spPr>
      </p:cxnSp>
      <p:cxnSp>
        <p:nvCxnSpPr>
          <p:cNvPr id="85040" name="AutoShape 66"/>
          <p:cNvCxnSpPr>
            <a:cxnSpLocks noChangeShapeType="1"/>
            <a:stCxn id="85030" idx="6"/>
            <a:endCxn id="85037"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5041" name="Oval 67"/>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85042" name="AutoShape 68"/>
          <p:cNvCxnSpPr>
            <a:cxnSpLocks noChangeShapeType="1"/>
            <a:stCxn id="85032" idx="4"/>
            <a:endCxn id="85041"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5043" name="AutoShape 69"/>
          <p:cNvCxnSpPr>
            <a:cxnSpLocks noChangeShapeType="1"/>
            <a:stCxn id="85026" idx="4"/>
            <a:endCxn id="85035"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5044" name="AutoShape 70"/>
          <p:cNvCxnSpPr>
            <a:cxnSpLocks noChangeShapeType="1"/>
            <a:stCxn id="85033" idx="2"/>
            <a:endCxn id="85037"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 name="Slide Number Placeholder 4"/>
          <p:cNvSpPr>
            <a:spLocks noGrp="1"/>
          </p:cNvSpPr>
          <p:nvPr>
            <p:ph type="sldNum" sz="quarter" idx="4294967295"/>
          </p:nvPr>
        </p:nvSpPr>
        <p:spPr/>
        <p:txBody>
          <a:bodyPr/>
          <a:lstStyle/>
          <a:p>
            <a:pPr>
              <a:defRPr/>
            </a:pPr>
            <a:fld id="{B7C06C37-D2A0-4CBB-8960-596DE4FB8488}" type="slidenum">
              <a:rPr lang="en-US"/>
              <a:pPr>
                <a:defRPr/>
              </a:pPr>
              <a:t>84</a:t>
            </a:fld>
            <a:endParaRPr lang="en-US"/>
          </a:p>
        </p:txBody>
      </p:sp>
      <p:sp>
        <p:nvSpPr>
          <p:cNvPr id="86019" name="Text Box 49"/>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86020" name="Text Box 50"/>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6021" name="Text Box 57"/>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86022" name="Text Box 58"/>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6023" name="Text Box 59"/>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6024" name="Text Box 65"/>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6025" name="Text Box 71"/>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6026" name="Text Box 72"/>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6027" name="Text Box 73"/>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86028" name="Text Box 74"/>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86029" name="Text Box 2"/>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4</a:t>
            </a:r>
            <a:r>
              <a:rPr lang="en-US" sz="1800">
                <a:solidFill>
                  <a:schemeClr val="tx2"/>
                </a:solidFill>
                <a:latin typeface="Arial" pitchFamily="34" charset="0"/>
              </a:rPr>
              <a:t>, expanded:</a:t>
            </a:r>
            <a:r>
              <a:rPr lang="en-US" sz="1800">
                <a:latin typeface="Arial" pitchFamily="34" charset="0"/>
              </a:rPr>
              <a:t> 4</a:t>
            </a:r>
          </a:p>
        </p:txBody>
      </p:sp>
      <p:sp>
        <p:nvSpPr>
          <p:cNvPr id="86030" name="Text Box 3"/>
          <p:cNvSpPr txBox="1">
            <a:spLocks noChangeArrowheads="1"/>
          </p:cNvSpPr>
          <p:nvPr/>
        </p:nvSpPr>
        <p:spPr bwMode="auto">
          <a:xfrm>
            <a:off x="914400" y="2362200"/>
            <a:ext cx="58229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priorityQueue</a:t>
            </a:r>
            <a:r>
              <a:rPr lang="en-US" sz="2000" b="1">
                <a:solidFill>
                  <a:srgbClr val="CC3300"/>
                </a:solidFill>
                <a:latin typeface="Courier New" pitchFamily="49" charset="0"/>
              </a:rPr>
              <a:t>)</a:t>
            </a:r>
          </a:p>
        </p:txBody>
      </p:sp>
      <p:sp>
        <p:nvSpPr>
          <p:cNvPr id="86031" name="Rectangle 4"/>
          <p:cNvSpPr>
            <a:spLocks noGrp="1" noChangeArrowheads="1"/>
          </p:cNvSpPr>
          <p:nvPr>
            <p:ph type="title"/>
          </p:nvPr>
        </p:nvSpPr>
        <p:spPr/>
        <p:txBody>
          <a:bodyPr/>
          <a:lstStyle/>
          <a:p>
            <a:pPr eaLnBrk="1" hangingPunct="1"/>
            <a:r>
              <a:rPr lang="en-US" sz="3600"/>
              <a:t>Uniform-Cost Search (UCS)</a:t>
            </a:r>
          </a:p>
        </p:txBody>
      </p:sp>
      <p:graphicFrame>
        <p:nvGraphicFramePr>
          <p:cNvPr id="346190" name="Group 78"/>
          <p:cNvGraphicFramePr>
            <a:graphicFrameLocks noGrp="1"/>
          </p:cNvGraphicFramePr>
          <p:nvPr/>
        </p:nvGraphicFramePr>
        <p:xfrm>
          <a:off x="990600" y="3124200"/>
          <a:ext cx="3505200" cy="2109790"/>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2" marB="18284"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42" marB="18284"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2"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2"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2"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{B:2,C:4,A:5}</a:t>
                      </a:r>
                    </a:p>
                  </a:txBody>
                  <a:tcPr marR="18288" marT="9142"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0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2"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{C:4,A:5,G:8}</a:t>
                      </a:r>
                    </a:p>
                  </a:txBody>
                  <a:tcPr marR="18288" marT="9142"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17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2"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{A:5,F:6,G:8}</a:t>
                      </a:r>
                    </a:p>
                  </a:txBody>
                  <a:tcPr marR="18288" marT="9142"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606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 </a:t>
                      </a:r>
                      <a:r>
                        <a:rPr kumimoji="0" lang="en-US" sz="1800" b="0" i="0" u="none" strike="noStrike" cap="none" normalizeH="0" baseline="0">
                          <a:ln>
                            <a:noFill/>
                          </a:ln>
                          <a:solidFill>
                            <a:srgbClr val="FF7C80"/>
                          </a:solidFill>
                          <a:effectLst/>
                          <a:latin typeface="Arial" charset="0"/>
                        </a:rPr>
                        <a:t>not goal</a:t>
                      </a:r>
                    </a:p>
                  </a:txBody>
                  <a:tcPr marR="18288" marT="9142"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{F:6,G:8,</a:t>
                      </a:r>
                      <a:r>
                        <a:rPr kumimoji="0" lang="en-US" sz="1800" b="0" i="0" u="none" strike="noStrike" cap="none" normalizeH="0" baseline="0">
                          <a:ln>
                            <a:noFill/>
                          </a:ln>
                          <a:solidFill>
                            <a:schemeClr val="accent2"/>
                          </a:solidFill>
                          <a:effectLst/>
                          <a:latin typeface="Arial" charset="0"/>
                        </a:rPr>
                        <a:t>E:5+4,</a:t>
                      </a:r>
                      <a:br>
                        <a:rPr kumimoji="0" lang="en-US" sz="1800" b="0" i="0" u="none" strike="noStrike" cap="none" normalizeH="0" baseline="0">
                          <a:ln>
                            <a:noFill/>
                          </a:ln>
                          <a:solidFill>
                            <a:schemeClr val="accent2"/>
                          </a:solidFill>
                          <a:effectLst/>
                          <a:latin typeface="Arial" charset="0"/>
                        </a:rPr>
                      </a:br>
                      <a:r>
                        <a:rPr kumimoji="0" lang="en-US" sz="1800" b="0" i="0" u="none" strike="noStrike" cap="none" normalizeH="0" baseline="0">
                          <a:ln>
                            <a:noFill/>
                          </a:ln>
                          <a:solidFill>
                            <a:schemeClr val="accent2"/>
                          </a:solidFill>
                          <a:effectLst/>
                          <a:latin typeface="Arial" charset="0"/>
                        </a:rPr>
                        <a:t>D:5+9</a:t>
                      </a:r>
                      <a:r>
                        <a:rPr kumimoji="0" lang="en-US" sz="1800" b="0" i="0" u="none" strike="noStrike" cap="none" normalizeH="0" baseline="0">
                          <a:ln>
                            <a:noFill/>
                          </a:ln>
                          <a:solidFill>
                            <a:srgbClr val="111111"/>
                          </a:solidFill>
                          <a:effectLst/>
                          <a:latin typeface="Arial" charset="0"/>
                        </a:rPr>
                        <a:t>}</a:t>
                      </a:r>
                    </a:p>
                  </a:txBody>
                  <a:tcPr marR="18288" marT="9142"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6053" name="Oval 46"/>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86054" name="Oval 47"/>
          <p:cNvSpPr>
            <a:spLocks noChangeArrowheads="1"/>
          </p:cNvSpPr>
          <p:nvPr/>
        </p:nvSpPr>
        <p:spPr bwMode="auto">
          <a:xfrm>
            <a:off x="5943600" y="3657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86055" name="AutoShape 48"/>
          <p:cNvCxnSpPr>
            <a:cxnSpLocks noChangeShapeType="1"/>
            <a:stCxn id="86053" idx="3"/>
            <a:endCxn id="86054" idx="0"/>
          </p:cNvCxnSpPr>
          <p:nvPr/>
        </p:nvCxnSpPr>
        <p:spPr bwMode="auto">
          <a:xfrm flipH="1">
            <a:off x="6286500" y="3113088"/>
            <a:ext cx="900113" cy="531812"/>
          </a:xfrm>
          <a:prstGeom prst="straightConnector1">
            <a:avLst/>
          </a:prstGeom>
          <a:noFill/>
          <a:ln w="25400">
            <a:solidFill>
              <a:srgbClr val="A50021"/>
            </a:solidFill>
            <a:miter lim="800000"/>
            <a:headEnd/>
            <a:tailEnd type="triangle" w="med" len="sm"/>
          </a:ln>
          <a:extLst>
            <a:ext uri="{909E8E84-426E-40dd-AFC4-6F175D3DCCD1}">
              <a14:hiddenFill xmlns="" xmlns:a14="http://schemas.microsoft.com/office/drawing/2010/main">
                <a:noFill/>
              </a14:hiddenFill>
            </a:ext>
          </a:extLst>
        </p:spPr>
      </p:cxnSp>
      <p:cxnSp>
        <p:nvCxnSpPr>
          <p:cNvPr id="86056" name="AutoShape 51"/>
          <p:cNvCxnSpPr>
            <a:cxnSpLocks noChangeShapeType="1"/>
            <a:stCxn id="86054" idx="4"/>
            <a:endCxn id="86057" idx="0"/>
          </p:cNvCxnSpPr>
          <p:nvPr/>
        </p:nvCxnSpPr>
        <p:spPr bwMode="auto">
          <a:xfrm>
            <a:off x="6286500" y="4356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86057" name="Oval 52"/>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86058" name="AutoShape 53"/>
          <p:cNvCxnSpPr>
            <a:cxnSpLocks noChangeShapeType="1"/>
            <a:stCxn id="86054" idx="3"/>
            <a:endCxn id="86059" idx="0"/>
          </p:cNvCxnSpPr>
          <p:nvPr/>
        </p:nvCxnSpPr>
        <p:spPr bwMode="auto">
          <a:xfrm flipH="1">
            <a:off x="5372100" y="4256088"/>
            <a:ext cx="671513" cy="531812"/>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86059" name="Oval 54"/>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86060" name="Oval 55"/>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86061" name="AutoShape 56"/>
          <p:cNvCxnSpPr>
            <a:cxnSpLocks noChangeShapeType="1"/>
            <a:stCxn id="86065" idx="4"/>
            <a:endCxn id="86060"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6062" name="Oval 60"/>
          <p:cNvSpPr>
            <a:spLocks noChangeArrowheads="1"/>
          </p:cNvSpPr>
          <p:nvPr/>
        </p:nvSpPr>
        <p:spPr bwMode="auto">
          <a:xfrm>
            <a:off x="7086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B</a:t>
            </a:r>
          </a:p>
        </p:txBody>
      </p:sp>
      <p:cxnSp>
        <p:nvCxnSpPr>
          <p:cNvPr id="86063" name="AutoShape 61"/>
          <p:cNvCxnSpPr>
            <a:cxnSpLocks noChangeShapeType="1"/>
            <a:stCxn id="86062" idx="4"/>
            <a:endCxn id="86064"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6064" name="Oval 62"/>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86065" name="Oval 63"/>
          <p:cNvSpPr>
            <a:spLocks noChangeArrowheads="1"/>
          </p:cNvSpPr>
          <p:nvPr/>
        </p:nvSpPr>
        <p:spPr bwMode="auto">
          <a:xfrm>
            <a:off x="8229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C</a:t>
            </a:r>
          </a:p>
        </p:txBody>
      </p:sp>
      <p:cxnSp>
        <p:nvCxnSpPr>
          <p:cNvPr id="86066" name="AutoShape 64"/>
          <p:cNvCxnSpPr>
            <a:cxnSpLocks noChangeShapeType="1"/>
            <a:stCxn id="86053" idx="5"/>
            <a:endCxn id="86065"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6067" name="AutoShape 66"/>
          <p:cNvCxnSpPr>
            <a:cxnSpLocks noChangeShapeType="1"/>
            <a:stCxn id="86057" idx="6"/>
            <a:endCxn id="86064"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6068" name="Oval 67"/>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86069" name="AutoShape 68"/>
          <p:cNvCxnSpPr>
            <a:cxnSpLocks noChangeShapeType="1"/>
            <a:stCxn id="86059" idx="4"/>
            <a:endCxn id="86068"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6070" name="AutoShape 69"/>
          <p:cNvCxnSpPr>
            <a:cxnSpLocks noChangeShapeType="1"/>
            <a:stCxn id="86053" idx="4"/>
            <a:endCxn id="86062"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6071" name="AutoShape 70"/>
          <p:cNvCxnSpPr>
            <a:cxnSpLocks noChangeShapeType="1"/>
            <a:stCxn id="86060" idx="2"/>
            <a:endCxn id="86064"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Slide Number Placeholder 4"/>
          <p:cNvSpPr>
            <a:spLocks noGrp="1"/>
          </p:cNvSpPr>
          <p:nvPr>
            <p:ph type="sldNum" sz="quarter" idx="4294967295"/>
          </p:nvPr>
        </p:nvSpPr>
        <p:spPr/>
        <p:txBody>
          <a:bodyPr/>
          <a:lstStyle/>
          <a:p>
            <a:pPr>
              <a:defRPr/>
            </a:pPr>
            <a:fld id="{10966428-83D2-446C-ACD2-38B707FBC2AD}" type="slidenum">
              <a:rPr lang="en-US"/>
              <a:pPr>
                <a:defRPr/>
              </a:pPr>
              <a:t>85</a:t>
            </a:fld>
            <a:endParaRPr lang="en-US"/>
          </a:p>
        </p:txBody>
      </p:sp>
      <p:sp>
        <p:nvSpPr>
          <p:cNvPr id="87043" name="Text Box 72"/>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7044" name="Text Box 73"/>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87045" name="Text Box 49"/>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87046" name="Text Box 50"/>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7047" name="Text Box 57"/>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87048" name="Text Box 58"/>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7049" name="Text Box 59"/>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7050" name="Text Box 65"/>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7051" name="Text Box 71"/>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7052" name="Text Box 74"/>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87053" name="Text Box 2"/>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5</a:t>
            </a:r>
            <a:r>
              <a:rPr lang="en-US" sz="1800">
                <a:solidFill>
                  <a:schemeClr val="tx2"/>
                </a:solidFill>
                <a:latin typeface="Arial" pitchFamily="34" charset="0"/>
              </a:rPr>
              <a:t>, expanded:</a:t>
            </a:r>
            <a:r>
              <a:rPr lang="en-US" sz="1800">
                <a:latin typeface="Arial" pitchFamily="34" charset="0"/>
              </a:rPr>
              <a:t> 5</a:t>
            </a:r>
          </a:p>
        </p:txBody>
      </p:sp>
      <p:sp>
        <p:nvSpPr>
          <p:cNvPr id="87054" name="Text Box 3"/>
          <p:cNvSpPr txBox="1">
            <a:spLocks noChangeArrowheads="1"/>
          </p:cNvSpPr>
          <p:nvPr/>
        </p:nvSpPr>
        <p:spPr bwMode="auto">
          <a:xfrm>
            <a:off x="914400" y="2362200"/>
            <a:ext cx="58229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priorityQueue</a:t>
            </a:r>
            <a:r>
              <a:rPr lang="en-US" sz="2000" b="1">
                <a:solidFill>
                  <a:srgbClr val="CC3300"/>
                </a:solidFill>
                <a:latin typeface="Courier New" pitchFamily="49" charset="0"/>
              </a:rPr>
              <a:t>)</a:t>
            </a:r>
          </a:p>
        </p:txBody>
      </p:sp>
      <p:sp>
        <p:nvSpPr>
          <p:cNvPr id="87055" name="Rectangle 4"/>
          <p:cNvSpPr>
            <a:spLocks noGrp="1" noChangeArrowheads="1"/>
          </p:cNvSpPr>
          <p:nvPr>
            <p:ph type="title"/>
          </p:nvPr>
        </p:nvSpPr>
        <p:spPr/>
        <p:txBody>
          <a:bodyPr/>
          <a:lstStyle/>
          <a:p>
            <a:pPr eaLnBrk="1" hangingPunct="1"/>
            <a:r>
              <a:rPr lang="en-US" sz="3600"/>
              <a:t>Uniform-Cost Search (UCS)</a:t>
            </a:r>
          </a:p>
        </p:txBody>
      </p:sp>
      <p:graphicFrame>
        <p:nvGraphicFramePr>
          <p:cNvPr id="348238" name="Group 78"/>
          <p:cNvGraphicFramePr>
            <a:graphicFrameLocks noGrp="1"/>
          </p:cNvGraphicFramePr>
          <p:nvPr/>
        </p:nvGraphicFramePr>
        <p:xfrm>
          <a:off x="990600" y="3124200"/>
          <a:ext cx="3505200" cy="2432052"/>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{B:2,C:4,A:5}</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3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{C:4,A:5,G:8}</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20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{A:5,F:6,G:8}</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0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{F:6,G:8,E:9,D:14}</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606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F </a:t>
                      </a:r>
                      <a:r>
                        <a:rPr kumimoji="0" lang="en-US" sz="1800" b="0" i="0" u="none" strike="noStrike" cap="none" normalizeH="0" baseline="0" dirty="0">
                          <a:ln>
                            <a:noFill/>
                          </a:ln>
                          <a:solidFill>
                            <a:srgbClr val="FF7C80"/>
                          </a:solidFill>
                          <a:effectLst/>
                          <a:latin typeface="Arial" charset="0"/>
                        </a:rPr>
                        <a:t>not goal</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t>
                      </a:r>
                      <a:r>
                        <a:rPr kumimoji="0" lang="en-US" sz="1800" b="0" i="0" u="none" strike="noStrike" cap="none" normalizeH="0" baseline="0">
                          <a:ln>
                            <a:noFill/>
                          </a:ln>
                          <a:solidFill>
                            <a:schemeClr val="accent2"/>
                          </a:solidFill>
                          <a:effectLst/>
                          <a:latin typeface="Arial" charset="0"/>
                        </a:rPr>
                        <a:t>G:4+2+1,</a:t>
                      </a:r>
                      <a:r>
                        <a:rPr kumimoji="0" lang="en-US" sz="1800" b="0" i="0" u="none" strike="noStrike" cap="none" normalizeH="0" baseline="0">
                          <a:ln>
                            <a:noFill/>
                          </a:ln>
                          <a:solidFill>
                            <a:srgbClr val="111111"/>
                          </a:solidFill>
                          <a:effectLst/>
                          <a:latin typeface="Arial" charset="0"/>
                        </a:rPr>
                        <a:t>G:8,E:9,D:14}</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7080" name="Oval 46"/>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87081" name="Oval 47"/>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87082" name="AutoShape 48"/>
          <p:cNvCxnSpPr>
            <a:cxnSpLocks noChangeShapeType="1"/>
            <a:stCxn id="87080" idx="3"/>
            <a:endCxn id="87081"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7083" name="AutoShape 51"/>
          <p:cNvCxnSpPr>
            <a:cxnSpLocks noChangeShapeType="1"/>
            <a:stCxn id="87081" idx="4"/>
            <a:endCxn id="87084"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7084" name="Oval 52"/>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87085" name="AutoShape 53"/>
          <p:cNvCxnSpPr>
            <a:cxnSpLocks noChangeShapeType="1"/>
            <a:stCxn id="87081" idx="3"/>
            <a:endCxn id="87086"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7086" name="Oval 54"/>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87087" name="Oval 55"/>
          <p:cNvSpPr>
            <a:spLocks noChangeArrowheads="1"/>
          </p:cNvSpPr>
          <p:nvPr/>
        </p:nvSpPr>
        <p:spPr bwMode="auto">
          <a:xfrm>
            <a:off x="8229600" y="4800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87088" name="AutoShape 56"/>
          <p:cNvCxnSpPr>
            <a:cxnSpLocks noChangeShapeType="1"/>
            <a:stCxn id="87092" idx="4"/>
            <a:endCxn id="87087" idx="0"/>
          </p:cNvCxnSpPr>
          <p:nvPr/>
        </p:nvCxnSpPr>
        <p:spPr bwMode="auto">
          <a:xfrm>
            <a:off x="8572500" y="4356100"/>
            <a:ext cx="0" cy="431800"/>
          </a:xfrm>
          <a:prstGeom prst="straightConnector1">
            <a:avLst/>
          </a:prstGeom>
          <a:noFill/>
          <a:ln w="25400">
            <a:solidFill>
              <a:srgbClr val="A50021"/>
            </a:solidFill>
            <a:miter lim="800000"/>
            <a:headEnd/>
            <a:tailEnd type="triangle" w="med" len="sm"/>
          </a:ln>
          <a:extLst>
            <a:ext uri="{909E8E84-426E-40dd-AFC4-6F175D3DCCD1}">
              <a14:hiddenFill xmlns="" xmlns:a14="http://schemas.microsoft.com/office/drawing/2010/main">
                <a:noFill/>
              </a14:hiddenFill>
            </a:ext>
          </a:extLst>
        </p:spPr>
      </p:cxnSp>
      <p:sp>
        <p:nvSpPr>
          <p:cNvPr id="87089" name="Oval 60"/>
          <p:cNvSpPr>
            <a:spLocks noChangeArrowheads="1"/>
          </p:cNvSpPr>
          <p:nvPr/>
        </p:nvSpPr>
        <p:spPr bwMode="auto">
          <a:xfrm>
            <a:off x="7086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B</a:t>
            </a:r>
          </a:p>
        </p:txBody>
      </p:sp>
      <p:cxnSp>
        <p:nvCxnSpPr>
          <p:cNvPr id="87090" name="AutoShape 61"/>
          <p:cNvCxnSpPr>
            <a:cxnSpLocks noChangeShapeType="1"/>
            <a:stCxn id="87089" idx="4"/>
            <a:endCxn id="87091"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7091" name="Oval 62"/>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87092" name="Oval 63"/>
          <p:cNvSpPr>
            <a:spLocks noChangeArrowheads="1"/>
          </p:cNvSpPr>
          <p:nvPr/>
        </p:nvSpPr>
        <p:spPr bwMode="auto">
          <a:xfrm>
            <a:off x="8229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C</a:t>
            </a:r>
          </a:p>
        </p:txBody>
      </p:sp>
      <p:cxnSp>
        <p:nvCxnSpPr>
          <p:cNvPr id="87093" name="AutoShape 64"/>
          <p:cNvCxnSpPr>
            <a:cxnSpLocks noChangeShapeType="1"/>
            <a:stCxn id="87080" idx="5"/>
            <a:endCxn id="87092" idx="0"/>
          </p:cNvCxnSpPr>
          <p:nvPr/>
        </p:nvCxnSpPr>
        <p:spPr bwMode="auto">
          <a:xfrm>
            <a:off x="7672388" y="3113088"/>
            <a:ext cx="900112" cy="531812"/>
          </a:xfrm>
          <a:prstGeom prst="straightConnector1">
            <a:avLst/>
          </a:prstGeom>
          <a:noFill/>
          <a:ln w="25400">
            <a:solidFill>
              <a:srgbClr val="A50021"/>
            </a:solidFill>
            <a:miter lim="800000"/>
            <a:headEnd/>
            <a:tailEnd type="triangle" w="med" len="sm"/>
          </a:ln>
          <a:extLst>
            <a:ext uri="{909E8E84-426E-40dd-AFC4-6F175D3DCCD1}">
              <a14:hiddenFill xmlns="" xmlns:a14="http://schemas.microsoft.com/office/drawing/2010/main">
                <a:noFill/>
              </a14:hiddenFill>
            </a:ext>
          </a:extLst>
        </p:spPr>
      </p:cxnSp>
      <p:cxnSp>
        <p:nvCxnSpPr>
          <p:cNvPr id="87094" name="AutoShape 66"/>
          <p:cNvCxnSpPr>
            <a:cxnSpLocks noChangeShapeType="1"/>
            <a:stCxn id="87084" idx="6"/>
            <a:endCxn id="87091"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7095" name="Oval 67"/>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87096" name="AutoShape 68"/>
          <p:cNvCxnSpPr>
            <a:cxnSpLocks noChangeShapeType="1"/>
            <a:stCxn id="87086" idx="4"/>
            <a:endCxn id="87095"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7097" name="AutoShape 69"/>
          <p:cNvCxnSpPr>
            <a:cxnSpLocks noChangeShapeType="1"/>
            <a:stCxn id="87080" idx="4"/>
            <a:endCxn id="87089"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7098" name="AutoShape 70"/>
          <p:cNvCxnSpPr>
            <a:cxnSpLocks noChangeShapeType="1"/>
            <a:stCxn id="87087" idx="2"/>
            <a:endCxn id="87091" idx="6"/>
          </p:cNvCxnSpPr>
          <p:nvPr/>
        </p:nvCxnSpPr>
        <p:spPr bwMode="auto">
          <a:xfrm flipH="1">
            <a:off x="7785100" y="5143500"/>
            <a:ext cx="431800" cy="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Slide Number Placeholder 4"/>
          <p:cNvSpPr>
            <a:spLocks noGrp="1"/>
          </p:cNvSpPr>
          <p:nvPr>
            <p:ph type="sldNum" sz="quarter" idx="4294967295"/>
          </p:nvPr>
        </p:nvSpPr>
        <p:spPr/>
        <p:txBody>
          <a:bodyPr/>
          <a:lstStyle/>
          <a:p>
            <a:pPr>
              <a:defRPr/>
            </a:pPr>
            <a:fld id="{64958EB4-6905-4B8D-81E8-69EF373F8718}" type="slidenum">
              <a:rPr lang="en-US"/>
              <a:pPr>
                <a:defRPr/>
              </a:pPr>
              <a:t>86</a:t>
            </a:fld>
            <a:endParaRPr lang="en-US"/>
          </a:p>
        </p:txBody>
      </p:sp>
      <p:sp>
        <p:nvSpPr>
          <p:cNvPr id="88067" name="Text Box 49"/>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88068" name="Text Box 50"/>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8069" name="Text Box 57"/>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88070" name="Text Box 58"/>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8071" name="Text Box 59"/>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8072" name="Text Box 65"/>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8073" name="Text Box 71"/>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8074" name="Text Box 72"/>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8075" name="Text Box 73"/>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88076" name="Text Box 74"/>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88077" name="Text Box 2"/>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6</a:t>
            </a:r>
            <a:r>
              <a:rPr lang="en-US" sz="1800">
                <a:solidFill>
                  <a:schemeClr val="tx2"/>
                </a:solidFill>
                <a:latin typeface="Arial" pitchFamily="34" charset="0"/>
              </a:rPr>
              <a:t>, expanded:</a:t>
            </a:r>
            <a:r>
              <a:rPr lang="en-US" sz="1800">
                <a:latin typeface="Arial" pitchFamily="34" charset="0"/>
              </a:rPr>
              <a:t> 5</a:t>
            </a:r>
          </a:p>
        </p:txBody>
      </p:sp>
      <p:sp>
        <p:nvSpPr>
          <p:cNvPr id="88078" name="Text Box 3"/>
          <p:cNvSpPr txBox="1">
            <a:spLocks noChangeArrowheads="1"/>
          </p:cNvSpPr>
          <p:nvPr/>
        </p:nvSpPr>
        <p:spPr bwMode="auto">
          <a:xfrm>
            <a:off x="914400" y="2362200"/>
            <a:ext cx="58229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priorityQueue</a:t>
            </a:r>
            <a:r>
              <a:rPr lang="en-US" sz="2000" b="1">
                <a:solidFill>
                  <a:srgbClr val="CC3300"/>
                </a:solidFill>
                <a:latin typeface="Courier New" pitchFamily="49" charset="0"/>
              </a:rPr>
              <a:t>)</a:t>
            </a:r>
          </a:p>
        </p:txBody>
      </p:sp>
      <p:sp>
        <p:nvSpPr>
          <p:cNvPr id="88079" name="Rectangle 4"/>
          <p:cNvSpPr>
            <a:spLocks noGrp="1" noChangeArrowheads="1"/>
          </p:cNvSpPr>
          <p:nvPr>
            <p:ph type="title"/>
          </p:nvPr>
        </p:nvSpPr>
        <p:spPr/>
        <p:txBody>
          <a:bodyPr/>
          <a:lstStyle/>
          <a:p>
            <a:pPr eaLnBrk="1" hangingPunct="1"/>
            <a:r>
              <a:rPr lang="en-US" sz="3600"/>
              <a:t>Uniform-Cost Search (UCS)</a:t>
            </a:r>
          </a:p>
        </p:txBody>
      </p:sp>
      <p:graphicFrame>
        <p:nvGraphicFramePr>
          <p:cNvPr id="350283" name="Group 75"/>
          <p:cNvGraphicFramePr>
            <a:graphicFrameLocks noGrp="1"/>
          </p:cNvGraphicFramePr>
          <p:nvPr/>
        </p:nvGraphicFramePr>
        <p:xfrm>
          <a:off x="990600" y="3124200"/>
          <a:ext cx="3505200" cy="2754315"/>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{B:2,C:4,A:5}</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4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{C:4,A:5,G:8}</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21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{A:5,F:6,G:8}</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1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{F:6,G:8,E:9,D:14}</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218">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F</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{G:7,G:8,E:9,D:14}</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606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G </a:t>
                      </a:r>
                      <a:r>
                        <a:rPr kumimoji="0" lang="en-US" sz="1800" b="0" i="0" u="none" strike="noStrike" cap="none" normalizeH="0" baseline="0" dirty="0">
                          <a:ln>
                            <a:noFill/>
                          </a:ln>
                          <a:solidFill>
                            <a:schemeClr val="accent2"/>
                          </a:solidFill>
                          <a:effectLst/>
                          <a:latin typeface="Arial" charset="0"/>
                        </a:rPr>
                        <a:t>goal</a:t>
                      </a:r>
                    </a:p>
                  </a:txBody>
                  <a:tcPr marR="18288" marT="9143" marB="18286"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{G:8,E:9,D:14}</a:t>
                      </a:r>
                      <a:br>
                        <a:rPr kumimoji="0" lang="en-US" sz="1800" b="0" i="0" u="none" strike="noStrike" cap="none" normalizeH="0" baseline="0">
                          <a:ln>
                            <a:noFill/>
                          </a:ln>
                          <a:solidFill>
                            <a:srgbClr val="111111"/>
                          </a:solidFill>
                          <a:effectLst/>
                          <a:latin typeface="Arial" charset="0"/>
                        </a:rPr>
                      </a:br>
                      <a:r>
                        <a:rPr kumimoji="0" lang="en-US" sz="1800" b="0" i="0" u="none" strike="noStrike" cap="none" normalizeH="0" baseline="0">
                          <a:ln>
                            <a:noFill/>
                          </a:ln>
                          <a:solidFill>
                            <a:srgbClr val="FF7C80"/>
                          </a:solidFill>
                          <a:effectLst/>
                          <a:latin typeface="Arial" charset="0"/>
                        </a:rPr>
                        <a:t>no expand</a:t>
                      </a:r>
                    </a:p>
                  </a:txBody>
                  <a:tcPr marR="18288" marT="9143" marB="18286"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8107" name="Oval 46"/>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88108" name="Oval 47"/>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88109" name="AutoShape 48"/>
          <p:cNvCxnSpPr>
            <a:cxnSpLocks noChangeShapeType="1"/>
            <a:stCxn id="88107" idx="3"/>
            <a:endCxn id="88108"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8110" name="AutoShape 51"/>
          <p:cNvCxnSpPr>
            <a:cxnSpLocks noChangeShapeType="1"/>
            <a:stCxn id="88108" idx="4"/>
            <a:endCxn id="88111"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8111" name="Oval 52"/>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88112" name="AutoShape 53"/>
          <p:cNvCxnSpPr>
            <a:cxnSpLocks noChangeShapeType="1"/>
            <a:stCxn id="88108" idx="3"/>
            <a:endCxn id="88113"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8113" name="Oval 54"/>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88114" name="Oval 55"/>
          <p:cNvSpPr>
            <a:spLocks noChangeArrowheads="1"/>
          </p:cNvSpPr>
          <p:nvPr/>
        </p:nvSpPr>
        <p:spPr bwMode="auto">
          <a:xfrm>
            <a:off x="8229600" y="4800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F</a:t>
            </a:r>
          </a:p>
        </p:txBody>
      </p:sp>
      <p:cxnSp>
        <p:nvCxnSpPr>
          <p:cNvPr id="88115" name="AutoShape 56"/>
          <p:cNvCxnSpPr>
            <a:cxnSpLocks noChangeShapeType="1"/>
            <a:stCxn id="88119" idx="4"/>
            <a:endCxn id="88114"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8116" name="Oval 60"/>
          <p:cNvSpPr>
            <a:spLocks noChangeArrowheads="1"/>
          </p:cNvSpPr>
          <p:nvPr/>
        </p:nvSpPr>
        <p:spPr bwMode="auto">
          <a:xfrm>
            <a:off x="7086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B</a:t>
            </a:r>
          </a:p>
        </p:txBody>
      </p:sp>
      <p:cxnSp>
        <p:nvCxnSpPr>
          <p:cNvPr id="88117" name="AutoShape 61"/>
          <p:cNvCxnSpPr>
            <a:cxnSpLocks noChangeShapeType="1"/>
            <a:stCxn id="88116" idx="4"/>
            <a:endCxn id="88118"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8118" name="Oval 62"/>
          <p:cNvSpPr>
            <a:spLocks noChangeArrowheads="1"/>
          </p:cNvSpPr>
          <p:nvPr/>
        </p:nvSpPr>
        <p:spPr bwMode="auto">
          <a:xfrm>
            <a:off x="7086600" y="4800600"/>
            <a:ext cx="685800" cy="685800"/>
          </a:xfrm>
          <a:prstGeom prst="ellipse">
            <a:avLst/>
          </a:prstGeom>
          <a:solidFill>
            <a:schemeClr val="accent1"/>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88119" name="Oval 63"/>
          <p:cNvSpPr>
            <a:spLocks noChangeArrowheads="1"/>
          </p:cNvSpPr>
          <p:nvPr/>
        </p:nvSpPr>
        <p:spPr bwMode="auto">
          <a:xfrm>
            <a:off x="8229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C</a:t>
            </a:r>
          </a:p>
        </p:txBody>
      </p:sp>
      <p:cxnSp>
        <p:nvCxnSpPr>
          <p:cNvPr id="88120" name="AutoShape 64"/>
          <p:cNvCxnSpPr>
            <a:cxnSpLocks noChangeShapeType="1"/>
            <a:stCxn id="88107" idx="5"/>
            <a:endCxn id="88119"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8121" name="AutoShape 66"/>
          <p:cNvCxnSpPr>
            <a:cxnSpLocks noChangeShapeType="1"/>
            <a:stCxn id="88111" idx="6"/>
            <a:endCxn id="88118"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8122" name="Oval 67"/>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88123" name="AutoShape 68"/>
          <p:cNvCxnSpPr>
            <a:cxnSpLocks noChangeShapeType="1"/>
            <a:stCxn id="88113" idx="4"/>
            <a:endCxn id="88122"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8124" name="AutoShape 69"/>
          <p:cNvCxnSpPr>
            <a:cxnSpLocks noChangeShapeType="1"/>
            <a:stCxn id="88107" idx="4"/>
            <a:endCxn id="88116"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8125" name="AutoShape 70"/>
          <p:cNvCxnSpPr>
            <a:cxnSpLocks noChangeShapeType="1"/>
            <a:stCxn id="88114" idx="2"/>
            <a:endCxn id="88118"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 name="Slide Number Placeholder 4"/>
          <p:cNvSpPr>
            <a:spLocks noGrp="1"/>
          </p:cNvSpPr>
          <p:nvPr>
            <p:ph type="sldNum" sz="quarter" idx="4294967295"/>
          </p:nvPr>
        </p:nvSpPr>
        <p:spPr/>
        <p:txBody>
          <a:bodyPr/>
          <a:lstStyle/>
          <a:p>
            <a:pPr>
              <a:defRPr/>
            </a:pPr>
            <a:fld id="{B0A9E21E-88FF-4AF4-815D-4AE1107B43A6}" type="slidenum">
              <a:rPr lang="en-US"/>
              <a:pPr>
                <a:defRPr/>
              </a:pPr>
              <a:t>87</a:t>
            </a:fld>
            <a:endParaRPr lang="en-US"/>
          </a:p>
        </p:txBody>
      </p:sp>
      <p:sp>
        <p:nvSpPr>
          <p:cNvPr id="89091" name="Text Box 49"/>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89092" name="Text Box 50"/>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9093" name="Text Box 57"/>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89094" name="Text Box 58"/>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9095" name="Text Box 59"/>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9096" name="Text Box 65"/>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89097" name="Text Box 71"/>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89098" name="Text Box 72"/>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89099" name="Text Box 73"/>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89100" name="Text Box 74"/>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89101" name="Text Box 2"/>
          <p:cNvSpPr txBox="1">
            <a:spLocks noChangeArrowheads="1"/>
          </p:cNvSpPr>
          <p:nvPr/>
        </p:nvSpPr>
        <p:spPr bwMode="auto">
          <a:xfrm>
            <a:off x="914400" y="2692400"/>
            <a:ext cx="35750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 of nodes tested:</a:t>
            </a:r>
            <a:r>
              <a:rPr lang="en-US" sz="1800">
                <a:latin typeface="Arial" pitchFamily="34" charset="0"/>
              </a:rPr>
              <a:t> 6</a:t>
            </a:r>
            <a:r>
              <a:rPr lang="en-US" sz="1800">
                <a:solidFill>
                  <a:schemeClr val="tx2"/>
                </a:solidFill>
                <a:latin typeface="Arial" pitchFamily="34" charset="0"/>
              </a:rPr>
              <a:t>, expanded:</a:t>
            </a:r>
            <a:r>
              <a:rPr lang="en-US" sz="1800">
                <a:latin typeface="Arial" pitchFamily="34" charset="0"/>
              </a:rPr>
              <a:t> 5</a:t>
            </a:r>
          </a:p>
        </p:txBody>
      </p:sp>
      <p:sp>
        <p:nvSpPr>
          <p:cNvPr id="89102" name="Text Box 3"/>
          <p:cNvSpPr txBox="1">
            <a:spLocks noChangeArrowheads="1"/>
          </p:cNvSpPr>
          <p:nvPr/>
        </p:nvSpPr>
        <p:spPr bwMode="auto">
          <a:xfrm>
            <a:off x="914400" y="2362200"/>
            <a:ext cx="58229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generalSearch(problem, </a:t>
            </a:r>
            <a:r>
              <a:rPr lang="en-US" sz="2000" b="1">
                <a:solidFill>
                  <a:srgbClr val="FF5050"/>
                </a:solidFill>
                <a:latin typeface="Courier New" pitchFamily="49" charset="0"/>
              </a:rPr>
              <a:t>priorityQueue</a:t>
            </a:r>
            <a:r>
              <a:rPr lang="en-US" sz="2000" b="1">
                <a:solidFill>
                  <a:srgbClr val="CC3300"/>
                </a:solidFill>
                <a:latin typeface="Courier New" pitchFamily="49" charset="0"/>
              </a:rPr>
              <a:t>)</a:t>
            </a:r>
          </a:p>
        </p:txBody>
      </p:sp>
      <p:sp>
        <p:nvSpPr>
          <p:cNvPr id="89103" name="Rectangle 4"/>
          <p:cNvSpPr>
            <a:spLocks noGrp="1" noChangeArrowheads="1"/>
          </p:cNvSpPr>
          <p:nvPr>
            <p:ph type="title"/>
          </p:nvPr>
        </p:nvSpPr>
        <p:spPr/>
        <p:txBody>
          <a:bodyPr/>
          <a:lstStyle/>
          <a:p>
            <a:pPr eaLnBrk="1" hangingPunct="1"/>
            <a:r>
              <a:rPr lang="en-US" sz="3600"/>
              <a:t>Uniform-Cost Search (UCS)</a:t>
            </a:r>
          </a:p>
        </p:txBody>
      </p:sp>
      <p:graphicFrame>
        <p:nvGraphicFramePr>
          <p:cNvPr id="352261" name="Group 5"/>
          <p:cNvGraphicFramePr>
            <a:graphicFrameLocks noGrp="1"/>
          </p:cNvGraphicFramePr>
          <p:nvPr/>
        </p:nvGraphicFramePr>
        <p:xfrm>
          <a:off x="990600" y="3124200"/>
          <a:ext cx="3505200" cy="2500313"/>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 list</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{B:2,C:4,A:5}</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1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{C:4,A:5,G:8}</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{A:5,F:6,G:8}</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{F:6,G:8,E:9,D:14}</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F</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{G:7,G:8,E:9,D:14}</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{G:8,E:9,D:14}</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9131" name="Oval 46"/>
          <p:cNvSpPr>
            <a:spLocks noChangeArrowheads="1"/>
          </p:cNvSpPr>
          <p:nvPr/>
        </p:nvSpPr>
        <p:spPr bwMode="auto">
          <a:xfrm>
            <a:off x="7086600" y="2514600"/>
            <a:ext cx="685800" cy="685800"/>
          </a:xfrm>
          <a:prstGeom prst="ellipse">
            <a:avLst/>
          </a:prstGeom>
          <a:solidFill>
            <a:schemeClr val="accent1"/>
          </a:solidFill>
          <a:ln w="25400">
            <a:solidFill>
              <a:schemeClr val="tx1"/>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89132" name="Oval 47"/>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89133" name="AutoShape 48"/>
          <p:cNvCxnSpPr>
            <a:cxnSpLocks noChangeShapeType="1"/>
            <a:stCxn id="89131" idx="3"/>
            <a:endCxn id="89132"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9134" name="AutoShape 51"/>
          <p:cNvCxnSpPr>
            <a:cxnSpLocks noChangeShapeType="1"/>
            <a:stCxn id="89132" idx="4"/>
            <a:endCxn id="89135"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9135" name="Oval 52"/>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89136" name="AutoShape 53"/>
          <p:cNvCxnSpPr>
            <a:cxnSpLocks noChangeShapeType="1"/>
            <a:stCxn id="89132" idx="3"/>
            <a:endCxn id="89137"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9137" name="Oval 54"/>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89138" name="Oval 55"/>
          <p:cNvSpPr>
            <a:spLocks noChangeArrowheads="1"/>
          </p:cNvSpPr>
          <p:nvPr/>
        </p:nvSpPr>
        <p:spPr bwMode="auto">
          <a:xfrm>
            <a:off x="8229600" y="4800600"/>
            <a:ext cx="685800" cy="685800"/>
          </a:xfrm>
          <a:prstGeom prst="ellipse">
            <a:avLst/>
          </a:prstGeom>
          <a:solidFill>
            <a:schemeClr val="accent1"/>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89139" name="AutoShape 56"/>
          <p:cNvCxnSpPr>
            <a:cxnSpLocks noChangeShapeType="1"/>
            <a:stCxn id="89143" idx="4"/>
            <a:endCxn id="89138" idx="0"/>
          </p:cNvCxnSpPr>
          <p:nvPr/>
        </p:nvCxnSpPr>
        <p:spPr bwMode="auto">
          <a:xfrm>
            <a:off x="8572500" y="4356100"/>
            <a:ext cx="0" cy="431800"/>
          </a:xfrm>
          <a:prstGeom prst="straightConnector1">
            <a:avLst/>
          </a:prstGeom>
          <a:noFill/>
          <a:ln w="25400">
            <a:solidFill>
              <a:schemeClr val="accent1"/>
            </a:solidFill>
            <a:miter lim="800000"/>
            <a:headEnd/>
            <a:tailEnd type="triangle" w="med" len="sm"/>
          </a:ln>
          <a:extLst>
            <a:ext uri="{909E8E84-426E-40dd-AFC4-6F175D3DCCD1}">
              <a14:hiddenFill xmlns="" xmlns:a14="http://schemas.microsoft.com/office/drawing/2010/main">
                <a:noFill/>
              </a14:hiddenFill>
            </a:ext>
          </a:extLst>
        </p:spPr>
      </p:cxnSp>
      <p:sp>
        <p:nvSpPr>
          <p:cNvPr id="89140" name="Oval 60"/>
          <p:cNvSpPr>
            <a:spLocks noChangeArrowheads="1"/>
          </p:cNvSpPr>
          <p:nvPr/>
        </p:nvSpPr>
        <p:spPr bwMode="auto">
          <a:xfrm>
            <a:off x="7086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B</a:t>
            </a:r>
          </a:p>
        </p:txBody>
      </p:sp>
      <p:cxnSp>
        <p:nvCxnSpPr>
          <p:cNvPr id="89141" name="AutoShape 61"/>
          <p:cNvCxnSpPr>
            <a:cxnSpLocks noChangeShapeType="1"/>
            <a:stCxn id="89140" idx="4"/>
            <a:endCxn id="89142"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9142" name="Oval 62"/>
          <p:cNvSpPr>
            <a:spLocks noChangeArrowheads="1"/>
          </p:cNvSpPr>
          <p:nvPr/>
        </p:nvSpPr>
        <p:spPr bwMode="auto">
          <a:xfrm>
            <a:off x="7086600" y="4800600"/>
            <a:ext cx="685800" cy="685800"/>
          </a:xfrm>
          <a:prstGeom prst="ellipse">
            <a:avLst/>
          </a:prstGeom>
          <a:solidFill>
            <a:schemeClr val="accent1"/>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89143" name="Oval 63"/>
          <p:cNvSpPr>
            <a:spLocks noChangeArrowheads="1"/>
          </p:cNvSpPr>
          <p:nvPr/>
        </p:nvSpPr>
        <p:spPr bwMode="auto">
          <a:xfrm>
            <a:off x="8229600" y="3657600"/>
            <a:ext cx="685800" cy="685800"/>
          </a:xfrm>
          <a:prstGeom prst="ellipse">
            <a:avLst/>
          </a:prstGeom>
          <a:solidFill>
            <a:schemeClr val="accent1"/>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89144" name="AutoShape 64"/>
          <p:cNvCxnSpPr>
            <a:cxnSpLocks noChangeShapeType="1"/>
            <a:stCxn id="89131" idx="5"/>
            <a:endCxn id="89143" idx="0"/>
          </p:cNvCxnSpPr>
          <p:nvPr/>
        </p:nvCxnSpPr>
        <p:spPr bwMode="auto">
          <a:xfrm>
            <a:off x="7672388" y="3113088"/>
            <a:ext cx="900112" cy="531812"/>
          </a:xfrm>
          <a:prstGeom prst="straightConnector1">
            <a:avLst/>
          </a:prstGeom>
          <a:noFill/>
          <a:ln w="25400">
            <a:solidFill>
              <a:schemeClr val="accent1"/>
            </a:solidFill>
            <a:miter lim="800000"/>
            <a:headEnd/>
            <a:tailEnd type="triangle" w="med" len="sm"/>
          </a:ln>
          <a:extLst>
            <a:ext uri="{909E8E84-426E-40dd-AFC4-6F175D3DCCD1}">
              <a14:hiddenFill xmlns="" xmlns:a14="http://schemas.microsoft.com/office/drawing/2010/main">
                <a:noFill/>
              </a14:hiddenFill>
            </a:ext>
          </a:extLst>
        </p:spPr>
      </p:cxnSp>
      <p:cxnSp>
        <p:nvCxnSpPr>
          <p:cNvPr id="89145" name="AutoShape 66"/>
          <p:cNvCxnSpPr>
            <a:cxnSpLocks noChangeShapeType="1"/>
            <a:stCxn id="89135" idx="6"/>
            <a:endCxn id="89142"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89146" name="Oval 67"/>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89147" name="AutoShape 68"/>
          <p:cNvCxnSpPr>
            <a:cxnSpLocks noChangeShapeType="1"/>
            <a:stCxn id="89137" idx="4"/>
            <a:endCxn id="89146"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9148" name="AutoShape 69"/>
          <p:cNvCxnSpPr>
            <a:cxnSpLocks noChangeShapeType="1"/>
            <a:stCxn id="89131" idx="4"/>
            <a:endCxn id="89140"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89149" name="AutoShape 70"/>
          <p:cNvCxnSpPr>
            <a:cxnSpLocks noChangeShapeType="1"/>
            <a:stCxn id="89138" idx="2"/>
            <a:endCxn id="89142" idx="6"/>
          </p:cNvCxnSpPr>
          <p:nvPr/>
        </p:nvCxnSpPr>
        <p:spPr bwMode="auto">
          <a:xfrm flipH="1">
            <a:off x="7785100" y="5143500"/>
            <a:ext cx="431800" cy="0"/>
          </a:xfrm>
          <a:prstGeom prst="straightConnector1">
            <a:avLst/>
          </a:prstGeom>
          <a:noFill/>
          <a:ln w="25400">
            <a:solidFill>
              <a:schemeClr val="accent1"/>
            </a:solidFill>
            <a:miter lim="800000"/>
            <a:headEnd/>
            <a:tailEnd type="triangle" w="med" len="sm"/>
          </a:ln>
          <a:extLst>
            <a:ext uri="{909E8E84-426E-40dd-AFC4-6F175D3DCCD1}">
              <a14:hiddenFill xmlns="" xmlns:a14="http://schemas.microsoft.com/office/drawing/2010/main">
                <a:noFill/>
              </a14:hiddenFill>
            </a:ext>
          </a:extLst>
        </p:spPr>
      </p:cxnSp>
      <p:sp>
        <p:nvSpPr>
          <p:cNvPr id="352331" name="Text Box 75"/>
          <p:cNvSpPr txBox="1">
            <a:spLocks noChangeArrowheads="1"/>
          </p:cNvSpPr>
          <p:nvPr/>
        </p:nvSpPr>
        <p:spPr bwMode="auto">
          <a:xfrm>
            <a:off x="6400800" y="5842000"/>
            <a:ext cx="17907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chemeClr val="tx2"/>
                </a:solidFill>
                <a:latin typeface="Arial" pitchFamily="34" charset="0"/>
              </a:rPr>
              <a:t>path: </a:t>
            </a:r>
            <a:r>
              <a:rPr lang="en-US" sz="2000" b="1">
                <a:latin typeface="Arial" pitchFamily="34" charset="0"/>
              </a:rPr>
              <a:t>S,C,F,G</a:t>
            </a:r>
            <a:br>
              <a:rPr lang="en-US" sz="2000" b="1">
                <a:solidFill>
                  <a:schemeClr val="tx2"/>
                </a:solidFill>
                <a:latin typeface="Arial" pitchFamily="34" charset="0"/>
              </a:rPr>
            </a:br>
            <a:r>
              <a:rPr lang="en-US" sz="2000" b="1">
                <a:solidFill>
                  <a:schemeClr val="tx2"/>
                </a:solidFill>
                <a:latin typeface="Arial" pitchFamily="34" charset="0"/>
              </a:rPr>
              <a:t>cost:</a:t>
            </a:r>
            <a:r>
              <a:rPr lang="en-US" sz="2000" b="1">
                <a:latin typeface="Arial" pitchFamily="34" charset="0"/>
              </a:rPr>
              <a:t> 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2331"/>
                                        </p:tgtEl>
                                        <p:attrNameLst>
                                          <p:attrName>style.visibility</p:attrName>
                                        </p:attrNameLst>
                                      </p:cBhvr>
                                      <p:to>
                                        <p:strVal val="visible"/>
                                      </p:to>
                                    </p:set>
                                    <p:anim calcmode="lin" valueType="num">
                                      <p:cBhvr additive="base">
                                        <p:cTn id="7" dur="500" fill="hold"/>
                                        <p:tgtEl>
                                          <p:spTgt spid="352331"/>
                                        </p:tgtEl>
                                        <p:attrNameLst>
                                          <p:attrName>ppt_x</p:attrName>
                                        </p:attrNameLst>
                                      </p:cBhvr>
                                      <p:tavLst>
                                        <p:tav tm="0">
                                          <p:val>
                                            <p:strVal val="#ppt_x"/>
                                          </p:val>
                                        </p:tav>
                                        <p:tav tm="100000">
                                          <p:val>
                                            <p:strVal val="#ppt_x"/>
                                          </p:val>
                                        </p:tav>
                                      </p:tavLst>
                                    </p:anim>
                                    <p:anim calcmode="lin" valueType="num">
                                      <p:cBhvr additive="base">
                                        <p:cTn id="8" dur="500" fill="hold"/>
                                        <p:tgtEl>
                                          <p:spTgt spid="352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331"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Given State Space</a:t>
            </a:r>
          </a:p>
        </p:txBody>
      </p:sp>
      <p:pic>
        <p:nvPicPr>
          <p:cNvPr id="4" name="Content Placeholder 3"/>
          <p:cNvPicPr>
            <a:picLocks noGrp="1" noChangeAspect="1"/>
          </p:cNvPicPr>
          <p:nvPr>
            <p:ph idx="1"/>
          </p:nvPr>
        </p:nvPicPr>
        <p:blipFill>
          <a:blip r:embed="rId2"/>
          <a:srcRect l="-11599" r="-11599"/>
          <a:stretch>
            <a:fillRect/>
          </a:stretch>
        </p:blipFill>
        <p:spPr>
          <a:xfrm>
            <a:off x="0" y="1571445"/>
            <a:ext cx="9383110" cy="5134155"/>
          </a:xfrm>
        </p:spPr>
      </p:pic>
    </p:spTree>
    <p:extLst>
      <p:ext uri="{BB962C8B-B14F-4D97-AF65-F5344CB8AC3E}">
        <p14:creationId xmlns:p14="http://schemas.microsoft.com/office/powerpoint/2010/main" val="777017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Assume child nodes visited in increasing alphabetical order</a:t>
            </a:r>
          </a:p>
          <a:p>
            <a:endParaRPr lang="en-US" dirty="0"/>
          </a:p>
          <a:p>
            <a:r>
              <a:rPr lang="en-US" dirty="0"/>
              <a:t>UCS = ?</a:t>
            </a:r>
          </a:p>
        </p:txBody>
      </p:sp>
    </p:spTree>
    <p:extLst>
      <p:ext uri="{BB962C8B-B14F-4D97-AF65-F5344CB8AC3E}">
        <p14:creationId xmlns:p14="http://schemas.microsoft.com/office/powerpoint/2010/main" val="21361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305800" cy="762000"/>
          </a:xfrm>
        </p:spPr>
        <p:txBody>
          <a:bodyPr/>
          <a:lstStyle/>
          <a:p>
            <a:r>
              <a:rPr lang="en-US" dirty="0"/>
              <a:t>Search Example:  Robot Motion Planning</a:t>
            </a:r>
          </a:p>
        </p:txBody>
      </p:sp>
      <p:pic>
        <p:nvPicPr>
          <p:cNvPr id="4" name="Content Placeholder 3"/>
          <p:cNvPicPr>
            <a:picLocks noGrp="1" noChangeAspect="1"/>
          </p:cNvPicPr>
          <p:nvPr>
            <p:ph idx="1"/>
          </p:nvPr>
        </p:nvPicPr>
        <p:blipFill>
          <a:blip r:embed="rId2"/>
          <a:srcRect l="-104248" r="-104248"/>
          <a:stretch>
            <a:fillRect/>
          </a:stretch>
        </p:blipFill>
        <p:spPr>
          <a:xfrm>
            <a:off x="-1981200" y="1752600"/>
            <a:ext cx="8912771" cy="4876800"/>
          </a:xfrm>
        </p:spPr>
      </p:pic>
      <p:sp>
        <p:nvSpPr>
          <p:cNvPr id="5" name="Rectangle 4"/>
          <p:cNvSpPr/>
          <p:nvPr/>
        </p:nvSpPr>
        <p:spPr>
          <a:xfrm>
            <a:off x="4191000" y="3200400"/>
            <a:ext cx="4572000" cy="1938992"/>
          </a:xfrm>
          <a:prstGeom prst="rect">
            <a:avLst/>
          </a:prstGeom>
        </p:spPr>
        <p:txBody>
          <a:bodyPr>
            <a:spAutoFit/>
          </a:bodyPr>
          <a:lstStyle/>
          <a:p>
            <a:r>
              <a:rPr lang="en-US" dirty="0">
                <a:solidFill>
                  <a:srgbClr val="FF0000"/>
                </a:solidFill>
                <a:latin typeface="+mn-lt"/>
              </a:rPr>
              <a:t>Actions:</a:t>
            </a:r>
            <a:r>
              <a:rPr lang="en-US" dirty="0">
                <a:latin typeface="+mn-lt"/>
              </a:rPr>
              <a:t> translate and rotate joints</a:t>
            </a:r>
          </a:p>
          <a:p>
            <a:endParaRPr lang="en-US" dirty="0">
              <a:latin typeface="+mn-lt"/>
            </a:endParaRPr>
          </a:p>
          <a:p>
            <a:r>
              <a:rPr lang="en-US" dirty="0">
                <a:solidFill>
                  <a:srgbClr val="FF0000"/>
                </a:solidFill>
                <a:latin typeface="+mn-lt"/>
              </a:rPr>
              <a:t>Goal:</a:t>
            </a:r>
            <a:r>
              <a:rPr lang="en-US" dirty="0">
                <a:latin typeface="+mn-lt"/>
              </a:rPr>
              <a:t> fastest? most energy efficient? safest?</a:t>
            </a:r>
          </a:p>
        </p:txBody>
      </p:sp>
    </p:spTree>
    <p:extLst>
      <p:ext uri="{BB962C8B-B14F-4D97-AF65-F5344CB8AC3E}">
        <p14:creationId xmlns:p14="http://schemas.microsoft.com/office/powerpoint/2010/main" val="12444704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A78E0C2D-A1FC-4C37-B9A7-CE62067A04AF}" type="slidenum">
              <a:rPr lang="en-US"/>
              <a:pPr>
                <a:defRPr/>
              </a:pPr>
              <a:t>90</a:t>
            </a:fld>
            <a:endParaRPr lang="en-US"/>
          </a:p>
        </p:txBody>
      </p:sp>
      <p:sp>
        <p:nvSpPr>
          <p:cNvPr id="90115" name="Rectangle 2"/>
          <p:cNvSpPr>
            <a:spLocks noGrp="1" noChangeArrowheads="1"/>
          </p:cNvSpPr>
          <p:nvPr>
            <p:ph type="title"/>
          </p:nvPr>
        </p:nvSpPr>
        <p:spPr/>
        <p:txBody>
          <a:bodyPr/>
          <a:lstStyle/>
          <a:p>
            <a:pPr eaLnBrk="1" hangingPunct="1"/>
            <a:r>
              <a:rPr lang="en-US" sz="3600"/>
              <a:t>Uniform-Cost Search (UCS)</a:t>
            </a:r>
          </a:p>
        </p:txBody>
      </p:sp>
      <p:sp>
        <p:nvSpPr>
          <p:cNvPr id="390147" name="Rectangle 3"/>
          <p:cNvSpPr>
            <a:spLocks noGrp="1" noChangeArrowheads="1"/>
          </p:cNvSpPr>
          <p:nvPr>
            <p:ph type="body" idx="1"/>
          </p:nvPr>
        </p:nvSpPr>
        <p:spPr/>
        <p:txBody>
          <a:bodyPr/>
          <a:lstStyle/>
          <a:p>
            <a:pPr eaLnBrk="1" hangingPunct="1"/>
            <a:r>
              <a:rPr lang="en-US" dirty="0"/>
              <a:t>Called </a:t>
            </a:r>
            <a:r>
              <a:rPr lang="en-US" i="1" dirty="0" err="1"/>
              <a:t>Dijkstra's</a:t>
            </a:r>
            <a:r>
              <a:rPr lang="en-US" i="1" dirty="0"/>
              <a:t> Algorithm</a:t>
            </a:r>
            <a:r>
              <a:rPr lang="en-US" dirty="0"/>
              <a:t> in the algorithms literature</a:t>
            </a:r>
          </a:p>
          <a:p>
            <a:pPr eaLnBrk="1" hangingPunct="1"/>
            <a:r>
              <a:rPr lang="en-US" dirty="0"/>
              <a:t>Similar to </a:t>
            </a:r>
            <a:r>
              <a:rPr lang="en-US" i="1" dirty="0"/>
              <a:t>Branch and Bound Algorithm</a:t>
            </a:r>
            <a:br>
              <a:rPr lang="en-US" dirty="0"/>
            </a:br>
            <a:r>
              <a:rPr lang="en-US" dirty="0"/>
              <a:t>in Operations Research literature</a:t>
            </a:r>
          </a:p>
          <a:p>
            <a:pPr eaLnBrk="1" hangingPunct="1"/>
            <a:endParaRPr lang="en-US" dirty="0"/>
          </a:p>
          <a:p>
            <a:pPr eaLnBrk="1" hangingPunct="1"/>
            <a:r>
              <a:rPr lang="en-US" dirty="0"/>
              <a:t>Complete</a:t>
            </a:r>
          </a:p>
          <a:p>
            <a:pPr eaLnBrk="1" hangingPunct="1"/>
            <a:r>
              <a:rPr lang="en-US" dirty="0"/>
              <a:t>Optimal / Admissible</a:t>
            </a:r>
          </a:p>
          <a:p>
            <a:pPr lvl="1" eaLnBrk="1" hangingPunct="1"/>
            <a:r>
              <a:rPr lang="en-US" dirty="0"/>
              <a:t>requires that the goal test is done when a node is </a:t>
            </a:r>
            <a:r>
              <a:rPr lang="en-US" b="1" i="1" dirty="0"/>
              <a:t>removed</a:t>
            </a:r>
            <a:r>
              <a:rPr lang="en-US" dirty="0"/>
              <a:t> from the </a:t>
            </a:r>
            <a:r>
              <a:rPr lang="en-US" i="1" dirty="0"/>
              <a:t>Frontier</a:t>
            </a:r>
            <a:r>
              <a:rPr lang="en-US" dirty="0"/>
              <a:t> rather than when the node is generated by its parent node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0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0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01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01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0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bldLvl="2"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CAA3C155-572C-462D-92D3-00B56374B7A7}" type="slidenum">
              <a:rPr lang="en-US"/>
              <a:pPr>
                <a:defRPr/>
              </a:pPr>
              <a:t>91</a:t>
            </a:fld>
            <a:endParaRPr lang="en-US"/>
          </a:p>
        </p:txBody>
      </p:sp>
      <p:sp>
        <p:nvSpPr>
          <p:cNvPr id="91139" name="Rectangle 2"/>
          <p:cNvSpPr>
            <a:spLocks noGrp="1" noChangeArrowheads="1"/>
          </p:cNvSpPr>
          <p:nvPr>
            <p:ph type="title"/>
          </p:nvPr>
        </p:nvSpPr>
        <p:spPr/>
        <p:txBody>
          <a:bodyPr/>
          <a:lstStyle/>
          <a:p>
            <a:pPr eaLnBrk="1" hangingPunct="1"/>
            <a:r>
              <a:rPr lang="en-US" sz="3600"/>
              <a:t>Uniform-Cost Search (UCS)</a:t>
            </a:r>
          </a:p>
        </p:txBody>
      </p:sp>
      <p:sp>
        <p:nvSpPr>
          <p:cNvPr id="91140" name="Rectangle 3"/>
          <p:cNvSpPr>
            <a:spLocks noGrp="1" noChangeArrowheads="1"/>
          </p:cNvSpPr>
          <p:nvPr>
            <p:ph type="body" idx="1"/>
          </p:nvPr>
        </p:nvSpPr>
        <p:spPr/>
        <p:txBody>
          <a:bodyPr/>
          <a:lstStyle/>
          <a:p>
            <a:pPr eaLnBrk="1" hangingPunct="1"/>
            <a:endParaRPr lang="en-US" dirty="0"/>
          </a:p>
          <a:p>
            <a:pPr eaLnBrk="1" hangingPunct="1"/>
            <a:r>
              <a:rPr lang="en-US" dirty="0"/>
              <a:t>Time and space complexity: </a:t>
            </a:r>
            <a:r>
              <a:rPr lang="en-US" i="1" dirty="0">
                <a:latin typeface="Palatino" pitchFamily="18" charset="0"/>
              </a:rPr>
              <a:t>O</a:t>
            </a:r>
            <a:r>
              <a:rPr lang="en-US" dirty="0">
                <a:latin typeface="Palatino" pitchFamily="18" charset="0"/>
              </a:rPr>
              <a:t>(</a:t>
            </a:r>
            <a:r>
              <a:rPr lang="en-US" i="1" dirty="0" err="1">
                <a:latin typeface="Palatino" pitchFamily="18" charset="0"/>
              </a:rPr>
              <a:t>b</a:t>
            </a:r>
            <a:r>
              <a:rPr lang="en-US" i="1" baseline="30000" dirty="0" err="1">
                <a:latin typeface="Palatino" pitchFamily="18" charset="0"/>
              </a:rPr>
              <a:t>d</a:t>
            </a:r>
            <a:r>
              <a:rPr lang="en-US" dirty="0">
                <a:latin typeface="Palatino" pitchFamily="18" charset="0"/>
              </a:rPr>
              <a:t>)  (i.e.,</a:t>
            </a:r>
            <a:r>
              <a:rPr lang="en-US" i="1" dirty="0">
                <a:latin typeface="Palatino" pitchFamily="18" charset="0"/>
              </a:rPr>
              <a:t> </a:t>
            </a:r>
            <a:r>
              <a:rPr lang="en-US" dirty="0"/>
              <a:t>exponential)</a:t>
            </a:r>
          </a:p>
          <a:p>
            <a:pPr lvl="1" eaLnBrk="1" hangingPunct="1"/>
            <a:r>
              <a:rPr lang="en-US" i="1" dirty="0">
                <a:latin typeface="Palatino" pitchFamily="18" charset="0"/>
              </a:rPr>
              <a:t>d</a:t>
            </a:r>
            <a:r>
              <a:rPr lang="en-US" dirty="0"/>
              <a:t>  is the depth of the solution</a:t>
            </a:r>
          </a:p>
          <a:p>
            <a:pPr lvl="1" eaLnBrk="1" hangingPunct="1"/>
            <a:r>
              <a:rPr lang="en-US" i="1" dirty="0">
                <a:latin typeface="Palatino" pitchFamily="18" charset="0"/>
              </a:rPr>
              <a:t>b</a:t>
            </a:r>
            <a:r>
              <a:rPr lang="en-US" dirty="0"/>
              <a:t>  is the branching factor at each non-leaf node</a:t>
            </a:r>
          </a:p>
          <a:p>
            <a:pPr lvl="1" eaLnBrk="1" hangingPunct="1"/>
            <a:endParaRPr lang="en-US" dirty="0"/>
          </a:p>
          <a:p>
            <a:pPr eaLnBrk="1" hangingPunct="1"/>
            <a:r>
              <a:rPr lang="en-US" dirty="0">
                <a:solidFill>
                  <a:srgbClr val="000000"/>
                </a:solidFill>
              </a:rPr>
              <a:t>More precisely, time and space complexity is</a:t>
            </a:r>
            <a:r>
              <a:rPr lang="en-US" dirty="0">
                <a:solidFill>
                  <a:srgbClr val="000000"/>
                </a:solidFill>
                <a:latin typeface="Arial" pitchFamily="34" charset="0"/>
              </a:rPr>
              <a:t>       </a:t>
            </a:r>
            <a:r>
              <a:rPr lang="en-US" i="1" dirty="0">
                <a:solidFill>
                  <a:srgbClr val="000000"/>
                </a:solidFill>
                <a:latin typeface="Palatino"/>
              </a:rPr>
              <a:t>O</a:t>
            </a:r>
            <a:r>
              <a:rPr lang="en-US" dirty="0">
                <a:solidFill>
                  <a:srgbClr val="000000"/>
                </a:solidFill>
                <a:latin typeface="Palatino"/>
              </a:rPr>
              <a:t>(</a:t>
            </a:r>
            <a:r>
              <a:rPr lang="en-US" i="1" dirty="0" err="1">
                <a:solidFill>
                  <a:srgbClr val="000000"/>
                </a:solidFill>
                <a:latin typeface="Palatino"/>
              </a:rPr>
              <a:t>b</a:t>
            </a:r>
            <a:r>
              <a:rPr lang="en-US" i="1" baseline="30000" dirty="0" err="1">
                <a:solidFill>
                  <a:srgbClr val="000000"/>
                </a:solidFill>
                <a:latin typeface="Palatino"/>
              </a:rPr>
              <a:t>C</a:t>
            </a:r>
            <a:r>
              <a:rPr lang="en-US" baseline="30000" dirty="0">
                <a:solidFill>
                  <a:srgbClr val="000000"/>
                </a:solidFill>
                <a:latin typeface="Palatino"/>
              </a:rPr>
              <a:t>*</a:t>
            </a:r>
            <a:r>
              <a:rPr lang="en-US" sz="2800" baseline="30000" dirty="0">
                <a:solidFill>
                  <a:srgbClr val="000000"/>
                </a:solidFill>
                <a:latin typeface="Palatino"/>
              </a:rPr>
              <a:t>/</a:t>
            </a:r>
            <a:r>
              <a:rPr lang="en-US" sz="2800" baseline="30000" dirty="0">
                <a:solidFill>
                  <a:srgbClr val="000000"/>
                </a:solidFill>
                <a:latin typeface="Palatino"/>
                <a:sym typeface="Symbol"/>
              </a:rPr>
              <a:t>ε</a:t>
            </a:r>
            <a:r>
              <a:rPr lang="en-US" dirty="0">
                <a:solidFill>
                  <a:srgbClr val="000000"/>
                </a:solidFill>
                <a:latin typeface="Palatino"/>
                <a:sym typeface="Symbol"/>
              </a:rPr>
              <a:t> )</a:t>
            </a:r>
            <a:r>
              <a:rPr lang="en-US" dirty="0">
                <a:solidFill>
                  <a:srgbClr val="000000"/>
                </a:solidFill>
                <a:latin typeface="Arial" pitchFamily="34" charset="0"/>
                <a:sym typeface="Symbol"/>
              </a:rPr>
              <a:t> </a:t>
            </a:r>
            <a:r>
              <a:rPr lang="en-US" dirty="0">
                <a:solidFill>
                  <a:srgbClr val="000000"/>
                </a:solidFill>
                <a:sym typeface="Symbol"/>
              </a:rPr>
              <a:t>where all </a:t>
            </a:r>
            <a:r>
              <a:rPr lang="en-US" dirty="0">
                <a:solidFill>
                  <a:srgbClr val="000000"/>
                </a:solidFill>
              </a:rPr>
              <a:t>edge costs are </a:t>
            </a:r>
            <a:r>
              <a:rPr lang="en-GB" sz="2800" dirty="0">
                <a:solidFill>
                  <a:srgbClr val="000000"/>
                </a:solidFill>
                <a:latin typeface="Arial" pitchFamily="34" charset="0"/>
              </a:rPr>
              <a:t>ε,</a:t>
            </a:r>
            <a:r>
              <a:rPr lang="en-US" sz="2800" dirty="0">
                <a:solidFill>
                  <a:srgbClr val="000000"/>
                </a:solidFill>
                <a:latin typeface="Arial" pitchFamily="34" charset="0"/>
                <a:cs typeface="Arial" pitchFamily="34" charset="0"/>
              </a:rPr>
              <a:t> </a:t>
            </a:r>
            <a:r>
              <a:rPr lang="en-GB" sz="2800" dirty="0">
                <a:solidFill>
                  <a:srgbClr val="000000"/>
                </a:solidFill>
                <a:latin typeface="Arial" pitchFamily="34" charset="0"/>
              </a:rPr>
              <a:t>ε</a:t>
            </a:r>
            <a:r>
              <a:rPr lang="en-US" dirty="0">
                <a:solidFill>
                  <a:srgbClr val="000000"/>
                </a:solidFill>
                <a:latin typeface="Arial" pitchFamily="34" charset="0"/>
                <a:cs typeface="Arial" pitchFamily="34" charset="0"/>
              </a:rPr>
              <a:t> </a:t>
            </a:r>
            <a:r>
              <a:rPr lang="en-US" b="0" dirty="0">
                <a:solidFill>
                  <a:srgbClr val="000000"/>
                </a:solidFill>
                <a:latin typeface="Arial" pitchFamily="34" charset="0"/>
                <a:cs typeface="Arial" pitchFamily="34" charset="0"/>
              </a:rPr>
              <a:t>&gt; 0</a:t>
            </a:r>
            <a:r>
              <a:rPr lang="en-US" dirty="0">
                <a:solidFill>
                  <a:srgbClr val="000000"/>
                </a:solidFill>
                <a:latin typeface="Arial" pitchFamily="34" charset="0"/>
                <a:cs typeface="Arial" pitchFamily="34" charset="0"/>
              </a:rPr>
              <a:t>, </a:t>
            </a:r>
            <a:r>
              <a:rPr lang="en-US">
                <a:solidFill>
                  <a:srgbClr val="000000"/>
                </a:solidFill>
                <a:cs typeface="Arial" pitchFamily="34" charset="0"/>
              </a:rPr>
              <a:t>and</a:t>
            </a:r>
            <a:r>
              <a:rPr lang="en-US">
                <a:solidFill>
                  <a:srgbClr val="000000"/>
                </a:solidFill>
                <a:latin typeface="Arial" pitchFamily="34" charset="0"/>
                <a:cs typeface="Arial" pitchFamily="34" charset="0"/>
              </a:rPr>
              <a:t> </a:t>
            </a:r>
            <a:r>
              <a:rPr lang="en-US" i="1">
                <a:solidFill>
                  <a:srgbClr val="000000"/>
                </a:solidFill>
                <a:latin typeface="Palatino"/>
                <a:cs typeface="Arial" pitchFamily="34" charset="0"/>
              </a:rPr>
              <a:t>C</a:t>
            </a:r>
            <a:r>
              <a:rPr lang="en-US" i="1" dirty="0">
                <a:solidFill>
                  <a:srgbClr val="000000"/>
                </a:solidFill>
                <a:latin typeface="Palatino"/>
                <a:cs typeface="Arial" pitchFamily="34" charset="0"/>
              </a:rPr>
              <a:t>*</a:t>
            </a:r>
            <a:r>
              <a:rPr lang="en-US" dirty="0">
                <a:solidFill>
                  <a:srgbClr val="000000"/>
                </a:solidFill>
                <a:latin typeface="Arial" pitchFamily="34" charset="0"/>
                <a:cs typeface="Arial" pitchFamily="34" charset="0"/>
              </a:rPr>
              <a:t> </a:t>
            </a:r>
            <a:r>
              <a:rPr lang="en-US" dirty="0">
                <a:solidFill>
                  <a:srgbClr val="000000"/>
                </a:solidFill>
                <a:cs typeface="Arial" pitchFamily="34" charset="0"/>
              </a:rPr>
              <a:t>is the best goal path cost</a:t>
            </a:r>
          </a:p>
          <a:p>
            <a:pPr eaLnBrk="1" hangingPunct="1"/>
            <a:endParaRPr lang="en-US" dirty="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p:txBody>
          <a:bodyPr/>
          <a:lstStyle/>
          <a:p>
            <a:pPr>
              <a:defRPr/>
            </a:pPr>
            <a:fld id="{93A0853E-F012-4E09-8E1C-FA919D337F9C}" type="slidenum">
              <a:rPr lang="en-US"/>
              <a:pPr>
                <a:defRPr/>
              </a:pPr>
              <a:t>92</a:t>
            </a:fld>
            <a:endParaRPr lang="en-US"/>
          </a:p>
        </p:txBody>
      </p:sp>
      <p:sp>
        <p:nvSpPr>
          <p:cNvPr id="92163" name="Rectangle 2"/>
          <p:cNvSpPr>
            <a:spLocks noGrp="1" noChangeArrowheads="1"/>
          </p:cNvSpPr>
          <p:nvPr>
            <p:ph type="title"/>
          </p:nvPr>
        </p:nvSpPr>
        <p:spPr/>
        <p:txBody>
          <a:bodyPr/>
          <a:lstStyle/>
          <a:p>
            <a:pPr eaLnBrk="1" hangingPunct="1"/>
            <a:r>
              <a:rPr lang="en-US" sz="3600"/>
              <a:t>Iterative-Deepening Search (IDS)</a:t>
            </a:r>
          </a:p>
        </p:txBody>
      </p:sp>
      <p:sp>
        <p:nvSpPr>
          <p:cNvPr id="421891" name="Rectangle 3"/>
          <p:cNvSpPr>
            <a:spLocks noGrp="1" noChangeArrowheads="1"/>
          </p:cNvSpPr>
          <p:nvPr>
            <p:ph type="body" idx="1"/>
          </p:nvPr>
        </p:nvSpPr>
        <p:spPr/>
        <p:txBody>
          <a:bodyPr/>
          <a:lstStyle/>
          <a:p>
            <a:pPr eaLnBrk="1" hangingPunct="1"/>
            <a:endParaRPr lang="en-US" dirty="0">
              <a:solidFill>
                <a:srgbClr val="CC3300"/>
              </a:solidFill>
            </a:endParaRPr>
          </a:p>
          <a:p>
            <a:pPr eaLnBrk="1" hangingPunct="1"/>
            <a:r>
              <a:rPr lang="en-US" dirty="0"/>
              <a:t>requires modification to DFS search algorithm:</a:t>
            </a:r>
          </a:p>
          <a:p>
            <a:pPr lvl="1" eaLnBrk="1" hangingPunct="1"/>
            <a:r>
              <a:rPr lang="en-US" dirty="0"/>
              <a:t>do DFS to depth 1</a:t>
            </a:r>
            <a:br>
              <a:rPr lang="en-US" dirty="0"/>
            </a:br>
            <a:r>
              <a:rPr lang="en-US" dirty="0"/>
              <a:t>and treat all children of the start node as leaves</a:t>
            </a:r>
          </a:p>
          <a:p>
            <a:pPr lvl="1" eaLnBrk="1" hangingPunct="1"/>
            <a:r>
              <a:rPr lang="en-US" dirty="0"/>
              <a:t>if no solution found, do DFS to depth 2</a:t>
            </a:r>
          </a:p>
          <a:p>
            <a:pPr lvl="1" eaLnBrk="1" hangingPunct="1"/>
            <a:r>
              <a:rPr lang="en-US" dirty="0"/>
              <a:t>repeat by increasing “depth bound” until a solution found</a:t>
            </a:r>
          </a:p>
          <a:p>
            <a:pPr eaLnBrk="1" hangingPunct="1"/>
            <a:endParaRPr lang="en-US" dirty="0"/>
          </a:p>
          <a:p>
            <a:pPr eaLnBrk="1" hangingPunct="1"/>
            <a:r>
              <a:rPr lang="en-US" dirty="0"/>
              <a:t>Start node is at depth 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18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18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18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18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1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bldLvl="2"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Slide Number Placeholder 4"/>
          <p:cNvSpPr>
            <a:spLocks noGrp="1"/>
          </p:cNvSpPr>
          <p:nvPr>
            <p:ph type="sldNum" sz="quarter" idx="4294967295"/>
          </p:nvPr>
        </p:nvSpPr>
        <p:spPr/>
        <p:txBody>
          <a:bodyPr/>
          <a:lstStyle/>
          <a:p>
            <a:pPr>
              <a:defRPr/>
            </a:pPr>
            <a:fld id="{584C9D06-6F37-4D15-A7A7-E2484C829167}" type="slidenum">
              <a:rPr lang="en-US"/>
              <a:pPr>
                <a:defRPr/>
              </a:pPr>
              <a:t>93</a:t>
            </a:fld>
            <a:endParaRPr lang="en-US"/>
          </a:p>
        </p:txBody>
      </p:sp>
      <p:sp>
        <p:nvSpPr>
          <p:cNvPr id="94211" name="Text Box 140"/>
          <p:cNvSpPr txBox="1">
            <a:spLocks noChangeArrowheads="1"/>
          </p:cNvSpPr>
          <p:nvPr/>
        </p:nvSpPr>
        <p:spPr bwMode="auto">
          <a:xfrm>
            <a:off x="914400" y="2362200"/>
            <a:ext cx="3841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deepeningSearch(problem)</a:t>
            </a:r>
          </a:p>
        </p:txBody>
      </p:sp>
      <p:sp>
        <p:nvSpPr>
          <p:cNvPr id="94212" name="Text Box 139"/>
          <p:cNvSpPr txBox="1">
            <a:spLocks noChangeArrowheads="1"/>
          </p:cNvSpPr>
          <p:nvPr/>
        </p:nvSpPr>
        <p:spPr bwMode="auto">
          <a:xfrm>
            <a:off x="914400" y="2692400"/>
            <a:ext cx="4527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depth:</a:t>
            </a:r>
            <a:r>
              <a:rPr lang="en-US" sz="1800">
                <a:latin typeface="Arial" pitchFamily="34" charset="0"/>
              </a:rPr>
              <a:t> 1</a:t>
            </a:r>
            <a:r>
              <a:rPr lang="en-US" sz="1800">
                <a:solidFill>
                  <a:schemeClr val="tx2"/>
                </a:solidFill>
                <a:latin typeface="Arial" pitchFamily="34" charset="0"/>
              </a:rPr>
              <a:t>, # of nodes expanded:</a:t>
            </a:r>
            <a:r>
              <a:rPr lang="en-US" sz="1800">
                <a:latin typeface="Arial" pitchFamily="34" charset="0"/>
              </a:rPr>
              <a:t> 0</a:t>
            </a:r>
            <a:r>
              <a:rPr lang="en-US" sz="1800">
                <a:solidFill>
                  <a:schemeClr val="tx2"/>
                </a:solidFill>
                <a:latin typeface="Arial" pitchFamily="34" charset="0"/>
              </a:rPr>
              <a:t>, tested:</a:t>
            </a:r>
            <a:r>
              <a:rPr lang="en-US" sz="1800">
                <a:latin typeface="Arial" pitchFamily="34" charset="0"/>
              </a:rPr>
              <a:t> 0</a:t>
            </a:r>
          </a:p>
        </p:txBody>
      </p:sp>
      <p:sp>
        <p:nvSpPr>
          <p:cNvPr id="94213" name="Rectangle 2"/>
          <p:cNvSpPr>
            <a:spLocks noGrp="1" noChangeArrowheads="1"/>
          </p:cNvSpPr>
          <p:nvPr>
            <p:ph type="title"/>
          </p:nvPr>
        </p:nvSpPr>
        <p:spPr/>
        <p:txBody>
          <a:bodyPr/>
          <a:lstStyle/>
          <a:p>
            <a:pPr eaLnBrk="1" hangingPunct="1"/>
            <a:r>
              <a:rPr lang="en-US" sz="3600"/>
              <a:t>Iterative-Deepening Search (IDS)</a:t>
            </a:r>
          </a:p>
        </p:txBody>
      </p:sp>
      <p:graphicFrame>
        <p:nvGraphicFramePr>
          <p:cNvPr id="301248" name="Group 192"/>
          <p:cNvGraphicFramePr>
            <a:graphicFrameLocks noGrp="1"/>
          </p:cNvGraphicFramePr>
          <p:nvPr>
            <p:extLst>
              <p:ext uri="{D42A27DB-BD31-4B8C-83A1-F6EECF244321}">
                <p14:modId xmlns:p14="http://schemas.microsoft.com/office/powerpoint/2010/main" val="3269260821"/>
              </p:ext>
            </p:extLst>
          </p:nvPr>
        </p:nvGraphicFramePr>
        <p:xfrm>
          <a:off x="990600" y="3048000"/>
          <a:ext cx="3505200" cy="603332"/>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16" marB="18230"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16" marB="1823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{S}</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4223" name="Text Box 193"/>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94224" name="Text Box 194"/>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94225" name="Text Box 195"/>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94226" name="Text Box 196"/>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94227" name="Text Box 197"/>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94228" name="Text Box 198"/>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94229" name="Text Box 199"/>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94230" name="Text Box 200"/>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94231" name="Text Box 201"/>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94232" name="Text Box 202"/>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94233" name="Oval 203"/>
          <p:cNvSpPr>
            <a:spLocks noChangeArrowheads="1"/>
          </p:cNvSpPr>
          <p:nvPr/>
        </p:nvSpPr>
        <p:spPr bwMode="auto">
          <a:xfrm>
            <a:off x="7086600" y="2514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94234" name="Oval 204"/>
          <p:cNvSpPr>
            <a:spLocks noChangeArrowheads="1"/>
          </p:cNvSpPr>
          <p:nvPr/>
        </p:nvSpPr>
        <p:spPr bwMode="auto">
          <a:xfrm>
            <a:off x="5943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94235" name="AutoShape 205"/>
          <p:cNvCxnSpPr>
            <a:cxnSpLocks noChangeShapeType="1"/>
            <a:stCxn id="94233" idx="3"/>
            <a:endCxn id="94234"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4236" name="AutoShape 206"/>
          <p:cNvCxnSpPr>
            <a:cxnSpLocks noChangeShapeType="1"/>
            <a:stCxn id="94234" idx="4"/>
            <a:endCxn id="94237"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4237" name="Oval 207"/>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94238" name="AutoShape 208"/>
          <p:cNvCxnSpPr>
            <a:cxnSpLocks noChangeShapeType="1"/>
            <a:stCxn id="94234" idx="3"/>
            <a:endCxn id="94239"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4239" name="Oval 209"/>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94240" name="Oval 210"/>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94241" name="AutoShape 211"/>
          <p:cNvCxnSpPr>
            <a:cxnSpLocks noChangeShapeType="1"/>
            <a:stCxn id="94245" idx="4"/>
            <a:endCxn id="94240"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4242" name="Oval 212"/>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94243" name="AutoShape 213"/>
          <p:cNvCxnSpPr>
            <a:cxnSpLocks noChangeShapeType="1"/>
            <a:stCxn id="94242" idx="4"/>
            <a:endCxn id="94244"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4244" name="Oval 214"/>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94245" name="Oval 215"/>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94246" name="AutoShape 216"/>
          <p:cNvCxnSpPr>
            <a:cxnSpLocks noChangeShapeType="1"/>
            <a:stCxn id="94233" idx="5"/>
            <a:endCxn id="94245"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4247" name="AutoShape 217"/>
          <p:cNvCxnSpPr>
            <a:cxnSpLocks noChangeShapeType="1"/>
            <a:stCxn id="94237" idx="6"/>
            <a:endCxn id="94244"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4248" name="Oval 218"/>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94249" name="AutoShape 219"/>
          <p:cNvCxnSpPr>
            <a:cxnSpLocks noChangeShapeType="1"/>
            <a:stCxn id="94239" idx="4"/>
            <a:endCxn id="94248"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4250" name="AutoShape 220"/>
          <p:cNvCxnSpPr>
            <a:cxnSpLocks noChangeShapeType="1"/>
            <a:stCxn id="94233" idx="4"/>
            <a:endCxn id="94242"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4251" name="AutoShape 221"/>
          <p:cNvCxnSpPr>
            <a:cxnSpLocks noChangeShapeType="1"/>
            <a:stCxn id="94240" idx="2"/>
            <a:endCxn id="94244"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Slide Number Placeholder 4"/>
          <p:cNvSpPr>
            <a:spLocks noGrp="1"/>
          </p:cNvSpPr>
          <p:nvPr>
            <p:ph type="sldNum" sz="quarter" idx="4294967295"/>
          </p:nvPr>
        </p:nvSpPr>
        <p:spPr/>
        <p:txBody>
          <a:bodyPr/>
          <a:lstStyle/>
          <a:p>
            <a:pPr>
              <a:defRPr/>
            </a:pPr>
            <a:fld id="{4366A96F-4DDA-43E3-AF2C-21F3BD8A3B97}" type="slidenum">
              <a:rPr lang="en-US"/>
              <a:pPr>
                <a:defRPr/>
              </a:pPr>
              <a:t>94</a:t>
            </a:fld>
            <a:endParaRPr lang="en-US"/>
          </a:p>
        </p:txBody>
      </p:sp>
      <p:sp>
        <p:nvSpPr>
          <p:cNvPr id="95235" name="Text Box 8"/>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95236" name="Text Box 9"/>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95237" name="Text Box 16"/>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95238" name="Text Box 17"/>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95239" name="Text Box 18"/>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95240" name="Text Box 24"/>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95241" name="Text Box 30"/>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95242" name="Text Box 31"/>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95243" name="Text Box 32"/>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95244" name="Text Box 33"/>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95245" name="Text Box 2"/>
          <p:cNvSpPr txBox="1">
            <a:spLocks noChangeArrowheads="1"/>
          </p:cNvSpPr>
          <p:nvPr/>
        </p:nvSpPr>
        <p:spPr bwMode="auto">
          <a:xfrm>
            <a:off x="914400" y="2362200"/>
            <a:ext cx="3841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deepeningSearch(problem)</a:t>
            </a:r>
          </a:p>
        </p:txBody>
      </p:sp>
      <p:sp>
        <p:nvSpPr>
          <p:cNvPr id="95246" name="Text Box 3"/>
          <p:cNvSpPr txBox="1">
            <a:spLocks noChangeArrowheads="1"/>
          </p:cNvSpPr>
          <p:nvPr/>
        </p:nvSpPr>
        <p:spPr bwMode="auto">
          <a:xfrm>
            <a:off x="914400" y="2692400"/>
            <a:ext cx="4527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depth:</a:t>
            </a:r>
            <a:r>
              <a:rPr lang="en-US" sz="1800">
                <a:latin typeface="Arial" pitchFamily="34" charset="0"/>
              </a:rPr>
              <a:t> 1</a:t>
            </a:r>
            <a:r>
              <a:rPr lang="en-US" sz="1800">
                <a:solidFill>
                  <a:schemeClr val="tx2"/>
                </a:solidFill>
                <a:latin typeface="Arial" pitchFamily="34" charset="0"/>
              </a:rPr>
              <a:t>, # of nodes tested:</a:t>
            </a:r>
            <a:r>
              <a:rPr lang="en-US" sz="1800">
                <a:latin typeface="Arial" pitchFamily="34" charset="0"/>
              </a:rPr>
              <a:t> 1</a:t>
            </a:r>
            <a:r>
              <a:rPr lang="en-US" sz="1800">
                <a:solidFill>
                  <a:schemeClr val="tx2"/>
                </a:solidFill>
                <a:latin typeface="Arial" pitchFamily="34" charset="0"/>
              </a:rPr>
              <a:t>, expanded:</a:t>
            </a:r>
            <a:r>
              <a:rPr lang="en-US" sz="1800">
                <a:latin typeface="Arial" pitchFamily="34" charset="0"/>
              </a:rPr>
              <a:t> 1</a:t>
            </a:r>
          </a:p>
        </p:txBody>
      </p:sp>
      <p:sp>
        <p:nvSpPr>
          <p:cNvPr id="95247" name="Rectangle 4"/>
          <p:cNvSpPr>
            <a:spLocks noGrp="1" noChangeArrowheads="1"/>
          </p:cNvSpPr>
          <p:nvPr>
            <p:ph type="title"/>
          </p:nvPr>
        </p:nvSpPr>
        <p:spPr/>
        <p:txBody>
          <a:bodyPr/>
          <a:lstStyle/>
          <a:p>
            <a:pPr eaLnBrk="1" hangingPunct="1"/>
            <a:r>
              <a:rPr lang="en-US" sz="3600"/>
              <a:t>Iterative-Deepening Search (IDS)</a:t>
            </a:r>
          </a:p>
        </p:txBody>
      </p:sp>
      <p:sp>
        <p:nvSpPr>
          <p:cNvPr id="95248" name="Oval 5"/>
          <p:cNvSpPr>
            <a:spLocks noChangeArrowheads="1"/>
          </p:cNvSpPr>
          <p:nvPr/>
        </p:nvSpPr>
        <p:spPr bwMode="auto">
          <a:xfrm>
            <a:off x="7086600" y="2514600"/>
            <a:ext cx="685800" cy="685800"/>
          </a:xfrm>
          <a:prstGeom prst="ellipse">
            <a:avLst/>
          </a:prstGeom>
          <a:solidFill>
            <a:srgbClr val="FF7C80"/>
          </a:solidFill>
          <a:ln w="25400">
            <a:solidFill>
              <a:schemeClr val="tx1"/>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95249" name="Oval 6"/>
          <p:cNvSpPr>
            <a:spLocks noChangeArrowheads="1"/>
          </p:cNvSpPr>
          <p:nvPr/>
        </p:nvSpPr>
        <p:spPr bwMode="auto">
          <a:xfrm>
            <a:off x="5943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95250" name="AutoShape 7"/>
          <p:cNvCxnSpPr>
            <a:cxnSpLocks noChangeShapeType="1"/>
            <a:stCxn id="95248" idx="3"/>
            <a:endCxn id="95249" idx="0"/>
          </p:cNvCxnSpPr>
          <p:nvPr/>
        </p:nvCxnSpPr>
        <p:spPr bwMode="auto">
          <a:xfrm flipH="1">
            <a:off x="6286500" y="3113088"/>
            <a:ext cx="900113" cy="531812"/>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95251" name="AutoShape 10"/>
          <p:cNvCxnSpPr>
            <a:cxnSpLocks noChangeShapeType="1"/>
            <a:stCxn id="95249" idx="4"/>
            <a:endCxn id="95252"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5252" name="Oval 11"/>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95253" name="AutoShape 12"/>
          <p:cNvCxnSpPr>
            <a:cxnSpLocks noChangeShapeType="1"/>
            <a:stCxn id="95249" idx="3"/>
            <a:endCxn id="95254"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5254" name="Oval 13"/>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95255" name="Oval 14"/>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95256" name="AutoShape 15"/>
          <p:cNvCxnSpPr>
            <a:cxnSpLocks noChangeShapeType="1"/>
            <a:stCxn id="95260" idx="4"/>
            <a:endCxn id="95255"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5257" name="Oval 19"/>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95258" name="AutoShape 20"/>
          <p:cNvCxnSpPr>
            <a:cxnSpLocks noChangeShapeType="1"/>
            <a:stCxn id="95257" idx="4"/>
            <a:endCxn id="95259"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5259" name="Oval 21"/>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95260" name="Oval 22"/>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95261" name="AutoShape 23"/>
          <p:cNvCxnSpPr>
            <a:cxnSpLocks noChangeShapeType="1"/>
            <a:stCxn id="95248" idx="5"/>
            <a:endCxn id="95260" idx="0"/>
          </p:cNvCxnSpPr>
          <p:nvPr/>
        </p:nvCxnSpPr>
        <p:spPr bwMode="auto">
          <a:xfrm>
            <a:off x="7672388" y="3113088"/>
            <a:ext cx="900112" cy="531812"/>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95262" name="AutoShape 25"/>
          <p:cNvCxnSpPr>
            <a:cxnSpLocks noChangeShapeType="1"/>
            <a:stCxn id="95252" idx="6"/>
            <a:endCxn id="95259"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5263" name="Oval 26"/>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95264" name="AutoShape 27"/>
          <p:cNvCxnSpPr>
            <a:cxnSpLocks noChangeShapeType="1"/>
            <a:stCxn id="95254" idx="4"/>
            <a:endCxn id="95263"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5265" name="AutoShape 28"/>
          <p:cNvCxnSpPr>
            <a:cxnSpLocks noChangeShapeType="1"/>
            <a:stCxn id="95248" idx="4"/>
            <a:endCxn id="95257" idx="0"/>
          </p:cNvCxnSpPr>
          <p:nvPr/>
        </p:nvCxnSpPr>
        <p:spPr bwMode="auto">
          <a:xfrm>
            <a:off x="7429500" y="3213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95266" name="AutoShape 29"/>
          <p:cNvCxnSpPr>
            <a:cxnSpLocks noChangeShapeType="1"/>
            <a:stCxn id="95255" idx="2"/>
            <a:endCxn id="95259"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graphicFrame>
        <p:nvGraphicFramePr>
          <p:cNvPr id="356447" name="Group 95"/>
          <p:cNvGraphicFramePr>
            <a:graphicFrameLocks noGrp="1"/>
          </p:cNvGraphicFramePr>
          <p:nvPr>
            <p:extLst>
              <p:ext uri="{D42A27DB-BD31-4B8C-83A1-F6EECF244321}">
                <p14:modId xmlns:p14="http://schemas.microsoft.com/office/powerpoint/2010/main" val="3856254505"/>
              </p:ext>
            </p:extLst>
          </p:nvPr>
        </p:nvGraphicFramePr>
        <p:xfrm>
          <a:off x="990600" y="3048000"/>
          <a:ext cx="3505200" cy="904998"/>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16" marB="18230"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16" marB="1823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16" marB="1823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 </a:t>
                      </a:r>
                      <a:r>
                        <a:rPr kumimoji="0" lang="en-US" sz="1800" b="0" i="0" u="none" strike="noStrike" cap="none" normalizeH="0" baseline="0">
                          <a:ln>
                            <a:noFill/>
                          </a:ln>
                          <a:solidFill>
                            <a:srgbClr val="FF7C80"/>
                          </a:solidFill>
                          <a:effectLst/>
                          <a:latin typeface="Arial" charset="0"/>
                        </a:rPr>
                        <a:t>not goal</a:t>
                      </a:r>
                    </a:p>
                  </a:txBody>
                  <a:tcPr marR="18288" marT="9116" marB="1823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a:t>
                      </a:r>
                      <a:r>
                        <a:rPr kumimoji="0" lang="en-US" sz="1800" b="0" i="0" u="none" strike="noStrike" cap="none" normalizeH="0" baseline="0" dirty="0">
                          <a:ln>
                            <a:noFill/>
                          </a:ln>
                          <a:solidFill>
                            <a:schemeClr val="accent2"/>
                          </a:solidFill>
                          <a:effectLst/>
                          <a:latin typeface="Arial" charset="0"/>
                        </a:rPr>
                        <a:t>A,B,C</a:t>
                      </a:r>
                      <a:r>
                        <a:rPr kumimoji="0" lang="en-US" sz="1800" b="0" i="0" u="none" strike="noStrike" cap="none" normalizeH="0" baseline="0" dirty="0">
                          <a:ln>
                            <a:noFill/>
                          </a:ln>
                          <a:solidFill>
                            <a:srgbClr val="111111"/>
                          </a:solidFill>
                          <a:effectLst/>
                          <a:latin typeface="Arial" charset="0"/>
                        </a:rPr>
                        <a:t>}</a:t>
                      </a:r>
                      <a:endParaRPr kumimoji="0" lang="en-US" sz="1800" b="1" i="0" u="none" strike="noStrike" cap="none" normalizeH="0" baseline="0" dirty="0">
                        <a:ln>
                          <a:noFill/>
                        </a:ln>
                        <a:solidFill>
                          <a:srgbClr val="111111"/>
                        </a:solidFill>
                        <a:effectLst/>
                        <a:latin typeface="Arial" charset="0"/>
                      </a:endParaRPr>
                    </a:p>
                  </a:txBody>
                  <a:tcPr marR="18288" marT="9116" marB="1823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Slide Number Placeholder 4"/>
          <p:cNvSpPr>
            <a:spLocks noGrp="1"/>
          </p:cNvSpPr>
          <p:nvPr>
            <p:ph type="sldNum" sz="quarter" idx="4294967295"/>
          </p:nvPr>
        </p:nvSpPr>
        <p:spPr/>
        <p:txBody>
          <a:bodyPr/>
          <a:lstStyle/>
          <a:p>
            <a:pPr>
              <a:defRPr/>
            </a:pPr>
            <a:fld id="{41813D18-6C82-4938-AEE2-FC7159094C34}" type="slidenum">
              <a:rPr lang="en-US"/>
              <a:pPr>
                <a:defRPr/>
              </a:pPr>
              <a:t>95</a:t>
            </a:fld>
            <a:endParaRPr lang="en-US"/>
          </a:p>
        </p:txBody>
      </p:sp>
      <p:sp>
        <p:nvSpPr>
          <p:cNvPr id="96259" name="Text Box 8"/>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96260" name="Text Box 9"/>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96261" name="Text Box 16"/>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96262" name="Text Box 17"/>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96263" name="Text Box 18"/>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96264" name="Text Box 24"/>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96265" name="Text Box 30"/>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96266" name="Text Box 31"/>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96267" name="Text Box 32"/>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96268" name="Text Box 33"/>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96269" name="Text Box 2"/>
          <p:cNvSpPr txBox="1">
            <a:spLocks noChangeArrowheads="1"/>
          </p:cNvSpPr>
          <p:nvPr/>
        </p:nvSpPr>
        <p:spPr bwMode="auto">
          <a:xfrm>
            <a:off x="914400" y="2362200"/>
            <a:ext cx="3841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deepeningSearch(problem)</a:t>
            </a:r>
          </a:p>
        </p:txBody>
      </p:sp>
      <p:sp>
        <p:nvSpPr>
          <p:cNvPr id="96270" name="Text Box 3"/>
          <p:cNvSpPr txBox="1">
            <a:spLocks noChangeArrowheads="1"/>
          </p:cNvSpPr>
          <p:nvPr/>
        </p:nvSpPr>
        <p:spPr bwMode="auto">
          <a:xfrm>
            <a:off x="914400" y="2692400"/>
            <a:ext cx="4527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depth:</a:t>
            </a:r>
            <a:r>
              <a:rPr lang="en-US" sz="1800">
                <a:latin typeface="Arial" pitchFamily="34" charset="0"/>
              </a:rPr>
              <a:t> 1</a:t>
            </a:r>
            <a:r>
              <a:rPr lang="en-US" sz="1800">
                <a:solidFill>
                  <a:schemeClr val="tx2"/>
                </a:solidFill>
                <a:latin typeface="Arial" pitchFamily="34" charset="0"/>
              </a:rPr>
              <a:t>, # of nodes tested:</a:t>
            </a:r>
            <a:r>
              <a:rPr lang="en-US" sz="1800">
                <a:latin typeface="Arial" pitchFamily="34" charset="0"/>
              </a:rPr>
              <a:t> 2</a:t>
            </a:r>
            <a:r>
              <a:rPr lang="en-US" sz="1800">
                <a:solidFill>
                  <a:schemeClr val="tx2"/>
                </a:solidFill>
                <a:latin typeface="Arial" pitchFamily="34" charset="0"/>
              </a:rPr>
              <a:t>, expanded:</a:t>
            </a:r>
            <a:r>
              <a:rPr lang="en-US" sz="1800">
                <a:latin typeface="Arial" pitchFamily="34" charset="0"/>
              </a:rPr>
              <a:t> 1</a:t>
            </a:r>
          </a:p>
        </p:txBody>
      </p:sp>
      <p:sp>
        <p:nvSpPr>
          <p:cNvPr id="96271" name="Rectangle 4"/>
          <p:cNvSpPr>
            <a:spLocks noGrp="1" noChangeArrowheads="1"/>
          </p:cNvSpPr>
          <p:nvPr>
            <p:ph type="title"/>
          </p:nvPr>
        </p:nvSpPr>
        <p:spPr/>
        <p:txBody>
          <a:bodyPr/>
          <a:lstStyle/>
          <a:p>
            <a:pPr eaLnBrk="1" hangingPunct="1"/>
            <a:r>
              <a:rPr lang="en-US" sz="3600"/>
              <a:t>Iterative-Deepening Search (IDS)</a:t>
            </a:r>
          </a:p>
        </p:txBody>
      </p:sp>
      <p:sp>
        <p:nvSpPr>
          <p:cNvPr id="96272" name="Oval 5"/>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96273" name="Oval 6"/>
          <p:cNvSpPr>
            <a:spLocks noChangeArrowheads="1"/>
          </p:cNvSpPr>
          <p:nvPr/>
        </p:nvSpPr>
        <p:spPr bwMode="auto">
          <a:xfrm>
            <a:off x="5943600" y="3657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96274" name="AutoShape 7"/>
          <p:cNvCxnSpPr>
            <a:cxnSpLocks noChangeShapeType="1"/>
            <a:stCxn id="96272" idx="3"/>
            <a:endCxn id="96273"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6275" name="AutoShape 10"/>
          <p:cNvCxnSpPr>
            <a:cxnSpLocks noChangeShapeType="1"/>
            <a:stCxn id="96273" idx="4"/>
            <a:endCxn id="96276"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6276" name="Oval 11"/>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96277" name="AutoShape 12"/>
          <p:cNvCxnSpPr>
            <a:cxnSpLocks noChangeShapeType="1"/>
            <a:stCxn id="96273" idx="3"/>
            <a:endCxn id="96278"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6278" name="Oval 13"/>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96279" name="Oval 14"/>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96280" name="AutoShape 15"/>
          <p:cNvCxnSpPr>
            <a:cxnSpLocks noChangeShapeType="1"/>
            <a:stCxn id="96284" idx="4"/>
            <a:endCxn id="96279"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6281" name="Oval 19"/>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96282" name="AutoShape 20"/>
          <p:cNvCxnSpPr>
            <a:cxnSpLocks noChangeShapeType="1"/>
            <a:stCxn id="96281" idx="4"/>
            <a:endCxn id="96283"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6283" name="Oval 21"/>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96284" name="Oval 22"/>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96285" name="AutoShape 23"/>
          <p:cNvCxnSpPr>
            <a:cxnSpLocks noChangeShapeType="1"/>
            <a:stCxn id="96272" idx="5"/>
            <a:endCxn id="96284"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6286" name="AutoShape 25"/>
          <p:cNvCxnSpPr>
            <a:cxnSpLocks noChangeShapeType="1"/>
            <a:stCxn id="96276" idx="6"/>
            <a:endCxn id="96283"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6287" name="Oval 26"/>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96288" name="AutoShape 27"/>
          <p:cNvCxnSpPr>
            <a:cxnSpLocks noChangeShapeType="1"/>
            <a:stCxn id="96278" idx="4"/>
            <a:endCxn id="96287"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6289" name="AutoShape 28"/>
          <p:cNvCxnSpPr>
            <a:cxnSpLocks noChangeShapeType="1"/>
            <a:stCxn id="96272" idx="4"/>
            <a:endCxn id="96281"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6290" name="AutoShape 29"/>
          <p:cNvCxnSpPr>
            <a:cxnSpLocks noChangeShapeType="1"/>
            <a:stCxn id="96279" idx="2"/>
            <a:endCxn id="96283"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graphicFrame>
        <p:nvGraphicFramePr>
          <p:cNvPr id="354405" name="Group 101"/>
          <p:cNvGraphicFramePr>
            <a:graphicFrameLocks noGrp="1"/>
          </p:cNvGraphicFramePr>
          <p:nvPr>
            <p:extLst>
              <p:ext uri="{D42A27DB-BD31-4B8C-83A1-F6EECF244321}">
                <p14:modId xmlns:p14="http://schemas.microsoft.com/office/powerpoint/2010/main" val="1253032940"/>
              </p:ext>
            </p:extLst>
          </p:nvPr>
        </p:nvGraphicFramePr>
        <p:xfrm>
          <a:off x="990600" y="3048000"/>
          <a:ext cx="3505200" cy="1211268"/>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2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36" marB="18270"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36" marB="18270"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2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36" marB="1827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36" marB="1827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2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36" marB="1827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36" marB="1827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09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 </a:t>
                      </a:r>
                      <a:r>
                        <a:rPr kumimoji="0" lang="en-US" sz="1800" b="0" i="0" u="none" strike="noStrike" cap="none" normalizeH="0" baseline="0">
                          <a:ln>
                            <a:noFill/>
                          </a:ln>
                          <a:solidFill>
                            <a:srgbClr val="FF7C80"/>
                          </a:solidFill>
                          <a:effectLst/>
                          <a:latin typeface="Arial" charset="0"/>
                        </a:rPr>
                        <a:t>not goal</a:t>
                      </a:r>
                    </a:p>
                  </a:txBody>
                  <a:tcPr marR="18288" marT="9136" marB="18270"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{B,C} </a:t>
                      </a:r>
                      <a:r>
                        <a:rPr kumimoji="0" lang="en-US" sz="1800" b="0" i="0" u="none" strike="noStrike" cap="none" normalizeH="0" baseline="0" dirty="0">
                          <a:ln>
                            <a:noFill/>
                          </a:ln>
                          <a:solidFill>
                            <a:srgbClr val="FF7C80"/>
                          </a:solidFill>
                          <a:effectLst/>
                          <a:latin typeface="Arial" charset="0"/>
                        </a:rPr>
                        <a:t>no expand</a:t>
                      </a:r>
                    </a:p>
                  </a:txBody>
                  <a:tcPr marR="18288" marT="9136" marB="1827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Slide Number Placeholder 4"/>
          <p:cNvSpPr>
            <a:spLocks noGrp="1"/>
          </p:cNvSpPr>
          <p:nvPr>
            <p:ph type="sldNum" sz="quarter" idx="4294967295"/>
          </p:nvPr>
        </p:nvSpPr>
        <p:spPr/>
        <p:txBody>
          <a:bodyPr/>
          <a:lstStyle/>
          <a:p>
            <a:pPr>
              <a:defRPr/>
            </a:pPr>
            <a:fld id="{E017BD62-0F5A-4C9C-AB4C-BF1D754FADCD}" type="slidenum">
              <a:rPr lang="en-US"/>
              <a:pPr>
                <a:defRPr/>
              </a:pPr>
              <a:t>96</a:t>
            </a:fld>
            <a:endParaRPr lang="en-US"/>
          </a:p>
        </p:txBody>
      </p:sp>
      <p:sp>
        <p:nvSpPr>
          <p:cNvPr id="97283" name="Text Box 8"/>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97284" name="Text Box 9"/>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97285" name="Text Box 16"/>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97286" name="Text Box 17"/>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97287" name="Text Box 18"/>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97288" name="Text Box 24"/>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97289" name="Text Box 30"/>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97290" name="Text Box 31"/>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97291" name="Text Box 32"/>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97292" name="Text Box 33"/>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97293" name="Text Box 2"/>
          <p:cNvSpPr txBox="1">
            <a:spLocks noChangeArrowheads="1"/>
          </p:cNvSpPr>
          <p:nvPr/>
        </p:nvSpPr>
        <p:spPr bwMode="auto">
          <a:xfrm>
            <a:off x="914400" y="2362200"/>
            <a:ext cx="3841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deepeningSearch(problem)</a:t>
            </a:r>
          </a:p>
        </p:txBody>
      </p:sp>
      <p:sp>
        <p:nvSpPr>
          <p:cNvPr id="97294" name="Text Box 3"/>
          <p:cNvSpPr txBox="1">
            <a:spLocks noChangeArrowheads="1"/>
          </p:cNvSpPr>
          <p:nvPr/>
        </p:nvSpPr>
        <p:spPr bwMode="auto">
          <a:xfrm>
            <a:off x="914400" y="2692400"/>
            <a:ext cx="4527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depth:</a:t>
            </a:r>
            <a:r>
              <a:rPr lang="en-US" sz="1800">
                <a:latin typeface="Arial" pitchFamily="34" charset="0"/>
              </a:rPr>
              <a:t> 1</a:t>
            </a:r>
            <a:r>
              <a:rPr lang="en-US" sz="1800">
                <a:solidFill>
                  <a:schemeClr val="tx2"/>
                </a:solidFill>
                <a:latin typeface="Arial" pitchFamily="34" charset="0"/>
              </a:rPr>
              <a:t>, # of nodes tested:</a:t>
            </a:r>
            <a:r>
              <a:rPr lang="en-US" sz="1800">
                <a:latin typeface="Arial" pitchFamily="34" charset="0"/>
              </a:rPr>
              <a:t> 3</a:t>
            </a:r>
            <a:r>
              <a:rPr lang="en-US" sz="1800">
                <a:solidFill>
                  <a:schemeClr val="tx2"/>
                </a:solidFill>
                <a:latin typeface="Arial" pitchFamily="34" charset="0"/>
              </a:rPr>
              <a:t>, expanded:</a:t>
            </a:r>
            <a:r>
              <a:rPr lang="en-US" sz="1800">
                <a:latin typeface="Arial" pitchFamily="34" charset="0"/>
              </a:rPr>
              <a:t> 1</a:t>
            </a:r>
          </a:p>
        </p:txBody>
      </p:sp>
      <p:sp>
        <p:nvSpPr>
          <p:cNvPr id="97295" name="Rectangle 4"/>
          <p:cNvSpPr>
            <a:spLocks noGrp="1" noChangeArrowheads="1"/>
          </p:cNvSpPr>
          <p:nvPr>
            <p:ph type="title"/>
          </p:nvPr>
        </p:nvSpPr>
        <p:spPr/>
        <p:txBody>
          <a:bodyPr/>
          <a:lstStyle/>
          <a:p>
            <a:pPr eaLnBrk="1" hangingPunct="1"/>
            <a:r>
              <a:rPr lang="en-US" sz="3600"/>
              <a:t>Iterative-Deepening Search (IDS)</a:t>
            </a:r>
          </a:p>
        </p:txBody>
      </p:sp>
      <p:sp>
        <p:nvSpPr>
          <p:cNvPr id="97296" name="Oval 5"/>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97297" name="Oval 6"/>
          <p:cNvSpPr>
            <a:spLocks noChangeArrowheads="1"/>
          </p:cNvSpPr>
          <p:nvPr/>
        </p:nvSpPr>
        <p:spPr bwMode="auto">
          <a:xfrm>
            <a:off x="5943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97298" name="AutoShape 7"/>
          <p:cNvCxnSpPr>
            <a:cxnSpLocks noChangeShapeType="1"/>
            <a:stCxn id="97296" idx="3"/>
            <a:endCxn id="97297"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7299" name="AutoShape 10"/>
          <p:cNvCxnSpPr>
            <a:cxnSpLocks noChangeShapeType="1"/>
            <a:stCxn id="97297" idx="4"/>
            <a:endCxn id="97300"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7300" name="Oval 11"/>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97301" name="AutoShape 12"/>
          <p:cNvCxnSpPr>
            <a:cxnSpLocks noChangeShapeType="1"/>
            <a:stCxn id="97297" idx="3"/>
            <a:endCxn id="97302"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7302" name="Oval 13"/>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97303" name="Oval 14"/>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97304" name="AutoShape 15"/>
          <p:cNvCxnSpPr>
            <a:cxnSpLocks noChangeShapeType="1"/>
            <a:stCxn id="97308" idx="4"/>
            <a:endCxn id="97303"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7305" name="Oval 19"/>
          <p:cNvSpPr>
            <a:spLocks noChangeArrowheads="1"/>
          </p:cNvSpPr>
          <p:nvPr/>
        </p:nvSpPr>
        <p:spPr bwMode="auto">
          <a:xfrm>
            <a:off x="7086600" y="3657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97306" name="AutoShape 20"/>
          <p:cNvCxnSpPr>
            <a:cxnSpLocks noChangeShapeType="1"/>
            <a:stCxn id="97305" idx="4"/>
            <a:endCxn id="97307"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7307" name="Oval 21"/>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97308" name="Oval 22"/>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97309" name="AutoShape 23"/>
          <p:cNvCxnSpPr>
            <a:cxnSpLocks noChangeShapeType="1"/>
            <a:stCxn id="97296" idx="5"/>
            <a:endCxn id="97308"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7310" name="AutoShape 25"/>
          <p:cNvCxnSpPr>
            <a:cxnSpLocks noChangeShapeType="1"/>
            <a:stCxn id="97300" idx="6"/>
            <a:endCxn id="97307"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7311" name="Oval 26"/>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97312" name="AutoShape 27"/>
          <p:cNvCxnSpPr>
            <a:cxnSpLocks noChangeShapeType="1"/>
            <a:stCxn id="97302" idx="4"/>
            <a:endCxn id="97311"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7313" name="AutoShape 28"/>
          <p:cNvCxnSpPr>
            <a:cxnSpLocks noChangeShapeType="1"/>
            <a:stCxn id="97296" idx="4"/>
            <a:endCxn id="97305"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7314" name="AutoShape 29"/>
          <p:cNvCxnSpPr>
            <a:cxnSpLocks noChangeShapeType="1"/>
            <a:stCxn id="97303" idx="2"/>
            <a:endCxn id="97307"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graphicFrame>
        <p:nvGraphicFramePr>
          <p:cNvPr id="360509" name="Group 61"/>
          <p:cNvGraphicFramePr>
            <a:graphicFrameLocks noGrp="1"/>
          </p:cNvGraphicFramePr>
          <p:nvPr>
            <p:extLst>
              <p:ext uri="{D42A27DB-BD31-4B8C-83A1-F6EECF244321}">
                <p14:modId xmlns:p14="http://schemas.microsoft.com/office/powerpoint/2010/main" val="1516067399"/>
              </p:ext>
            </p:extLst>
          </p:nvPr>
        </p:nvGraphicFramePr>
        <p:xfrm>
          <a:off x="990600" y="3048000"/>
          <a:ext cx="3505200" cy="1517651"/>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3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3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3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217">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endParaRPr kumimoji="0" lang="en-US" sz="1800" b="0" i="0" u="none" strike="noStrike" cap="none" normalizeH="0" baseline="0">
                        <a:ln>
                          <a:noFill/>
                        </a:ln>
                        <a:solidFill>
                          <a:schemeClr val="accent1"/>
                        </a:solidFill>
                        <a:effectLst/>
                        <a:latin typeface="Arial" charset="0"/>
                      </a:endParaRP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a:t>
                      </a:r>
                      <a:endParaRPr kumimoji="0" lang="en-US" sz="1800" b="0" i="0" u="none" strike="noStrike" cap="none" normalizeH="0" baseline="0">
                        <a:ln>
                          <a:noFill/>
                        </a:ln>
                        <a:solidFill>
                          <a:schemeClr val="accent1"/>
                        </a:solidFill>
                        <a:effectLst/>
                        <a:latin typeface="Arial" charset="0"/>
                      </a:endParaRP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6217">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 </a:t>
                      </a:r>
                      <a:r>
                        <a:rPr kumimoji="0" lang="en-US" sz="1800" b="0" i="0" u="none" strike="noStrike" cap="none" normalizeH="0" baseline="0">
                          <a:ln>
                            <a:noFill/>
                          </a:ln>
                          <a:solidFill>
                            <a:srgbClr val="FF7C80"/>
                          </a:solidFill>
                          <a:effectLst/>
                          <a:latin typeface="Arial" charset="0"/>
                        </a:rPr>
                        <a:t>not goal</a:t>
                      </a:r>
                    </a:p>
                  </a:txBody>
                  <a:tcPr marR="18288" marT="9140" marB="18279"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{C} </a:t>
                      </a:r>
                      <a:r>
                        <a:rPr kumimoji="0" lang="en-US" sz="1800" b="0" i="0" u="none" strike="noStrike" cap="none" normalizeH="0" baseline="0" dirty="0">
                          <a:ln>
                            <a:noFill/>
                          </a:ln>
                          <a:solidFill>
                            <a:srgbClr val="FF7C80"/>
                          </a:solidFill>
                          <a:effectLst/>
                          <a:latin typeface="Arial" charset="0"/>
                        </a:rPr>
                        <a:t>no expand</a:t>
                      </a:r>
                    </a:p>
                  </a:txBody>
                  <a:tcPr marR="18288" marT="9140" marB="18279"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 name="Slide Number Placeholder 4"/>
          <p:cNvSpPr>
            <a:spLocks noGrp="1"/>
          </p:cNvSpPr>
          <p:nvPr>
            <p:ph type="sldNum" sz="quarter" idx="4294967295"/>
          </p:nvPr>
        </p:nvSpPr>
        <p:spPr/>
        <p:txBody>
          <a:bodyPr/>
          <a:lstStyle/>
          <a:p>
            <a:pPr>
              <a:defRPr/>
            </a:pPr>
            <a:fld id="{25EED4F4-425D-4ED3-8057-6EB15B2AEE9C}" type="slidenum">
              <a:rPr lang="en-US"/>
              <a:pPr>
                <a:defRPr/>
              </a:pPr>
              <a:t>97</a:t>
            </a:fld>
            <a:endParaRPr lang="en-US"/>
          </a:p>
        </p:txBody>
      </p:sp>
      <p:sp>
        <p:nvSpPr>
          <p:cNvPr id="98307" name="Text Box 8"/>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98308" name="Text Box 9"/>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98309" name="Text Box 16"/>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98310" name="Text Box 17"/>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98311" name="Text Box 18"/>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98312" name="Text Box 24"/>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98313" name="Text Box 30"/>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98314" name="Text Box 31"/>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98315" name="Text Box 32"/>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98316" name="Text Box 33"/>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98317" name="Text Box 2"/>
          <p:cNvSpPr txBox="1">
            <a:spLocks noChangeArrowheads="1"/>
          </p:cNvSpPr>
          <p:nvPr/>
        </p:nvSpPr>
        <p:spPr bwMode="auto">
          <a:xfrm>
            <a:off x="914400" y="2362200"/>
            <a:ext cx="3841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deepeningSearch(problem)</a:t>
            </a:r>
          </a:p>
        </p:txBody>
      </p:sp>
      <p:sp>
        <p:nvSpPr>
          <p:cNvPr id="98318" name="Text Box 3"/>
          <p:cNvSpPr txBox="1">
            <a:spLocks noChangeArrowheads="1"/>
          </p:cNvSpPr>
          <p:nvPr/>
        </p:nvSpPr>
        <p:spPr bwMode="auto">
          <a:xfrm>
            <a:off x="914400" y="2692400"/>
            <a:ext cx="4527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depth:</a:t>
            </a:r>
            <a:r>
              <a:rPr lang="en-US" sz="1800">
                <a:latin typeface="Arial" pitchFamily="34" charset="0"/>
              </a:rPr>
              <a:t> 1</a:t>
            </a:r>
            <a:r>
              <a:rPr lang="en-US" sz="1800">
                <a:solidFill>
                  <a:schemeClr val="tx2"/>
                </a:solidFill>
                <a:latin typeface="Arial" pitchFamily="34" charset="0"/>
              </a:rPr>
              <a:t>, # of nodes tested:</a:t>
            </a:r>
            <a:r>
              <a:rPr lang="en-US" sz="1800">
                <a:latin typeface="Arial" pitchFamily="34" charset="0"/>
              </a:rPr>
              <a:t> 4</a:t>
            </a:r>
            <a:r>
              <a:rPr lang="en-US" sz="1800">
                <a:solidFill>
                  <a:schemeClr val="tx2"/>
                </a:solidFill>
                <a:latin typeface="Arial" pitchFamily="34" charset="0"/>
              </a:rPr>
              <a:t>, expanded:</a:t>
            </a:r>
            <a:r>
              <a:rPr lang="en-US" sz="1800">
                <a:latin typeface="Arial" pitchFamily="34" charset="0"/>
              </a:rPr>
              <a:t> 1</a:t>
            </a:r>
          </a:p>
        </p:txBody>
      </p:sp>
      <p:sp>
        <p:nvSpPr>
          <p:cNvPr id="98319" name="Rectangle 4"/>
          <p:cNvSpPr>
            <a:spLocks noGrp="1" noChangeArrowheads="1"/>
          </p:cNvSpPr>
          <p:nvPr>
            <p:ph type="title"/>
          </p:nvPr>
        </p:nvSpPr>
        <p:spPr/>
        <p:txBody>
          <a:bodyPr/>
          <a:lstStyle/>
          <a:p>
            <a:pPr eaLnBrk="1" hangingPunct="1"/>
            <a:r>
              <a:rPr lang="en-US" sz="3600"/>
              <a:t>Iterative-Deepening Search (IDS)</a:t>
            </a:r>
          </a:p>
        </p:txBody>
      </p:sp>
      <p:sp>
        <p:nvSpPr>
          <p:cNvPr id="98320" name="Oval 5"/>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98321" name="Oval 6"/>
          <p:cNvSpPr>
            <a:spLocks noChangeArrowheads="1"/>
          </p:cNvSpPr>
          <p:nvPr/>
        </p:nvSpPr>
        <p:spPr bwMode="auto">
          <a:xfrm>
            <a:off x="5943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98322" name="AutoShape 7"/>
          <p:cNvCxnSpPr>
            <a:cxnSpLocks noChangeShapeType="1"/>
            <a:stCxn id="98320" idx="3"/>
            <a:endCxn id="98321"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8323" name="AutoShape 10"/>
          <p:cNvCxnSpPr>
            <a:cxnSpLocks noChangeShapeType="1"/>
            <a:stCxn id="98321" idx="4"/>
            <a:endCxn id="98324"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8324" name="Oval 11"/>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98325" name="AutoShape 12"/>
          <p:cNvCxnSpPr>
            <a:cxnSpLocks noChangeShapeType="1"/>
            <a:stCxn id="98321" idx="3"/>
            <a:endCxn id="98326"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8326" name="Oval 13"/>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98327" name="Oval 14"/>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98328" name="AutoShape 15"/>
          <p:cNvCxnSpPr>
            <a:cxnSpLocks noChangeShapeType="1"/>
            <a:stCxn id="98332" idx="4"/>
            <a:endCxn id="98327"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8329" name="Oval 19"/>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98330" name="AutoShape 20"/>
          <p:cNvCxnSpPr>
            <a:cxnSpLocks noChangeShapeType="1"/>
            <a:stCxn id="98329" idx="4"/>
            <a:endCxn id="98331"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8331" name="Oval 21"/>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98332" name="Oval 22"/>
          <p:cNvSpPr>
            <a:spLocks noChangeArrowheads="1"/>
          </p:cNvSpPr>
          <p:nvPr/>
        </p:nvSpPr>
        <p:spPr bwMode="auto">
          <a:xfrm>
            <a:off x="8229600" y="3657600"/>
            <a:ext cx="685800" cy="685800"/>
          </a:xfrm>
          <a:prstGeom prst="ellipse">
            <a:avLst/>
          </a:prstGeom>
          <a:solidFill>
            <a:srgbClr val="FF7C80"/>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98333" name="AutoShape 23"/>
          <p:cNvCxnSpPr>
            <a:cxnSpLocks noChangeShapeType="1"/>
            <a:stCxn id="98320" idx="5"/>
            <a:endCxn id="98332"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8334" name="AutoShape 25"/>
          <p:cNvCxnSpPr>
            <a:cxnSpLocks noChangeShapeType="1"/>
            <a:stCxn id="98324" idx="6"/>
            <a:endCxn id="98331"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8335" name="Oval 26"/>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98336" name="AutoShape 27"/>
          <p:cNvCxnSpPr>
            <a:cxnSpLocks noChangeShapeType="1"/>
            <a:stCxn id="98326" idx="4"/>
            <a:endCxn id="98335"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8337" name="AutoShape 28"/>
          <p:cNvCxnSpPr>
            <a:cxnSpLocks noChangeShapeType="1"/>
            <a:stCxn id="98320" idx="4"/>
            <a:endCxn id="98329"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8338" name="AutoShape 29"/>
          <p:cNvCxnSpPr>
            <a:cxnSpLocks noChangeShapeType="1"/>
            <a:stCxn id="98327" idx="2"/>
            <a:endCxn id="98331"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graphicFrame>
        <p:nvGraphicFramePr>
          <p:cNvPr id="362566" name="Group 70"/>
          <p:cNvGraphicFramePr>
            <a:graphicFrameLocks noGrp="1"/>
          </p:cNvGraphicFramePr>
          <p:nvPr>
            <p:extLst>
              <p:ext uri="{D42A27DB-BD31-4B8C-83A1-F6EECF244321}">
                <p14:modId xmlns:p14="http://schemas.microsoft.com/office/powerpoint/2010/main" val="2740545148"/>
              </p:ext>
            </p:extLst>
          </p:nvPr>
        </p:nvGraphicFramePr>
        <p:xfrm>
          <a:off x="990600" y="3048000"/>
          <a:ext cx="3505200" cy="1824039"/>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1" marB="18281"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41" marB="18281"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27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endParaRPr kumimoji="0" lang="en-US" sz="1800" b="0" i="0" u="none" strike="noStrike" cap="none" normalizeH="0" baseline="0">
                        <a:ln>
                          <a:noFill/>
                        </a:ln>
                        <a:solidFill>
                          <a:schemeClr val="accent1"/>
                        </a:solidFill>
                        <a:effectLst/>
                        <a:latin typeface="Arial" charset="0"/>
                      </a:endParaRP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a:t>
                      </a:r>
                      <a:endParaRPr kumimoji="0" lang="en-US" sz="1800" b="0" i="0" u="none" strike="noStrike" cap="none" normalizeH="0" baseline="0">
                        <a:ln>
                          <a:noFill/>
                        </a:ln>
                        <a:solidFill>
                          <a:schemeClr val="accent1"/>
                        </a:solidFill>
                        <a:effectLst/>
                        <a:latin typeface="Arial" charset="0"/>
                      </a:endParaRP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627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endParaRPr kumimoji="0" lang="en-US" sz="1800" b="0" i="0" u="none" strike="noStrike" cap="none" normalizeH="0" baseline="0">
                        <a:ln>
                          <a:noFill/>
                        </a:ln>
                        <a:solidFill>
                          <a:schemeClr val="accent1"/>
                        </a:solidFill>
                        <a:effectLst/>
                        <a:latin typeface="Arial" charset="0"/>
                      </a:endParaRP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endParaRPr kumimoji="0" lang="en-US" sz="1800" b="0" i="0" u="none" strike="noStrike" cap="none" normalizeH="0" baseline="0">
                        <a:ln>
                          <a:noFill/>
                        </a:ln>
                        <a:solidFill>
                          <a:schemeClr val="accent1"/>
                        </a:solidFill>
                        <a:effectLst/>
                        <a:latin typeface="Arial" charset="0"/>
                      </a:endParaRP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627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 </a:t>
                      </a:r>
                      <a:r>
                        <a:rPr kumimoji="0" lang="en-US" sz="1800" b="0" i="0" u="none" strike="noStrike" cap="none" normalizeH="0" baseline="0">
                          <a:ln>
                            <a:noFill/>
                          </a:ln>
                          <a:solidFill>
                            <a:srgbClr val="FF7C80"/>
                          </a:solidFill>
                          <a:effectLst/>
                          <a:latin typeface="Arial" charset="0"/>
                        </a:rPr>
                        <a:t>not goal</a:t>
                      </a:r>
                    </a:p>
                  </a:txBody>
                  <a:tcPr marR="18288" marT="9141" marB="1828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 } </a:t>
                      </a:r>
                      <a:r>
                        <a:rPr kumimoji="0" lang="en-US" sz="1800" b="0" i="0" u="none" strike="noStrike" cap="none" normalizeH="0" baseline="0" dirty="0">
                          <a:ln>
                            <a:noFill/>
                          </a:ln>
                          <a:solidFill>
                            <a:srgbClr val="FF7C80"/>
                          </a:solidFill>
                          <a:effectLst/>
                          <a:latin typeface="Arial" charset="0"/>
                        </a:rPr>
                        <a:t>no expand-FAIL</a:t>
                      </a:r>
                    </a:p>
                  </a:txBody>
                  <a:tcPr marR="18288" marT="9141" marB="18281"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Slide Number Placeholder 4"/>
          <p:cNvSpPr>
            <a:spLocks noGrp="1"/>
          </p:cNvSpPr>
          <p:nvPr>
            <p:ph type="sldNum" sz="quarter" idx="4294967295"/>
          </p:nvPr>
        </p:nvSpPr>
        <p:spPr/>
        <p:txBody>
          <a:bodyPr/>
          <a:lstStyle/>
          <a:p>
            <a:pPr>
              <a:defRPr/>
            </a:pPr>
            <a:fld id="{6DDC9B4F-6F8C-4CD1-AD68-0EA20BF21351}" type="slidenum">
              <a:rPr lang="en-US"/>
              <a:pPr>
                <a:defRPr/>
              </a:pPr>
              <a:t>98</a:t>
            </a:fld>
            <a:endParaRPr lang="en-US"/>
          </a:p>
        </p:txBody>
      </p:sp>
      <p:sp>
        <p:nvSpPr>
          <p:cNvPr id="99331" name="Text Box 18"/>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99332" name="Text Box 8"/>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99333" name="Text Box 9"/>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99334" name="Text Box 16"/>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99335" name="Text Box 17"/>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99336" name="Text Box 24"/>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99337" name="Text Box 30"/>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99338" name="Text Box 31"/>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99339" name="Text Box 32"/>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99340" name="Text Box 33"/>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99341" name="Text Box 2"/>
          <p:cNvSpPr txBox="1">
            <a:spLocks noChangeArrowheads="1"/>
          </p:cNvSpPr>
          <p:nvPr/>
        </p:nvSpPr>
        <p:spPr bwMode="auto">
          <a:xfrm>
            <a:off x="914400" y="2362200"/>
            <a:ext cx="3841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deepeningSearch(problem)</a:t>
            </a:r>
          </a:p>
        </p:txBody>
      </p:sp>
      <p:sp>
        <p:nvSpPr>
          <p:cNvPr id="99342" name="Text Box 3"/>
          <p:cNvSpPr txBox="1">
            <a:spLocks noChangeArrowheads="1"/>
          </p:cNvSpPr>
          <p:nvPr/>
        </p:nvSpPr>
        <p:spPr bwMode="auto">
          <a:xfrm>
            <a:off x="914400" y="2692400"/>
            <a:ext cx="4806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depth:</a:t>
            </a:r>
            <a:r>
              <a:rPr lang="en-US" sz="1800">
                <a:latin typeface="Arial" pitchFamily="34" charset="0"/>
              </a:rPr>
              <a:t> 2</a:t>
            </a:r>
            <a:r>
              <a:rPr lang="en-US" sz="1800">
                <a:solidFill>
                  <a:schemeClr val="tx2"/>
                </a:solidFill>
                <a:latin typeface="Arial" pitchFamily="34" charset="0"/>
              </a:rPr>
              <a:t>, # of nodes tested:</a:t>
            </a:r>
            <a:r>
              <a:rPr lang="en-US" sz="1800">
                <a:latin typeface="Arial" pitchFamily="34" charset="0"/>
              </a:rPr>
              <a:t> 4(1)</a:t>
            </a:r>
            <a:r>
              <a:rPr lang="en-US" sz="1800">
                <a:solidFill>
                  <a:schemeClr val="tx2"/>
                </a:solidFill>
                <a:latin typeface="Arial" pitchFamily="34" charset="0"/>
              </a:rPr>
              <a:t>, expanded:</a:t>
            </a:r>
            <a:r>
              <a:rPr lang="en-US" sz="1800">
                <a:latin typeface="Arial" pitchFamily="34" charset="0"/>
              </a:rPr>
              <a:t> 2</a:t>
            </a:r>
          </a:p>
        </p:txBody>
      </p:sp>
      <p:sp>
        <p:nvSpPr>
          <p:cNvPr id="99343" name="Rectangle 4"/>
          <p:cNvSpPr>
            <a:spLocks noGrp="1" noChangeArrowheads="1"/>
          </p:cNvSpPr>
          <p:nvPr>
            <p:ph type="title"/>
          </p:nvPr>
        </p:nvSpPr>
        <p:spPr/>
        <p:txBody>
          <a:bodyPr/>
          <a:lstStyle/>
          <a:p>
            <a:pPr eaLnBrk="1" hangingPunct="1"/>
            <a:r>
              <a:rPr lang="en-US" sz="3600"/>
              <a:t>Iterative-Deepening Search (IDS)</a:t>
            </a:r>
          </a:p>
        </p:txBody>
      </p:sp>
      <p:sp>
        <p:nvSpPr>
          <p:cNvPr id="99344" name="Oval 5"/>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99345" name="Oval 6"/>
          <p:cNvSpPr>
            <a:spLocks noChangeArrowheads="1"/>
          </p:cNvSpPr>
          <p:nvPr/>
        </p:nvSpPr>
        <p:spPr bwMode="auto">
          <a:xfrm>
            <a:off x="5943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A</a:t>
            </a:r>
          </a:p>
        </p:txBody>
      </p:sp>
      <p:cxnSp>
        <p:nvCxnSpPr>
          <p:cNvPr id="99346" name="AutoShape 7"/>
          <p:cNvCxnSpPr>
            <a:cxnSpLocks noChangeShapeType="1"/>
            <a:stCxn id="99344" idx="3"/>
            <a:endCxn id="99345" idx="0"/>
          </p:cNvCxnSpPr>
          <p:nvPr/>
        </p:nvCxnSpPr>
        <p:spPr bwMode="auto">
          <a:xfrm flipH="1">
            <a:off x="6286500" y="3113088"/>
            <a:ext cx="900113" cy="531812"/>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99347" name="AutoShape 10"/>
          <p:cNvCxnSpPr>
            <a:cxnSpLocks noChangeShapeType="1"/>
            <a:stCxn id="99345" idx="4"/>
            <a:endCxn id="99348" idx="0"/>
          </p:cNvCxnSpPr>
          <p:nvPr/>
        </p:nvCxnSpPr>
        <p:spPr bwMode="auto">
          <a:xfrm>
            <a:off x="6286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9348" name="Oval 11"/>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99349" name="AutoShape 12"/>
          <p:cNvCxnSpPr>
            <a:cxnSpLocks noChangeShapeType="1"/>
            <a:stCxn id="99345" idx="3"/>
            <a:endCxn id="99350" idx="0"/>
          </p:cNvCxnSpPr>
          <p:nvPr/>
        </p:nvCxnSpPr>
        <p:spPr bwMode="auto">
          <a:xfrm flipH="1">
            <a:off x="5372100" y="4256088"/>
            <a:ext cx="6715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9350" name="Oval 13"/>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99351" name="Oval 14"/>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99352" name="AutoShape 15"/>
          <p:cNvCxnSpPr>
            <a:cxnSpLocks noChangeShapeType="1"/>
            <a:stCxn id="99356" idx="4"/>
            <a:endCxn id="99351"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9353" name="Oval 19"/>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99354" name="AutoShape 20"/>
          <p:cNvCxnSpPr>
            <a:cxnSpLocks noChangeShapeType="1"/>
            <a:stCxn id="99353" idx="4"/>
            <a:endCxn id="99355"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9355" name="Oval 21"/>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99356" name="Oval 22"/>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99357" name="AutoShape 23"/>
          <p:cNvCxnSpPr>
            <a:cxnSpLocks noChangeShapeType="1"/>
            <a:stCxn id="99344" idx="5"/>
            <a:endCxn id="99356" idx="0"/>
          </p:cNvCxnSpPr>
          <p:nvPr/>
        </p:nvCxnSpPr>
        <p:spPr bwMode="auto">
          <a:xfrm>
            <a:off x="7672388" y="3113088"/>
            <a:ext cx="900112" cy="531812"/>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99358" name="AutoShape 25"/>
          <p:cNvCxnSpPr>
            <a:cxnSpLocks noChangeShapeType="1"/>
            <a:stCxn id="99348" idx="6"/>
            <a:endCxn id="99355"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99359" name="Oval 26"/>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99360" name="AutoShape 27"/>
          <p:cNvCxnSpPr>
            <a:cxnSpLocks noChangeShapeType="1"/>
            <a:stCxn id="99350" idx="4"/>
            <a:endCxn id="99359"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99361" name="AutoShape 28"/>
          <p:cNvCxnSpPr>
            <a:cxnSpLocks noChangeShapeType="1"/>
            <a:stCxn id="99344" idx="4"/>
            <a:endCxn id="99353" idx="0"/>
          </p:cNvCxnSpPr>
          <p:nvPr/>
        </p:nvCxnSpPr>
        <p:spPr bwMode="auto">
          <a:xfrm>
            <a:off x="7429500" y="3213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cxnSp>
        <p:nvCxnSpPr>
          <p:cNvPr id="99362" name="AutoShape 29"/>
          <p:cNvCxnSpPr>
            <a:cxnSpLocks noChangeShapeType="1"/>
            <a:stCxn id="99351" idx="2"/>
            <a:endCxn id="99355"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graphicFrame>
        <p:nvGraphicFramePr>
          <p:cNvPr id="358509" name="Group 109"/>
          <p:cNvGraphicFramePr>
            <a:graphicFrameLocks noGrp="1"/>
          </p:cNvGraphicFramePr>
          <p:nvPr>
            <p:extLst>
              <p:ext uri="{D42A27DB-BD31-4B8C-83A1-F6EECF244321}">
                <p14:modId xmlns:p14="http://schemas.microsoft.com/office/powerpoint/2010/main" val="688431402"/>
              </p:ext>
            </p:extLst>
          </p:nvPr>
        </p:nvGraphicFramePr>
        <p:xfrm>
          <a:off x="990600" y="3048000"/>
          <a:ext cx="3505200" cy="2178052"/>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chemeClr val="accent1"/>
                        </a:solidFill>
                        <a:effectLst/>
                        <a:latin typeface="Arial" charset="0"/>
                      </a:endParaRP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01">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17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17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 }</a:t>
                      </a: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17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 </a:t>
                      </a:r>
                      <a:r>
                        <a:rPr kumimoji="0" lang="en-US" sz="1800" b="0" i="0" u="none" strike="noStrike" cap="none" normalizeH="0" baseline="0">
                          <a:ln>
                            <a:noFill/>
                          </a:ln>
                          <a:solidFill>
                            <a:schemeClr val="accent1"/>
                          </a:solidFill>
                          <a:effectLst/>
                          <a:latin typeface="Arial" charset="0"/>
                        </a:rPr>
                        <a:t>no test</a:t>
                      </a:r>
                    </a:p>
                  </a:txBody>
                  <a:tcPr marR="18288" marT="9141"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a:t>
                      </a:r>
                      <a:r>
                        <a:rPr kumimoji="0" lang="en-US" sz="1800" b="0" i="0" u="none" strike="noStrike" cap="none" normalizeH="0" baseline="0" dirty="0">
                          <a:ln>
                            <a:noFill/>
                          </a:ln>
                          <a:solidFill>
                            <a:schemeClr val="accent2"/>
                          </a:solidFill>
                          <a:effectLst/>
                          <a:latin typeface="Arial" charset="0"/>
                        </a:rPr>
                        <a:t>A,B,C</a:t>
                      </a:r>
                      <a:r>
                        <a:rPr kumimoji="0" lang="en-US" sz="1800" b="0" i="0" u="none" strike="noStrike" cap="none" normalizeH="0" baseline="0" dirty="0">
                          <a:ln>
                            <a:noFill/>
                          </a:ln>
                          <a:solidFill>
                            <a:srgbClr val="111111"/>
                          </a:solidFill>
                          <a:effectLst/>
                          <a:latin typeface="Arial" charset="0"/>
                        </a:rPr>
                        <a:t>}</a:t>
                      </a:r>
                      <a:endParaRPr kumimoji="0" lang="en-US" sz="1800" b="1" i="0" u="none" strike="noStrike" cap="none" normalizeH="0" baseline="0" dirty="0">
                        <a:ln>
                          <a:noFill/>
                        </a:ln>
                        <a:solidFill>
                          <a:schemeClr val="accent1"/>
                        </a:solidFill>
                        <a:effectLst/>
                        <a:latin typeface="Arial" charset="0"/>
                      </a:endParaRPr>
                    </a:p>
                  </a:txBody>
                  <a:tcPr marR="18288" marT="9141"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Slide Number Placeholder 4"/>
          <p:cNvSpPr>
            <a:spLocks noGrp="1"/>
          </p:cNvSpPr>
          <p:nvPr>
            <p:ph type="sldNum" sz="quarter" idx="4294967295"/>
          </p:nvPr>
        </p:nvSpPr>
        <p:spPr/>
        <p:txBody>
          <a:bodyPr/>
          <a:lstStyle/>
          <a:p>
            <a:pPr>
              <a:defRPr/>
            </a:pPr>
            <a:fld id="{E67A15BB-72A8-4677-9870-8D8FB5600045}" type="slidenum">
              <a:rPr lang="en-US"/>
              <a:pPr>
                <a:defRPr/>
              </a:pPr>
              <a:t>99</a:t>
            </a:fld>
            <a:endParaRPr lang="en-US"/>
          </a:p>
        </p:txBody>
      </p:sp>
      <p:sp>
        <p:nvSpPr>
          <p:cNvPr id="100355" name="Text Box 2"/>
          <p:cNvSpPr txBox="1">
            <a:spLocks noChangeArrowheads="1"/>
          </p:cNvSpPr>
          <p:nvPr/>
        </p:nvSpPr>
        <p:spPr bwMode="auto">
          <a:xfrm>
            <a:off x="6019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100356" name="Text Box 9"/>
          <p:cNvSpPr txBox="1">
            <a:spLocks noChangeArrowheads="1"/>
          </p:cNvSpPr>
          <p:nvPr/>
        </p:nvSpPr>
        <p:spPr bwMode="auto">
          <a:xfrm>
            <a:off x="61722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5</a:t>
            </a:r>
          </a:p>
        </p:txBody>
      </p:sp>
      <p:sp>
        <p:nvSpPr>
          <p:cNvPr id="100357" name="Text Box 10"/>
          <p:cNvSpPr txBox="1">
            <a:spLocks noChangeArrowheads="1"/>
          </p:cNvSpPr>
          <p:nvPr/>
        </p:nvSpPr>
        <p:spPr bwMode="auto">
          <a:xfrm>
            <a:off x="71628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100358" name="Text Box 17"/>
          <p:cNvSpPr txBox="1">
            <a:spLocks noChangeArrowheads="1"/>
          </p:cNvSpPr>
          <p:nvPr/>
        </p:nvSpPr>
        <p:spPr bwMode="auto">
          <a:xfrm>
            <a:off x="5257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9</a:t>
            </a:r>
          </a:p>
        </p:txBody>
      </p:sp>
      <p:sp>
        <p:nvSpPr>
          <p:cNvPr id="100359" name="Text Box 18"/>
          <p:cNvSpPr txBox="1">
            <a:spLocks noChangeArrowheads="1"/>
          </p:cNvSpPr>
          <p:nvPr/>
        </p:nvSpPr>
        <p:spPr bwMode="auto">
          <a:xfrm>
            <a:off x="6705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100360" name="Text Box 24"/>
          <p:cNvSpPr txBox="1">
            <a:spLocks noChangeArrowheads="1"/>
          </p:cNvSpPr>
          <p:nvPr/>
        </p:nvSpPr>
        <p:spPr bwMode="auto">
          <a:xfrm>
            <a:off x="7848600" y="3276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4</a:t>
            </a:r>
          </a:p>
        </p:txBody>
      </p:sp>
      <p:sp>
        <p:nvSpPr>
          <p:cNvPr id="100361" name="Text Box 30"/>
          <p:cNvSpPr txBox="1">
            <a:spLocks noChangeArrowheads="1"/>
          </p:cNvSpPr>
          <p:nvPr/>
        </p:nvSpPr>
        <p:spPr bwMode="auto">
          <a:xfrm>
            <a:off x="7162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6</a:t>
            </a:r>
          </a:p>
        </p:txBody>
      </p:sp>
      <p:sp>
        <p:nvSpPr>
          <p:cNvPr id="100362" name="Text Box 31"/>
          <p:cNvSpPr txBox="1">
            <a:spLocks noChangeArrowheads="1"/>
          </p:cNvSpPr>
          <p:nvPr/>
        </p:nvSpPr>
        <p:spPr bwMode="auto">
          <a:xfrm>
            <a:off x="8305800" y="4419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2</a:t>
            </a:r>
          </a:p>
        </p:txBody>
      </p:sp>
      <p:sp>
        <p:nvSpPr>
          <p:cNvPr id="100363" name="Text Box 32"/>
          <p:cNvSpPr txBox="1">
            <a:spLocks noChangeArrowheads="1"/>
          </p:cNvSpPr>
          <p:nvPr/>
        </p:nvSpPr>
        <p:spPr bwMode="auto">
          <a:xfrm>
            <a:off x="7848600" y="4800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1</a:t>
            </a:r>
          </a:p>
        </p:txBody>
      </p:sp>
      <p:sp>
        <p:nvSpPr>
          <p:cNvPr id="100364" name="Text Box 33"/>
          <p:cNvSpPr txBox="1">
            <a:spLocks noChangeArrowheads="1"/>
          </p:cNvSpPr>
          <p:nvPr/>
        </p:nvSpPr>
        <p:spPr bwMode="auto">
          <a:xfrm>
            <a:off x="5105400" y="5562600"/>
            <a:ext cx="31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b="1">
                <a:latin typeface="Arial" pitchFamily="34" charset="0"/>
              </a:rPr>
              <a:t>7</a:t>
            </a:r>
          </a:p>
        </p:txBody>
      </p:sp>
      <p:sp>
        <p:nvSpPr>
          <p:cNvPr id="100365" name="Text Box 3"/>
          <p:cNvSpPr txBox="1">
            <a:spLocks noChangeArrowheads="1"/>
          </p:cNvSpPr>
          <p:nvPr/>
        </p:nvSpPr>
        <p:spPr bwMode="auto">
          <a:xfrm>
            <a:off x="914400" y="2362200"/>
            <a:ext cx="38417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solidFill>
                  <a:srgbClr val="CC3300"/>
                </a:solidFill>
                <a:latin typeface="Courier New" pitchFamily="49" charset="0"/>
              </a:rPr>
              <a:t>deepeningSearch(problem)</a:t>
            </a:r>
          </a:p>
        </p:txBody>
      </p:sp>
      <p:sp>
        <p:nvSpPr>
          <p:cNvPr id="100366" name="Text Box 4"/>
          <p:cNvSpPr txBox="1">
            <a:spLocks noChangeArrowheads="1"/>
          </p:cNvSpPr>
          <p:nvPr/>
        </p:nvSpPr>
        <p:spPr bwMode="auto">
          <a:xfrm>
            <a:off x="914400" y="2692400"/>
            <a:ext cx="4806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solidFill>
                  <a:schemeClr val="tx2"/>
                </a:solidFill>
                <a:latin typeface="Arial" pitchFamily="34" charset="0"/>
              </a:rPr>
              <a:t>depth:</a:t>
            </a:r>
            <a:r>
              <a:rPr lang="en-US" sz="1800">
                <a:latin typeface="Arial" pitchFamily="34" charset="0"/>
              </a:rPr>
              <a:t> 2</a:t>
            </a:r>
            <a:r>
              <a:rPr lang="en-US" sz="1800">
                <a:solidFill>
                  <a:schemeClr val="tx2"/>
                </a:solidFill>
                <a:latin typeface="Arial" pitchFamily="34" charset="0"/>
              </a:rPr>
              <a:t>, # of nodes tested:</a:t>
            </a:r>
            <a:r>
              <a:rPr lang="en-US" sz="1800">
                <a:latin typeface="Arial" pitchFamily="34" charset="0"/>
              </a:rPr>
              <a:t> 4(2)</a:t>
            </a:r>
            <a:r>
              <a:rPr lang="en-US" sz="1800">
                <a:solidFill>
                  <a:schemeClr val="tx2"/>
                </a:solidFill>
                <a:latin typeface="Arial" pitchFamily="34" charset="0"/>
              </a:rPr>
              <a:t>, expanded:</a:t>
            </a:r>
            <a:r>
              <a:rPr lang="en-US" sz="1800">
                <a:latin typeface="Arial" pitchFamily="34" charset="0"/>
              </a:rPr>
              <a:t> 3</a:t>
            </a:r>
          </a:p>
        </p:txBody>
      </p:sp>
      <p:sp>
        <p:nvSpPr>
          <p:cNvPr id="100367" name="Rectangle 5"/>
          <p:cNvSpPr>
            <a:spLocks noGrp="1" noChangeArrowheads="1"/>
          </p:cNvSpPr>
          <p:nvPr>
            <p:ph type="title"/>
          </p:nvPr>
        </p:nvSpPr>
        <p:spPr/>
        <p:txBody>
          <a:bodyPr/>
          <a:lstStyle/>
          <a:p>
            <a:pPr eaLnBrk="1" hangingPunct="1"/>
            <a:r>
              <a:rPr lang="en-US" sz="3600"/>
              <a:t>Iterative-Deepening Search (IDS)</a:t>
            </a:r>
          </a:p>
        </p:txBody>
      </p:sp>
      <p:sp>
        <p:nvSpPr>
          <p:cNvPr id="100368" name="Oval 6"/>
          <p:cNvSpPr>
            <a:spLocks noChangeArrowheads="1"/>
          </p:cNvSpPr>
          <p:nvPr/>
        </p:nvSpPr>
        <p:spPr bwMode="auto">
          <a:xfrm>
            <a:off x="7086600" y="2514600"/>
            <a:ext cx="685800" cy="685800"/>
          </a:xfrm>
          <a:prstGeom prst="ellipse">
            <a:avLst/>
          </a:prstGeom>
          <a:solidFill>
            <a:schemeClr val="accent2"/>
          </a:solidFill>
          <a:ln w="25400">
            <a:solidFill>
              <a:srgbClr val="FF7C80"/>
            </a:solidFill>
            <a:miter lim="800000"/>
            <a:headEnd/>
            <a:tailEnd/>
          </a:ln>
        </p:spPr>
        <p:txBody>
          <a:bodyPr wrap="none" anchor="ctr"/>
          <a:lstStyle/>
          <a:p>
            <a:pPr algn="ctr">
              <a:lnSpc>
                <a:spcPct val="75000"/>
              </a:lnSpc>
            </a:pPr>
            <a:r>
              <a:rPr lang="en-US" sz="2000" b="1">
                <a:latin typeface="Arial" pitchFamily="34" charset="0"/>
              </a:rPr>
              <a:t>S</a:t>
            </a:r>
            <a:br>
              <a:rPr lang="en-US" sz="2000" b="1">
                <a:latin typeface="Arial" pitchFamily="34" charset="0"/>
              </a:rPr>
            </a:br>
            <a:r>
              <a:rPr lang="en-US" sz="1800">
                <a:solidFill>
                  <a:schemeClr val="bg1"/>
                </a:solidFill>
                <a:latin typeface="Arial" pitchFamily="34" charset="0"/>
              </a:rPr>
              <a:t>start</a:t>
            </a:r>
          </a:p>
        </p:txBody>
      </p:sp>
      <p:sp>
        <p:nvSpPr>
          <p:cNvPr id="100369" name="Oval 7"/>
          <p:cNvSpPr>
            <a:spLocks noChangeArrowheads="1"/>
          </p:cNvSpPr>
          <p:nvPr/>
        </p:nvSpPr>
        <p:spPr bwMode="auto">
          <a:xfrm>
            <a:off x="5943600" y="3657600"/>
            <a:ext cx="685800" cy="685800"/>
          </a:xfrm>
          <a:prstGeom prst="ellipse">
            <a:avLst/>
          </a:prstGeom>
          <a:solidFill>
            <a:schemeClr val="accent2"/>
          </a:solidFill>
          <a:ln w="25400">
            <a:solidFill>
              <a:srgbClr val="FF7C80"/>
            </a:solidFill>
            <a:miter lim="800000"/>
            <a:headEnd/>
            <a:tailEnd/>
          </a:ln>
        </p:spPr>
        <p:txBody>
          <a:bodyPr wrap="none" anchor="ctr"/>
          <a:lstStyle/>
          <a:p>
            <a:pPr algn="ctr"/>
            <a:r>
              <a:rPr lang="en-US" sz="2000" b="1">
                <a:latin typeface="Arial" pitchFamily="34" charset="0"/>
              </a:rPr>
              <a:t>A</a:t>
            </a:r>
          </a:p>
        </p:txBody>
      </p:sp>
      <p:cxnSp>
        <p:nvCxnSpPr>
          <p:cNvPr id="100370" name="AutoShape 8"/>
          <p:cNvCxnSpPr>
            <a:cxnSpLocks noChangeShapeType="1"/>
            <a:stCxn id="100368" idx="3"/>
            <a:endCxn id="100369" idx="0"/>
          </p:cNvCxnSpPr>
          <p:nvPr/>
        </p:nvCxnSpPr>
        <p:spPr bwMode="auto">
          <a:xfrm flipH="1">
            <a:off x="6286500" y="3113088"/>
            <a:ext cx="900113"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0371" name="AutoShape 11"/>
          <p:cNvCxnSpPr>
            <a:cxnSpLocks noChangeShapeType="1"/>
            <a:stCxn id="100369" idx="4"/>
            <a:endCxn id="100372" idx="0"/>
          </p:cNvCxnSpPr>
          <p:nvPr/>
        </p:nvCxnSpPr>
        <p:spPr bwMode="auto">
          <a:xfrm>
            <a:off x="6286500" y="4356100"/>
            <a:ext cx="0" cy="431800"/>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100372" name="Oval 12"/>
          <p:cNvSpPr>
            <a:spLocks noChangeArrowheads="1"/>
          </p:cNvSpPr>
          <p:nvPr/>
        </p:nvSpPr>
        <p:spPr bwMode="auto">
          <a:xfrm>
            <a:off x="5943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E</a:t>
            </a:r>
          </a:p>
        </p:txBody>
      </p:sp>
      <p:cxnSp>
        <p:nvCxnSpPr>
          <p:cNvPr id="100373" name="AutoShape 13"/>
          <p:cNvCxnSpPr>
            <a:cxnSpLocks noChangeShapeType="1"/>
            <a:stCxn id="100369" idx="3"/>
            <a:endCxn id="100374" idx="0"/>
          </p:cNvCxnSpPr>
          <p:nvPr/>
        </p:nvCxnSpPr>
        <p:spPr bwMode="auto">
          <a:xfrm flipH="1">
            <a:off x="5372100" y="4256088"/>
            <a:ext cx="671513" cy="531812"/>
          </a:xfrm>
          <a:prstGeom prst="straightConnector1">
            <a:avLst/>
          </a:prstGeom>
          <a:noFill/>
          <a:ln w="25400">
            <a:solidFill>
              <a:srgbClr val="FF7C80"/>
            </a:solidFill>
            <a:miter lim="800000"/>
            <a:headEnd/>
            <a:tailEnd type="triangle" w="med" len="sm"/>
          </a:ln>
          <a:extLst>
            <a:ext uri="{909E8E84-426E-40dd-AFC4-6F175D3DCCD1}">
              <a14:hiddenFill xmlns="" xmlns:a14="http://schemas.microsoft.com/office/drawing/2010/main">
                <a:noFill/>
              </a14:hiddenFill>
            </a:ext>
          </a:extLst>
        </p:spPr>
      </p:cxnSp>
      <p:sp>
        <p:nvSpPr>
          <p:cNvPr id="100374" name="Oval 14"/>
          <p:cNvSpPr>
            <a:spLocks noChangeArrowheads="1"/>
          </p:cNvSpPr>
          <p:nvPr/>
        </p:nvSpPr>
        <p:spPr bwMode="auto">
          <a:xfrm>
            <a:off x="50292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D</a:t>
            </a:r>
          </a:p>
        </p:txBody>
      </p:sp>
      <p:sp>
        <p:nvSpPr>
          <p:cNvPr id="100375" name="Oval 15"/>
          <p:cNvSpPr>
            <a:spLocks noChangeArrowheads="1"/>
          </p:cNvSpPr>
          <p:nvPr/>
        </p:nvSpPr>
        <p:spPr bwMode="auto">
          <a:xfrm>
            <a:off x="8229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F</a:t>
            </a:r>
          </a:p>
        </p:txBody>
      </p:sp>
      <p:cxnSp>
        <p:nvCxnSpPr>
          <p:cNvPr id="100376" name="AutoShape 16"/>
          <p:cNvCxnSpPr>
            <a:cxnSpLocks noChangeShapeType="1"/>
            <a:stCxn id="100380" idx="4"/>
            <a:endCxn id="100375" idx="0"/>
          </p:cNvCxnSpPr>
          <p:nvPr/>
        </p:nvCxnSpPr>
        <p:spPr bwMode="auto">
          <a:xfrm>
            <a:off x="8572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0377" name="Oval 19"/>
          <p:cNvSpPr>
            <a:spLocks noChangeArrowheads="1"/>
          </p:cNvSpPr>
          <p:nvPr/>
        </p:nvSpPr>
        <p:spPr bwMode="auto">
          <a:xfrm>
            <a:off x="7086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B</a:t>
            </a:r>
          </a:p>
        </p:txBody>
      </p:sp>
      <p:cxnSp>
        <p:nvCxnSpPr>
          <p:cNvPr id="100378" name="AutoShape 20"/>
          <p:cNvCxnSpPr>
            <a:cxnSpLocks noChangeShapeType="1"/>
            <a:stCxn id="100377" idx="4"/>
            <a:endCxn id="100379" idx="0"/>
          </p:cNvCxnSpPr>
          <p:nvPr/>
        </p:nvCxnSpPr>
        <p:spPr bwMode="auto">
          <a:xfrm>
            <a:off x="7429500" y="4356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0379" name="Oval 21"/>
          <p:cNvSpPr>
            <a:spLocks noChangeArrowheads="1"/>
          </p:cNvSpPr>
          <p:nvPr/>
        </p:nvSpPr>
        <p:spPr bwMode="auto">
          <a:xfrm>
            <a:off x="7086600" y="4800600"/>
            <a:ext cx="685800" cy="685800"/>
          </a:xfrm>
          <a:prstGeom prst="ellipse">
            <a:avLst/>
          </a:prstGeom>
          <a:solidFill>
            <a:schemeClr val="accent2"/>
          </a:solidFill>
          <a:ln w="25400">
            <a:solidFill>
              <a:schemeClr val="tx1"/>
            </a:solidFill>
            <a:miter lim="800000"/>
            <a:headEnd/>
            <a:tailEnd/>
          </a:ln>
        </p:spPr>
        <p:txBody>
          <a:bodyPr wrap="none" anchor="ctr"/>
          <a:lstStyle/>
          <a:p>
            <a:pPr algn="ctr">
              <a:lnSpc>
                <a:spcPct val="65000"/>
              </a:lnSpc>
            </a:pPr>
            <a:r>
              <a:rPr lang="en-US" sz="2000" b="1">
                <a:latin typeface="Arial" pitchFamily="34" charset="0"/>
              </a:rPr>
              <a:t>G</a:t>
            </a:r>
          </a:p>
          <a:p>
            <a:pPr algn="ctr">
              <a:lnSpc>
                <a:spcPct val="75000"/>
              </a:lnSpc>
            </a:pPr>
            <a:r>
              <a:rPr lang="en-US" sz="1800">
                <a:solidFill>
                  <a:schemeClr val="bg1"/>
                </a:solidFill>
                <a:latin typeface="Arial" pitchFamily="34" charset="0"/>
              </a:rPr>
              <a:t>goal</a:t>
            </a:r>
          </a:p>
        </p:txBody>
      </p:sp>
      <p:sp>
        <p:nvSpPr>
          <p:cNvPr id="100380" name="Oval 22"/>
          <p:cNvSpPr>
            <a:spLocks noChangeArrowheads="1"/>
          </p:cNvSpPr>
          <p:nvPr/>
        </p:nvSpPr>
        <p:spPr bwMode="auto">
          <a:xfrm>
            <a:off x="8229600" y="3657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C</a:t>
            </a:r>
          </a:p>
        </p:txBody>
      </p:sp>
      <p:cxnSp>
        <p:nvCxnSpPr>
          <p:cNvPr id="100381" name="AutoShape 23"/>
          <p:cNvCxnSpPr>
            <a:cxnSpLocks noChangeShapeType="1"/>
            <a:stCxn id="100368" idx="5"/>
            <a:endCxn id="100380" idx="0"/>
          </p:cNvCxnSpPr>
          <p:nvPr/>
        </p:nvCxnSpPr>
        <p:spPr bwMode="auto">
          <a:xfrm>
            <a:off x="7672388" y="3113088"/>
            <a:ext cx="900112" cy="531812"/>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0382" name="AutoShape 25"/>
          <p:cNvCxnSpPr>
            <a:cxnSpLocks noChangeShapeType="1"/>
            <a:stCxn id="100372" idx="6"/>
            <a:endCxn id="100379" idx="2"/>
          </p:cNvCxnSpPr>
          <p:nvPr/>
        </p:nvCxnSpPr>
        <p:spPr bwMode="auto">
          <a:xfrm>
            <a:off x="6642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sp>
        <p:nvSpPr>
          <p:cNvPr id="100383" name="Oval 26"/>
          <p:cNvSpPr>
            <a:spLocks noChangeArrowheads="1"/>
          </p:cNvSpPr>
          <p:nvPr/>
        </p:nvSpPr>
        <p:spPr bwMode="auto">
          <a:xfrm>
            <a:off x="5029200" y="5943600"/>
            <a:ext cx="685800" cy="685800"/>
          </a:xfrm>
          <a:prstGeom prst="ellipse">
            <a:avLst/>
          </a:prstGeom>
          <a:solidFill>
            <a:schemeClr val="accent2"/>
          </a:solidFill>
          <a:ln w="25400">
            <a:solidFill>
              <a:schemeClr val="tx1"/>
            </a:solidFill>
            <a:miter lim="800000"/>
            <a:headEnd/>
            <a:tailEnd/>
          </a:ln>
        </p:spPr>
        <p:txBody>
          <a:bodyPr wrap="none" anchor="ctr"/>
          <a:lstStyle/>
          <a:p>
            <a:pPr algn="ctr"/>
            <a:r>
              <a:rPr lang="en-US" sz="2000" b="1">
                <a:latin typeface="Arial" pitchFamily="34" charset="0"/>
              </a:rPr>
              <a:t>H</a:t>
            </a:r>
          </a:p>
        </p:txBody>
      </p:sp>
      <p:cxnSp>
        <p:nvCxnSpPr>
          <p:cNvPr id="100384" name="AutoShape 27"/>
          <p:cNvCxnSpPr>
            <a:cxnSpLocks noChangeShapeType="1"/>
            <a:stCxn id="100374" idx="4"/>
            <a:endCxn id="100383" idx="0"/>
          </p:cNvCxnSpPr>
          <p:nvPr/>
        </p:nvCxnSpPr>
        <p:spPr bwMode="auto">
          <a:xfrm>
            <a:off x="5372100" y="5499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0385" name="AutoShape 28"/>
          <p:cNvCxnSpPr>
            <a:cxnSpLocks noChangeShapeType="1"/>
            <a:stCxn id="100368" idx="4"/>
            <a:endCxn id="100377" idx="0"/>
          </p:cNvCxnSpPr>
          <p:nvPr/>
        </p:nvCxnSpPr>
        <p:spPr bwMode="auto">
          <a:xfrm>
            <a:off x="7429500" y="3213100"/>
            <a:ext cx="0" cy="43180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cxnSp>
        <p:nvCxnSpPr>
          <p:cNvPr id="100386" name="AutoShape 29"/>
          <p:cNvCxnSpPr>
            <a:cxnSpLocks noChangeShapeType="1"/>
            <a:stCxn id="100375" idx="2"/>
            <a:endCxn id="100379" idx="6"/>
          </p:cNvCxnSpPr>
          <p:nvPr/>
        </p:nvCxnSpPr>
        <p:spPr bwMode="auto">
          <a:xfrm flipH="1">
            <a:off x="7785100" y="5143500"/>
            <a:ext cx="431800" cy="0"/>
          </a:xfrm>
          <a:prstGeom prst="straightConnector1">
            <a:avLst/>
          </a:prstGeom>
          <a:noFill/>
          <a:ln w="25400">
            <a:solidFill>
              <a:schemeClr val="tx1"/>
            </a:solidFill>
            <a:miter lim="800000"/>
            <a:headEnd/>
            <a:tailEnd type="triangle" w="med" len="sm"/>
          </a:ln>
          <a:extLst>
            <a:ext uri="{909E8E84-426E-40dd-AFC4-6F175D3DCCD1}">
              <a14:hiddenFill xmlns="" xmlns:a14="http://schemas.microsoft.com/office/drawing/2010/main">
                <a:noFill/>
              </a14:hiddenFill>
            </a:ext>
          </a:extLst>
        </p:spPr>
      </p:cxnSp>
      <p:graphicFrame>
        <p:nvGraphicFramePr>
          <p:cNvPr id="376866" name="Group 34"/>
          <p:cNvGraphicFramePr>
            <a:graphicFrameLocks noGrp="1"/>
          </p:cNvGraphicFramePr>
          <p:nvPr>
            <p:extLst>
              <p:ext uri="{D42A27DB-BD31-4B8C-83A1-F6EECF244321}">
                <p14:modId xmlns:p14="http://schemas.microsoft.com/office/powerpoint/2010/main" val="1298112799"/>
              </p:ext>
            </p:extLst>
          </p:nvPr>
        </p:nvGraphicFramePr>
        <p:xfrm>
          <a:off x="990600" y="3048000"/>
          <a:ext cx="3505200" cy="2500313"/>
        </p:xfrm>
        <a:graphic>
          <a:graphicData uri="http://schemas.openxmlformats.org/drawingml/2006/table">
            <a:tbl>
              <a:tblPr/>
              <a:tblGrid>
                <a:gridCol w="1471613">
                  <a:extLst>
                    <a:ext uri="{9D8B030D-6E8A-4147-A177-3AD203B41FA5}">
                      <a16:colId xmlns:a16="http://schemas.microsoft.com/office/drawing/2014/main" val="20000"/>
                    </a:ext>
                  </a:extLst>
                </a:gridCol>
                <a:gridCol w="2033587">
                  <a:extLst>
                    <a:ext uri="{9D8B030D-6E8A-4147-A177-3AD203B41FA5}">
                      <a16:colId xmlns:a16="http://schemas.microsoft.com/office/drawing/2014/main" val="20001"/>
                    </a:ext>
                  </a:extLst>
                </a:gridCol>
              </a:tblGrid>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err="1">
                          <a:ln>
                            <a:noFill/>
                          </a:ln>
                          <a:solidFill>
                            <a:srgbClr val="111111"/>
                          </a:solidFill>
                          <a:effectLst/>
                          <a:latin typeface="Arial" charset="0"/>
                        </a:rPr>
                        <a:t>expnd</a:t>
                      </a:r>
                      <a:r>
                        <a:rPr kumimoji="0" lang="en-US" sz="1800" b="1" i="0" u="none" strike="noStrike" cap="none" normalizeH="0" baseline="0" dirty="0">
                          <a:ln>
                            <a:noFill/>
                          </a:ln>
                          <a:solidFill>
                            <a:srgbClr val="111111"/>
                          </a:solidFill>
                          <a:effectLst/>
                          <a:latin typeface="Arial" charset="0"/>
                        </a:rPr>
                        <a:t>. node</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1" i="0" u="none" strike="noStrike" cap="none" normalizeH="0" baseline="0" dirty="0">
                          <a:ln>
                            <a:noFill/>
                          </a:ln>
                          <a:solidFill>
                            <a:srgbClr val="111111"/>
                          </a:solidFill>
                          <a:effectLst/>
                          <a:latin typeface="Arial" charset="0"/>
                        </a:rPr>
                        <a:t>Frontier</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1800" b="1" i="0" u="none" strike="noStrike" cap="none" normalizeH="0" baseline="0">
                        <a:ln>
                          <a:noFill/>
                        </a:ln>
                        <a:solidFill>
                          <a:srgbClr val="111111"/>
                        </a:solidFill>
                        <a:effectLst/>
                        <a:latin typeface="Arial" charset="0"/>
                      </a:endParaRP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74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chemeClr val="accent1"/>
                        </a:solidFill>
                        <a:effectLst/>
                        <a:latin typeface="Arial" charset="0"/>
                      </a:endParaRP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631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{B,C}</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B</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C</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 }</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S</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{A,B,C}</a:t>
                      </a:r>
                      <a:endParaRPr kumimoji="0" lang="en-US" sz="1800" b="1" i="0" u="none" strike="noStrike" cap="none" normalizeH="0" baseline="0">
                        <a:ln>
                          <a:noFill/>
                        </a:ln>
                        <a:solidFill>
                          <a:srgbClr val="111111"/>
                        </a:solidFill>
                        <a:effectLst/>
                        <a:latin typeface="Arial" charset="0"/>
                      </a:endParaRP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2189">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a:ln>
                            <a:noFill/>
                          </a:ln>
                          <a:solidFill>
                            <a:srgbClr val="111111"/>
                          </a:solidFill>
                          <a:effectLst/>
                          <a:latin typeface="Arial" charset="0"/>
                        </a:rPr>
                        <a:t>A </a:t>
                      </a:r>
                      <a:r>
                        <a:rPr kumimoji="0" lang="en-US" sz="1800" b="0" i="0" u="none" strike="noStrike" cap="none" normalizeH="0" baseline="0">
                          <a:ln>
                            <a:noFill/>
                          </a:ln>
                          <a:solidFill>
                            <a:schemeClr val="accent1"/>
                          </a:solidFill>
                          <a:effectLst/>
                          <a:latin typeface="Arial" charset="0"/>
                        </a:rPr>
                        <a:t>no test</a:t>
                      </a:r>
                    </a:p>
                  </a:txBody>
                  <a:tcPr marR="18288" marT="9143" marB="18284"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1800" b="0" i="0" u="none" strike="noStrike" cap="none" normalizeH="0" baseline="0" dirty="0">
                          <a:ln>
                            <a:noFill/>
                          </a:ln>
                          <a:solidFill>
                            <a:srgbClr val="111111"/>
                          </a:solidFill>
                          <a:effectLst/>
                          <a:latin typeface="Arial" charset="0"/>
                        </a:rPr>
                        <a:t>{</a:t>
                      </a:r>
                      <a:r>
                        <a:rPr kumimoji="0" lang="en-US" sz="1800" b="0" i="0" u="none" strike="noStrike" cap="none" normalizeH="0" baseline="0" dirty="0">
                          <a:ln>
                            <a:noFill/>
                          </a:ln>
                          <a:solidFill>
                            <a:schemeClr val="accent2"/>
                          </a:solidFill>
                          <a:effectLst/>
                          <a:latin typeface="Arial" charset="0"/>
                        </a:rPr>
                        <a:t>D,E,</a:t>
                      </a:r>
                      <a:r>
                        <a:rPr kumimoji="0" lang="en-US" sz="1800" b="0" i="0" u="none" strike="noStrike" cap="none" normalizeH="0" baseline="0" dirty="0">
                          <a:ln>
                            <a:noFill/>
                          </a:ln>
                          <a:solidFill>
                            <a:srgbClr val="111111"/>
                          </a:solidFill>
                          <a:effectLst/>
                          <a:latin typeface="Arial" charset="0"/>
                        </a:rPr>
                        <a:t>B,C}</a:t>
                      </a:r>
                    </a:p>
                  </a:txBody>
                  <a:tcPr marR="18288" marT="9143" marB="1828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theme/theme1.xml><?xml version="1.0" encoding="utf-8"?>
<a:theme xmlns:a="http://schemas.openxmlformats.org/drawingml/2006/main" name="cs540">
  <a:themeElements>
    <a:clrScheme name="cs540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s54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s540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s540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s540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s540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D:\CS540\fall 2003\cs540.pot</Template>
  <TotalTime>18628</TotalTime>
  <Words>7628</Words>
  <Application>Microsoft Macintosh PowerPoint</Application>
  <PresentationFormat>On-screen Show (4:3)</PresentationFormat>
  <Paragraphs>2239</Paragraphs>
  <Slides>119</Slides>
  <Notes>108</Notes>
  <HiddenSlides>14</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0</vt:i4>
      </vt:variant>
      <vt:variant>
        <vt:lpstr>Slide Titles</vt:lpstr>
      </vt:variant>
      <vt:variant>
        <vt:i4>119</vt:i4>
      </vt:variant>
    </vt:vector>
  </HeadingPairs>
  <TitlesOfParts>
    <vt:vector size="130" baseType="lpstr">
      <vt:lpstr>Arial</vt:lpstr>
      <vt:lpstr>Calibri</vt:lpstr>
      <vt:lpstr>Cambria Math</vt:lpstr>
      <vt:lpstr>Courier New</vt:lpstr>
      <vt:lpstr>Lucida Calligraphy</vt:lpstr>
      <vt:lpstr>Palatino</vt:lpstr>
      <vt:lpstr>Symbol</vt:lpstr>
      <vt:lpstr>Times New Roman</vt:lpstr>
      <vt:lpstr>Times New Roman (Hebrew)</vt:lpstr>
      <vt:lpstr>Wingdings</vt:lpstr>
      <vt:lpstr>cs540</vt:lpstr>
      <vt:lpstr>Uninformed Search</vt:lpstr>
      <vt:lpstr>Models To Be Studied in CS 540</vt:lpstr>
      <vt:lpstr>Building Goal-Based Agents</vt:lpstr>
      <vt:lpstr>Many AI (and non-AI) Tasks can be Formulated as Search Problems</vt:lpstr>
      <vt:lpstr>Search Example:  Route Finding</vt:lpstr>
      <vt:lpstr>Search Example:  River Crossing Problem</vt:lpstr>
      <vt:lpstr>Search Example:  8-Puzzle</vt:lpstr>
      <vt:lpstr>Search Example:  Water Jugs Problem</vt:lpstr>
      <vt:lpstr>Search Example:  Robot Motion Planning</vt:lpstr>
      <vt:lpstr>Search Example:  Natural Language Translation</vt:lpstr>
      <vt:lpstr>Search Example:  8-Queens</vt:lpstr>
      <vt:lpstr>Search Example: Remove 5 Sticks Problem</vt:lpstr>
      <vt:lpstr>Basic Search Task Assumptions (usually, though not games)</vt:lpstr>
      <vt:lpstr>PowerPoint Presentation</vt:lpstr>
      <vt:lpstr>PowerPoint Presentation</vt:lpstr>
      <vt:lpstr>PowerPoint Presentation</vt:lpstr>
      <vt:lpstr>PowerPoint Presentation</vt:lpstr>
      <vt:lpstr>PowerPoint Presentation</vt:lpstr>
      <vt:lpstr>Search Example:  8-Puzzle</vt:lpstr>
      <vt:lpstr>Water Jugs Problem</vt:lpstr>
      <vt:lpstr>Action / Successor Functions</vt:lpstr>
      <vt:lpstr>Formalizing Search in a State Space</vt:lpstr>
      <vt:lpstr>Formalizing Search in a State Space</vt:lpstr>
      <vt:lpstr>Formalizing Search in a State Space</vt:lpstr>
      <vt:lpstr>Formalizing Search in a State Space</vt:lpstr>
      <vt:lpstr>Search Summary</vt:lpstr>
      <vt:lpstr>Sizes of State Spaces*</vt:lpstr>
      <vt:lpstr>What are the Components of Formalizing Search in a State Space?</vt:lpstr>
      <vt:lpstr>Formalizing Search</vt:lpstr>
      <vt:lpstr>State Space Search Assumptions</vt:lpstr>
      <vt:lpstr>State Space = A Directed Graph</vt:lpstr>
      <vt:lpstr>Different Search Strategies</vt:lpstr>
      <vt:lpstr>Formalizing Search in a State Space</vt:lpstr>
      <vt:lpstr>Formalizing Search in a State Space</vt:lpstr>
      <vt:lpstr>A State Space Graph</vt:lpstr>
      <vt:lpstr>State Space Graph</vt:lpstr>
      <vt:lpstr>State-Space Search Algorithm</vt:lpstr>
      <vt:lpstr>QUIZ:  Name these AI-related Movies</vt:lpstr>
      <vt:lpstr>QUIZ:  Name these AI-related Movies</vt:lpstr>
      <vt:lpstr>Uninformed Search on Trees</vt:lpstr>
      <vt:lpstr>State-Space Search Algorithm</vt:lpstr>
      <vt:lpstr>State-Space Search Algorithm</vt:lpstr>
      <vt:lpstr>Key Issues of State-Space Search Algorithm</vt:lpstr>
      <vt:lpstr>PowerPoint Presentation</vt:lpstr>
      <vt:lpstr>Uninformed Search Strategies</vt:lpstr>
      <vt:lpstr>Breadth-First Search (BFS)‏</vt:lpstr>
      <vt:lpstr>Breadth-First Search (BFS)</vt:lpstr>
      <vt:lpstr>Breadth-First Search (BFS)</vt:lpstr>
      <vt:lpstr>Breadth-First Search (BFS)</vt:lpstr>
      <vt:lpstr>Breadth-First Search (BFS)</vt:lpstr>
      <vt:lpstr>Breadth-First Search (BFS)</vt:lpstr>
      <vt:lpstr>Breadth-First Search (BFS)</vt:lpstr>
      <vt:lpstr>Breadth-First Search (BFS)</vt:lpstr>
      <vt:lpstr>Breadth-First Search (BFS)</vt:lpstr>
      <vt:lpstr>Breadth-First Search (BFS)</vt:lpstr>
      <vt:lpstr>General State-Space Search Algorithm</vt:lpstr>
      <vt:lpstr>Evaluating Search Strategies</vt:lpstr>
      <vt:lpstr>Evaluating Search Strategies</vt:lpstr>
      <vt:lpstr>What’s in the Frontier for BFS?</vt:lpstr>
      <vt:lpstr>Breadth-First Search (BFS)</vt:lpstr>
      <vt:lpstr>Breadth-First Search (BFS)</vt:lpstr>
      <vt:lpstr>Breadth-First Search (BFS)</vt:lpstr>
      <vt:lpstr>Problem:  Given State Space</vt:lpstr>
      <vt:lpstr>PowerPoint Presentation</vt:lpstr>
      <vt:lpstr>Breadth-First Search</vt:lpstr>
      <vt:lpstr>Depth-First Search</vt:lpstr>
      <vt:lpstr>Depth-First Search (DFS)</vt:lpstr>
      <vt:lpstr>Depth-First Search (DFS)</vt:lpstr>
      <vt:lpstr>Depth-First Search (DFS)</vt:lpstr>
      <vt:lpstr>Depth-First Search (DFS)</vt:lpstr>
      <vt:lpstr>Depth-First Search (DFS)</vt:lpstr>
      <vt:lpstr>Depth-First Search (DFS)</vt:lpstr>
      <vt:lpstr>Depth-First Search (DFS)</vt:lpstr>
      <vt:lpstr>Depth-First Search (DFS)</vt:lpstr>
      <vt:lpstr>Problem:  Given State Space</vt:lpstr>
      <vt:lpstr>PowerPoint Presentation</vt:lpstr>
      <vt:lpstr>Depth-First Search (DFS)</vt:lpstr>
      <vt:lpstr>Depth-First Search (DFS)</vt:lpstr>
      <vt:lpstr>Uniform-Cost Search (UCS)</vt:lpstr>
      <vt:lpstr>Uniform-Cost Search (UCS)</vt:lpstr>
      <vt:lpstr>Uniform-Cost Search (UCS)</vt:lpstr>
      <vt:lpstr>Uniform-Cost Search (UCS)</vt:lpstr>
      <vt:lpstr>Uniform-Cost Search (UCS)</vt:lpstr>
      <vt:lpstr>Uniform-Cost Search (UCS)</vt:lpstr>
      <vt:lpstr>Uniform-Cost Search (UCS)</vt:lpstr>
      <vt:lpstr>Uniform-Cost Search (UCS)</vt:lpstr>
      <vt:lpstr>Uniform-Cost Search (UCS)</vt:lpstr>
      <vt:lpstr>Problem:  Given State Space</vt:lpstr>
      <vt:lpstr>PowerPoint Presentation</vt:lpstr>
      <vt:lpstr>Uniform-Cost Search (UCS)</vt:lpstr>
      <vt:lpstr>Uniform-Cost Search (UCS)</vt:lpstr>
      <vt:lpstr>Iterative-Deepening Search (IDS)</vt:lpstr>
      <vt:lpstr>Iterative-Deepening Search (IDS)</vt:lpstr>
      <vt:lpstr>Iterative-Deepening Search (IDS)</vt:lpstr>
      <vt:lpstr>Iterative-Deepening Search (IDS)</vt:lpstr>
      <vt:lpstr>Iterative-Deepening Search (IDS)</vt:lpstr>
      <vt:lpstr>Iterative-Deepening Search (IDS)</vt:lpstr>
      <vt:lpstr>Iterative-Deepening Search (IDS)</vt:lpstr>
      <vt:lpstr>Iterative-Deepening Search (IDS)</vt:lpstr>
      <vt:lpstr>Iterative-Deepening Search (IDS)</vt:lpstr>
      <vt:lpstr>Iterative-Deepening Search (IDS)</vt:lpstr>
      <vt:lpstr>Iterative-Deepening Search (IDS)</vt:lpstr>
      <vt:lpstr>Iterative-Deepening Search (IDS)</vt:lpstr>
      <vt:lpstr>Iterative-Deepening Search (IDS)</vt:lpstr>
      <vt:lpstr>Iterative-Deepening Search (IDS)</vt:lpstr>
      <vt:lpstr>Iterative-Deepening Search (IDS)</vt:lpstr>
      <vt:lpstr>Iterative-Deepening Search (IDS)</vt:lpstr>
      <vt:lpstr>Iterative-Deepening Search</vt:lpstr>
      <vt:lpstr>Bidirectional Search</vt:lpstr>
      <vt:lpstr>Which Direction Should We Search?</vt:lpstr>
      <vt:lpstr>PowerPoint Presentation</vt:lpstr>
      <vt:lpstr>If State Space is Not a Tree</vt:lpstr>
      <vt:lpstr>If State Space is Not a Tree</vt:lpstr>
      <vt:lpstr>PowerPoint Presentation</vt:lpstr>
      <vt:lpstr>If State Space is Not a Tree</vt:lpstr>
      <vt:lpstr>Example</vt:lpstr>
      <vt:lpstr>Nodes Expanded by:</vt:lpstr>
      <vt:lpstr>Uniform-Cost Search </vt:lpstr>
      <vt:lpstr>General Search with Open and Closed</vt:lpstr>
    </vt:vector>
  </TitlesOfParts>
  <Company>castle</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540 Intro to Artificial Intelligence</dc:title>
  <dc:creator>James D. Skrentny;Chuck Dyer</dc:creator>
  <cp:lastModifiedBy>Chuck Dyer</cp:lastModifiedBy>
  <cp:revision>463</cp:revision>
  <cp:lastPrinted>2018-01-25T21:07:38Z</cp:lastPrinted>
  <dcterms:created xsi:type="dcterms:W3CDTF">2001-09-03T15:13:52Z</dcterms:created>
  <dcterms:modified xsi:type="dcterms:W3CDTF">2018-01-30T21:20:42Z</dcterms:modified>
</cp:coreProperties>
</file>