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4" r:id="rId3"/>
    <p:sldId id="287" r:id="rId4"/>
    <p:sldId id="260" r:id="rId5"/>
    <p:sldId id="278" r:id="rId6"/>
    <p:sldId id="267" r:id="rId7"/>
    <p:sldId id="268" r:id="rId8"/>
    <p:sldId id="279" r:id="rId9"/>
    <p:sldId id="269" r:id="rId10"/>
    <p:sldId id="271" r:id="rId11"/>
    <p:sldId id="272" r:id="rId12"/>
    <p:sldId id="273" r:id="rId13"/>
    <p:sldId id="280" r:id="rId14"/>
    <p:sldId id="275" r:id="rId15"/>
    <p:sldId id="276" r:id="rId16"/>
    <p:sldId id="277" r:id="rId17"/>
    <p:sldId id="282" r:id="rId18"/>
    <p:sldId id="281" r:id="rId19"/>
    <p:sldId id="283" r:id="rId20"/>
    <p:sldId id="284" r:id="rId21"/>
    <p:sldId id="285" r:id="rId22"/>
    <p:sldId id="288" r:id="rId23"/>
    <p:sldId id="291" r:id="rId24"/>
    <p:sldId id="292" r:id="rId25"/>
    <p:sldId id="293" r:id="rId26"/>
    <p:sldId id="298" r:id="rId27"/>
    <p:sldId id="294" r:id="rId28"/>
    <p:sldId id="299" r:id="rId29"/>
    <p:sldId id="295" r:id="rId30"/>
    <p:sldId id="289" r:id="rId31"/>
    <p:sldId id="302" r:id="rId32"/>
    <p:sldId id="300" r:id="rId33"/>
    <p:sldId id="310" r:id="rId34"/>
    <p:sldId id="309" r:id="rId35"/>
    <p:sldId id="305" r:id="rId36"/>
    <p:sldId id="303" r:id="rId37"/>
    <p:sldId id="304" r:id="rId38"/>
    <p:sldId id="30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3603" autoAdjust="0"/>
    <p:restoredTop sz="94660"/>
  </p:normalViewPr>
  <p:slideViewPr>
    <p:cSldViewPr>
      <p:cViewPr>
        <p:scale>
          <a:sx n="50" d="100"/>
          <a:sy n="50" d="100"/>
        </p:scale>
        <p:origin x="2034" y="474"/>
      </p:cViewPr>
      <p:guideLst>
        <p:guide orient="horz" pos="2160"/>
        <p:guide pos="2880"/>
      </p:guideLst>
    </p:cSldViewPr>
  </p:slideViewPr>
  <p:notesTextViewPr>
    <p:cViewPr>
      <p:scale>
        <a:sx n="100" d="100"/>
        <a:sy n="100" d="100"/>
      </p:scale>
      <p:origin x="0" y="0"/>
    </p:cViewPr>
  </p:notesTextViewPr>
  <p:sorterViewPr>
    <p:cViewPr>
      <p:scale>
        <a:sx n="75" d="100"/>
        <a:sy n="75" d="100"/>
      </p:scale>
      <p:origin x="0" y="-46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2FFFCBC-9C6E-487B-BD84-6DC10622B5A0}" type="datetimeFigureOut">
              <a:rPr lang="en-US" smtClean="0"/>
              <a:t>2016-04-06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8393E6-300E-4380-8211-517C82BD9B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FFFCBC-9C6E-487B-BD84-6DC10622B5A0}" type="datetimeFigureOut">
              <a:rPr lang="en-US" smtClean="0"/>
              <a:t>2016-04-06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393E6-300E-4380-8211-517C82BD9B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FFFCBC-9C6E-487B-BD84-6DC10622B5A0}" type="datetimeFigureOut">
              <a:rPr lang="en-US" smtClean="0"/>
              <a:t>2016-04-06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393E6-300E-4380-8211-517C82BD9B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FFFCBC-9C6E-487B-BD84-6DC10622B5A0}" type="datetimeFigureOut">
              <a:rPr lang="en-US" smtClean="0"/>
              <a:t>2016-04-06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393E6-300E-4380-8211-517C82BD9B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FFFCBC-9C6E-487B-BD84-6DC10622B5A0}" type="datetimeFigureOut">
              <a:rPr lang="en-US" smtClean="0"/>
              <a:t>2016-04-06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393E6-300E-4380-8211-517C82BD9BE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FFFCBC-9C6E-487B-BD84-6DC10622B5A0}" type="datetimeFigureOut">
              <a:rPr lang="en-US" smtClean="0"/>
              <a:t>2016-04-06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393E6-300E-4380-8211-517C82BD9B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2FFFCBC-9C6E-487B-BD84-6DC10622B5A0}" type="datetimeFigureOut">
              <a:rPr lang="en-US" smtClean="0"/>
              <a:t>2016-04-06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393E6-300E-4380-8211-517C82BD9B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2FFFCBC-9C6E-487B-BD84-6DC10622B5A0}" type="datetimeFigureOut">
              <a:rPr lang="en-US" smtClean="0"/>
              <a:t>2016-04-06</a:t>
            </a:fld>
            <a:endParaRPr lang="en-US"/>
          </a:p>
        </p:txBody>
      </p:sp>
      <p:sp>
        <p:nvSpPr>
          <p:cNvPr id="8" name="Slide Number Placeholder 7"/>
          <p:cNvSpPr>
            <a:spLocks noGrp="1"/>
          </p:cNvSpPr>
          <p:nvPr>
            <p:ph type="sldNum" sz="quarter" idx="11"/>
          </p:nvPr>
        </p:nvSpPr>
        <p:spPr/>
        <p:txBody>
          <a:bodyPr/>
          <a:lstStyle/>
          <a:p>
            <a:fld id="{818393E6-300E-4380-8211-517C82BD9BE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FFCBC-9C6E-487B-BD84-6DC10622B5A0}" type="datetimeFigureOut">
              <a:rPr lang="en-US" smtClean="0"/>
              <a:t>2016-04-06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393E6-300E-4380-8211-517C82BD9B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FFFCBC-9C6E-487B-BD84-6DC10622B5A0}" type="datetimeFigureOut">
              <a:rPr lang="en-US" smtClean="0"/>
              <a:t>2016-04-06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818393E6-300E-4380-8211-517C82BD9B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72FFFCBC-9C6E-487B-BD84-6DC10622B5A0}" type="datetimeFigureOut">
              <a:rPr lang="en-US" smtClean="0"/>
              <a:t>2016-04-06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393E6-300E-4380-8211-517C82BD9B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2FFFCBC-9C6E-487B-BD84-6DC10622B5A0}" type="datetimeFigureOut">
              <a:rPr lang="en-US" smtClean="0"/>
              <a:t>2016-04-06</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818393E6-300E-4380-8211-517C82BD9BE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iso.org/iso/home/store/catalogue_tc/catalogue_detail.htm?csnumber=53798" TargetMode="External"/><Relationship Id="rId2" Type="http://schemas.openxmlformats.org/officeDocument/2006/relationships/hyperlink" Target="http://www.opengeospatial.org/standards/wms" TargetMode="External"/><Relationship Id="rId1" Type="http://schemas.openxmlformats.org/officeDocument/2006/relationships/slideLayout" Target="../slideLayouts/slideLayout2.xml"/><Relationship Id="rId5" Type="http://schemas.openxmlformats.org/officeDocument/2006/relationships/hyperlink" Target="http://www.iso.org/iso/iso_catalogue/catalogue_tc/catalogue_detail.htm?csnumber=32554" TargetMode="External"/><Relationship Id="rId4" Type="http://schemas.openxmlformats.org/officeDocument/2006/relationships/hyperlink" Target="https://www.iso.org/obp/u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gis.stackexchange.com/users/15443/don-meltz" TargetMode="External"/><Relationship Id="rId2" Type="http://schemas.openxmlformats.org/officeDocument/2006/relationships/hyperlink" Target="http://gis.stackexchange.com/questions/735/define-geospatial-data-for-a-non-gis-profession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is.stackexchange.com/users/15443/don-meltz" TargetMode="External"/><Relationship Id="rId2" Type="http://schemas.openxmlformats.org/officeDocument/2006/relationships/hyperlink" Target="http://gis.stackexchange.com/questions/735/define-geospatial-data-for-a-non-gis-professiona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337560"/>
            <a:ext cx="6962336" cy="2301240"/>
          </a:xfrm>
        </p:spPr>
        <p:txBody>
          <a:bodyPr>
            <a:normAutofit fontScale="90000"/>
          </a:bodyPr>
          <a:lstStyle/>
          <a:p>
            <a:r>
              <a:rPr lang="en-US" dirty="0" smtClean="0"/>
              <a:t>Geospatial content in DDI: </a:t>
            </a:r>
            <a:br>
              <a:rPr lang="en-US" dirty="0" smtClean="0"/>
            </a:br>
            <a:r>
              <a:rPr lang="en-US" sz="3100" dirty="0" smtClean="0"/>
              <a:t>Expressing geography </a:t>
            </a:r>
            <a:br>
              <a:rPr lang="en-US" sz="3100" dirty="0" smtClean="0"/>
            </a:br>
            <a:r>
              <a:rPr lang="en-US" sz="3100" dirty="0" smtClean="0"/>
              <a:t>for studies and variables</a:t>
            </a:r>
            <a:endParaRPr lang="en-US" sz="3100" dirty="0"/>
          </a:p>
        </p:txBody>
      </p:sp>
      <p:sp>
        <p:nvSpPr>
          <p:cNvPr id="3" name="Subtitle 2"/>
          <p:cNvSpPr>
            <a:spLocks noGrp="1"/>
          </p:cNvSpPr>
          <p:nvPr>
            <p:ph type="subTitle" idx="1"/>
          </p:nvPr>
        </p:nvSpPr>
        <p:spPr/>
        <p:txBody>
          <a:bodyPr/>
          <a:lstStyle/>
          <a:p>
            <a:r>
              <a:rPr lang="en-US" dirty="0" smtClean="0"/>
              <a:t>Wendy Thomas</a:t>
            </a:r>
          </a:p>
          <a:p>
            <a:r>
              <a:rPr lang="en-US" dirty="0" smtClean="0"/>
              <a:t>NADDI2016 – Edmonton</a:t>
            </a:r>
          </a:p>
          <a:p>
            <a:r>
              <a:rPr lang="en-US" dirty="0"/>
              <a:t>7</a:t>
            </a:r>
            <a:r>
              <a:rPr lang="en-US" dirty="0" smtClean="0"/>
              <a:t> April 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spatial data</a:t>
            </a:r>
            <a:endParaRPr lang="en-US" dirty="0"/>
          </a:p>
        </p:txBody>
      </p:sp>
      <p:sp>
        <p:nvSpPr>
          <p:cNvPr id="5" name="Text Placeholder 4"/>
          <p:cNvSpPr>
            <a:spLocks noGrp="1"/>
          </p:cNvSpPr>
          <p:nvPr>
            <p:ph type="body" idx="1"/>
          </p:nvPr>
        </p:nvSpPr>
        <p:spPr>
          <a:xfrm>
            <a:off x="457200" y="1524000"/>
            <a:ext cx="4040188" cy="838200"/>
          </a:xfrm>
        </p:spPr>
        <p:txBody>
          <a:bodyPr/>
          <a:lstStyle/>
          <a:p>
            <a:r>
              <a:rPr lang="en-US" dirty="0" smtClean="0"/>
              <a:t>Raster</a:t>
            </a:r>
            <a:endParaRPr lang="en-US" dirty="0"/>
          </a:p>
        </p:txBody>
      </p:sp>
      <p:sp>
        <p:nvSpPr>
          <p:cNvPr id="7" name="Text Placeholder 6"/>
          <p:cNvSpPr>
            <a:spLocks noGrp="1"/>
          </p:cNvSpPr>
          <p:nvPr>
            <p:ph type="body" sz="half" idx="3"/>
          </p:nvPr>
        </p:nvSpPr>
        <p:spPr>
          <a:xfrm>
            <a:off x="4572000" y="1524000"/>
            <a:ext cx="4041775" cy="838200"/>
          </a:xfrm>
        </p:spPr>
        <p:txBody>
          <a:bodyPr/>
          <a:lstStyle/>
          <a:p>
            <a:r>
              <a:rPr lang="en-US" dirty="0" smtClean="0"/>
              <a:t>Vector</a:t>
            </a:r>
            <a:endParaRPr lang="en-US" dirty="0"/>
          </a:p>
        </p:txBody>
      </p:sp>
      <p:pic>
        <p:nvPicPr>
          <p:cNvPr id="10" name="Content Placeholder 9" descr="Rastor.png"/>
          <p:cNvPicPr>
            <a:picLocks noGrp="1" noChangeAspect="1"/>
          </p:cNvPicPr>
          <p:nvPr>
            <p:ph sz="quarter" idx="2"/>
          </p:nvPr>
        </p:nvPicPr>
        <p:blipFill>
          <a:blip r:embed="rId2" cstate="print"/>
          <a:stretch>
            <a:fillRect/>
          </a:stretch>
        </p:blipFill>
        <p:spPr>
          <a:xfrm>
            <a:off x="381000" y="3200400"/>
            <a:ext cx="3733800" cy="1489173"/>
          </a:xfrm>
        </p:spPr>
      </p:pic>
      <p:pic>
        <p:nvPicPr>
          <p:cNvPr id="9" name="Content Placeholder 8" descr="Vector.png"/>
          <p:cNvPicPr>
            <a:picLocks noGrp="1" noChangeAspect="1"/>
          </p:cNvPicPr>
          <p:nvPr>
            <p:ph sz="quarter" idx="4"/>
          </p:nvPr>
        </p:nvPicPr>
        <p:blipFill>
          <a:blip r:embed="rId3" cstate="print"/>
          <a:stretch>
            <a:fillRect/>
          </a:stretch>
        </p:blipFill>
        <p:spPr>
          <a:xfrm>
            <a:off x="4800600" y="3200400"/>
            <a:ext cx="4038600" cy="1447800"/>
          </a:xfrm>
        </p:spPr>
      </p:pic>
      <p:sp>
        <p:nvSpPr>
          <p:cNvPr id="4" name="TextBox 3"/>
          <p:cNvSpPr txBox="1"/>
          <p:nvPr/>
        </p:nvSpPr>
        <p:spPr>
          <a:xfrm>
            <a:off x="2209800" y="6248400"/>
            <a:ext cx="6481070" cy="369332"/>
          </a:xfrm>
          <a:prstGeom prst="rect">
            <a:avLst/>
          </a:prstGeom>
          <a:noFill/>
        </p:spPr>
        <p:txBody>
          <a:bodyPr wrap="none" rtlCol="0">
            <a:spAutoFit/>
          </a:bodyPr>
          <a:lstStyle/>
          <a:p>
            <a:r>
              <a:rPr lang="en-US" dirty="0" smtClean="0"/>
              <a:t>http://gis.washington.edu/phurvitz/professional/SSI/datatype.html</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Storage layers</a:t>
            </a:r>
            <a:endParaRPr lang="en-US" dirty="0"/>
          </a:p>
        </p:txBody>
      </p:sp>
      <p:pic>
        <p:nvPicPr>
          <p:cNvPr id="9" name="Content Placeholder 8" descr="layers.png"/>
          <p:cNvPicPr>
            <a:picLocks noGrp="1" noChangeAspect="1"/>
          </p:cNvPicPr>
          <p:nvPr>
            <p:ph idx="1"/>
          </p:nvPr>
        </p:nvPicPr>
        <p:blipFill>
          <a:blip r:embed="rId2" cstate="print"/>
          <a:stretch>
            <a:fillRect/>
          </a:stretch>
        </p:blipFill>
        <p:spPr>
          <a:xfrm>
            <a:off x="1295400" y="1266632"/>
            <a:ext cx="6400800" cy="5072332"/>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Attributes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smtClean="0"/>
              <a:t>Attributes are attached to spatial objects i.e.</a:t>
            </a:r>
          </a:p>
          <a:p>
            <a:pPr lvl="1"/>
            <a:r>
              <a:rPr lang="en-US" dirty="0" err="1" smtClean="0"/>
              <a:t>Rastor</a:t>
            </a:r>
            <a:r>
              <a:rPr lang="en-US" dirty="0" smtClean="0"/>
              <a:t> grid squares</a:t>
            </a:r>
          </a:p>
          <a:p>
            <a:pPr lvl="1"/>
            <a:r>
              <a:rPr lang="en-US" dirty="0" smtClean="0"/>
              <a:t>Vector</a:t>
            </a:r>
          </a:p>
          <a:p>
            <a:pPr lvl="2"/>
            <a:r>
              <a:rPr lang="en-US" dirty="0" smtClean="0"/>
              <a:t>Points (single coordinate point)</a:t>
            </a:r>
          </a:p>
          <a:p>
            <a:pPr lvl="2"/>
            <a:r>
              <a:rPr lang="en-US" dirty="0" smtClean="0"/>
              <a:t>Polygons (a minimum of 4 points where first and last point are the same)</a:t>
            </a:r>
          </a:p>
          <a:p>
            <a:pPr lvl="2"/>
            <a:r>
              <a:rPr lang="en-US" dirty="0" smtClean="0"/>
              <a:t>Lines (end points linked by a “straight” line)</a:t>
            </a:r>
          </a:p>
          <a:p>
            <a:pPr lvl="2"/>
            <a:r>
              <a:rPr lang="en-US" dirty="0" smtClean="0"/>
              <a:t>Tins (Triangulated irregular networks)</a:t>
            </a:r>
          </a:p>
          <a:p>
            <a:pPr lvl="2"/>
            <a:r>
              <a:rPr lang="en-US" dirty="0" smtClean="0"/>
              <a:t>Linear rings (point and radius)</a:t>
            </a:r>
          </a:p>
          <a:p>
            <a:r>
              <a:rPr lang="en-US" dirty="0" smtClean="0"/>
              <a:t>In order to attach statistical data to a specific spatial object, the data must contain sufficient information to unambiguously identify the associated spatial object.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that mean?</a:t>
            </a:r>
            <a:endParaRPr lang="en-US" dirty="0"/>
          </a:p>
        </p:txBody>
      </p:sp>
      <p:sp>
        <p:nvSpPr>
          <p:cNvPr id="3" name="Content Placeholder 2"/>
          <p:cNvSpPr>
            <a:spLocks noGrp="1"/>
          </p:cNvSpPr>
          <p:nvPr>
            <p:ph idx="1"/>
          </p:nvPr>
        </p:nvSpPr>
        <p:spPr/>
        <p:txBody>
          <a:bodyPr>
            <a:normAutofit lnSpcReduction="10000"/>
          </a:bodyPr>
          <a:lstStyle/>
          <a:p>
            <a:r>
              <a:rPr lang="en-US" dirty="0" smtClean="0"/>
              <a:t>Statistical data sets must either include the specific geographic coordinates needed to fix a location in space, or</a:t>
            </a:r>
          </a:p>
          <a:p>
            <a:r>
              <a:rPr lang="en-US" dirty="0" smtClean="0"/>
              <a:t>Provide sufficient naming information to associate statistical data to a described location found in a geospatial file by some form of standard naming structure</a:t>
            </a:r>
          </a:p>
          <a:p>
            <a:pPr lvl="1"/>
            <a:r>
              <a:rPr lang="en-US" dirty="0" smtClean="0"/>
              <a:t>Identify spatial type</a:t>
            </a:r>
          </a:p>
          <a:p>
            <a:pPr lvl="1"/>
            <a:r>
              <a:rPr lang="en-US" dirty="0" smtClean="0"/>
              <a:t>Naming structure</a:t>
            </a:r>
          </a:p>
          <a:p>
            <a:pPr lvl="1"/>
            <a:r>
              <a:rPr lang="en-US" dirty="0" smtClean="0"/>
              <a:t>Specific location name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Focus on common spatial types in statistical data</a:t>
            </a:r>
            <a:endParaRPr lang="en-US" dirty="0"/>
          </a:p>
        </p:txBody>
      </p:sp>
      <p:sp>
        <p:nvSpPr>
          <p:cNvPr id="3" name="Content Placeholder 2"/>
          <p:cNvSpPr>
            <a:spLocks noGrp="1"/>
          </p:cNvSpPr>
          <p:nvPr>
            <p:ph idx="1"/>
          </p:nvPr>
        </p:nvSpPr>
        <p:spPr/>
        <p:txBody>
          <a:bodyPr>
            <a:normAutofit fontScale="77500" lnSpcReduction="20000"/>
          </a:bodyPr>
          <a:lstStyle/>
          <a:p>
            <a:r>
              <a:rPr lang="en-US" sz="4100" b="1" dirty="0" smtClean="0"/>
              <a:t>Point </a:t>
            </a:r>
          </a:p>
          <a:p>
            <a:pPr lvl="1"/>
            <a:r>
              <a:rPr lang="en-US" dirty="0" smtClean="0"/>
              <a:t>Defined by 2 (or 3) part number</a:t>
            </a:r>
          </a:p>
          <a:p>
            <a:pPr lvl="1"/>
            <a:r>
              <a:rPr lang="en-US" dirty="0" smtClean="0"/>
              <a:t>Common case on the surface of the earth: longitude and latitude express as a decimal</a:t>
            </a:r>
          </a:p>
          <a:p>
            <a:pPr lvl="1"/>
            <a:r>
              <a:rPr lang="en-US" dirty="0" smtClean="0"/>
              <a:t>Common case on an image: Horizontal and vertical offset from a specified location on an image (center, upper left corner, etc.)</a:t>
            </a:r>
          </a:p>
          <a:p>
            <a:pPr lvl="1"/>
            <a:r>
              <a:rPr lang="en-US" dirty="0" smtClean="0"/>
              <a:t>A point doesn’t move, but what it represents might</a:t>
            </a:r>
          </a:p>
          <a:p>
            <a:pPr>
              <a:buNone/>
            </a:pPr>
            <a:r>
              <a:rPr lang="en-US" dirty="0" smtClean="0"/>
              <a:t>Examples in statistical data:</a:t>
            </a:r>
          </a:p>
          <a:p>
            <a:r>
              <a:rPr lang="en-US" dirty="0" smtClean="0"/>
              <a:t>Address</a:t>
            </a:r>
          </a:p>
          <a:p>
            <a:r>
              <a:rPr lang="en-US" dirty="0" err="1" smtClean="0"/>
              <a:t>Centroid</a:t>
            </a:r>
            <a:r>
              <a:rPr lang="en-US" dirty="0" smtClean="0"/>
              <a:t> of a polygon (i.e. a City, Country, etc.)</a:t>
            </a:r>
          </a:p>
          <a:p>
            <a:r>
              <a:rPr lang="en-US" dirty="0" smtClean="0"/>
              <a:t>Event location</a:t>
            </a:r>
          </a:p>
          <a:p>
            <a:r>
              <a:rPr lang="en-US" dirty="0" smtClean="0"/>
              <a:t>Position of an object within a polygon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Focus on common spatial types in statistical data</a:t>
            </a:r>
            <a:endParaRPr lang="en-US" dirty="0"/>
          </a:p>
        </p:txBody>
      </p:sp>
      <p:sp>
        <p:nvSpPr>
          <p:cNvPr id="3" name="Content Placeholder 2"/>
          <p:cNvSpPr>
            <a:spLocks noGrp="1"/>
          </p:cNvSpPr>
          <p:nvPr>
            <p:ph idx="1"/>
          </p:nvPr>
        </p:nvSpPr>
        <p:spPr>
          <a:xfrm>
            <a:off x="457200" y="1371600"/>
            <a:ext cx="8229600" cy="5486400"/>
          </a:xfrm>
        </p:spPr>
        <p:txBody>
          <a:bodyPr>
            <a:normAutofit fontScale="70000" lnSpcReduction="20000"/>
          </a:bodyPr>
          <a:lstStyle/>
          <a:p>
            <a:r>
              <a:rPr lang="en-US" sz="4600" b="1" dirty="0" smtClean="0"/>
              <a:t>Line</a:t>
            </a:r>
          </a:p>
          <a:p>
            <a:pPr lvl="1"/>
            <a:r>
              <a:rPr lang="en-US" sz="3100" dirty="0" smtClean="0"/>
              <a:t>Defined by 2 points and the shortest distance between them </a:t>
            </a:r>
          </a:p>
          <a:p>
            <a:pPr lvl="1"/>
            <a:r>
              <a:rPr lang="en-US" sz="3100" dirty="0" smtClean="0"/>
              <a:t>Common case on the surface of the earth: River, segment of a polygon boundary</a:t>
            </a:r>
          </a:p>
          <a:p>
            <a:pPr lvl="1"/>
            <a:r>
              <a:rPr lang="en-US" sz="3100" dirty="0" smtClean="0"/>
              <a:t>Common case on an image: Vein in an MRI</a:t>
            </a:r>
          </a:p>
          <a:p>
            <a:pPr lvl="1"/>
            <a:r>
              <a:rPr lang="en-US" sz="3100" dirty="0" smtClean="0"/>
              <a:t>A line can change length or direction, the type of shape it represents, and the specific name of the shape</a:t>
            </a:r>
          </a:p>
          <a:p>
            <a:pPr>
              <a:buNone/>
            </a:pPr>
            <a:r>
              <a:rPr lang="en-US" sz="3600" dirty="0" smtClean="0"/>
              <a:t>Examples in statistical data:</a:t>
            </a:r>
          </a:p>
          <a:p>
            <a:r>
              <a:rPr lang="en-US" sz="3600" dirty="0" smtClean="0"/>
              <a:t>Street</a:t>
            </a:r>
          </a:p>
          <a:p>
            <a:r>
              <a:rPr lang="en-US" sz="3600" dirty="0" smtClean="0"/>
              <a:t>Segment of a polygon (i.e. a City boarder, Country boarder, etc.)</a:t>
            </a:r>
          </a:p>
          <a:p>
            <a:r>
              <a:rPr lang="en-US" sz="3600" dirty="0" smtClean="0"/>
              <a:t>River</a:t>
            </a:r>
          </a:p>
          <a:p>
            <a:r>
              <a:rPr lang="en-US" sz="3600" dirty="0" smtClean="0"/>
              <a:t>Route (flight path, transport route)</a:t>
            </a:r>
          </a:p>
          <a:p>
            <a:r>
              <a:rPr lang="en-US" sz="3600" dirty="0" smtClean="0"/>
              <a:t>Railway line</a:t>
            </a:r>
            <a:endParaRPr lang="en-US" sz="3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Focus on common spatial types in statistical data</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sz="4600" b="1" dirty="0" smtClean="0"/>
              <a:t>Polygon</a:t>
            </a:r>
          </a:p>
          <a:p>
            <a:pPr lvl="1"/>
            <a:r>
              <a:rPr lang="en-US" sz="3100" dirty="0" smtClean="0"/>
              <a:t>Defined by at least 4 ordered points with first and last being the same point (each point pair in the order represents a line)</a:t>
            </a:r>
          </a:p>
          <a:p>
            <a:pPr lvl="1"/>
            <a:r>
              <a:rPr lang="en-US" sz="3100" dirty="0" smtClean="0"/>
              <a:t>Common case on the surface of the earth: Country boundaries expressed as a series of line segments</a:t>
            </a:r>
          </a:p>
          <a:p>
            <a:pPr lvl="1"/>
            <a:r>
              <a:rPr lang="en-US" sz="3100" dirty="0" smtClean="0"/>
              <a:t>Common case on an image: Region of a tumor on an MRI</a:t>
            </a:r>
          </a:p>
          <a:p>
            <a:pPr lvl="1"/>
            <a:r>
              <a:rPr lang="en-US" sz="3100" dirty="0" smtClean="0"/>
              <a:t>A polygon can change shape, the type of shape it represents, and the specific name of the shape</a:t>
            </a:r>
          </a:p>
          <a:p>
            <a:pPr>
              <a:buNone/>
            </a:pPr>
            <a:r>
              <a:rPr lang="en-US" sz="3600" dirty="0" smtClean="0"/>
              <a:t>Examples in statistical data:</a:t>
            </a:r>
          </a:p>
          <a:p>
            <a:r>
              <a:rPr lang="en-US" sz="3600" dirty="0" smtClean="0"/>
              <a:t>Country boundary</a:t>
            </a:r>
          </a:p>
          <a:p>
            <a:r>
              <a:rPr lang="en-US" sz="3600" dirty="0" smtClean="0"/>
              <a:t>Lake boundary</a:t>
            </a:r>
          </a:p>
          <a:p>
            <a:r>
              <a:rPr lang="en-US" sz="3600" dirty="0" smtClean="0"/>
              <a:t>Region boundary (geographic or non-geographic)</a:t>
            </a:r>
          </a:p>
          <a:p>
            <a:r>
              <a:rPr lang="en-US" sz="3600" dirty="0" smtClean="0"/>
              <a:t>Aggregations of smaller polygons (U.S. Metropolitan Areas)</a:t>
            </a:r>
          </a:p>
          <a:p>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Linking statistical data at the spatial layer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type of space is it?</a:t>
            </a:r>
          </a:p>
          <a:p>
            <a:pPr lvl="1"/>
            <a:r>
              <a:rPr lang="en-US" dirty="0" smtClean="0"/>
              <a:t>Is it a country, region, tract, etc.</a:t>
            </a:r>
          </a:p>
          <a:p>
            <a:pPr lvl="1"/>
            <a:r>
              <a:rPr lang="en-US" dirty="0" smtClean="0"/>
              <a:t>Is it described in an organized way</a:t>
            </a:r>
          </a:p>
          <a:p>
            <a:pPr lvl="2"/>
            <a:r>
              <a:rPr lang="en-US" dirty="0" smtClean="0"/>
              <a:t>NUTS system</a:t>
            </a:r>
          </a:p>
          <a:p>
            <a:pPr lvl="2"/>
            <a:r>
              <a:rPr lang="en-US" dirty="0" smtClean="0"/>
              <a:t>FIPS system (U.S)</a:t>
            </a:r>
          </a:p>
          <a:p>
            <a:r>
              <a:rPr lang="en-US" dirty="0" smtClean="0"/>
              <a:t>Which space of that type?</a:t>
            </a:r>
          </a:p>
          <a:p>
            <a:pPr lvl="1"/>
            <a:r>
              <a:rPr lang="en-US" dirty="0" smtClean="0"/>
              <a:t>Unique name</a:t>
            </a:r>
          </a:p>
          <a:p>
            <a:pPr lvl="1"/>
            <a:r>
              <a:rPr lang="en-US" dirty="0" smtClean="0"/>
              <a:t>Coding system (single string or component parts)</a:t>
            </a:r>
          </a:p>
          <a:p>
            <a:r>
              <a:rPr lang="en-US" dirty="0" smtClean="0"/>
              <a:t>Do the time frames match?</a:t>
            </a:r>
          </a:p>
          <a:p>
            <a:pPr lvl="1"/>
            <a:r>
              <a:rPr lang="en-US" dirty="0" smtClean="0"/>
              <a:t>That’s the geographic time frame…remember polygons change shape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type of space is it?</a:t>
            </a:r>
          </a:p>
        </p:txBody>
      </p:sp>
      <p:sp>
        <p:nvSpPr>
          <p:cNvPr id="3" name="Content Placeholder 2"/>
          <p:cNvSpPr>
            <a:spLocks noGrp="1"/>
          </p:cNvSpPr>
          <p:nvPr>
            <p:ph idx="1"/>
          </p:nvPr>
        </p:nvSpPr>
        <p:spPr/>
        <p:txBody>
          <a:bodyPr>
            <a:normAutofit fontScale="92500" lnSpcReduction="20000"/>
          </a:bodyPr>
          <a:lstStyle/>
          <a:p>
            <a:r>
              <a:rPr lang="en-US" dirty="0" smtClean="0"/>
              <a:t>What type of space is it?</a:t>
            </a:r>
          </a:p>
          <a:p>
            <a:pPr lvl="1"/>
            <a:r>
              <a:rPr lang="en-US" dirty="0" smtClean="0"/>
              <a:t>Much of our published statistical data is expressed in polygons (Country, State, etc.) either as a level of aggregation or a means of protecting confidentiality</a:t>
            </a:r>
          </a:p>
          <a:p>
            <a:pPr lvl="1"/>
            <a:r>
              <a:rPr lang="en-US" dirty="0" smtClean="0"/>
              <a:t>For political geography, our spatial types are well organized into structures (hierarchies, etc)</a:t>
            </a:r>
          </a:p>
          <a:p>
            <a:r>
              <a:rPr lang="en-US" dirty="0" smtClean="0"/>
              <a:t>To link between data sets we need:</a:t>
            </a:r>
          </a:p>
          <a:p>
            <a:pPr lvl="1"/>
            <a:r>
              <a:rPr lang="en-US" dirty="0" smtClean="0"/>
              <a:t>What structure is being used?</a:t>
            </a:r>
          </a:p>
          <a:p>
            <a:pPr lvl="1"/>
            <a:r>
              <a:rPr lang="en-US" dirty="0" smtClean="0"/>
              <a:t>What type within that structure is this object?</a:t>
            </a:r>
          </a:p>
          <a:p>
            <a:pPr lvl="1"/>
            <a:r>
              <a:rPr lang="en-US" dirty="0" smtClean="0"/>
              <a:t>Do I have a means of cross-walking between different structures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Which space of that type?</a:t>
            </a:r>
            <a:endParaRPr lang="en-US" dirty="0"/>
          </a:p>
        </p:txBody>
      </p:sp>
      <p:sp>
        <p:nvSpPr>
          <p:cNvPr id="3" name="Content Placeholder 2"/>
          <p:cNvSpPr>
            <a:spLocks noGrp="1"/>
          </p:cNvSpPr>
          <p:nvPr>
            <p:ph idx="1"/>
          </p:nvPr>
        </p:nvSpPr>
        <p:spPr>
          <a:xfrm>
            <a:off x="457200" y="1600200"/>
            <a:ext cx="7467600" cy="5257800"/>
          </a:xfrm>
        </p:spPr>
        <p:txBody>
          <a:bodyPr>
            <a:normAutofit fontScale="92500" lnSpcReduction="20000"/>
          </a:bodyPr>
          <a:lstStyle/>
          <a:p>
            <a:r>
              <a:rPr lang="en-US" dirty="0" smtClean="0"/>
              <a:t>Does it have a unique name?</a:t>
            </a:r>
          </a:p>
          <a:p>
            <a:pPr lvl="1"/>
            <a:r>
              <a:rPr lang="en-US" dirty="0" smtClean="0"/>
              <a:t>Linguistic names are common for higher level geographies</a:t>
            </a:r>
          </a:p>
          <a:p>
            <a:pPr lvl="1"/>
            <a:r>
              <a:rPr lang="en-US" dirty="0" smtClean="0"/>
              <a:t>For political geography, our location names are well organized into structures that can provide uniqueness. </a:t>
            </a:r>
          </a:p>
          <a:p>
            <a:pPr lvl="2"/>
            <a:r>
              <a:rPr lang="en-US" dirty="0" smtClean="0"/>
              <a:t>Kansas City, KS is not Kansas City, MO</a:t>
            </a:r>
          </a:p>
          <a:p>
            <a:pPr lvl="2"/>
            <a:r>
              <a:rPr lang="en-US" dirty="0" smtClean="0"/>
              <a:t>Coding schemes that chain for uniqueness</a:t>
            </a:r>
          </a:p>
          <a:p>
            <a:pPr lvl="3"/>
            <a:r>
              <a:rPr lang="en-US" dirty="0" smtClean="0"/>
              <a:t>Many states have a county code 053 but 27053 is Hennepin County (053) in Minnesota (27)</a:t>
            </a:r>
          </a:p>
          <a:p>
            <a:r>
              <a:rPr lang="en-US" dirty="0" smtClean="0"/>
              <a:t>To link between data sets we need:</a:t>
            </a:r>
          </a:p>
          <a:p>
            <a:pPr lvl="1"/>
            <a:r>
              <a:rPr lang="en-US" dirty="0" smtClean="0"/>
              <a:t>What structure is being used?</a:t>
            </a:r>
          </a:p>
          <a:p>
            <a:pPr lvl="1"/>
            <a:r>
              <a:rPr lang="en-US" dirty="0" smtClean="0"/>
              <a:t>What name within that structure is this location?</a:t>
            </a:r>
          </a:p>
          <a:p>
            <a:pPr lvl="1"/>
            <a:r>
              <a:rPr lang="en-US" dirty="0" smtClean="0"/>
              <a:t>Do I have a means of cross-walking between different structures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a:bodyPr>
          <a:lstStyle/>
          <a:p>
            <a:r>
              <a:rPr lang="en-US" dirty="0" smtClean="0"/>
              <a:t>Information used to create accurate links between data sets at the spatial level</a:t>
            </a:r>
          </a:p>
          <a:p>
            <a:r>
              <a:rPr lang="en-US" dirty="0" smtClean="0"/>
              <a:t>Structures in commonly used standards to capture this information</a:t>
            </a:r>
          </a:p>
          <a:p>
            <a:r>
              <a:rPr lang="en-US" dirty="0" smtClean="0"/>
              <a:t>Content that should be provided by data producers in order to support the search for related data in an open-data environment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the time frames match?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Polygons, particularly political boundaries, change shape over time</a:t>
            </a:r>
          </a:p>
          <a:p>
            <a:r>
              <a:rPr lang="en-US" dirty="0" smtClean="0"/>
              <a:t>Social sciences assumes that the date of the data will match the date of the geography</a:t>
            </a:r>
          </a:p>
          <a:p>
            <a:r>
              <a:rPr lang="en-US" dirty="0" smtClean="0"/>
              <a:t>So what happens in a time series?</a:t>
            </a:r>
          </a:p>
          <a:p>
            <a:pPr lvl="1"/>
            <a:r>
              <a:rPr lang="en-US" dirty="0" smtClean="0"/>
              <a:t>The geography changes so that DE is no longer the same shape</a:t>
            </a:r>
          </a:p>
          <a:p>
            <a:pPr lvl="1"/>
            <a:r>
              <a:rPr lang="en-US" dirty="0" smtClean="0"/>
              <a:t>The data is interpolated to create equivalent shapes over time</a:t>
            </a:r>
          </a:p>
          <a:p>
            <a:r>
              <a:rPr lang="en-US" dirty="0" smtClean="0"/>
              <a:t>To link between data files</a:t>
            </a:r>
          </a:p>
          <a:p>
            <a:pPr lvl="1"/>
            <a:r>
              <a:rPr lang="en-US" dirty="0" smtClean="0"/>
              <a:t>Do I explicitly know the GEOGRAPHIC DATE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linking between statistical data sets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Spatial type</a:t>
            </a:r>
          </a:p>
          <a:p>
            <a:pPr lvl="1"/>
            <a:r>
              <a:rPr lang="en-US" dirty="0" smtClean="0"/>
              <a:t>What structure is being used?</a:t>
            </a:r>
          </a:p>
          <a:p>
            <a:pPr lvl="1"/>
            <a:r>
              <a:rPr lang="en-US" dirty="0" smtClean="0"/>
              <a:t>What type within that structure is this object?</a:t>
            </a:r>
          </a:p>
          <a:p>
            <a:pPr lvl="1"/>
            <a:r>
              <a:rPr lang="en-US" dirty="0" smtClean="0"/>
              <a:t>Do I have a means of cross-walking between different structures</a:t>
            </a:r>
          </a:p>
          <a:p>
            <a:r>
              <a:rPr lang="en-US" dirty="0" smtClean="0"/>
              <a:t>Location</a:t>
            </a:r>
          </a:p>
          <a:p>
            <a:pPr lvl="1"/>
            <a:r>
              <a:rPr lang="en-US" dirty="0" smtClean="0"/>
              <a:t>What structure is being used?</a:t>
            </a:r>
          </a:p>
          <a:p>
            <a:pPr lvl="1"/>
            <a:r>
              <a:rPr lang="en-US" dirty="0" smtClean="0"/>
              <a:t>What name within that structure is this location?</a:t>
            </a:r>
          </a:p>
          <a:p>
            <a:pPr lvl="1"/>
            <a:r>
              <a:rPr lang="en-US" dirty="0" smtClean="0"/>
              <a:t>Do I have a means of cross-walking between different structures</a:t>
            </a:r>
          </a:p>
          <a:p>
            <a:r>
              <a:rPr lang="en-US" dirty="0" smtClean="0"/>
              <a:t>Time</a:t>
            </a:r>
          </a:p>
          <a:p>
            <a:pPr lvl="1"/>
            <a:r>
              <a:rPr lang="en-US" dirty="0" smtClean="0"/>
              <a:t>Explicit geographic date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Structures in commonly used standards to capture this information</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DDI Codebook</a:t>
            </a:r>
            <a:endParaRPr lang="en-US" dirty="0"/>
          </a:p>
        </p:txBody>
      </p:sp>
      <p:sp>
        <p:nvSpPr>
          <p:cNvPr id="7" name="Content Placeholder 6"/>
          <p:cNvSpPr>
            <a:spLocks noGrp="1"/>
          </p:cNvSpPr>
          <p:nvPr>
            <p:ph idx="1"/>
          </p:nvPr>
        </p:nvSpPr>
        <p:spPr/>
        <p:txBody>
          <a:bodyPr>
            <a:normAutofit fontScale="92500"/>
          </a:bodyPr>
          <a:lstStyle/>
          <a:p>
            <a:r>
              <a:rPr lang="en-US" dirty="0" smtClean="0"/>
              <a:t>DDI-C </a:t>
            </a:r>
            <a:r>
              <a:rPr lang="en-US" dirty="0" err="1" smtClean="0"/>
              <a:t>standCtgry</a:t>
            </a:r>
            <a:endParaRPr lang="en-US" dirty="0" smtClean="0"/>
          </a:p>
          <a:p>
            <a:pPr lvl="1"/>
            <a:r>
              <a:rPr lang="en-US" dirty="0" smtClean="0"/>
              <a:t>Standard category codes used in the variable, like industry codes, employment codes, or social class codes. The attribute "date" is provided to indicate the version of the code in place at the time of the study. The attribute "URI" is provided to indicate a URN or URL that can be used to obtain an electronic list of the category codes.</a:t>
            </a:r>
          </a:p>
          <a:p>
            <a:pPr lvl="1"/>
            <a:r>
              <a:rPr lang="en-US" dirty="0" smtClean="0"/>
              <a:t>Can be used to reference a geographic structure or location coding system as well as provide the geographic date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DDI-Codebook (cont.)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Categories or text</a:t>
            </a:r>
          </a:p>
          <a:p>
            <a:pPr lvl="1"/>
            <a:r>
              <a:rPr lang="en-US" dirty="0" smtClean="0"/>
              <a:t>Geographic structure codes are often entered in the documentation with reference to the standard code</a:t>
            </a:r>
          </a:p>
          <a:p>
            <a:pPr lvl="1"/>
            <a:r>
              <a:rPr lang="en-US" dirty="0" smtClean="0"/>
              <a:t>Longer lists are often listed as text strings as they only have meaning as part of a concatenated code (State-County-Tract)</a:t>
            </a:r>
          </a:p>
          <a:p>
            <a:r>
              <a:rPr lang="en-US" dirty="0" smtClean="0"/>
              <a:t>The attribute "</a:t>
            </a:r>
            <a:r>
              <a:rPr lang="en-US" dirty="0" err="1" smtClean="0"/>
              <a:t>geoVocab</a:t>
            </a:r>
            <a:r>
              <a:rPr lang="en-US" dirty="0" smtClean="0"/>
              <a:t>" records the coding scheme used in the variable.</a:t>
            </a:r>
          </a:p>
          <a:p>
            <a:r>
              <a:rPr lang="en-US" dirty="0" smtClean="0">
                <a:solidFill>
                  <a:srgbClr val="FF0000"/>
                </a:solidFill>
              </a:rPr>
              <a:t>Note: Nothing prevents you from using both text representation and standard categories representations which includes the ability to specify a geographic date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DDI-Codebook (cont.)</a:t>
            </a:r>
            <a:endParaRPr lang="en-US" dirty="0"/>
          </a:p>
        </p:txBody>
      </p:sp>
      <p:sp>
        <p:nvSpPr>
          <p:cNvPr id="3" name="Content Placeholder 2"/>
          <p:cNvSpPr>
            <a:spLocks noGrp="1"/>
          </p:cNvSpPr>
          <p:nvPr>
            <p:ph idx="1"/>
          </p:nvPr>
        </p:nvSpPr>
        <p:spPr/>
        <p:txBody>
          <a:bodyPr>
            <a:normAutofit lnSpcReduction="10000"/>
          </a:bodyPr>
          <a:lstStyle/>
          <a:p>
            <a:r>
              <a:rPr lang="en-US" dirty="0" err="1" smtClean="0"/>
              <a:t>geoMap</a:t>
            </a:r>
            <a:endParaRPr lang="en-US" dirty="0" smtClean="0"/>
          </a:p>
          <a:p>
            <a:pPr lvl="1"/>
            <a:r>
              <a:rPr lang="en-US" dirty="0" smtClean="0"/>
              <a:t>This element is used to point, using a "URI" attribute, to an external map that displays the geography in question. The "</a:t>
            </a:r>
            <a:r>
              <a:rPr lang="en-US" dirty="0" err="1" smtClean="0"/>
              <a:t>levelno</a:t>
            </a:r>
            <a:r>
              <a:rPr lang="en-US" dirty="0" smtClean="0"/>
              <a:t>" attribute indicates the level of the geographic hierarchy relayed in the map. The "</a:t>
            </a:r>
            <a:r>
              <a:rPr lang="en-US" dirty="0" err="1" smtClean="0"/>
              <a:t>mapformat</a:t>
            </a:r>
            <a:r>
              <a:rPr lang="en-US" dirty="0" smtClean="0"/>
              <a:t>" attribute indicates the format of the map.</a:t>
            </a:r>
          </a:p>
          <a:p>
            <a:r>
              <a:rPr lang="en-US" dirty="0" smtClean="0"/>
              <a:t>The "geog" attribute indicates whether the variable relays geographic information.</a:t>
            </a:r>
          </a:p>
          <a:p>
            <a:pPr>
              <a:buNone/>
            </a:pP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DDI-C: Outstanding Issues</a:t>
            </a:r>
            <a:endParaRPr lang="en-US" dirty="0"/>
          </a:p>
        </p:txBody>
      </p:sp>
      <p:sp>
        <p:nvSpPr>
          <p:cNvPr id="3" name="Content Placeholder 2"/>
          <p:cNvSpPr>
            <a:spLocks noGrp="1"/>
          </p:cNvSpPr>
          <p:nvPr>
            <p:ph idx="1"/>
          </p:nvPr>
        </p:nvSpPr>
        <p:spPr/>
        <p:txBody>
          <a:bodyPr/>
          <a:lstStyle/>
          <a:p>
            <a:r>
              <a:rPr lang="en-US" dirty="0" smtClean="0"/>
              <a:t>The only means of exposing location names (linguistic or code) outside of the data is through Standard Category</a:t>
            </a:r>
          </a:p>
          <a:p>
            <a:pPr lvl="1"/>
            <a:r>
              <a:rPr lang="en-US" dirty="0" smtClean="0"/>
              <a:t>No means of limiting the extent of the list used</a:t>
            </a:r>
          </a:p>
          <a:p>
            <a:pPr lvl="1"/>
            <a:r>
              <a:rPr lang="en-US" dirty="0" smtClean="0"/>
              <a:t>No means of describing how to construct a unique code for a specified geographic structure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DDI-Lifecycle</a:t>
            </a:r>
            <a:endParaRPr lang="en-US" dirty="0"/>
          </a:p>
        </p:txBody>
      </p:sp>
      <p:sp>
        <p:nvSpPr>
          <p:cNvPr id="3" name="Content Placeholder 2"/>
          <p:cNvSpPr>
            <a:spLocks noGrp="1"/>
          </p:cNvSpPr>
          <p:nvPr>
            <p:ph idx="1"/>
          </p:nvPr>
        </p:nvSpPr>
        <p:spPr/>
        <p:txBody>
          <a:bodyPr>
            <a:normAutofit lnSpcReduction="10000"/>
          </a:bodyPr>
          <a:lstStyle/>
          <a:p>
            <a:r>
              <a:rPr lang="en-US" dirty="0" smtClean="0"/>
              <a:t>Spatial coverage provides complete high level information to specify both general information and expose detail found in the data file including:</a:t>
            </a:r>
          </a:p>
          <a:p>
            <a:pPr lvl="1"/>
            <a:r>
              <a:rPr lang="en-US" dirty="0" smtClean="0"/>
              <a:t>Spatial object</a:t>
            </a:r>
          </a:p>
          <a:p>
            <a:pPr lvl="1"/>
            <a:r>
              <a:rPr lang="en-US" dirty="0" smtClean="0"/>
              <a:t>Geography Structure Variable reference</a:t>
            </a:r>
          </a:p>
          <a:p>
            <a:pPr lvl="1"/>
            <a:r>
              <a:rPr lang="en-US" dirty="0" smtClean="0"/>
              <a:t>Geographic Structure reference</a:t>
            </a:r>
          </a:p>
          <a:p>
            <a:pPr lvl="1"/>
            <a:r>
              <a:rPr lang="en-US" dirty="0" smtClean="0"/>
              <a:t>Geographic Location reference</a:t>
            </a:r>
          </a:p>
          <a:p>
            <a:pPr lvl="1"/>
            <a:r>
              <a:rPr lang="en-US" dirty="0" smtClean="0"/>
              <a:t>Top Level reference</a:t>
            </a:r>
          </a:p>
          <a:p>
            <a:pPr lvl="1"/>
            <a:r>
              <a:rPr lang="en-US" dirty="0" smtClean="0"/>
              <a:t>Lowest Level reference</a:t>
            </a:r>
          </a:p>
        </p:txBody>
      </p:sp>
      <p:sp>
        <p:nvSpPr>
          <p:cNvPr id="4" name="TextBox 3"/>
          <p:cNvSpPr txBox="1"/>
          <p:nvPr/>
        </p:nvSpPr>
        <p:spPr>
          <a:xfrm>
            <a:off x="5410200" y="6324600"/>
            <a:ext cx="1954381" cy="369332"/>
          </a:xfrm>
          <a:prstGeom prst="rect">
            <a:avLst/>
          </a:prstGeom>
          <a:noFill/>
        </p:spPr>
        <p:txBody>
          <a:bodyPr wrap="none" rtlCol="0">
            <a:spAutoFit/>
          </a:bodyPr>
          <a:lstStyle/>
          <a:p>
            <a:r>
              <a:rPr lang="en-US" dirty="0" smtClean="0"/>
              <a:t>GeoSample2.xml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DDI-Lifecycle (cont.)</a:t>
            </a:r>
            <a:endParaRPr lang="en-US" dirty="0"/>
          </a:p>
        </p:txBody>
      </p:sp>
      <p:sp>
        <p:nvSpPr>
          <p:cNvPr id="3" name="Content Placeholder 2"/>
          <p:cNvSpPr>
            <a:spLocks noGrp="1"/>
          </p:cNvSpPr>
          <p:nvPr>
            <p:ph idx="1"/>
          </p:nvPr>
        </p:nvSpPr>
        <p:spPr/>
        <p:txBody>
          <a:bodyPr>
            <a:normAutofit/>
          </a:bodyPr>
          <a:lstStyle/>
          <a:p>
            <a:r>
              <a:rPr lang="en-US" dirty="0" smtClean="0"/>
              <a:t>Geographic Structure allows complete profiling of very complex structures</a:t>
            </a:r>
          </a:p>
          <a:p>
            <a:r>
              <a:rPr lang="en-US" dirty="0" smtClean="0"/>
              <a:t>Geographic Location allows complete profiling of locations (including valid dates), linked to the geographic structure and to external shape files</a:t>
            </a:r>
          </a:p>
          <a:p>
            <a:r>
              <a:rPr lang="en-US" dirty="0" smtClean="0"/>
              <a:t>Both Geographic Structure and Geographic Location can be used as a representation (in whole or part)</a:t>
            </a:r>
            <a:endParaRPr lang="en-US" dirty="0"/>
          </a:p>
        </p:txBody>
      </p:sp>
      <p:sp>
        <p:nvSpPr>
          <p:cNvPr id="4" name="TextBox 3"/>
          <p:cNvSpPr txBox="1"/>
          <p:nvPr/>
        </p:nvSpPr>
        <p:spPr>
          <a:xfrm>
            <a:off x="5638800" y="6324600"/>
            <a:ext cx="1505540" cy="369332"/>
          </a:xfrm>
          <a:prstGeom prst="rect">
            <a:avLst/>
          </a:prstGeom>
          <a:noFill/>
        </p:spPr>
        <p:txBody>
          <a:bodyPr wrap="none" rtlCol="0">
            <a:spAutoFit/>
          </a:bodyPr>
          <a:lstStyle/>
          <a:p>
            <a:r>
              <a:rPr lang="en-US" dirty="0" smtClean="0"/>
              <a:t>MPCgeo.xml</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DDI-Lifecycle (cont.)</a:t>
            </a:r>
            <a:endParaRPr lang="en-US" dirty="0"/>
          </a:p>
        </p:txBody>
      </p:sp>
      <p:sp>
        <p:nvSpPr>
          <p:cNvPr id="3" name="Content Placeholder 2"/>
          <p:cNvSpPr>
            <a:spLocks noGrp="1"/>
          </p:cNvSpPr>
          <p:nvPr>
            <p:ph idx="1"/>
          </p:nvPr>
        </p:nvSpPr>
        <p:spPr/>
        <p:txBody>
          <a:bodyPr>
            <a:normAutofit lnSpcReduction="10000"/>
          </a:bodyPr>
          <a:lstStyle/>
          <a:p>
            <a:r>
              <a:rPr lang="en-US" dirty="0" smtClean="0"/>
              <a:t>Both Geographic Structure and Geographic Location can be used as a representation (in whole or part)</a:t>
            </a:r>
          </a:p>
          <a:p>
            <a:pPr lvl="1"/>
            <a:r>
              <a:rPr lang="en-US" dirty="0" smtClean="0"/>
              <a:t>It can specify how to parse the full identifier (i.e. if the Variable contains the County code the Representation can specify that the County code is 3 characters beginning at character 3 of the unique code)</a:t>
            </a:r>
          </a:p>
          <a:p>
            <a:r>
              <a:rPr lang="en-US" dirty="0" smtClean="0"/>
              <a:t>A Variable can represent a constructed string composed of multiple individual variables (State, County)</a:t>
            </a:r>
            <a:endParaRPr lang="en-US" dirty="0"/>
          </a:p>
        </p:txBody>
      </p:sp>
      <p:sp>
        <p:nvSpPr>
          <p:cNvPr id="4" name="TextBox 3"/>
          <p:cNvSpPr txBox="1"/>
          <p:nvPr/>
        </p:nvSpPr>
        <p:spPr>
          <a:xfrm>
            <a:off x="5715000" y="6324600"/>
            <a:ext cx="3185487" cy="369332"/>
          </a:xfrm>
          <a:prstGeom prst="rect">
            <a:avLst/>
          </a:prstGeom>
          <a:noFill/>
        </p:spPr>
        <p:txBody>
          <a:bodyPr wrap="none" rtlCol="0">
            <a:spAutoFit/>
          </a:bodyPr>
          <a:lstStyle/>
          <a:p>
            <a:r>
              <a:rPr lang="en-US" dirty="0" smtClean="0"/>
              <a:t>RepresentationExamples.xml</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Information used to create accurate links between data sets at the spatial level</a:t>
            </a:r>
            <a:br>
              <a:rPr lang="en-US" dirty="0" smtClean="0"/>
            </a:br>
            <a:endParaRPr lang="en-US" dirty="0"/>
          </a:p>
        </p:txBody>
      </p:sp>
      <p:sp>
        <p:nvSpPr>
          <p:cNvPr id="5" name="Text Placeholder 4"/>
          <p:cNvSpPr>
            <a:spLocks noGrp="1"/>
          </p:cNvSpPr>
          <p:nvPr>
            <p:ph type="body" idx="1"/>
          </p:nvPr>
        </p:nvSpPr>
        <p:spPr/>
        <p:txBody>
          <a:bodyPr/>
          <a:lstStyle/>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124200"/>
            <a:ext cx="6629400" cy="2819400"/>
          </a:xfrm>
        </p:spPr>
        <p:txBody>
          <a:bodyPr>
            <a:normAutofit fontScale="90000"/>
          </a:bodyPr>
          <a:lstStyle/>
          <a:p>
            <a:r>
              <a:rPr lang="en-US" dirty="0" smtClean="0"/>
              <a:t>Content that should be provided by data producers in order to support the search for related data in an open-data environment</a:t>
            </a:r>
            <a:br>
              <a:rPr lang="en-US" dirty="0" smtClean="0"/>
            </a:b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level information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Bounding Box</a:t>
            </a:r>
          </a:p>
          <a:p>
            <a:r>
              <a:rPr lang="en-US" dirty="0" smtClean="0"/>
              <a:t>Location names/codes (specified vocabulary)</a:t>
            </a:r>
          </a:p>
          <a:p>
            <a:r>
              <a:rPr lang="en-US" dirty="0" smtClean="0"/>
              <a:t>Geographic date</a:t>
            </a:r>
          </a:p>
          <a:p>
            <a:r>
              <a:rPr lang="en-US" dirty="0" smtClean="0"/>
              <a:t>Spatial object</a:t>
            </a:r>
          </a:p>
          <a:p>
            <a:r>
              <a:rPr lang="en-US" dirty="0" smtClean="0"/>
              <a:t>Geographic structures identified (specified vocabulary)</a:t>
            </a:r>
          </a:p>
          <a:p>
            <a:r>
              <a:rPr lang="en-US" dirty="0" smtClean="0"/>
              <a:t>Top level and lowest level structures</a:t>
            </a:r>
          </a:p>
          <a:p>
            <a:r>
              <a:rPr lang="en-US" dirty="0" smtClean="0"/>
              <a:t>General statement of spatial coverage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 geographers search?</a:t>
            </a:r>
            <a:endParaRPr lang="en-US" dirty="0"/>
          </a:p>
        </p:txBody>
      </p:sp>
      <p:sp>
        <p:nvSpPr>
          <p:cNvPr id="5" name="Content Placeholder 4"/>
          <p:cNvSpPr>
            <a:spLocks noGrp="1"/>
          </p:cNvSpPr>
          <p:nvPr>
            <p:ph idx="1"/>
          </p:nvPr>
        </p:nvSpPr>
        <p:spPr/>
        <p:txBody>
          <a:bodyPr/>
          <a:lstStyle/>
          <a:p>
            <a:r>
              <a:rPr lang="en-US" dirty="0" smtClean="0"/>
              <a:t>Bounding Box</a:t>
            </a:r>
          </a:p>
          <a:p>
            <a:r>
              <a:rPr lang="en-US" dirty="0" smtClean="0"/>
              <a:t>Spatial objects</a:t>
            </a:r>
          </a:p>
          <a:p>
            <a:r>
              <a:rPr lang="en-US" dirty="0" smtClean="0"/>
              <a:t>Using standard names</a:t>
            </a:r>
          </a:p>
          <a:p>
            <a:pPr lvl="1"/>
            <a:r>
              <a:rPr lang="en-US" dirty="0" smtClean="0"/>
              <a:t>ISO codes (country and regional geography)</a:t>
            </a:r>
          </a:p>
          <a:p>
            <a:pPr lvl="1"/>
            <a:r>
              <a:rPr lang="en-US" dirty="0" smtClean="0"/>
              <a:t>Country specific codes (internal geography)</a:t>
            </a:r>
          </a:p>
          <a:p>
            <a:pPr lvl="1"/>
            <a:r>
              <a:rPr lang="en-US" dirty="0" smtClean="0"/>
              <a:t>Using non-linguistic codes</a:t>
            </a:r>
          </a:p>
          <a:p>
            <a:r>
              <a:rPr lang="en-US" dirty="0" smtClean="0"/>
              <a:t>Top level and lowest level objects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links</a:t>
            </a:r>
            <a:endParaRPr lang="en-US" dirty="0"/>
          </a:p>
        </p:txBody>
      </p:sp>
      <p:sp>
        <p:nvSpPr>
          <p:cNvPr id="3" name="Content Placeholder 2"/>
          <p:cNvSpPr>
            <a:spLocks noGrp="1"/>
          </p:cNvSpPr>
          <p:nvPr>
            <p:ph idx="1"/>
          </p:nvPr>
        </p:nvSpPr>
        <p:spPr/>
        <p:txBody>
          <a:bodyPr/>
          <a:lstStyle/>
          <a:p>
            <a:r>
              <a:rPr lang="en-US" dirty="0" smtClean="0"/>
              <a:t>Clear cross-walks between different vocabularies </a:t>
            </a:r>
          </a:p>
          <a:p>
            <a:r>
              <a:rPr lang="en-US" dirty="0" smtClean="0"/>
              <a:t>Structured geographic information (as opposed to descriptive narratives) that can provide clear links from statistical data to its associated geography and from that geography to other available data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Outstanding Issues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for Geospatial data </a:t>
            </a:r>
            <a:endParaRPr lang="en-US" dirty="0"/>
          </a:p>
        </p:txBody>
      </p:sp>
      <p:sp>
        <p:nvSpPr>
          <p:cNvPr id="3" name="Content Placeholder 2"/>
          <p:cNvSpPr>
            <a:spLocks noGrp="1"/>
          </p:cNvSpPr>
          <p:nvPr>
            <p:ph idx="1"/>
          </p:nvPr>
        </p:nvSpPr>
        <p:spPr/>
        <p:txBody>
          <a:bodyPr/>
          <a:lstStyle/>
          <a:p>
            <a:r>
              <a:rPr lang="en-GB" dirty="0" smtClean="0"/>
              <a:t>In general there is great consistency within the geospatial community in terms of structures for describing geospatial data. The inconsistencies lay in the options for geospatial referencing systems and lack of clearly specified cross-walks between these referencing systems whether name or code based.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for Statistical Data</a:t>
            </a:r>
            <a:endParaRPr lang="en-US" dirty="0"/>
          </a:p>
        </p:txBody>
      </p:sp>
      <p:sp>
        <p:nvSpPr>
          <p:cNvPr id="3" name="Content Placeholder 2"/>
          <p:cNvSpPr>
            <a:spLocks noGrp="1"/>
          </p:cNvSpPr>
          <p:nvPr>
            <p:ph idx="1"/>
          </p:nvPr>
        </p:nvSpPr>
        <p:spPr/>
        <p:txBody>
          <a:bodyPr/>
          <a:lstStyle/>
          <a:p>
            <a:r>
              <a:rPr lang="en-GB" dirty="0" smtClean="0"/>
              <a:t>The primary issues in creating clear linkages between geospatial areas as referenced by statistical data include: </a:t>
            </a:r>
            <a:endParaRPr lang="en-US" dirty="0" smtClean="0"/>
          </a:p>
          <a:p>
            <a:pPr lvl="1"/>
            <a:r>
              <a:rPr lang="en-GB" dirty="0" smtClean="0"/>
              <a:t>Lack of specificity in the statistical data of the geographic referencing system being used</a:t>
            </a:r>
            <a:endParaRPr lang="en-US" dirty="0" smtClean="0"/>
          </a:p>
          <a:p>
            <a:pPr lvl="1"/>
            <a:r>
              <a:rPr lang="en-GB" dirty="0" smtClean="0"/>
              <a:t>Lack of the referential geographic time (often not the same as that of the data)</a:t>
            </a: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level approach</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Community supported resources providing complete geospatial references (name, code, reference system, layer, and geographic time)</a:t>
            </a:r>
          </a:p>
          <a:p>
            <a:r>
              <a:rPr lang="en-GB" dirty="0" smtClean="0"/>
              <a:t>Tools to facilitate their use by reference in statistical data</a:t>
            </a:r>
          </a:p>
          <a:p>
            <a:pPr lvl="1"/>
            <a:r>
              <a:rPr lang="en-GB" dirty="0" smtClean="0"/>
              <a:t>Published Geographic Structures and Geographic Locations with selection tools (to provide reference URN</a:t>
            </a:r>
          </a:p>
          <a:p>
            <a:pPr lvl="1"/>
            <a:r>
              <a:rPr lang="en-GB" dirty="0" smtClean="0"/>
              <a:t>Crosswalks between structure and location vocabularies</a:t>
            </a:r>
          </a:p>
          <a:p>
            <a:pPr lvl="1"/>
            <a:r>
              <a:rPr lang="en-GB" dirty="0" smtClean="0"/>
              <a:t>Listing of bounding boxes for common geographies to auto-generate this set of information in a DDI instance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1143000"/>
          </a:xfrm>
        </p:spPr>
        <p:txBody>
          <a:bodyPr>
            <a:normAutofit fontScale="90000"/>
          </a:bodyPr>
          <a:lstStyle/>
          <a:p>
            <a:r>
              <a:rPr lang="en-US" dirty="0" smtClean="0"/>
              <a:t>Links to geospatial metadata information</a:t>
            </a:r>
            <a:endParaRPr lang="en-US" dirty="0"/>
          </a:p>
        </p:txBody>
      </p:sp>
      <p:sp>
        <p:nvSpPr>
          <p:cNvPr id="5" name="Content Placeholder 4"/>
          <p:cNvSpPr>
            <a:spLocks noGrp="1"/>
          </p:cNvSpPr>
          <p:nvPr>
            <p:ph idx="1"/>
          </p:nvPr>
        </p:nvSpPr>
        <p:spPr>
          <a:xfrm>
            <a:off x="457200" y="1600200"/>
            <a:ext cx="8458200" cy="4525963"/>
          </a:xfrm>
        </p:spPr>
        <p:txBody>
          <a:bodyPr>
            <a:normAutofit fontScale="85000" lnSpcReduction="20000"/>
          </a:bodyPr>
          <a:lstStyle/>
          <a:p>
            <a:r>
              <a:rPr lang="en-US" dirty="0" smtClean="0"/>
              <a:t>Open </a:t>
            </a:r>
            <a:r>
              <a:rPr lang="en-US" dirty="0" err="1" smtClean="0"/>
              <a:t>Geopspatial</a:t>
            </a:r>
            <a:r>
              <a:rPr lang="en-US" dirty="0" smtClean="0"/>
              <a:t> </a:t>
            </a:r>
          </a:p>
          <a:p>
            <a:pPr lvl="1"/>
            <a:r>
              <a:rPr lang="en-GB" u="sng" dirty="0" smtClean="0">
                <a:hlinkClick r:id="rId2"/>
              </a:rPr>
              <a:t>http://www.opengeospatial.org/standards/wms</a:t>
            </a:r>
            <a:endParaRPr lang="en-GB" u="sng" dirty="0" smtClean="0"/>
          </a:p>
          <a:p>
            <a:r>
              <a:rPr lang="en-GB" dirty="0" smtClean="0"/>
              <a:t>ISO 19115-1:2014 Geographic information - Metadata</a:t>
            </a:r>
          </a:p>
          <a:p>
            <a:pPr lvl="1"/>
            <a:r>
              <a:rPr lang="en-GB" u="sng" dirty="0" smtClean="0">
                <a:hlinkClick r:id="rId3"/>
              </a:rPr>
              <a:t>http://www.iso.org/iso/home/store/catalogue_tc/catalogue_detail.htm?csnumber=53798</a:t>
            </a:r>
            <a:endParaRPr lang="en-GB" u="sng" dirty="0" smtClean="0"/>
          </a:p>
          <a:p>
            <a:r>
              <a:rPr lang="en-GB" u="sng" dirty="0" smtClean="0"/>
              <a:t>ISO 19119:2005(en) Geographic information – Services</a:t>
            </a:r>
          </a:p>
          <a:p>
            <a:pPr lvl="1"/>
            <a:r>
              <a:rPr lang="en-GB" u="sng" dirty="0" smtClean="0">
                <a:hlinkClick r:id="rId4"/>
              </a:rPr>
              <a:t>https://www.iso.org/obp/ui/#iso:std:iso:19119:ed-1:v1:en</a:t>
            </a:r>
            <a:endParaRPr lang="en-GB" u="sng" dirty="0" smtClean="0"/>
          </a:p>
          <a:p>
            <a:r>
              <a:rPr lang="en-US" dirty="0" smtClean="0"/>
              <a:t>ISO 19136:2007 Geographic Markup Language (GML)</a:t>
            </a:r>
          </a:p>
          <a:p>
            <a:pPr lvl="1"/>
            <a:r>
              <a:rPr lang="en-GB" u="sng" dirty="0" smtClean="0">
                <a:hlinkClick r:id="rId5"/>
              </a:rPr>
              <a:t>http://www.iso.org/iso/iso_catalogue/catalogue_tc/catalogue_detail.htm?csnumber=32554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hlinkClick r:id="rId2"/>
              </a:rPr>
              <a:t>Define “geospatial data” for a non-GIS professional</a:t>
            </a:r>
            <a:endParaRPr lang="en-US" dirty="0"/>
          </a:p>
        </p:txBody>
      </p:sp>
      <p:sp>
        <p:nvSpPr>
          <p:cNvPr id="3" name="Content Placeholder 2"/>
          <p:cNvSpPr>
            <a:spLocks noGrp="1"/>
          </p:cNvSpPr>
          <p:nvPr>
            <p:ph idx="1"/>
          </p:nvPr>
        </p:nvSpPr>
        <p:spPr/>
        <p:txBody>
          <a:bodyPr>
            <a:normAutofit fontScale="85000" lnSpcReduction="20000"/>
          </a:bodyPr>
          <a:lstStyle/>
          <a:p>
            <a:pPr fontAlgn="t"/>
            <a:r>
              <a:rPr lang="en-US" dirty="0" smtClean="0"/>
              <a:t>Geospatial data is data that includes location as one of its attributes.</a:t>
            </a:r>
          </a:p>
          <a:p>
            <a:pPr fontAlgn="t"/>
            <a:r>
              <a:rPr lang="en-US" dirty="0" smtClean="0"/>
              <a:t>Not necessarily on the surface of the earth (could be above, as in weather, or below, as in ground water)</a:t>
            </a:r>
          </a:p>
          <a:p>
            <a:pPr fontAlgn="t"/>
            <a:r>
              <a:rPr lang="en-US" dirty="0" smtClean="0"/>
              <a:t>a simple list of counties and their estimated populations is NOT geospatial data, unless it includes the location of each county. E. g., if it includes the state and country the county is in, then it would be geospatial.</a:t>
            </a:r>
          </a:p>
          <a:p>
            <a:pPr fontAlgn="t"/>
            <a:r>
              <a:rPr lang="en-US" dirty="0" smtClean="0"/>
              <a:t>CAD data isn't always, but can be geospatial, if it includes the proper coordinate system/projection.</a:t>
            </a:r>
          </a:p>
          <a:p>
            <a:endParaRPr lang="en-US" dirty="0"/>
          </a:p>
        </p:txBody>
      </p:sp>
      <p:sp>
        <p:nvSpPr>
          <p:cNvPr id="4" name="TextBox 3"/>
          <p:cNvSpPr txBox="1"/>
          <p:nvPr/>
        </p:nvSpPr>
        <p:spPr>
          <a:xfrm>
            <a:off x="85238" y="6172200"/>
            <a:ext cx="9058762" cy="523220"/>
          </a:xfrm>
          <a:prstGeom prst="rect">
            <a:avLst/>
          </a:prstGeom>
          <a:noFill/>
        </p:spPr>
        <p:txBody>
          <a:bodyPr wrap="square" rtlCol="0">
            <a:spAutoFit/>
          </a:bodyPr>
          <a:lstStyle/>
          <a:p>
            <a:r>
              <a:rPr lang="it-IT" sz="1400" b="1" dirty="0" smtClean="0"/>
              <a:t>Geographic Information Systems</a:t>
            </a:r>
            <a:br>
              <a:rPr lang="it-IT" sz="1400" b="1" dirty="0" smtClean="0"/>
            </a:br>
            <a:r>
              <a:rPr lang="en-US" sz="1400" dirty="0" smtClean="0"/>
              <a:t>http://gis.stackexchange.com/questions/735/define-geospatial-data-for-a-non-gis-professional</a:t>
            </a:r>
            <a:endParaRPr lang="en-US" sz="1400" dirty="0"/>
          </a:p>
        </p:txBody>
      </p:sp>
      <p:sp>
        <p:nvSpPr>
          <p:cNvPr id="5" name="Rectangle 4"/>
          <p:cNvSpPr/>
          <p:nvPr/>
        </p:nvSpPr>
        <p:spPr>
          <a:xfrm>
            <a:off x="5486400" y="914400"/>
            <a:ext cx="3429000" cy="646331"/>
          </a:xfrm>
          <a:prstGeom prst="rect">
            <a:avLst/>
          </a:prstGeom>
        </p:spPr>
        <p:txBody>
          <a:bodyPr wrap="square">
            <a:spAutoFit/>
          </a:bodyPr>
          <a:lstStyle/>
          <a:p>
            <a:pPr fontAlgn="t"/>
            <a:r>
              <a:rPr lang="en-US" dirty="0" smtClean="0"/>
              <a:t>answered </a:t>
            </a:r>
            <a:r>
              <a:rPr lang="en-US" u="none" strike="noStrike" dirty="0" smtClean="0"/>
              <a:t>Aug 5 '10 at 0:36</a:t>
            </a:r>
            <a:endParaRPr lang="en-US" dirty="0" smtClean="0"/>
          </a:p>
          <a:p>
            <a:pPr fontAlgn="t"/>
            <a:r>
              <a:rPr lang="en-US" dirty="0" smtClean="0">
                <a:hlinkClick r:id="rId3"/>
              </a:rPr>
              <a:t>Don </a:t>
            </a:r>
            <a:r>
              <a:rPr lang="en-US" dirty="0" err="1" smtClean="0">
                <a:hlinkClick r:id="rId3"/>
              </a:rPr>
              <a:t>Meltz</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hlinkClick r:id="rId2"/>
              </a:rPr>
              <a:t>Define “geospatial data” for a non-GIS professional</a:t>
            </a:r>
            <a:endParaRPr lang="en-US" dirty="0"/>
          </a:p>
        </p:txBody>
      </p:sp>
      <p:sp>
        <p:nvSpPr>
          <p:cNvPr id="3" name="Content Placeholder 2"/>
          <p:cNvSpPr>
            <a:spLocks noGrp="1"/>
          </p:cNvSpPr>
          <p:nvPr>
            <p:ph idx="1"/>
          </p:nvPr>
        </p:nvSpPr>
        <p:spPr/>
        <p:txBody>
          <a:bodyPr>
            <a:normAutofit fontScale="85000" lnSpcReduction="20000"/>
          </a:bodyPr>
          <a:lstStyle/>
          <a:p>
            <a:pPr fontAlgn="t"/>
            <a:r>
              <a:rPr lang="en-US" dirty="0" smtClean="0">
                <a:solidFill>
                  <a:schemeClr val="bg1">
                    <a:lumMod val="85000"/>
                  </a:schemeClr>
                </a:solidFill>
              </a:rPr>
              <a:t>Geospatial data is data that includes location as one of its attributes.</a:t>
            </a:r>
          </a:p>
          <a:p>
            <a:pPr fontAlgn="t"/>
            <a:r>
              <a:rPr lang="en-US" dirty="0" smtClean="0">
                <a:solidFill>
                  <a:schemeClr val="bg1">
                    <a:lumMod val="85000"/>
                  </a:schemeClr>
                </a:solidFill>
              </a:rPr>
              <a:t>Not necessarily on the surface of the earth (could be above, as in weather, or below, as in ground water)</a:t>
            </a:r>
          </a:p>
          <a:p>
            <a:pPr fontAlgn="t"/>
            <a:r>
              <a:rPr lang="en-US" dirty="0" smtClean="0">
                <a:solidFill>
                  <a:schemeClr val="bg1">
                    <a:lumMod val="85000"/>
                  </a:schemeClr>
                </a:solidFill>
              </a:rPr>
              <a:t>a simple list of counties and their estimated populations is NOT geospatial data, unless it includes the location of each county. E. g., if it includes the state and country the county is in, then it would be geospatial.</a:t>
            </a:r>
          </a:p>
          <a:p>
            <a:pPr fontAlgn="t"/>
            <a:r>
              <a:rPr lang="en-US" dirty="0" smtClean="0">
                <a:solidFill>
                  <a:schemeClr val="bg1">
                    <a:lumMod val="85000"/>
                  </a:schemeClr>
                </a:solidFill>
              </a:rPr>
              <a:t>CAD data isn't always, but can be geospatial, if it includes the proper coordinate system/projection.</a:t>
            </a:r>
          </a:p>
          <a:p>
            <a:endParaRPr lang="en-US" dirty="0"/>
          </a:p>
        </p:txBody>
      </p:sp>
      <p:sp>
        <p:nvSpPr>
          <p:cNvPr id="4" name="TextBox 3"/>
          <p:cNvSpPr txBox="1"/>
          <p:nvPr/>
        </p:nvSpPr>
        <p:spPr>
          <a:xfrm>
            <a:off x="85238" y="6334780"/>
            <a:ext cx="9058762" cy="523220"/>
          </a:xfrm>
          <a:prstGeom prst="rect">
            <a:avLst/>
          </a:prstGeom>
          <a:noFill/>
        </p:spPr>
        <p:txBody>
          <a:bodyPr wrap="square" rtlCol="0">
            <a:spAutoFit/>
          </a:bodyPr>
          <a:lstStyle/>
          <a:p>
            <a:r>
              <a:rPr lang="it-IT" sz="1400" b="1" dirty="0" smtClean="0"/>
              <a:t>Geographic Information Systems</a:t>
            </a:r>
            <a:br>
              <a:rPr lang="it-IT" sz="1400" b="1" dirty="0" smtClean="0"/>
            </a:br>
            <a:r>
              <a:rPr lang="en-US" sz="1400" dirty="0" smtClean="0"/>
              <a:t>http://gis.stackexchange.com/questions/735/define-geospatial-data-for-a-non-gis-professional</a:t>
            </a:r>
            <a:endParaRPr lang="en-US" sz="1400" dirty="0"/>
          </a:p>
        </p:txBody>
      </p:sp>
      <p:sp>
        <p:nvSpPr>
          <p:cNvPr id="5" name="Rectangle 4"/>
          <p:cNvSpPr/>
          <p:nvPr/>
        </p:nvSpPr>
        <p:spPr>
          <a:xfrm>
            <a:off x="6019800" y="914400"/>
            <a:ext cx="2895600" cy="646331"/>
          </a:xfrm>
          <a:prstGeom prst="rect">
            <a:avLst/>
          </a:prstGeom>
        </p:spPr>
        <p:txBody>
          <a:bodyPr wrap="square">
            <a:spAutoFit/>
          </a:bodyPr>
          <a:lstStyle/>
          <a:p>
            <a:pPr fontAlgn="t"/>
            <a:r>
              <a:rPr lang="en-US" dirty="0" smtClean="0"/>
              <a:t>answered </a:t>
            </a:r>
            <a:r>
              <a:rPr lang="en-US" u="none" strike="noStrike" dirty="0" smtClean="0"/>
              <a:t>Aug 5 '10 at 0:36</a:t>
            </a:r>
            <a:endParaRPr lang="en-US" dirty="0" smtClean="0"/>
          </a:p>
          <a:p>
            <a:pPr fontAlgn="t"/>
            <a:r>
              <a:rPr lang="en-US" dirty="0" smtClean="0">
                <a:hlinkClick r:id="rId3"/>
              </a:rPr>
              <a:t>Don </a:t>
            </a:r>
            <a:r>
              <a:rPr lang="en-US" dirty="0" err="1" smtClean="0">
                <a:hlinkClick r:id="rId3"/>
              </a:rPr>
              <a:t>Meltz</a:t>
            </a:r>
            <a:endParaRPr lang="en-US" dirty="0"/>
          </a:p>
        </p:txBody>
      </p:sp>
      <p:sp>
        <p:nvSpPr>
          <p:cNvPr id="6" name="TextBox 5"/>
          <p:cNvSpPr txBox="1"/>
          <p:nvPr/>
        </p:nvSpPr>
        <p:spPr>
          <a:xfrm>
            <a:off x="457200" y="2362200"/>
            <a:ext cx="8382000" cy="2954655"/>
          </a:xfrm>
          <a:prstGeom prst="rect">
            <a:avLst/>
          </a:prstGeom>
          <a:noFill/>
        </p:spPr>
        <p:txBody>
          <a:bodyPr wrap="square" rtlCol="0">
            <a:spAutoFit/>
          </a:bodyPr>
          <a:lstStyle/>
          <a:p>
            <a:pPr fontAlgn="t"/>
            <a:r>
              <a:rPr lang="en-US" dirty="0" smtClean="0"/>
              <a:t> </a:t>
            </a:r>
            <a:r>
              <a:rPr lang="en-US" sz="2800" dirty="0" smtClean="0"/>
              <a:t>What I would say is, if it includes enough information for someone to find its location in 3 dimensional space, then it's geospatial data. Specific coordinates (as in GIS data) are not necessarily required. Some might disagree with that, but that's my view. – </a:t>
            </a:r>
            <a:r>
              <a:rPr lang="en-US" sz="2800" dirty="0" smtClean="0">
                <a:hlinkClick r:id="rId3" tooltip="2502 reputation"/>
              </a:rPr>
              <a:t>Don </a:t>
            </a:r>
            <a:r>
              <a:rPr lang="en-US" sz="2800" dirty="0" err="1" smtClean="0">
                <a:hlinkClick r:id="rId3" tooltip="2502 reputation"/>
              </a:rPr>
              <a:t>Meltz</a:t>
            </a:r>
            <a:r>
              <a:rPr lang="en-US" sz="2800" dirty="0" smtClean="0"/>
              <a:t> </a:t>
            </a:r>
            <a:r>
              <a:rPr lang="en-US" sz="2800" dirty="0" smtClean="0">
                <a:hlinkClick r:id="rId2"/>
              </a:rPr>
              <a:t>Aug 5 '10 at 2:09</a:t>
            </a:r>
            <a:endParaRPr lang="en-US" sz="28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Because statistical data has a geographic dimension most geographers would think of it as “geospatial data” (where the geographic dimension has statistical attributes associated to it)</a:t>
            </a:r>
          </a:p>
          <a:p>
            <a:r>
              <a:rPr lang="en-US" dirty="0" smtClean="0"/>
              <a:t>However, statisticians need to have deep and very explicit descriptive information about how and why their data comes into existence (hence DDI)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what’s the problem?</a:t>
            </a:r>
            <a:endParaRPr lang="en-US" dirty="0"/>
          </a:p>
        </p:txBody>
      </p:sp>
      <p:sp>
        <p:nvSpPr>
          <p:cNvPr id="3" name="Content Placeholder 2"/>
          <p:cNvSpPr>
            <a:spLocks noGrp="1"/>
          </p:cNvSpPr>
          <p:nvPr>
            <p:ph idx="1"/>
          </p:nvPr>
        </p:nvSpPr>
        <p:spPr/>
        <p:txBody>
          <a:bodyPr>
            <a:normAutofit fontScale="92500"/>
          </a:bodyPr>
          <a:lstStyle/>
          <a:p>
            <a:r>
              <a:rPr lang="en-US" dirty="0" smtClean="0"/>
              <a:t>Geographers have been very good at describing their “space” and have provided a clear “plug in” point for attaching descriptive data about that space.</a:t>
            </a:r>
          </a:p>
          <a:p>
            <a:r>
              <a:rPr lang="en-US" dirty="0" smtClean="0"/>
              <a:t>Statisticians assume there is a geographic or spatial dimension to their data but minimize the description of it based on assumptions, lack of understanding, and the use of the spatial dimension as a means of controlling confidentiality.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needed</a:t>
            </a:r>
            <a:endParaRPr lang="en-US" dirty="0"/>
          </a:p>
        </p:txBody>
      </p:sp>
      <p:sp>
        <p:nvSpPr>
          <p:cNvPr id="3" name="Content Placeholder 2"/>
          <p:cNvSpPr>
            <a:spLocks noGrp="1"/>
          </p:cNvSpPr>
          <p:nvPr>
            <p:ph idx="1"/>
          </p:nvPr>
        </p:nvSpPr>
        <p:spPr/>
        <p:txBody>
          <a:bodyPr/>
          <a:lstStyle/>
          <a:p>
            <a:r>
              <a:rPr lang="en-US" dirty="0" smtClean="0"/>
              <a:t>First a better understanding of what geospatial data is and what it does</a:t>
            </a:r>
          </a:p>
          <a:p>
            <a:r>
              <a:rPr lang="en-US" dirty="0" smtClean="0"/>
              <a:t>How geospatial data is used to associate “attribute” data to a geospatial location and how different types of geospatial information can be layered to support analysis of interactions between those layers.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 spatial data</a:t>
            </a:r>
            <a:endParaRPr lang="en-US" dirty="0"/>
          </a:p>
        </p:txBody>
      </p:sp>
      <p:sp>
        <p:nvSpPr>
          <p:cNvPr id="5" name="Text Placeholder 4"/>
          <p:cNvSpPr>
            <a:spLocks noGrp="1"/>
          </p:cNvSpPr>
          <p:nvPr>
            <p:ph type="body" idx="1"/>
          </p:nvPr>
        </p:nvSpPr>
        <p:spPr>
          <a:xfrm>
            <a:off x="533400" y="1371600"/>
            <a:ext cx="4040188" cy="838200"/>
          </a:xfrm>
        </p:spPr>
        <p:txBody>
          <a:bodyPr/>
          <a:lstStyle/>
          <a:p>
            <a:r>
              <a:rPr lang="en-US" dirty="0" smtClean="0"/>
              <a:t>Raster</a:t>
            </a:r>
            <a:endParaRPr lang="en-US" dirty="0"/>
          </a:p>
        </p:txBody>
      </p:sp>
      <p:sp>
        <p:nvSpPr>
          <p:cNvPr id="7" name="Text Placeholder 6"/>
          <p:cNvSpPr>
            <a:spLocks noGrp="1"/>
          </p:cNvSpPr>
          <p:nvPr>
            <p:ph type="body" sz="half" idx="3"/>
          </p:nvPr>
        </p:nvSpPr>
        <p:spPr>
          <a:xfrm>
            <a:off x="4724400" y="1371600"/>
            <a:ext cx="4041775" cy="838200"/>
          </a:xfrm>
        </p:spPr>
        <p:txBody>
          <a:bodyPr/>
          <a:lstStyle/>
          <a:p>
            <a:r>
              <a:rPr lang="en-US" dirty="0" smtClean="0"/>
              <a:t>Vector</a:t>
            </a:r>
            <a:endParaRPr lang="en-US" dirty="0"/>
          </a:p>
        </p:txBody>
      </p:sp>
      <p:sp>
        <p:nvSpPr>
          <p:cNvPr id="6" name="Content Placeholder 5"/>
          <p:cNvSpPr>
            <a:spLocks noGrp="1"/>
          </p:cNvSpPr>
          <p:nvPr>
            <p:ph sz="quarter" idx="2"/>
          </p:nvPr>
        </p:nvSpPr>
        <p:spPr>
          <a:xfrm>
            <a:off x="457200" y="2133600"/>
            <a:ext cx="4040188" cy="3941763"/>
          </a:xfrm>
        </p:spPr>
        <p:txBody>
          <a:bodyPr/>
          <a:lstStyle/>
          <a:p>
            <a:r>
              <a:rPr lang="en-US" dirty="0"/>
              <a:t>In the raster data model, land cover is represented as:</a:t>
            </a:r>
          </a:p>
          <a:p>
            <a:pPr lvl="1"/>
            <a:r>
              <a:rPr lang="en-US" dirty="0"/>
              <a:t>single square </a:t>
            </a:r>
            <a:r>
              <a:rPr lang="en-US" dirty="0" smtClean="0"/>
              <a:t>cells</a:t>
            </a:r>
            <a:r>
              <a:rPr lang="en-US" dirty="0"/>
              <a:t> </a:t>
            </a:r>
          </a:p>
          <a:p>
            <a:r>
              <a:rPr lang="en-US" dirty="0"/>
              <a:t>Each cell will have a value corresponding to its land cover type.</a:t>
            </a:r>
          </a:p>
          <a:p>
            <a:endParaRPr lang="en-US" dirty="0"/>
          </a:p>
        </p:txBody>
      </p:sp>
      <p:sp>
        <p:nvSpPr>
          <p:cNvPr id="8" name="Content Placeholder 7"/>
          <p:cNvSpPr>
            <a:spLocks noGrp="1"/>
          </p:cNvSpPr>
          <p:nvPr>
            <p:ph sz="quarter" idx="4"/>
          </p:nvPr>
        </p:nvSpPr>
        <p:spPr>
          <a:xfrm>
            <a:off x="4648200" y="2286000"/>
            <a:ext cx="4041775" cy="3941763"/>
          </a:xfrm>
        </p:spPr>
        <p:txBody>
          <a:bodyPr/>
          <a:lstStyle/>
          <a:p>
            <a:r>
              <a:rPr lang="en-US" dirty="0"/>
              <a:t>In the vector data model, features on the earth are represented as</a:t>
            </a:r>
          </a:p>
          <a:p>
            <a:pPr lvl="1"/>
            <a:r>
              <a:rPr lang="en-US" dirty="0"/>
              <a:t>points</a:t>
            </a:r>
          </a:p>
          <a:p>
            <a:pPr lvl="1"/>
            <a:r>
              <a:rPr lang="en-US" dirty="0"/>
              <a:t>lines / routes</a:t>
            </a:r>
          </a:p>
          <a:p>
            <a:pPr lvl="1"/>
            <a:r>
              <a:rPr lang="en-US" dirty="0"/>
              <a:t>polygons / regions</a:t>
            </a:r>
          </a:p>
          <a:p>
            <a:pPr lvl="1"/>
            <a:r>
              <a:rPr lang="en-US" dirty="0"/>
              <a:t>TINs (triangulated irregular networks)</a:t>
            </a:r>
          </a:p>
          <a:p>
            <a:endParaRPr lang="en-US" dirty="0"/>
          </a:p>
        </p:txBody>
      </p:sp>
      <p:sp>
        <p:nvSpPr>
          <p:cNvPr id="4" name="TextBox 3"/>
          <p:cNvSpPr txBox="1"/>
          <p:nvPr/>
        </p:nvSpPr>
        <p:spPr>
          <a:xfrm>
            <a:off x="2209800" y="6248400"/>
            <a:ext cx="6481070" cy="369332"/>
          </a:xfrm>
          <a:prstGeom prst="rect">
            <a:avLst/>
          </a:prstGeom>
          <a:noFill/>
        </p:spPr>
        <p:txBody>
          <a:bodyPr wrap="none" rtlCol="0">
            <a:spAutoFit/>
          </a:bodyPr>
          <a:lstStyle/>
          <a:p>
            <a:r>
              <a:rPr lang="en-US" dirty="0" smtClean="0"/>
              <a:t>http://gis.washington.edu/phurvitz/professional/SSI/datatype.html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1574</TotalTime>
  <Words>2224</Words>
  <Application>Microsoft Office PowerPoint</Application>
  <PresentationFormat>On-screen Show (4:3)</PresentationFormat>
  <Paragraphs>231</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Franklin Gothic Book</vt:lpstr>
      <vt:lpstr>Wingdings 2</vt:lpstr>
      <vt:lpstr>Technic</vt:lpstr>
      <vt:lpstr>Geospatial content in DDI:  Expressing geography  for studies and variables</vt:lpstr>
      <vt:lpstr>Abstract</vt:lpstr>
      <vt:lpstr>Information used to create accurate links between data sets at the spatial level </vt:lpstr>
      <vt:lpstr>Define “geospatial data” for a non-GIS professional</vt:lpstr>
      <vt:lpstr>Define “geospatial data” for a non-GIS professional</vt:lpstr>
      <vt:lpstr>Summary</vt:lpstr>
      <vt:lpstr>So what’s the problem?</vt:lpstr>
      <vt:lpstr>What’s needed</vt:lpstr>
      <vt:lpstr>Let’s start with spatial data</vt:lpstr>
      <vt:lpstr>Let’s start with spatial data</vt:lpstr>
      <vt:lpstr>Storage layers</vt:lpstr>
      <vt:lpstr>Associating Attributes</vt:lpstr>
      <vt:lpstr>What does that mean?</vt:lpstr>
      <vt:lpstr>Focus on common spatial types in statistical data</vt:lpstr>
      <vt:lpstr>Focus on common spatial types in statistical data</vt:lpstr>
      <vt:lpstr>Focus on common spatial types in statistical data</vt:lpstr>
      <vt:lpstr>Linking statistical data at the spatial layer</vt:lpstr>
      <vt:lpstr>What type of space is it?</vt:lpstr>
      <vt:lpstr>Which space of that type?</vt:lpstr>
      <vt:lpstr>Do the time frames match?</vt:lpstr>
      <vt:lpstr>Summary of linking between statistical data sets</vt:lpstr>
      <vt:lpstr>Structures in commonly used standards to capture this information </vt:lpstr>
      <vt:lpstr>DDI Codebook</vt:lpstr>
      <vt:lpstr>DDI-Codebook (cont.)</vt:lpstr>
      <vt:lpstr>DDI-Codebook (cont.)</vt:lpstr>
      <vt:lpstr>DDI-C: Outstanding Issues</vt:lpstr>
      <vt:lpstr>DDI-Lifecycle</vt:lpstr>
      <vt:lpstr>DDI-Lifecycle (cont.)</vt:lpstr>
      <vt:lpstr>DDI-Lifecycle (cont.)</vt:lpstr>
      <vt:lpstr>Content that should be provided by data producers in order to support the search for related data in an open-data environment </vt:lpstr>
      <vt:lpstr>Study level information</vt:lpstr>
      <vt:lpstr>How do geographers search?</vt:lpstr>
      <vt:lpstr>Following links</vt:lpstr>
      <vt:lpstr>Outstanding Issues</vt:lpstr>
      <vt:lpstr>Issues for Geospatial data </vt:lpstr>
      <vt:lpstr>Issues for Statistical Data</vt:lpstr>
      <vt:lpstr>Community level approach</vt:lpstr>
      <vt:lpstr>Links to geospatial metadata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interface between spatial and statistical data</dc:title>
  <dc:creator>wendy</dc:creator>
  <cp:lastModifiedBy>Wendy Thomas</cp:lastModifiedBy>
  <cp:revision>8</cp:revision>
  <dcterms:created xsi:type="dcterms:W3CDTF">2015-11-30T09:18:33Z</dcterms:created>
  <dcterms:modified xsi:type="dcterms:W3CDTF">2016-04-07T00:44:19Z</dcterms:modified>
</cp:coreProperties>
</file>