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0" r:id="rId2"/>
    <p:sldMasterId id="2147483672" r:id="rId3"/>
  </p:sldMasterIdLst>
  <p:handoutMasterIdLst>
    <p:handoutMasterId r:id="rId21"/>
  </p:handoutMasterIdLst>
  <p:sldIdLst>
    <p:sldId id="260" r:id="rId4"/>
    <p:sldId id="257" r:id="rId5"/>
    <p:sldId id="261" r:id="rId6"/>
    <p:sldId id="263" r:id="rId7"/>
    <p:sldId id="265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6" y="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254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3D39A-FB07-40D8-B455-E5E7D563DE7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8EA67-873D-465F-B78C-7C9FBF3A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04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4294967295"/>
          </p:nvPr>
        </p:nvSpPr>
        <p:spPr>
          <a:xfrm>
            <a:off x="457200" y="1970531"/>
            <a:ext cx="8229600" cy="1175005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spcBef>
                <a:spcPts val="600"/>
              </a:spcBef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43483"/>
            <a:ext cx="8229600" cy="1527048"/>
          </a:xfrm>
          <a:prstGeom prst="rect">
            <a:avLst/>
          </a:prstGeom>
        </p:spPr>
        <p:txBody>
          <a:bodyPr/>
          <a:lstStyle>
            <a:lvl1pPr>
              <a:lnSpc>
                <a:spcPts val="5700"/>
              </a:lnSpc>
              <a:spcBef>
                <a:spcPts val="600"/>
              </a:spcBef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Click, add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6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8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04672"/>
          </a:xfrm>
        </p:spPr>
        <p:txBody>
          <a:bodyPr/>
          <a:lstStyle>
            <a:lvl1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3992563"/>
          </a:xfrm>
        </p:spPr>
        <p:txBody>
          <a:bodyPr/>
          <a:lstStyle>
            <a:lvl1pPr>
              <a:defRPr baseline="0"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CE1126"/>
              </a:buCl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(not recommended)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96400" y="6335376"/>
            <a:ext cx="5791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rgbClr val="002060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bls.gov</a:t>
            </a:r>
          </a:p>
        </p:txBody>
      </p:sp>
    </p:spTree>
    <p:extLst>
      <p:ext uri="{BB962C8B-B14F-4D97-AF65-F5344CB8AC3E}">
        <p14:creationId xmlns:p14="http://schemas.microsoft.com/office/powerpoint/2010/main" val="4509417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  <p15:guide id="2" pos="5472">
          <p15:clr>
            <a:srgbClr val="FBAE40"/>
          </p15:clr>
        </p15:guide>
        <p15:guide id="3" orient="horz" pos="2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11163" y="1689100"/>
            <a:ext cx="4122737" cy="45640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67263" y="1689100"/>
            <a:ext cx="4122737" cy="45640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5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33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2093913"/>
            <a:ext cx="3871913" cy="40560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814887" y="2093913"/>
            <a:ext cx="3871913" cy="4056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608138"/>
            <a:ext cx="3871913" cy="485775"/>
          </a:xfrm>
        </p:spPr>
        <p:txBody>
          <a:bodyPr/>
          <a:lstStyle>
            <a:lvl1pPr marL="0" indent="0">
              <a:buFontTx/>
              <a:buNone/>
              <a:defRPr sz="2800"/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dirty="0" smtClean="0"/>
              <a:t>Compare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14886" y="1608138"/>
            <a:ext cx="3871913" cy="485775"/>
          </a:xfrm>
        </p:spPr>
        <p:txBody>
          <a:bodyPr/>
          <a:lstStyle>
            <a:lvl1pPr marL="0" indent="0">
              <a:buFontTx/>
              <a:buNone/>
              <a:defRPr sz="2800"/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dirty="0" smtClean="0"/>
              <a:t>Compare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9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8316" y="2516393"/>
            <a:ext cx="8229600" cy="1096962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429000" y="722672"/>
            <a:ext cx="5235677" cy="525744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98464" y="1526458"/>
            <a:ext cx="3030536" cy="445365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98464" y="722672"/>
            <a:ext cx="3030536" cy="738188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5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86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3" r="4623"/>
          <a:stretch/>
        </p:blipFill>
        <p:spPr>
          <a:xfrm>
            <a:off x="-175491" y="0"/>
            <a:ext cx="9319491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368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8229600" cy="105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2" y="5881445"/>
            <a:ext cx="8439702" cy="9765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43" y="6205585"/>
            <a:ext cx="1016247" cy="608236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96400" y="6335376"/>
            <a:ext cx="5791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bls.gov</a:t>
            </a:r>
          </a:p>
        </p:txBody>
      </p:sp>
    </p:spTree>
    <p:extLst>
      <p:ext uri="{BB962C8B-B14F-4D97-AF65-F5344CB8AC3E}">
        <p14:creationId xmlns:p14="http://schemas.microsoft.com/office/powerpoint/2010/main" val="180725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0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 userDrawn="1">
          <p15:clr>
            <a:srgbClr val="F26B43"/>
          </p15:clr>
        </p15:guide>
        <p15:guide id="2" pos="5472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8" y="5899731"/>
            <a:ext cx="8439702" cy="976557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 userDrawn="1">
            <p:ph type="title"/>
          </p:nvPr>
        </p:nvSpPr>
        <p:spPr bwMode="auto">
          <a:xfrm>
            <a:off x="457200" y="274638"/>
            <a:ext cx="82296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27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752601"/>
            <a:ext cx="8229600" cy="3960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(not recommended)</a:t>
            </a:r>
          </a:p>
          <a:p>
            <a:pPr lvl="4"/>
            <a:endParaRPr lang="en-US" dirty="0" smtClean="0"/>
          </a:p>
          <a:p>
            <a:pPr lvl="3"/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498" y="6199678"/>
            <a:ext cx="1017423" cy="60894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96400" y="6335376"/>
            <a:ext cx="5791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rgbClr val="002060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bls.gov</a:t>
            </a:r>
          </a:p>
        </p:txBody>
      </p:sp>
    </p:spTree>
    <p:extLst>
      <p:ext uri="{BB962C8B-B14F-4D97-AF65-F5344CB8AC3E}">
        <p14:creationId xmlns:p14="http://schemas.microsoft.com/office/powerpoint/2010/main" val="168648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71" r:id="rId2"/>
    <p:sldLayoutId id="2147483690" r:id="rId3"/>
    <p:sldLayoutId id="2147483695" r:id="rId4"/>
    <p:sldLayoutId id="2147483692" r:id="rId5"/>
    <p:sldLayoutId id="2147483693" r:id="rId6"/>
    <p:sldLayoutId id="2147483694" r:id="rId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92168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80000"/>
        <a:buFont typeface="Wingdings" pitchFamily="2" charset="2"/>
        <a:buChar char=""/>
        <a:defRPr sz="32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Font typeface="Wingdings 3" pitchFamily="18" charset="2"/>
        <a:buChar char=""/>
        <a:defRPr sz="28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Font typeface="Calibri" pitchFamily="34" charset="0"/>
        <a:buChar char="–"/>
        <a:defRPr sz="24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125000"/>
        <a:buFont typeface="Arial" charset="0"/>
        <a:buChar char="•"/>
        <a:defRPr sz="20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 kern="1200">
          <a:solidFill>
            <a:srgbClr val="000000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F26B43"/>
          </p15:clr>
        </p15:guide>
        <p15:guide id="2" pos="5472">
          <p15:clr>
            <a:srgbClr val="F26B43"/>
          </p15:clr>
        </p15:guide>
        <p15:guide id="3" orient="horz" pos="2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9955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57200" y="466344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Contact Information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2" y="5881445"/>
            <a:ext cx="8439702" cy="9765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43" y="6205585"/>
            <a:ext cx="1016247" cy="608236"/>
          </a:xfrm>
          <a:prstGeom prst="rect">
            <a:avLst/>
          </a:prstGeom>
        </p:spPr>
      </p:pic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96400" y="6335376"/>
            <a:ext cx="5791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bls.gov</a:t>
            </a:r>
          </a:p>
        </p:txBody>
      </p:sp>
    </p:spTree>
    <p:extLst>
      <p:ext uri="{BB962C8B-B14F-4D97-AF65-F5344CB8AC3E}">
        <p14:creationId xmlns:p14="http://schemas.microsoft.com/office/powerpoint/2010/main" val="84418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">
          <p15:clr>
            <a:srgbClr val="F26B43"/>
          </p15:clr>
        </p15:guide>
        <p15:guide id="2" pos="5472">
          <p15:clr>
            <a:srgbClr val="F26B43"/>
          </p15:clr>
        </p15:guide>
        <p15:guide id="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DDI and Colectica to </a:t>
            </a:r>
            <a:r>
              <a:rPr lang="en-US" dirty="0" smtClean="0"/>
              <a:t>Document </a:t>
            </a:r>
            <a:r>
              <a:rPr lang="en-US" dirty="0"/>
              <a:t>the US Consumer Expenditure Survey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3145535"/>
            <a:ext cx="8229600" cy="256946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400"/>
              </a:lnSpc>
              <a:spcBef>
                <a:spcPts val="6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dirty="0" smtClean="0"/>
              <a:t>Dan Gillman</a:t>
            </a:r>
          </a:p>
          <a:p>
            <a:pPr>
              <a:lnSpc>
                <a:spcPts val="3300"/>
              </a:lnSpc>
            </a:pPr>
            <a:r>
              <a:rPr lang="en-US" b="0" dirty="0" smtClean="0"/>
              <a:t>Information Scientist</a:t>
            </a:r>
          </a:p>
          <a:p>
            <a:pPr>
              <a:lnSpc>
                <a:spcPts val="3300"/>
              </a:lnSpc>
            </a:pPr>
            <a:r>
              <a:rPr lang="en-US" b="0" i="1" dirty="0" smtClean="0"/>
              <a:t>US Bureau of Labor Statistics</a:t>
            </a:r>
          </a:p>
          <a:p>
            <a:pPr>
              <a:lnSpc>
                <a:spcPts val="3300"/>
              </a:lnSpc>
            </a:pPr>
            <a:r>
              <a:rPr lang="en-US" b="0" dirty="0" smtClean="0"/>
              <a:t>NADDI</a:t>
            </a:r>
          </a:p>
          <a:p>
            <a:pPr>
              <a:lnSpc>
                <a:spcPts val="3300"/>
              </a:lnSpc>
            </a:pPr>
            <a:r>
              <a:rPr lang="en-US" b="0" dirty="0" smtClean="0"/>
              <a:t>8 April 2016</a:t>
            </a:r>
          </a:p>
        </p:txBody>
      </p:sp>
    </p:spTree>
    <p:extLst>
      <p:ext uri="{BB962C8B-B14F-4D97-AF65-F5344CB8AC3E}">
        <p14:creationId xmlns:p14="http://schemas.microsoft.com/office/powerpoint/2010/main" val="399625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3"/>
            <a:ext cx="8229600" cy="4796028"/>
          </a:xfrm>
        </p:spPr>
        <p:txBody>
          <a:bodyPr/>
          <a:lstStyle/>
          <a:p>
            <a:r>
              <a:rPr lang="en-US" dirty="0" smtClean="0"/>
              <a:t>Changes occur in odd years</a:t>
            </a:r>
          </a:p>
          <a:p>
            <a:pPr lvl="1"/>
            <a:r>
              <a:rPr lang="en-US" dirty="0" smtClean="0"/>
              <a:t>Selected years 2012 and 2013</a:t>
            </a:r>
          </a:p>
          <a:p>
            <a:pPr lvl="1"/>
            <a:r>
              <a:rPr lang="en-US" dirty="0" smtClean="0"/>
              <a:t>Large changes in 2013</a:t>
            </a:r>
          </a:p>
          <a:p>
            <a:r>
              <a:rPr lang="en-US" dirty="0" smtClean="0"/>
              <a:t>Software – Colectica Designer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pilot will use Repository/Portal</a:t>
            </a:r>
          </a:p>
          <a:p>
            <a:pPr lvl="1"/>
            <a:r>
              <a:rPr lang="en-US" dirty="0" smtClean="0"/>
              <a:t>To begin in June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pilot goals:</a:t>
            </a:r>
          </a:p>
          <a:p>
            <a:pPr lvl="1"/>
            <a:r>
              <a:rPr lang="en-US" dirty="0" smtClean="0"/>
              <a:t>Persuade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3"/>
            <a:ext cx="8229600" cy="4796028"/>
          </a:xfrm>
        </p:spPr>
        <p:txBody>
          <a:bodyPr/>
          <a:lstStyle/>
          <a:p>
            <a:r>
              <a:rPr lang="en-US" dirty="0" smtClean="0"/>
              <a:t>DDI quite flexible</a:t>
            </a:r>
          </a:p>
          <a:p>
            <a:pPr lvl="1"/>
            <a:r>
              <a:rPr lang="en-US" dirty="0" smtClean="0"/>
              <a:t>Many options</a:t>
            </a:r>
          </a:p>
          <a:p>
            <a:pPr lvl="2"/>
            <a:r>
              <a:rPr lang="en-US" dirty="0" smtClean="0"/>
              <a:t>Groups and Sets</a:t>
            </a:r>
          </a:p>
          <a:p>
            <a:pPr lvl="2"/>
            <a:r>
              <a:rPr lang="en-US" dirty="0" smtClean="0"/>
              <a:t>Packages</a:t>
            </a:r>
          </a:p>
          <a:p>
            <a:r>
              <a:rPr lang="en-US" dirty="0" smtClean="0"/>
              <a:t>Want to map CE onto DDI the </a:t>
            </a:r>
            <a:r>
              <a:rPr lang="en-US" u="sng" dirty="0" smtClean="0"/>
              <a:t>right</a:t>
            </a:r>
            <a:r>
              <a:rPr lang="en-US" dirty="0" smtClean="0"/>
              <a:t>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23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4066"/>
            <a:ext cx="8229600" cy="4666317"/>
          </a:xfrm>
        </p:spPr>
        <p:txBody>
          <a:bodyPr/>
          <a:lstStyle/>
          <a:p>
            <a:r>
              <a:rPr lang="en-US" dirty="0" smtClean="0"/>
              <a:t>Project developed under technical staff</a:t>
            </a:r>
          </a:p>
          <a:p>
            <a:pPr lvl="1"/>
            <a:r>
              <a:rPr lang="en-US" dirty="0" smtClean="0"/>
              <a:t>Upper management not involved</a:t>
            </a:r>
          </a:p>
          <a:p>
            <a:pPr lvl="1"/>
            <a:r>
              <a:rPr lang="en-US" dirty="0" smtClean="0"/>
              <a:t>Middle management supportive</a:t>
            </a:r>
          </a:p>
          <a:p>
            <a:pPr lvl="1"/>
            <a:r>
              <a:rPr lang="en-US" dirty="0" smtClean="0"/>
              <a:t>How to get UM on board?</a:t>
            </a:r>
          </a:p>
          <a:p>
            <a:pPr lvl="2"/>
            <a:r>
              <a:rPr lang="en-US" dirty="0" smtClean="0"/>
              <a:t>Need UM for long term funding and support</a:t>
            </a:r>
          </a:p>
          <a:p>
            <a:r>
              <a:rPr lang="en-US" dirty="0"/>
              <a:t>User interface of Designer is limited</a:t>
            </a:r>
          </a:p>
          <a:p>
            <a:pPr lvl="1"/>
            <a:r>
              <a:rPr lang="en-US" dirty="0"/>
              <a:t>Good ideas die due to poor presentation</a:t>
            </a:r>
          </a:p>
          <a:p>
            <a:pPr lvl="1"/>
            <a:r>
              <a:rPr lang="en-US" dirty="0"/>
              <a:t>Plan to use </a:t>
            </a:r>
            <a:r>
              <a:rPr lang="en-US" dirty="0" smtClean="0"/>
              <a:t>repository/portal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9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133833"/>
          </a:xfrm>
        </p:spPr>
        <p:txBody>
          <a:bodyPr/>
          <a:lstStyle/>
          <a:p>
            <a:r>
              <a:rPr lang="en-US" dirty="0" smtClean="0"/>
              <a:t>Learning curve for using repository/portal?</a:t>
            </a:r>
          </a:p>
          <a:p>
            <a:pPr lvl="1"/>
            <a:r>
              <a:rPr lang="en-US" dirty="0" smtClean="0"/>
              <a:t>Steep</a:t>
            </a:r>
            <a:r>
              <a:rPr lang="en-US" dirty="0"/>
              <a:t>?</a:t>
            </a:r>
          </a:p>
          <a:p>
            <a:r>
              <a:rPr lang="en-US" dirty="0" smtClean="0"/>
              <a:t>Presentation</a:t>
            </a:r>
            <a:endParaRPr lang="en-US" dirty="0"/>
          </a:p>
          <a:p>
            <a:pPr lvl="1"/>
            <a:r>
              <a:rPr lang="en-US" dirty="0"/>
              <a:t>Where is the best </a:t>
            </a:r>
            <a:r>
              <a:rPr lang="en-US" i="1" dirty="0"/>
              <a:t>wow</a:t>
            </a:r>
            <a:r>
              <a:rPr lang="en-US" dirty="0"/>
              <a:t> factor?</a:t>
            </a:r>
          </a:p>
          <a:p>
            <a:pPr lvl="1"/>
            <a:r>
              <a:rPr lang="en-US" dirty="0"/>
              <a:t>What functionality might be easiest to build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Are there best practices for </a:t>
            </a:r>
            <a:r>
              <a:rPr lang="en-US" dirty="0" smtClean="0"/>
              <a:t>presentation?</a:t>
            </a:r>
            <a:endParaRPr lang="en-US" dirty="0"/>
          </a:p>
          <a:p>
            <a:pPr lvl="1"/>
            <a:r>
              <a:rPr lang="en-US" dirty="0"/>
              <a:t>Anything written down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03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109"/>
            <a:ext cx="8686800" cy="4664466"/>
          </a:xfrm>
        </p:spPr>
        <p:txBody>
          <a:bodyPr/>
          <a:lstStyle/>
          <a:p>
            <a:r>
              <a:rPr lang="en-US" dirty="0"/>
              <a:t>Identifying purpose of DDI constructs?</a:t>
            </a:r>
          </a:p>
          <a:p>
            <a:r>
              <a:rPr lang="en-US" dirty="0" smtClean="0"/>
              <a:t>CE is rather complex …</a:t>
            </a:r>
          </a:p>
          <a:p>
            <a:pPr lvl="1"/>
            <a:r>
              <a:rPr lang="en-US" dirty="0" smtClean="0"/>
              <a:t>DDI has a lot of options</a:t>
            </a:r>
          </a:p>
          <a:p>
            <a:pPr lvl="2"/>
            <a:r>
              <a:rPr lang="en-US" dirty="0" smtClean="0"/>
              <a:t>Are there best practices for using DDI?</a:t>
            </a:r>
          </a:p>
          <a:p>
            <a:r>
              <a:rPr lang="en-US" dirty="0" smtClean="0"/>
              <a:t>Metadata interoperability concerns</a:t>
            </a:r>
          </a:p>
          <a:p>
            <a:pPr lvl="2"/>
            <a:r>
              <a:rPr lang="en-US" dirty="0" smtClean="0"/>
              <a:t>Are there standard ways for using DDI?</a:t>
            </a:r>
          </a:p>
          <a:p>
            <a:r>
              <a:rPr lang="en-US" dirty="0" smtClean="0"/>
              <a:t>Interoperability</a:t>
            </a:r>
          </a:p>
          <a:p>
            <a:pPr lvl="2"/>
            <a:r>
              <a:rPr lang="en-US" dirty="0" smtClean="0"/>
              <a:t>Read others’ DDI metadata?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74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109"/>
            <a:ext cx="8686800" cy="4664466"/>
          </a:xfrm>
        </p:spPr>
        <p:txBody>
          <a:bodyPr/>
          <a:lstStyle/>
          <a:p>
            <a:r>
              <a:rPr lang="en-US" dirty="0"/>
              <a:t>What’s the best current way to describe</a:t>
            </a:r>
          </a:p>
          <a:p>
            <a:pPr lvl="2"/>
            <a:r>
              <a:rPr lang="en-US" dirty="0"/>
              <a:t>Editing</a:t>
            </a:r>
          </a:p>
          <a:p>
            <a:pPr lvl="2"/>
            <a:r>
              <a:rPr lang="en-US" dirty="0"/>
              <a:t>Imputation</a:t>
            </a:r>
          </a:p>
          <a:p>
            <a:pPr lvl="2"/>
            <a:r>
              <a:rPr lang="en-US" dirty="0"/>
              <a:t>Coding</a:t>
            </a:r>
          </a:p>
          <a:p>
            <a:pPr lvl="2"/>
            <a:r>
              <a:rPr lang="en-US" dirty="0"/>
              <a:t>Estimation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37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7748" y="2195906"/>
            <a:ext cx="8229600" cy="1096962"/>
          </a:xfrm>
        </p:spPr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5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57200" y="1828800"/>
            <a:ext cx="8229600" cy="381138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400"/>
              </a:lnSpc>
              <a:spcBef>
                <a:spcPts val="6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3600" dirty="0" smtClean="0"/>
              <a:t>Dan Gillman</a:t>
            </a:r>
          </a:p>
          <a:p>
            <a:pPr>
              <a:lnSpc>
                <a:spcPts val="3700"/>
              </a:lnSpc>
            </a:pPr>
            <a:r>
              <a:rPr lang="en-US" sz="3600" b="0" dirty="0" smtClean="0"/>
              <a:t>Information Scientist</a:t>
            </a:r>
          </a:p>
          <a:p>
            <a:pPr>
              <a:lnSpc>
                <a:spcPts val="3700"/>
              </a:lnSpc>
            </a:pPr>
            <a:r>
              <a:rPr lang="en-US" sz="3600" b="0" dirty="0" smtClean="0"/>
              <a:t>Office of Survey </a:t>
            </a:r>
            <a:r>
              <a:rPr lang="en-US" sz="3600" b="0" dirty="0"/>
              <a:t>M</a:t>
            </a:r>
            <a:r>
              <a:rPr lang="en-US" sz="3600" b="0" dirty="0" smtClean="0"/>
              <a:t>ethods Research</a:t>
            </a:r>
          </a:p>
          <a:p>
            <a:pPr>
              <a:lnSpc>
                <a:spcPts val="3700"/>
              </a:lnSpc>
            </a:pPr>
            <a:r>
              <a:rPr lang="en-US" sz="3600" b="0" dirty="0" smtClean="0"/>
              <a:t>202-691-7523</a:t>
            </a:r>
          </a:p>
          <a:p>
            <a:pPr>
              <a:lnSpc>
                <a:spcPts val="3700"/>
              </a:lnSpc>
            </a:pPr>
            <a:r>
              <a:rPr lang="en-US" sz="3600" b="0" dirty="0" smtClean="0"/>
              <a:t>Gillman.Daniel@bls.gov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153521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Consumer Expenditure (CE) Survey</a:t>
            </a:r>
          </a:p>
          <a:p>
            <a:r>
              <a:rPr lang="en-US" dirty="0" smtClean="0"/>
              <a:t>CE Production Phases</a:t>
            </a:r>
          </a:p>
          <a:p>
            <a:r>
              <a:rPr lang="en-US" dirty="0" smtClean="0"/>
              <a:t>Pilot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4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Conducted jointly by</a:t>
            </a:r>
          </a:p>
          <a:p>
            <a:pPr lvl="1"/>
            <a:r>
              <a:rPr lang="en-US" dirty="0"/>
              <a:t>Bureau of Labor </a:t>
            </a:r>
            <a:r>
              <a:rPr lang="en-US" dirty="0" smtClean="0"/>
              <a:t>Statistics		Census </a:t>
            </a:r>
            <a:r>
              <a:rPr lang="en-US" dirty="0"/>
              <a:t>Bureau</a:t>
            </a:r>
          </a:p>
          <a:p>
            <a:r>
              <a:rPr lang="en-US" dirty="0" smtClean="0"/>
              <a:t>Actually, two surveys</a:t>
            </a:r>
          </a:p>
          <a:p>
            <a:pPr lvl="1"/>
            <a:r>
              <a:rPr lang="en-US" dirty="0" smtClean="0"/>
              <a:t>Diary		Interview</a:t>
            </a:r>
            <a:endParaRPr lang="en-US" dirty="0"/>
          </a:p>
          <a:p>
            <a:r>
              <a:rPr lang="en-US" dirty="0" smtClean="0"/>
              <a:t>Combined tabular data released twice yearly</a:t>
            </a:r>
          </a:p>
          <a:p>
            <a:pPr lvl="1"/>
            <a:r>
              <a:rPr lang="en-US" dirty="0" smtClean="0"/>
              <a:t>Each cover 12 month period</a:t>
            </a:r>
          </a:p>
          <a:p>
            <a:r>
              <a:rPr lang="en-US" dirty="0" smtClean="0"/>
              <a:t>PUMD released yearly</a:t>
            </a:r>
          </a:p>
        </p:txBody>
      </p:sp>
    </p:spTree>
    <p:extLst>
      <p:ext uri="{BB962C8B-B14F-4D97-AF65-F5344CB8AC3E}">
        <p14:creationId xmlns:p14="http://schemas.microsoft.com/office/powerpoint/2010/main" val="217586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4476"/>
            <a:ext cx="8229600" cy="4533900"/>
          </a:xfrm>
        </p:spPr>
        <p:txBody>
          <a:bodyPr/>
          <a:lstStyle/>
          <a:p>
            <a:r>
              <a:rPr lang="en-US" sz="2800" dirty="0" smtClean="0"/>
              <a:t>Interview</a:t>
            </a:r>
          </a:p>
          <a:p>
            <a:pPr lvl="1"/>
            <a:r>
              <a:rPr lang="en-US" sz="2400" dirty="0"/>
              <a:t>Collect </a:t>
            </a:r>
            <a:r>
              <a:rPr lang="en-US" sz="2400" dirty="0" smtClean="0"/>
              <a:t>expenses</a:t>
            </a:r>
          </a:p>
          <a:p>
            <a:pPr lvl="2"/>
            <a:r>
              <a:rPr lang="en-US" sz="2000" dirty="0" smtClean="0"/>
              <a:t>Previous </a:t>
            </a:r>
            <a:r>
              <a:rPr lang="en-US" sz="2000" dirty="0"/>
              <a:t>3 </a:t>
            </a:r>
            <a:r>
              <a:rPr lang="en-US" sz="2000" dirty="0" smtClean="0"/>
              <a:t>months</a:t>
            </a:r>
            <a:endParaRPr lang="en-US" sz="2000" dirty="0"/>
          </a:p>
          <a:p>
            <a:pPr lvl="2"/>
            <a:r>
              <a:rPr lang="en-US" sz="2000" dirty="0"/>
              <a:t>Easily recalled, large, recurring</a:t>
            </a:r>
          </a:p>
          <a:p>
            <a:pPr lvl="2"/>
            <a:r>
              <a:rPr lang="en-US" sz="2000" dirty="0"/>
              <a:t>E.g., rent, utilities</a:t>
            </a:r>
          </a:p>
          <a:p>
            <a:pPr lvl="1"/>
            <a:r>
              <a:rPr lang="en-US" sz="2400" dirty="0" smtClean="0"/>
              <a:t>Quarterly</a:t>
            </a:r>
          </a:p>
          <a:p>
            <a:pPr lvl="2"/>
            <a:r>
              <a:rPr lang="en-US" sz="2000" dirty="0" smtClean="0"/>
              <a:t>Conducted in monthly panels</a:t>
            </a:r>
            <a:endParaRPr lang="en-US" sz="2000" dirty="0"/>
          </a:p>
          <a:p>
            <a:pPr lvl="2"/>
            <a:r>
              <a:rPr lang="en-US" sz="2000" dirty="0"/>
              <a:t>Sample size – 12K addresses</a:t>
            </a:r>
          </a:p>
          <a:p>
            <a:pPr lvl="3"/>
            <a:r>
              <a:rPr lang="en-US" sz="1800" dirty="0" smtClean="0"/>
              <a:t>Rotating panel</a:t>
            </a:r>
          </a:p>
          <a:p>
            <a:pPr lvl="4"/>
            <a:r>
              <a:rPr lang="en-US" sz="1800" dirty="0"/>
              <a:t>1/4</a:t>
            </a:r>
            <a:r>
              <a:rPr lang="en-US" sz="1800" baseline="30000" dirty="0"/>
              <a:t>th</a:t>
            </a:r>
            <a:r>
              <a:rPr lang="en-US" sz="1800" dirty="0"/>
              <a:t> new sample each quarter</a:t>
            </a:r>
          </a:p>
          <a:p>
            <a:pPr lvl="3"/>
            <a:r>
              <a:rPr lang="en-US" sz="1800" dirty="0" smtClean="0"/>
              <a:t>6.9K completed each quarter</a:t>
            </a:r>
          </a:p>
          <a:p>
            <a:pPr lvl="3"/>
            <a:r>
              <a:rPr lang="en-US" sz="1800" dirty="0" smtClean="0"/>
              <a:t>Each household interviewed for 4 consecutive quarters</a:t>
            </a:r>
          </a:p>
        </p:txBody>
      </p:sp>
    </p:spTree>
    <p:extLst>
      <p:ext uri="{BB962C8B-B14F-4D97-AF65-F5344CB8AC3E}">
        <p14:creationId xmlns:p14="http://schemas.microsoft.com/office/powerpoint/2010/main" val="347504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411077"/>
          </a:xfrm>
        </p:spPr>
        <p:txBody>
          <a:bodyPr/>
          <a:lstStyle/>
          <a:p>
            <a:r>
              <a:rPr lang="en-US" dirty="0" smtClean="0"/>
              <a:t>Diary</a:t>
            </a:r>
          </a:p>
          <a:p>
            <a:pPr lvl="1"/>
            <a:r>
              <a:rPr lang="en-US" dirty="0" smtClean="0"/>
              <a:t>Recorded for 2 weeks</a:t>
            </a:r>
          </a:p>
          <a:p>
            <a:pPr lvl="2"/>
            <a:r>
              <a:rPr lang="en-US" dirty="0"/>
              <a:t>Evenly spread throughout year</a:t>
            </a:r>
          </a:p>
          <a:p>
            <a:pPr lvl="1"/>
            <a:r>
              <a:rPr lang="en-US" dirty="0" smtClean="0"/>
              <a:t>Sample size – 12K addresses</a:t>
            </a:r>
          </a:p>
          <a:p>
            <a:pPr lvl="2"/>
            <a:r>
              <a:rPr lang="en-US" dirty="0" smtClean="0"/>
              <a:t>6.9K completed</a:t>
            </a:r>
          </a:p>
          <a:p>
            <a:pPr lvl="1"/>
            <a:r>
              <a:rPr lang="en-US" dirty="0" smtClean="0"/>
              <a:t>Collect expenses</a:t>
            </a:r>
            <a:endParaRPr lang="en-US" dirty="0"/>
          </a:p>
          <a:p>
            <a:pPr lvl="2"/>
            <a:r>
              <a:rPr lang="en-US" dirty="0" smtClean="0"/>
              <a:t>Small, frequently </a:t>
            </a:r>
            <a:r>
              <a:rPr lang="en-US" dirty="0"/>
              <a:t>purchased</a:t>
            </a:r>
          </a:p>
          <a:p>
            <a:pPr lvl="2"/>
            <a:r>
              <a:rPr lang="en-US" dirty="0"/>
              <a:t>E.g., food, clothing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7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65821"/>
          </a:xfrm>
        </p:spPr>
        <p:txBody>
          <a:bodyPr/>
          <a:lstStyle/>
          <a:p>
            <a:r>
              <a:rPr lang="en-US" dirty="0" smtClean="0"/>
              <a:t>Four phases</a:t>
            </a:r>
          </a:p>
          <a:p>
            <a:endParaRPr lang="en-US" dirty="0" smtClean="0"/>
          </a:p>
          <a:p>
            <a:r>
              <a:rPr lang="en-US" dirty="0" smtClean="0"/>
              <a:t>Phase 1 (@ Census)</a:t>
            </a:r>
          </a:p>
          <a:p>
            <a:pPr lvl="1"/>
            <a:r>
              <a:rPr lang="en-US" dirty="0" smtClean="0"/>
              <a:t>Sample </a:t>
            </a:r>
            <a:r>
              <a:rPr lang="en-US" dirty="0"/>
              <a:t>selection</a:t>
            </a:r>
          </a:p>
          <a:p>
            <a:pPr lvl="1"/>
            <a:r>
              <a:rPr lang="en-US" dirty="0" smtClean="0"/>
              <a:t>Interviewing / Data collection</a:t>
            </a:r>
          </a:p>
          <a:p>
            <a:pPr lvl="1"/>
            <a:r>
              <a:rPr lang="en-US" dirty="0" smtClean="0"/>
              <a:t>Simple editing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Data sent to BLS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2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62"/>
            <a:ext cx="8229600" cy="4725987"/>
          </a:xfrm>
        </p:spPr>
        <p:txBody>
          <a:bodyPr/>
          <a:lstStyle/>
          <a:p>
            <a:r>
              <a:rPr lang="en-US" dirty="0"/>
              <a:t>Phase 2 (@ BLS)</a:t>
            </a:r>
          </a:p>
          <a:p>
            <a:pPr lvl="1"/>
            <a:r>
              <a:rPr lang="en-US" dirty="0" smtClean="0"/>
              <a:t>Editing (Initial Edit Subsystem)</a:t>
            </a:r>
            <a:endParaRPr lang="en-US" dirty="0"/>
          </a:p>
          <a:p>
            <a:pPr lvl="1"/>
            <a:r>
              <a:rPr lang="en-US" dirty="0" smtClean="0"/>
              <a:t>Decide which Interview </a:t>
            </a:r>
            <a:r>
              <a:rPr lang="en-US" smtClean="0"/>
              <a:t>data </a:t>
            </a:r>
            <a:r>
              <a:rPr lang="en-US" smtClean="0"/>
              <a:t>are to </a:t>
            </a:r>
            <a:r>
              <a:rPr lang="en-US" dirty="0" smtClean="0"/>
              <a:t>be used</a:t>
            </a:r>
          </a:p>
          <a:p>
            <a:r>
              <a:rPr lang="en-US" dirty="0" smtClean="0"/>
              <a:t>Phase 3 (@ BLS)</a:t>
            </a:r>
          </a:p>
          <a:p>
            <a:pPr lvl="1"/>
            <a:r>
              <a:rPr lang="en-US" dirty="0" smtClean="0"/>
              <a:t>Estimation Edit system</a:t>
            </a:r>
          </a:p>
          <a:p>
            <a:pPr lvl="1"/>
            <a:r>
              <a:rPr lang="en-US" dirty="0" smtClean="0"/>
              <a:t>Aggregate monthly data into Quarters</a:t>
            </a:r>
          </a:p>
          <a:p>
            <a:pPr lvl="2"/>
            <a:r>
              <a:rPr lang="en-US" dirty="0" smtClean="0"/>
              <a:t>Family level summary statistics</a:t>
            </a:r>
          </a:p>
          <a:p>
            <a:pPr lvl="1"/>
            <a:r>
              <a:rPr lang="en-US" dirty="0" smtClean="0"/>
              <a:t>Imputation</a:t>
            </a:r>
          </a:p>
          <a:p>
            <a:pPr lvl="1"/>
            <a:r>
              <a:rPr lang="en-US" dirty="0" smtClean="0"/>
              <a:t>Give data to CPI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599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62"/>
            <a:ext cx="8229600" cy="4725987"/>
          </a:xfrm>
        </p:spPr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4 </a:t>
            </a:r>
            <a:r>
              <a:rPr lang="en-US" dirty="0"/>
              <a:t>(@ BLS)</a:t>
            </a:r>
          </a:p>
          <a:p>
            <a:pPr lvl="1"/>
            <a:r>
              <a:rPr lang="en-US" dirty="0" smtClean="0"/>
              <a:t>Generate individual measures</a:t>
            </a:r>
          </a:p>
          <a:p>
            <a:pPr lvl="2"/>
            <a:r>
              <a:rPr lang="en-US" dirty="0" smtClean="0"/>
              <a:t>Add to time series</a:t>
            </a:r>
          </a:p>
          <a:p>
            <a:pPr lvl="1"/>
            <a:r>
              <a:rPr lang="en-US" dirty="0" smtClean="0"/>
              <a:t>Create tables</a:t>
            </a:r>
          </a:p>
          <a:p>
            <a:pPr lvl="1"/>
            <a:r>
              <a:rPr lang="en-US" dirty="0" smtClean="0"/>
              <a:t>Generate PUMD</a:t>
            </a:r>
          </a:p>
          <a:p>
            <a:pPr lvl="1"/>
            <a:r>
              <a:rPr lang="en-US" dirty="0" smtClean="0"/>
              <a:t>Final edits</a:t>
            </a:r>
          </a:p>
          <a:p>
            <a:pPr lvl="2"/>
            <a:r>
              <a:rPr lang="en-US" dirty="0" smtClean="0"/>
              <a:t>Top code</a:t>
            </a:r>
          </a:p>
          <a:p>
            <a:pPr lvl="2"/>
            <a:r>
              <a:rPr lang="en-US" dirty="0" smtClean="0"/>
              <a:t>Consistency checks with previous years</a:t>
            </a:r>
          </a:p>
        </p:txBody>
      </p:sp>
    </p:spTree>
    <p:extLst>
      <p:ext uri="{BB962C8B-B14F-4D97-AF65-F5344CB8AC3E}">
        <p14:creationId xmlns:p14="http://schemas.microsoft.com/office/powerpoint/2010/main" val="216107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8229600" cy="4840977"/>
          </a:xfrm>
        </p:spPr>
        <p:txBody>
          <a:bodyPr/>
          <a:lstStyle/>
          <a:p>
            <a:r>
              <a:rPr lang="en-US" dirty="0" smtClean="0"/>
              <a:t>Test </a:t>
            </a:r>
          </a:p>
          <a:p>
            <a:pPr lvl="1"/>
            <a:r>
              <a:rPr lang="en-US" dirty="0" smtClean="0"/>
              <a:t>Effectiveness of DDI to document CE</a:t>
            </a:r>
          </a:p>
          <a:p>
            <a:pPr lvl="2"/>
            <a:r>
              <a:rPr lang="en-US" dirty="0" smtClean="0"/>
              <a:t>Data and Processing</a:t>
            </a:r>
          </a:p>
          <a:p>
            <a:pPr lvl="1"/>
            <a:r>
              <a:rPr lang="en-US" dirty="0" smtClean="0"/>
              <a:t>Ease of use of Colectica DDI software</a:t>
            </a:r>
          </a:p>
          <a:p>
            <a:r>
              <a:rPr lang="en-US" dirty="0" smtClean="0"/>
              <a:t>3-4 month development</a:t>
            </a:r>
          </a:p>
          <a:p>
            <a:r>
              <a:rPr lang="en-US" dirty="0" smtClean="0"/>
              <a:t>Follow 3 variables thru phases</a:t>
            </a:r>
          </a:p>
          <a:p>
            <a:r>
              <a:rPr lang="en-US" dirty="0" smtClean="0"/>
              <a:t>Start with questions</a:t>
            </a:r>
          </a:p>
          <a:p>
            <a:r>
              <a:rPr lang="en-US" dirty="0" smtClean="0"/>
              <a:t>Follow change across years</a:t>
            </a:r>
          </a:p>
          <a:p>
            <a:pPr lvl="1"/>
            <a:r>
              <a:rPr lang="en-US" dirty="0" smtClean="0"/>
              <a:t>Code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6447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S_Standard_size_template.potx" id="{2C0B0BA8-CB31-4BFB-9D02-2009D0C557C7}" vid="{0B3D40F7-00B3-4BD2-9A10-FDB1247F4FE7}"/>
    </a:ext>
  </a:extLst>
</a:theme>
</file>

<file path=ppt/theme/theme2.xml><?xml version="1.0" encoding="utf-8"?>
<a:theme xmlns:a="http://schemas.openxmlformats.org/drawingml/2006/main" name="BLS Trendline Content Slide">
  <a:themeElements>
    <a:clrScheme name="BLS Custom 1">
      <a:dk1>
        <a:srgbClr val="002060"/>
      </a:dk1>
      <a:lt1>
        <a:sysClr val="window" lastClr="FFFFFF"/>
      </a:lt1>
      <a:dk2>
        <a:srgbClr val="002060"/>
      </a:dk2>
      <a:lt2>
        <a:srgbClr val="FFFFFF"/>
      </a:lt2>
      <a:accent1>
        <a:srgbClr val="3E3F67"/>
      </a:accent1>
      <a:accent2>
        <a:srgbClr val="FFC000"/>
      </a:accent2>
      <a:accent3>
        <a:srgbClr val="C00000"/>
      </a:accent3>
      <a:accent4>
        <a:srgbClr val="00B0F0"/>
      </a:accent4>
      <a:accent5>
        <a:srgbClr val="92D050"/>
      </a:accent5>
      <a:accent6>
        <a:srgbClr val="244448"/>
      </a:accent6>
      <a:hlink>
        <a:srgbClr val="FFC000"/>
      </a:hlink>
      <a:folHlink>
        <a:srgbClr val="FFC000"/>
      </a:folHlink>
    </a:clrScheme>
    <a:fontScheme name="BLS Fon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S_Standard_size_template.potx" id="{2C0B0BA8-CB31-4BFB-9D02-2009D0C557C7}" vid="{5222EC5A-2E70-424B-8F39-31FD0C2B3A35}"/>
    </a:ext>
  </a:extLst>
</a:theme>
</file>

<file path=ppt/theme/theme3.xml><?xml version="1.0" encoding="utf-8"?>
<a:theme xmlns:a="http://schemas.openxmlformats.org/drawingml/2006/main" name="Contact Inform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S_Standard_size_template.potx" id="{2C0B0BA8-CB31-4BFB-9D02-2009D0C557C7}" vid="{7C8ABDF8-BE7C-4185-8AE9-499D505E304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BLS_Standard_size_template</Template>
  <TotalTime>585</TotalTime>
  <Words>449</Words>
  <Application>Microsoft Office PowerPoint</Application>
  <PresentationFormat>On-screen Show (4:3)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Century Gothic</vt:lpstr>
      <vt:lpstr>Tahoma</vt:lpstr>
      <vt:lpstr>Wingdings</vt:lpstr>
      <vt:lpstr>Wingdings 3</vt:lpstr>
      <vt:lpstr>Custom Design</vt:lpstr>
      <vt:lpstr>BLS Trendline Content Slide</vt:lpstr>
      <vt:lpstr>Contact Information</vt:lpstr>
      <vt:lpstr>Using DDI and Colectica to Document the US Consumer Expenditure Survey</vt:lpstr>
      <vt:lpstr>Overview</vt:lpstr>
      <vt:lpstr>CE Survey</vt:lpstr>
      <vt:lpstr>CE Survey</vt:lpstr>
      <vt:lpstr>CE Survey</vt:lpstr>
      <vt:lpstr>Production Phases</vt:lpstr>
      <vt:lpstr>Production Phases</vt:lpstr>
      <vt:lpstr>Production Phases</vt:lpstr>
      <vt:lpstr>Pilot</vt:lpstr>
      <vt:lpstr>Pilot</vt:lpstr>
      <vt:lpstr>Pilot</vt:lpstr>
      <vt:lpstr>Questions</vt:lpstr>
      <vt:lpstr>Questions</vt:lpstr>
      <vt:lpstr>Questions</vt:lpstr>
      <vt:lpstr>Questions</vt:lpstr>
      <vt:lpstr>Discussion</vt:lpstr>
      <vt:lpstr>PowerPoint Presentation</vt:lpstr>
    </vt:vector>
  </TitlesOfParts>
  <Company>Bureau of Labor Statistics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DDI and Colectica to document the US Consumer Expenditure Survey</dc:title>
  <dc:creator>Gillman, Daniel - BLS</dc:creator>
  <cp:lastModifiedBy>Gillman, Daniel - BLS</cp:lastModifiedBy>
  <cp:revision>43</cp:revision>
  <dcterms:created xsi:type="dcterms:W3CDTF">2016-03-29T17:30:21Z</dcterms:created>
  <dcterms:modified xsi:type="dcterms:W3CDTF">2016-04-04T15:34:20Z</dcterms:modified>
</cp:coreProperties>
</file>