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8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1C03-9E43-E61C-25B5-FD0B540AA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A155A-BF22-2EAB-D59D-81E5102F9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DC381-B46C-9122-5DED-8EC7F1A2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A04A-A2D7-4E48-B1E4-C3713546DBD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4EC1A-2B10-A5DB-E3FF-105DCEFCD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A95D2-9C14-2B71-2C15-881FD0B92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A58D-C94A-47E5-BB60-8ADAF7498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76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9ED1-08BF-1C91-4CC5-770866BF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B1174-6088-C7BE-95B3-14E080940E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9AD02-EEC4-E484-4BAF-173434DD5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A04A-A2D7-4E48-B1E4-C3713546DBD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11B1D-A11D-CE9E-AE05-BA0251467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CFE8-2913-C2AA-0B95-572699A3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A58D-C94A-47E5-BB60-8ADAF7498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4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D9F92-830E-FEDA-9F03-E9E9B8C96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1D987-CA70-81A1-A4FE-C059CF702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AABFB-FBA1-C20F-44B8-0A87613C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A04A-A2D7-4E48-B1E4-C3713546DBD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44A0C-E909-8049-29B2-7E0CDABF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6CD9B-FFAB-EE52-6121-970C26678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A58D-C94A-47E5-BB60-8ADAF7498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115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B482-48A2-4249-9A6A-98ECD156F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CE9F9-8D8E-AE40-836A-F98AE1379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6B330-0BB8-1A6A-B2C3-1DC2C48B5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A04A-A2D7-4E48-B1E4-C3713546DBD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0D350-32DC-8282-97AF-A7ED4829B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D2455-FD67-97B1-B9D0-ACCD835DC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A58D-C94A-47E5-BB60-8ADAF7498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30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C9E69-4012-B8FA-4A10-3C15D1099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FAE8C-21C1-2FF1-2023-E941277DC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FA9C-B801-AEDF-C7E9-C9AF138D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A04A-A2D7-4E48-B1E4-C3713546DBD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C0058-B6E5-F5B3-08FC-9A3A1F2E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F34E6-A11F-5341-3F03-09C8F02D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A58D-C94A-47E5-BB60-8ADAF7498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61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C7BAB-32DB-8846-D859-CADAC158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E720-CEED-7ACF-BB9D-4D9A2FB960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46014-B8BB-54D1-22D3-0CF7D7C58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DF3F8-7714-B0E2-177F-4FDBC471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A04A-A2D7-4E48-B1E4-C3713546DBD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7940D-29F0-031D-15E7-1B6DF0AB8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D4406-176F-67B6-0985-87C6454A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A58D-C94A-47E5-BB60-8ADAF7498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52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DC92-AE1C-6411-B5FC-14AF83C1A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E19AB-8FDD-A1DD-5F36-46171CFAC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F2EC6-3CB9-A31C-AC3F-66E97B47F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0029DA-9B06-0CE4-F6F9-ADA4ED2F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349142-8006-BB0E-4460-68F9001D6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36D97B-7FB4-9589-6A77-D8E1BFD9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A04A-A2D7-4E48-B1E4-C3713546DBD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1A7EB-44D4-5DA6-F40A-D5B7FE74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65DD18-CE6A-096A-5445-CE904657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A58D-C94A-47E5-BB60-8ADAF7498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49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2D57-4796-3ACC-5087-02F6A2A3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08EB70-DF35-0D4B-CF06-C9C8F876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A04A-A2D7-4E48-B1E4-C3713546DBD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41232-6759-5B40-F4EE-D06BF30A4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704EB-234A-318C-B821-FC2EC1B3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A58D-C94A-47E5-BB60-8ADAF7498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095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2E7D2-334C-83D7-D990-28AE49DF3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A04A-A2D7-4E48-B1E4-C3713546DBD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69C28-BEE5-F52D-51A8-AA48987D4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C6F1B-49D7-81B2-E26B-7F4A5810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A58D-C94A-47E5-BB60-8ADAF7498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93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0E9E-B36F-073B-FBF3-AB637904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B6BD-59CC-8D7C-F888-C2890035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F4D84-529F-8792-FC6A-47480A0696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2B12E-388E-F181-D154-96790BFE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A04A-A2D7-4E48-B1E4-C3713546DBD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214A3-B46F-15B1-DA2F-1A5AF92B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86870-2C97-6940-9E3D-86BE5193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A58D-C94A-47E5-BB60-8ADAF7498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73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35C43-0E2E-6530-D399-047C265EE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9080A-55E5-55A7-BF4C-03CBAEF4AE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1BDDC-4EE1-D095-03E6-4C196B62C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2EEDA-EF41-696F-E070-0A6026255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AA04A-A2D7-4E48-B1E4-C3713546DBD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997A3-4B3D-CF5B-5F36-6DAF357C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A013B-222E-3BAD-90F0-DBCC809C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A58D-C94A-47E5-BB60-8ADAF7498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73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1BAA45-82BE-BB7C-8ADD-6CE707D15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D6C14-E447-C31A-8C08-99A00DD2C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52B1-AB0D-F513-3DF6-73F7643D6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A04A-A2D7-4E48-B1E4-C3713546DBD4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C780-D63D-1CB8-9FB7-16A3A14266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97438-540D-FA36-DCB6-2DDDFBB96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A58D-C94A-47E5-BB60-8ADAF74984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7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0DF6-5BE0-2D55-4F61-1F6DFE1C7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Fraudulent Claim Detection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9635C-9C78-DF3D-3B72-6836506103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Summary of Findings, Recommendations, and Business Implications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: </a:t>
            </a:r>
            <a:r>
              <a:rPr lang="en-US" dirty="0" err="1"/>
              <a:t>Lekhana</a:t>
            </a:r>
            <a:r>
              <a:rPr lang="en-US" dirty="0"/>
              <a:t> and Kumar </a:t>
            </a:r>
            <a:r>
              <a:rPr lang="en-IN" dirty="0">
                <a:solidFill>
                  <a:srgbClr val="FFFFFF"/>
                </a:solidFill>
                <a:latin typeface="Lato" panose="020F0502020204030204" pitchFamily="34" charset="0"/>
              </a:rPr>
              <a:t>Kumar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431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9D38-5E56-252A-A6C0-709D143B0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Implications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9D0A9-E527-E35C-66E7-9BECAB0FB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Financial Savings: Reduced payouts on fraudulent claims, potentially saving millions annually. </a:t>
            </a:r>
          </a:p>
          <a:p>
            <a:pPr marL="0" indent="0">
              <a:buNone/>
            </a:pPr>
            <a:r>
              <a:rPr lang="en-US" sz="2000" dirty="0"/>
              <a:t>• Operational Efficiency: Automated fraud scoring speeds up claims processing and reduces manual review workload. </a:t>
            </a:r>
          </a:p>
          <a:p>
            <a:pPr marL="0" indent="0">
              <a:buNone/>
            </a:pPr>
            <a:r>
              <a:rPr lang="en-US" sz="2000" dirty="0"/>
              <a:t>• Customer Trust: Fairer claim handling enhances reputation and customer satisfaction. </a:t>
            </a:r>
          </a:p>
          <a:p>
            <a:pPr marL="0" indent="0">
              <a:buNone/>
            </a:pPr>
            <a:r>
              <a:rPr lang="en-US" sz="2000" dirty="0"/>
              <a:t>• Scalability: Model integrates easily into existing systems for real-time decision-making.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4468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1E6D-56EF-F227-492C-B352FA0A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BA98B-1823-0AF6-00AA-DD2FA4C4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• Summary: Random Forest model achieves 76.92% accuracy and 85.29% sensitivity, effectively detecting fraudulent claims. </a:t>
            </a:r>
          </a:p>
          <a:p>
            <a:pPr marL="0" indent="0">
              <a:buNone/>
            </a:pPr>
            <a:r>
              <a:rPr lang="en-IN" sz="2000" dirty="0"/>
              <a:t>• Key Predictors: Incident severity, claim amounts, customer tenure, auto model, police report. </a:t>
            </a:r>
          </a:p>
          <a:p>
            <a:pPr marL="0" indent="0">
              <a:buNone/>
            </a:pPr>
            <a:r>
              <a:rPr lang="en-IN" sz="2000" dirty="0"/>
              <a:t>• Next Steps: </a:t>
            </a:r>
          </a:p>
          <a:p>
            <a:pPr marL="0" indent="0">
              <a:buNone/>
            </a:pPr>
            <a:r>
              <a:rPr lang="en-IN" sz="2000" dirty="0"/>
              <a:t>	• Deploy model in production. </a:t>
            </a:r>
          </a:p>
          <a:p>
            <a:pPr marL="0" indent="0">
              <a:buNone/>
            </a:pPr>
            <a:r>
              <a:rPr lang="en-IN" sz="2000" dirty="0"/>
              <a:t>	• Incorporate additional data (e.g., </a:t>
            </a:r>
            <a:r>
              <a:rPr lang="en-IN" sz="2000" dirty="0" err="1"/>
              <a:t>behavioral</a:t>
            </a:r>
            <a:r>
              <a:rPr lang="en-IN" sz="2000" dirty="0"/>
              <a:t> patterns). </a:t>
            </a:r>
          </a:p>
          <a:p>
            <a:pPr marL="0" indent="0">
              <a:buNone/>
            </a:pPr>
            <a:r>
              <a:rPr lang="en-IN" sz="2000" dirty="0"/>
              <a:t>	• Establish monitoring and retraining pipeline.</a:t>
            </a:r>
          </a:p>
        </p:txBody>
      </p:sp>
    </p:spTree>
    <p:extLst>
      <p:ext uri="{BB962C8B-B14F-4D97-AF65-F5344CB8AC3E}">
        <p14:creationId xmlns:p14="http://schemas.microsoft.com/office/powerpoint/2010/main" val="107887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1C83B-10B1-E263-7A30-497A41BB7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21EA-A274-5C1C-018C-9E95E7DCE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• Context: Global Insure processes thousands of claims annually, with significant financial losses due to fraudulent claims.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 Challenge: Manual inspections are time-consuming and detect fraud too late, after payouts.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 Objective: Build a model to classify claims as fraudulent or legitimate early in the approval process.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 Questions:</a:t>
            </a:r>
          </a:p>
          <a:p>
            <a:pPr marL="0" indent="0">
              <a:buNone/>
            </a:pPr>
            <a:r>
              <a:rPr lang="en-US" dirty="0"/>
              <a:t>	 • How to analyze historical data for fraud patterns?</a:t>
            </a:r>
          </a:p>
          <a:p>
            <a:pPr marL="0" indent="0">
              <a:buNone/>
            </a:pPr>
            <a:r>
              <a:rPr lang="en-US" dirty="0"/>
              <a:t>	 • Which features predict fraud? </a:t>
            </a:r>
          </a:p>
          <a:p>
            <a:pPr marL="0" indent="0">
              <a:buNone/>
            </a:pPr>
            <a:r>
              <a:rPr lang="en-US" dirty="0"/>
              <a:t>	• Can we predict fraud likelihood for new claims? </a:t>
            </a:r>
          </a:p>
          <a:p>
            <a:pPr marL="0" indent="0">
              <a:buNone/>
            </a:pPr>
            <a:r>
              <a:rPr lang="en-US" dirty="0"/>
              <a:t>	• What insights improve fraud detection?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53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FDDCE-1FA5-9030-7E94-B96332EF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8575-DE4A-9306-C1B6-E35BE9C3A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4078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Dataset: 1000 claims, 40 features. </a:t>
            </a:r>
          </a:p>
          <a:p>
            <a:r>
              <a:rPr lang="en-US" sz="2000" dirty="0"/>
              <a:t>Target: </a:t>
            </a:r>
            <a:r>
              <a:rPr lang="en-US" sz="2000" dirty="0" err="1"/>
              <a:t>fraud_reported</a:t>
            </a:r>
            <a:r>
              <a:rPr lang="en-US" sz="2000" dirty="0"/>
              <a:t> (Y/N)</a:t>
            </a:r>
            <a:endParaRPr lang="en-IN" sz="2000" dirty="0"/>
          </a:p>
          <a:p>
            <a:pPr marL="0" indent="0">
              <a:buNone/>
            </a:pPr>
            <a:r>
              <a:rPr lang="en-US" sz="2000" dirty="0"/>
              <a:t>• Key Features: </a:t>
            </a:r>
          </a:p>
          <a:p>
            <a:pPr marL="457200" lvl="1" indent="0">
              <a:buNone/>
            </a:pPr>
            <a:r>
              <a:rPr lang="en-US" sz="2000" dirty="0"/>
              <a:t>• Customer: months as customer, age, education, occupation. </a:t>
            </a:r>
          </a:p>
          <a:p>
            <a:pPr marL="457200" lvl="1" indent="0">
              <a:buNone/>
            </a:pPr>
            <a:r>
              <a:rPr lang="en-US" sz="2000" dirty="0"/>
              <a:t>• Policy: premium, deductible, umbrella limit. </a:t>
            </a:r>
          </a:p>
          <a:p>
            <a:pPr marL="457200" lvl="1" indent="0">
              <a:buNone/>
            </a:pPr>
            <a:r>
              <a:rPr lang="en-US" sz="2000" dirty="0"/>
              <a:t>• Claim: total claim amount, incident severity, police report. </a:t>
            </a:r>
          </a:p>
          <a:p>
            <a:pPr marL="457200" lvl="1" indent="0">
              <a:buNone/>
            </a:pPr>
            <a:r>
              <a:rPr lang="en-US" sz="2000" dirty="0"/>
              <a:t>• Vehicle: auto make, model, year.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85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2935B-BEEB-5193-819A-D086E162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60D7-1CBA-059A-3608-FE7E69547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• Data Preparation: Loaded and cleaned data, handled missing values, encoded </a:t>
            </a:r>
            <a:r>
              <a:rPr lang="en-IN" sz="2000" dirty="0" err="1"/>
              <a:t>categoricals</a:t>
            </a:r>
            <a:r>
              <a:rPr lang="en-IN" sz="2000" dirty="0"/>
              <a:t>. </a:t>
            </a:r>
          </a:p>
          <a:p>
            <a:pPr marL="0" indent="0">
              <a:buNone/>
            </a:pPr>
            <a:r>
              <a:rPr lang="en-IN" sz="2000" dirty="0"/>
              <a:t>• Train-Validation Split: 70-30 (700 training, 300 validation), stratified by fraud status. </a:t>
            </a:r>
          </a:p>
          <a:p>
            <a:pPr marL="0" indent="0">
              <a:buNone/>
            </a:pPr>
            <a:r>
              <a:rPr lang="en-IN" sz="2000" dirty="0"/>
              <a:t>• Exploratory Data Analysis (EDA): </a:t>
            </a:r>
          </a:p>
          <a:p>
            <a:pPr marL="0" indent="0">
              <a:buNone/>
            </a:pPr>
            <a:r>
              <a:rPr lang="en-IN" sz="2000" dirty="0"/>
              <a:t>	• Boxplots for claim amounts. </a:t>
            </a:r>
          </a:p>
          <a:p>
            <a:pPr marL="0" indent="0">
              <a:buNone/>
            </a:pPr>
            <a:r>
              <a:rPr lang="en-IN" sz="2000" dirty="0"/>
              <a:t>	• Bar plots for fraud rates by incident type, auto model. </a:t>
            </a:r>
          </a:p>
          <a:p>
            <a:pPr marL="0" indent="0">
              <a:buNone/>
            </a:pPr>
            <a:r>
              <a:rPr lang="en-IN" sz="2000" dirty="0"/>
              <a:t>	• Correlation heatmaps for numerical features. </a:t>
            </a:r>
          </a:p>
          <a:p>
            <a:pPr marL="0" indent="0">
              <a:buNone/>
            </a:pPr>
            <a:r>
              <a:rPr lang="en-IN" sz="2000" dirty="0"/>
              <a:t>• Feature Engineering: Created claim-to-premium ratio, selected important features. </a:t>
            </a:r>
          </a:p>
          <a:p>
            <a:pPr marL="0" indent="0">
              <a:buNone/>
            </a:pPr>
            <a:r>
              <a:rPr lang="en-IN" sz="2000" dirty="0"/>
              <a:t>• Models: Logistic Regression (baseline), Random Forest (advanced). </a:t>
            </a:r>
          </a:p>
          <a:p>
            <a:pPr marL="0" indent="0">
              <a:buNone/>
            </a:pPr>
            <a:r>
              <a:rPr lang="en-IN" sz="2000" dirty="0"/>
              <a:t>• Evaluation Metrics: Accuracy, sensitivity, specificity, precision, F1-score.</a:t>
            </a:r>
          </a:p>
        </p:txBody>
      </p:sp>
    </p:spTree>
    <p:extLst>
      <p:ext uri="{BB962C8B-B14F-4D97-AF65-F5344CB8AC3E}">
        <p14:creationId xmlns:p14="http://schemas.microsoft.com/office/powerpoint/2010/main" val="3827532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047F-58B3-0B22-F7F8-E1C0EDFB8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Findings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58B62-6C7E-6375-06DE-4BC67F4B3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Fraud Patterns: </a:t>
            </a:r>
          </a:p>
          <a:p>
            <a:pPr marL="0" indent="0">
              <a:buNone/>
            </a:pPr>
            <a:r>
              <a:rPr lang="en-US" sz="2000" dirty="0"/>
              <a:t>	• Minor or trivial damage incidents often fraudulent. </a:t>
            </a:r>
          </a:p>
          <a:p>
            <a:pPr marL="0" indent="0">
              <a:buNone/>
            </a:pPr>
            <a:r>
              <a:rPr lang="en-US" sz="2000" dirty="0"/>
              <a:t>	• Claims without police reports have higher fraud rates. </a:t>
            </a:r>
          </a:p>
          <a:p>
            <a:pPr marL="0" indent="0">
              <a:buNone/>
            </a:pPr>
            <a:r>
              <a:rPr lang="en-US" sz="2000" dirty="0"/>
              <a:t> 	</a:t>
            </a:r>
            <a:r>
              <a:rPr lang="en-IN" sz="2000" dirty="0"/>
              <a:t>• New customers and specific auto models</a:t>
            </a:r>
          </a:p>
          <a:p>
            <a:pPr marL="0" indent="0">
              <a:buNone/>
            </a:pPr>
            <a:r>
              <a:rPr lang="en-US" sz="2000" dirty="0"/>
              <a:t>• Model Performance: </a:t>
            </a:r>
          </a:p>
          <a:p>
            <a:pPr marL="0" indent="0">
              <a:buNone/>
            </a:pPr>
            <a:r>
              <a:rPr lang="en-US" sz="2000" dirty="0"/>
              <a:t>	• Logistic Regression: 54.55% accuracy, 85.29% sensitivity. </a:t>
            </a:r>
          </a:p>
          <a:p>
            <a:pPr marL="0" indent="0">
              <a:buNone/>
            </a:pPr>
            <a:r>
              <a:rPr lang="en-US" sz="2000" dirty="0"/>
              <a:t>	• Random Forest: 76.92% accuracy, 85.29% sensitivity.</a:t>
            </a:r>
          </a:p>
          <a:p>
            <a:pPr marL="0" indent="0">
              <a:buNone/>
            </a:pPr>
            <a:r>
              <a:rPr lang="en-US" sz="2000" dirty="0"/>
              <a:t> • Predictive Features: Incident severity, claim amounts, customer tenure, auto model, police report availability.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3611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CE3D6-4455-B6FC-9AE2-503C95F8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14E08-DDB8-AE39-91AF-2AF6BE309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023729"/>
            <a:ext cx="9233452" cy="5277679"/>
          </a:xfrm>
        </p:spPr>
      </p:pic>
    </p:spTree>
    <p:extLst>
      <p:ext uri="{BB962C8B-B14F-4D97-AF65-F5344CB8AC3E}">
        <p14:creationId xmlns:p14="http://schemas.microsoft.com/office/powerpoint/2010/main" val="86355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21E0-B273-FCE9-EB11-31816581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Key Questions (1/2)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1FBEF-1FA0-DC48-0336-69CB62772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1. How to analyze historical claim data for fraud patterns? </a:t>
            </a:r>
          </a:p>
          <a:p>
            <a:pPr marL="0" indent="0">
              <a:buNone/>
            </a:pPr>
            <a:r>
              <a:rPr lang="en-US" sz="2000" dirty="0"/>
              <a:t>	• Use EDA: Boxplots for claim amounts, bar plots for fraud rates by incident severity, auto model, and heatmaps for correlations. </a:t>
            </a:r>
          </a:p>
          <a:p>
            <a:pPr marL="0" indent="0">
              <a:buNone/>
            </a:pPr>
            <a:r>
              <a:rPr lang="en-US" sz="2000" dirty="0"/>
              <a:t>	• Example: Minor damage claims have higher fraud rates; new customers show anomalies. </a:t>
            </a:r>
          </a:p>
          <a:p>
            <a:r>
              <a:rPr lang="en-US" sz="2000" dirty="0"/>
              <a:t>2. Which features are most predictive of fraud? </a:t>
            </a:r>
          </a:p>
          <a:p>
            <a:pPr marL="457200" lvl="1" indent="0">
              <a:buNone/>
            </a:pPr>
            <a:r>
              <a:rPr lang="en-US" sz="2000" dirty="0"/>
              <a:t>	• Incident severity (minor/trivial damage). </a:t>
            </a:r>
          </a:p>
          <a:p>
            <a:pPr marL="457200" lvl="1" indent="0">
              <a:buNone/>
            </a:pPr>
            <a:r>
              <a:rPr lang="en-US" sz="2000" dirty="0"/>
              <a:t>	• Claim amounts (total, injury, property, vehicle).</a:t>
            </a:r>
          </a:p>
          <a:p>
            <a:pPr marL="457200" lvl="1" indent="0">
              <a:buNone/>
            </a:pPr>
            <a:r>
              <a:rPr lang="en-US" sz="2000" dirty="0"/>
              <a:t>	 • Customer tenure (shorter tenure riskier). </a:t>
            </a:r>
          </a:p>
          <a:p>
            <a:pPr marL="457200" lvl="1" indent="0">
              <a:buNone/>
            </a:pPr>
            <a:r>
              <a:rPr lang="en-US" sz="2000" dirty="0"/>
              <a:t>	• Auto model (e.g., 92x, Civic, Escape). </a:t>
            </a:r>
          </a:p>
          <a:p>
            <a:pPr marL="457200" lvl="1" indent="0">
              <a:buNone/>
            </a:pPr>
            <a:r>
              <a:rPr lang="en-US" sz="2000" dirty="0"/>
              <a:t>	• Police report availability (missing reports riskier)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3682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F1B6-50B9-1D21-B0B4-DB4458C88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 to Key Questions (2/2)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958F-B8A5-FD2E-661D-9FBD8C942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3. Can we predict fraud likelihood for incoming claims? </a:t>
            </a:r>
          </a:p>
          <a:p>
            <a:pPr marL="457200" lvl="1" indent="0">
              <a:buNone/>
            </a:pPr>
            <a:r>
              <a:rPr lang="en-US" sz="2000" dirty="0"/>
              <a:t>	• Yes, Random Forest predicts fraud with 76.92% accuracy and 85.29% sensitivity. </a:t>
            </a:r>
          </a:p>
          <a:p>
            <a:pPr marL="457200" lvl="1" indent="0">
              <a:buNone/>
            </a:pPr>
            <a:r>
              <a:rPr lang="en-US" sz="2000" dirty="0"/>
              <a:t>	• Model uses historical features to score new claims in real-time.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4. What insights improve fraud detection? </a:t>
            </a:r>
          </a:p>
          <a:p>
            <a:pPr marL="457200" lvl="1" indent="0">
              <a:buNone/>
            </a:pPr>
            <a:r>
              <a:rPr lang="en-US" sz="2000" dirty="0"/>
              <a:t>	• Flag minor damage claims, new customers, and claims without police reports. </a:t>
            </a:r>
          </a:p>
          <a:p>
            <a:pPr marL="457200" lvl="1" indent="0">
              <a:buNone/>
            </a:pPr>
            <a:r>
              <a:rPr lang="en-US" sz="2000" dirty="0"/>
              <a:t>	• Integrate model for real-time predictions. </a:t>
            </a:r>
          </a:p>
          <a:p>
            <a:pPr marL="457200" lvl="1" indent="0">
              <a:buNone/>
            </a:pPr>
            <a:r>
              <a:rPr lang="en-US" sz="2000" dirty="0"/>
              <a:t>	• Enhance with behavioral data or external fraud databases.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17905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8293-AA7E-B084-DBF3-9E99617F1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6E7C-C673-567E-EEF7-9CC00FB8E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Deploy Random Forest Model: Integrate into claims processing for real-time fraud scoring. </a:t>
            </a:r>
          </a:p>
          <a:p>
            <a:pPr marL="0" indent="0">
              <a:buNone/>
            </a:pPr>
            <a:r>
              <a:rPr lang="en-US" sz="2000" dirty="0"/>
              <a:t>• Flag High-Risk Claims: </a:t>
            </a:r>
          </a:p>
          <a:p>
            <a:pPr marL="0" indent="0">
              <a:buNone/>
            </a:pPr>
            <a:r>
              <a:rPr lang="en-US" sz="2000" dirty="0"/>
              <a:t>	• Minor or trivial damage incident</a:t>
            </a:r>
          </a:p>
          <a:p>
            <a:pPr marL="0" indent="0">
              <a:buNone/>
            </a:pPr>
            <a:r>
              <a:rPr lang="en-US" sz="2000" dirty="0"/>
              <a:t>	• No police report. </a:t>
            </a:r>
          </a:p>
          <a:p>
            <a:pPr marL="0" indent="0">
              <a:buNone/>
            </a:pPr>
            <a:r>
              <a:rPr lang="en-US" sz="2000" dirty="0"/>
              <a:t>	    new customer or specific auto models</a:t>
            </a:r>
          </a:p>
          <a:p>
            <a:pPr marL="0" indent="0">
              <a:buNone/>
            </a:pPr>
            <a:r>
              <a:rPr lang="en-US" sz="2000" dirty="0"/>
              <a:t>• Optimize Manual Reviews: Prioritize claims predicted as fraudulent to reduce workload. </a:t>
            </a:r>
          </a:p>
          <a:p>
            <a:pPr marL="0" indent="0">
              <a:buNone/>
            </a:pPr>
            <a:r>
              <a:rPr lang="en-US" sz="2000" dirty="0"/>
              <a:t>• Continuous Updates: Retrain model with new claim data to adapt to evolving fraud patterns. </a:t>
            </a:r>
          </a:p>
          <a:p>
            <a:pPr marL="0" indent="0">
              <a:buNone/>
            </a:pPr>
            <a:r>
              <a:rPr lang="en-US" sz="2000" dirty="0"/>
              <a:t>• Enhanced Verification: Stricter checks for high claim-to-severity ratios</a:t>
            </a:r>
          </a:p>
        </p:txBody>
      </p:sp>
    </p:spTree>
    <p:extLst>
      <p:ext uri="{BB962C8B-B14F-4D97-AF65-F5344CB8AC3E}">
        <p14:creationId xmlns:p14="http://schemas.microsoft.com/office/powerpoint/2010/main" val="215442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822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Lato</vt:lpstr>
      <vt:lpstr>Office Theme</vt:lpstr>
      <vt:lpstr>Fraudulent Claim Detection </vt:lpstr>
      <vt:lpstr>Problem Statement </vt:lpstr>
      <vt:lpstr>Data Overview </vt:lpstr>
      <vt:lpstr>Methodology</vt:lpstr>
      <vt:lpstr>Key Findings </vt:lpstr>
      <vt:lpstr>.</vt:lpstr>
      <vt:lpstr>Answers to Key Questions (1/2) </vt:lpstr>
      <vt:lpstr>Answers to Key Questions (2/2) </vt:lpstr>
      <vt:lpstr>Recommendations</vt:lpstr>
      <vt:lpstr>Business Implications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LEKHANA</dc:creator>
  <cp:lastModifiedBy>LEKHANA</cp:lastModifiedBy>
  <cp:revision>2</cp:revision>
  <dcterms:created xsi:type="dcterms:W3CDTF">2025-01-24T14:25:33Z</dcterms:created>
  <dcterms:modified xsi:type="dcterms:W3CDTF">2025-05-21T14:52:13Z</dcterms:modified>
</cp:coreProperties>
</file>