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sldIdLst>
    <p:sldId id="256" r:id="rId2"/>
    <p:sldId id="266" r:id="rId3"/>
    <p:sldId id="281" r:id="rId4"/>
    <p:sldId id="288" r:id="rId5"/>
    <p:sldId id="302" r:id="rId6"/>
    <p:sldId id="303" r:id="rId7"/>
    <p:sldId id="304" r:id="rId8"/>
    <p:sldId id="305" r:id="rId9"/>
    <p:sldId id="294" r:id="rId10"/>
    <p:sldId id="280" r:id="rId11"/>
  </p:sldIdLst>
  <p:sldSz cx="7772400" cy="1005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S, Whitney" initials="DW"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82" d="100"/>
          <a:sy n="82" d="100"/>
        </p:scale>
        <p:origin x="3376" y="192"/>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24EAB3-2B88-4613-986F-7BCD3579C66C}" type="datetimeFigureOut">
              <a:rPr lang="en-US" smtClean="0"/>
              <a:t>8/15/21</a:t>
            </a:fld>
            <a:endParaRPr lang="en-US"/>
          </a:p>
        </p:txBody>
      </p:sp>
      <p:sp>
        <p:nvSpPr>
          <p:cNvPr id="4" name="Slide Image Placeholder 3"/>
          <p:cNvSpPr>
            <a:spLocks noGrp="1" noRot="1" noChangeAspect="1"/>
          </p:cNvSpPr>
          <p:nvPr>
            <p:ph type="sldImg" idx="2"/>
          </p:nvPr>
        </p:nvSpPr>
        <p:spPr>
          <a:xfrm>
            <a:off x="2103438" y="685800"/>
            <a:ext cx="26511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B8C260-92C7-4B73-9EDD-1F2A2EE16365}" type="slidenum">
              <a:rPr lang="en-US" smtClean="0"/>
              <a:t>‹#›</a:t>
            </a:fld>
            <a:endParaRPr lang="en-US"/>
          </a:p>
        </p:txBody>
      </p:sp>
    </p:spTree>
    <p:extLst>
      <p:ext uri="{BB962C8B-B14F-4D97-AF65-F5344CB8AC3E}">
        <p14:creationId xmlns:p14="http://schemas.microsoft.com/office/powerpoint/2010/main" val="385552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194310" y="335280"/>
            <a:ext cx="7391552" cy="88513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179915" y="7852479"/>
            <a:ext cx="7414870" cy="1952984"/>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582930" y="2346960"/>
            <a:ext cx="6606540" cy="2610825"/>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65860" y="5215468"/>
            <a:ext cx="5440680" cy="2160693"/>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B9ABD8-5279-4D82-B970-9F8A2FE18852}" type="datetime1">
              <a:rPr lang="en-US" smtClean="0"/>
              <a:t>8/15/21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A8BA3-73BA-4C44-B483-C6499E8DEE8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AD8F65-2A25-4621-B3CD-8581A8DC57CD}" type="datetime1">
              <a:rPr lang="en-US" smtClean="0"/>
              <a:t>8/15/21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A8BA3-73BA-4C44-B483-C6499E8DEE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194310" y="335280"/>
            <a:ext cx="7391552" cy="2092147"/>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5C39889-59D3-4C28-A827-4B25F737B96B}" type="datetime1">
              <a:rPr lang="en-US" smtClean="0"/>
              <a:t>8/15/21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A8BA3-73BA-4C44-B483-C6499E8DEE87}" type="slidenum">
              <a:rPr lang="en-US" smtClean="0"/>
              <a:t>‹#›</a:t>
            </a:fld>
            <a:endParaRPr lang="en-US"/>
          </a:p>
        </p:txBody>
      </p:sp>
      <p:grpSp>
        <p:nvGrpSpPr>
          <p:cNvPr id="15" name="Group 14"/>
          <p:cNvGrpSpPr>
            <a:grpSpLocks noChangeAspect="1"/>
          </p:cNvGrpSpPr>
          <p:nvPr/>
        </p:nvGrpSpPr>
        <p:grpSpPr bwMode="hidden">
          <a:xfrm>
            <a:off x="179915" y="1047480"/>
            <a:ext cx="7414870" cy="1952984"/>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5634990" y="2123441"/>
            <a:ext cx="1748790" cy="6581422"/>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88620" y="2123440"/>
            <a:ext cx="5116830" cy="6581423"/>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44AD5C-69CA-4DEA-B3B3-0DA52C6D394B}" type="datetime1">
              <a:rPr lang="en-US" smtClean="0"/>
              <a:t>8/15/21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A8BA3-73BA-4C44-B483-C6499E8DEE87}"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194310" y="335280"/>
            <a:ext cx="7391552" cy="694700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5140323" y="6165268"/>
            <a:ext cx="2444965" cy="1047238"/>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226422" y="5977092"/>
            <a:ext cx="4712838" cy="1246869"/>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404419" y="5995091"/>
            <a:ext cx="4647783" cy="1135599"/>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4768066" y="5975456"/>
            <a:ext cx="2811800" cy="955605"/>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179915" y="5952547"/>
            <a:ext cx="7414870" cy="1950482"/>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586527" y="3613221"/>
            <a:ext cx="6606540" cy="22352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162260" y="2108258"/>
            <a:ext cx="5455074" cy="1378375"/>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98FA58-31CB-4A45-8C6A-5BB4E981C4E9}" type="datetime1">
              <a:rPr lang="en-US" smtClean="0"/>
              <a:t>8/15/21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A8BA3-73BA-4C44-B483-C6499E8DEE8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C29D8494-EE9D-495C-9B2A-DF0F7C43EEAA}" type="datetime1">
              <a:rPr lang="en-US" smtClean="0"/>
              <a:t>8/15/21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A8BA3-73BA-4C44-B483-C6499E8DEE87}" type="slidenum">
              <a:rPr lang="en-US" smtClean="0"/>
              <a:t>‹#›</a:t>
            </a:fld>
            <a:endParaRPr lang="en-US"/>
          </a:p>
        </p:txBody>
      </p:sp>
      <p:sp>
        <p:nvSpPr>
          <p:cNvPr id="9" name="Content Placeholder 8"/>
          <p:cNvSpPr>
            <a:spLocks noGrp="1"/>
          </p:cNvSpPr>
          <p:nvPr>
            <p:ph sz="quarter" idx="13"/>
          </p:nvPr>
        </p:nvSpPr>
        <p:spPr>
          <a:xfrm>
            <a:off x="575157" y="3929482"/>
            <a:ext cx="3248863" cy="505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3948379" y="3929482"/>
            <a:ext cx="3248863" cy="505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75158" y="3927900"/>
            <a:ext cx="3248863" cy="938318"/>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5733" y="5029201"/>
            <a:ext cx="3247047" cy="3955839"/>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50970" y="3927899"/>
            <a:ext cx="3248863" cy="938318"/>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948271" y="5029201"/>
            <a:ext cx="3248863" cy="3955839"/>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7E33FE-1C5E-4F43-B088-6DD92E27D66B}" type="datetime1">
              <a:rPr lang="en-US" smtClean="0"/>
              <a:t>8/15/21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A8BA3-73BA-4C44-B483-C6499E8DEE8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B4B8A8-59BF-4377-9283-96161DCF13AB}" type="datetime1">
              <a:rPr lang="en-US" smtClean="0"/>
              <a:t>8/15/21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A8BA3-73BA-4C44-B483-C6499E8DEE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194310" y="335280"/>
            <a:ext cx="7391552" cy="2092147"/>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179915" y="1047480"/>
            <a:ext cx="7414870" cy="1950482"/>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D5E0A7B3-B051-4EE9-B443-4B47E2708FC0}" type="datetime1">
              <a:rPr lang="en-US" smtClean="0"/>
              <a:t>8/15/21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A8BA3-73BA-4C44-B483-C6499E8DEE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194310" y="335280"/>
            <a:ext cx="7391552" cy="2092147"/>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7C368D9-3189-47DA-8694-C0B90CAAEEDD}" type="datetime1">
              <a:rPr lang="en-US" smtClean="0"/>
              <a:t>8/15/21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A8BA3-73BA-4C44-B483-C6499E8DEE87}" type="slidenum">
              <a:rPr lang="en-US" smtClean="0"/>
              <a:t>‹#›</a:t>
            </a:fld>
            <a:endParaRPr lang="en-US"/>
          </a:p>
        </p:txBody>
      </p:sp>
      <p:sp>
        <p:nvSpPr>
          <p:cNvPr id="4" name="Text Placeholder 3"/>
          <p:cNvSpPr>
            <a:spLocks noGrp="1"/>
          </p:cNvSpPr>
          <p:nvPr>
            <p:ph type="body" sz="half" idx="2"/>
          </p:nvPr>
        </p:nvSpPr>
        <p:spPr>
          <a:xfrm>
            <a:off x="777240" y="5252721"/>
            <a:ext cx="2849880" cy="2794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179915" y="1047480"/>
            <a:ext cx="7414870" cy="1952984"/>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777240" y="3352800"/>
            <a:ext cx="2849880" cy="1837334"/>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3954168" y="2682240"/>
            <a:ext cx="3318465" cy="5588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194310" y="335280"/>
            <a:ext cx="7391552" cy="88513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179915" y="7852479"/>
            <a:ext cx="7414870" cy="1952984"/>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143032" y="496712"/>
            <a:ext cx="3240748" cy="3563903"/>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138083" y="4085449"/>
            <a:ext cx="3245697" cy="3551485"/>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BBFA1C-F34C-40B3-867E-1370AB1F76BF}" type="datetime1">
              <a:rPr lang="en-US" smtClean="0"/>
              <a:t>8/15/21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A8BA3-73BA-4C44-B483-C6499E8DEE87}" type="slidenum">
              <a:rPr lang="en-US" smtClean="0"/>
              <a:t>‹#›</a:t>
            </a:fld>
            <a:endParaRPr lang="en-US"/>
          </a:p>
        </p:txBody>
      </p:sp>
      <p:sp>
        <p:nvSpPr>
          <p:cNvPr id="3" name="Picture Placeholder 2"/>
          <p:cNvSpPr>
            <a:spLocks noGrp="1"/>
          </p:cNvSpPr>
          <p:nvPr>
            <p:ph type="pic" idx="1"/>
          </p:nvPr>
        </p:nvSpPr>
        <p:spPr>
          <a:xfrm>
            <a:off x="712470" y="2011680"/>
            <a:ext cx="3031236" cy="4291584"/>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194310" y="335280"/>
            <a:ext cx="7391552" cy="3621024"/>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179915" y="2463162"/>
            <a:ext cx="7414870" cy="1950482"/>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388620" y="496215"/>
            <a:ext cx="6995160" cy="18373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4389121" y="9166908"/>
            <a:ext cx="3218687" cy="535517"/>
          </a:xfrm>
          <a:prstGeom prst="rect">
            <a:avLst/>
          </a:prstGeom>
        </p:spPr>
        <p:txBody>
          <a:bodyPr vert="horz" lIns="91440" tIns="45720" rIns="91440" bIns="45720" rtlCol="0" anchor="ctr"/>
          <a:lstStyle>
            <a:lvl1pPr algn="r">
              <a:defRPr sz="1000">
                <a:solidFill>
                  <a:schemeClr val="tx2"/>
                </a:solidFill>
              </a:defRPr>
            </a:lvl1pPr>
          </a:lstStyle>
          <a:p>
            <a:fld id="{7D817E6A-E567-4C1C-8B77-E9B72D9A76AE}" type="datetime1">
              <a:rPr lang="en-US" smtClean="0"/>
              <a:t>8/15/21</a:t>
            </a:fld>
            <a:endParaRPr lang="en-US"/>
          </a:p>
        </p:txBody>
      </p:sp>
      <p:sp>
        <p:nvSpPr>
          <p:cNvPr id="5" name="Footer Placeholder 4"/>
          <p:cNvSpPr>
            <a:spLocks noGrp="1"/>
          </p:cNvSpPr>
          <p:nvPr>
            <p:ph type="ftr" sz="quarter" idx="3"/>
          </p:nvPr>
        </p:nvSpPr>
        <p:spPr>
          <a:xfrm>
            <a:off x="164593" y="9166908"/>
            <a:ext cx="3218687" cy="535517"/>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392425" y="9166906"/>
            <a:ext cx="987552" cy="535517"/>
          </a:xfrm>
          <a:prstGeom prst="rect">
            <a:avLst/>
          </a:prstGeom>
        </p:spPr>
        <p:txBody>
          <a:bodyPr vert="horz" lIns="91440" tIns="45720" rIns="91440" bIns="45720" rtlCol="0" anchor="ctr"/>
          <a:lstStyle>
            <a:lvl1pPr algn="ctr">
              <a:defRPr sz="1000">
                <a:solidFill>
                  <a:schemeClr val="tx2"/>
                </a:solidFill>
              </a:defRPr>
            </a:lvl1pPr>
          </a:lstStyle>
          <a:p>
            <a:fld id="{B4FA8BA3-73BA-4C44-B483-C6499E8DEE87}" type="slidenum">
              <a:rPr lang="en-US" smtClean="0"/>
              <a:t>‹#›</a:t>
            </a:fld>
            <a:endParaRPr lang="en-US"/>
          </a:p>
        </p:txBody>
      </p:sp>
      <p:sp>
        <p:nvSpPr>
          <p:cNvPr id="3" name="Text Placeholder 2"/>
          <p:cNvSpPr>
            <a:spLocks noGrp="1"/>
          </p:cNvSpPr>
          <p:nvPr>
            <p:ph type="body" idx="1"/>
          </p:nvPr>
        </p:nvSpPr>
        <p:spPr>
          <a:xfrm>
            <a:off x="741257" y="3924018"/>
            <a:ext cx="6297083" cy="50610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 Target="slide2.xml"/><Relationship Id="rId7" Type="http://schemas.openxmlformats.org/officeDocument/2006/relationships/slide" Target="slide10.xm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 Target="slide9.xml"/><Relationship Id="rId5" Type="http://schemas.openxmlformats.org/officeDocument/2006/relationships/slide" Target="slide5.xml"/><Relationship Id="rId4" Type="http://schemas.openxmlformats.org/officeDocument/2006/relationships/slide" Target="slide3.xml"/></Relationships>
</file>

<file path=ppt/slides/_rels/slide10.xml.rels><?xml version="1.0" encoding="UTF-8" standalone="yes"?>
<Relationships xmlns="http://schemas.openxmlformats.org/package/2006/relationships"><Relationship Id="rId3" Type="http://schemas.openxmlformats.org/officeDocument/2006/relationships/hyperlink" Target="https://oup.softwareassist.com/" TargetMode="External"/><Relationship Id="rId2" Type="http://schemas.openxmlformats.org/officeDocument/2006/relationships/hyperlink" Target="mailto:LearningLinkDirect.Support@oup.com"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mailto:Dashboard.Support@oup.com" TargetMode="External"/><Relationship Id="rId2" Type="http://schemas.openxmlformats.org/officeDocument/2006/relationships/slide" Target="slide5.xml"/><Relationship Id="rId1" Type="http://schemas.openxmlformats.org/officeDocument/2006/relationships/slideLayout" Target="../slideLayouts/slideLayout7.xml"/><Relationship Id="rId4" Type="http://schemas.openxmlformats.org/officeDocument/2006/relationships/hyperlink" Target="https://oup.softwareassist.com/" TargetMode="External"/></Relationships>
</file>

<file path=ppt/slides/_rels/slide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oup.softwareassist.com/" TargetMode="External"/><Relationship Id="rId2" Type="http://schemas.openxmlformats.org/officeDocument/2006/relationships/hyperlink" Target="mailto:LearningLinkDirect.Support@oup.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31543" y="591272"/>
            <a:ext cx="2583657" cy="1008927"/>
          </a:xfrm>
          <a:prstGeom prst="rect">
            <a:avLst/>
          </a:prstGeom>
        </p:spPr>
      </p:pic>
      <p:sp>
        <p:nvSpPr>
          <p:cNvPr id="6" name="Rectangle 5"/>
          <p:cNvSpPr/>
          <p:nvPr/>
        </p:nvSpPr>
        <p:spPr>
          <a:xfrm>
            <a:off x="228600" y="9144000"/>
            <a:ext cx="4572000" cy="369332"/>
          </a:xfrm>
          <a:prstGeom prst="rect">
            <a:avLst/>
          </a:prstGeom>
        </p:spPr>
        <p:txBody>
          <a:bodyPr>
            <a:spAutoFit/>
          </a:bodyPr>
          <a:lstStyle/>
          <a:p>
            <a:r>
              <a:rPr lang="en-US" b="1" dirty="0">
                <a:latin typeface="Arial" pitchFamily="34" charset="0"/>
                <a:cs typeface="Arial" pitchFamily="34" charset="0"/>
              </a:rPr>
              <a:t>Oxford University Press</a:t>
            </a:r>
          </a:p>
        </p:txBody>
      </p:sp>
      <p:sp>
        <p:nvSpPr>
          <p:cNvPr id="7" name="Rectangle 6"/>
          <p:cNvSpPr/>
          <p:nvPr/>
        </p:nvSpPr>
        <p:spPr>
          <a:xfrm>
            <a:off x="228600" y="9372600"/>
            <a:ext cx="4572000" cy="369332"/>
          </a:xfrm>
          <a:prstGeom prst="rect">
            <a:avLst/>
          </a:prstGeom>
        </p:spPr>
        <p:txBody>
          <a:bodyPr>
            <a:spAutoFit/>
          </a:bodyPr>
          <a:lstStyle/>
          <a:p>
            <a:r>
              <a:rPr lang="en-US" i="1" dirty="0">
                <a:latin typeface="Arial" pitchFamily="34" charset="0"/>
                <a:cs typeface="Arial" pitchFamily="34" charset="0"/>
              </a:rPr>
              <a:t>Not for profit. All for education.</a:t>
            </a:r>
            <a:endParaRPr lang="en-US" dirty="0">
              <a:latin typeface="Arial" pitchFamily="34" charset="0"/>
              <a:cs typeface="Arial" pitchFamily="34" charset="0"/>
            </a:endParaRPr>
          </a:p>
        </p:txBody>
      </p:sp>
      <p:grpSp>
        <p:nvGrpSpPr>
          <p:cNvPr id="2" name="Group 1"/>
          <p:cNvGrpSpPr/>
          <p:nvPr/>
        </p:nvGrpSpPr>
        <p:grpSpPr>
          <a:xfrm>
            <a:off x="1351582" y="5029200"/>
            <a:ext cx="5029201" cy="2286000"/>
            <a:chOff x="1351582" y="5257800"/>
            <a:chExt cx="5029201" cy="2286000"/>
          </a:xfrm>
        </p:grpSpPr>
        <p:sp>
          <p:nvSpPr>
            <p:cNvPr id="9" name="Rounded Rectangle 8"/>
            <p:cNvSpPr/>
            <p:nvPr/>
          </p:nvSpPr>
          <p:spPr>
            <a:xfrm>
              <a:off x="1351583" y="5257800"/>
              <a:ext cx="5029200" cy="2286000"/>
            </a:xfrm>
            <a:prstGeom prst="roundRect">
              <a:avLst/>
            </a:prstGeom>
            <a:gradFill>
              <a:gsLst>
                <a:gs pos="25000">
                  <a:schemeClr val="accent3">
                    <a:tint val="0"/>
                    <a:alpha val="75000"/>
                  </a:schemeClr>
                </a:gs>
                <a:gs pos="60000">
                  <a:schemeClr val="accent3">
                    <a:tint val="60000"/>
                    <a:satMod val="120000"/>
                    <a:alpha val="75000"/>
                  </a:schemeClr>
                </a:gs>
                <a:gs pos="100000">
                  <a:schemeClr val="accent3">
                    <a:tint val="90000"/>
                    <a:lumMod val="90000"/>
                    <a:alpha val="75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TextBox 9"/>
            <p:cNvSpPr txBox="1"/>
            <p:nvPr/>
          </p:nvSpPr>
          <p:spPr>
            <a:xfrm>
              <a:off x="1351582" y="5334000"/>
              <a:ext cx="5029201" cy="2062103"/>
            </a:xfrm>
            <a:prstGeom prst="rect">
              <a:avLst/>
            </a:prstGeom>
            <a:noFill/>
          </p:spPr>
          <p:txBody>
            <a:bodyPr wrap="square" rtlCol="0">
              <a:spAutoFit/>
            </a:bodyPr>
            <a:lstStyle/>
            <a:p>
              <a:pPr algn="ctr"/>
              <a:r>
                <a:rPr lang="en-US" sz="2000" b="1" dirty="0">
                  <a:latin typeface="Arial" pitchFamily="34" charset="0"/>
                  <a:cs typeface="Arial" pitchFamily="34" charset="0"/>
                </a:rPr>
                <a:t>What’s Inside:</a:t>
              </a:r>
              <a:endParaRPr lang="en-US" b="1" u="sng" dirty="0">
                <a:latin typeface="Arial" pitchFamily="34" charset="0"/>
                <a:cs typeface="Arial" pitchFamily="34" charset="0"/>
              </a:endParaRPr>
            </a:p>
            <a:p>
              <a:pPr algn="ctr"/>
              <a:endParaRPr lang="en-US" dirty="0">
                <a:latin typeface="Arial" pitchFamily="34" charset="0"/>
                <a:cs typeface="Arial" pitchFamily="34" charset="0"/>
              </a:endParaRPr>
            </a:p>
            <a:p>
              <a:pPr algn="ctr"/>
              <a:r>
                <a:rPr lang="en-US" dirty="0">
                  <a:latin typeface="Arial" pitchFamily="34" charset="0"/>
                  <a:cs typeface="Arial" pitchFamily="34" charset="0"/>
                  <a:hlinkClick r:id="rId3" action="ppaction://hlinksldjump"/>
                </a:rPr>
                <a:t>Introduction</a:t>
              </a:r>
              <a:endParaRPr lang="en-US" dirty="0">
                <a:latin typeface="Arial" pitchFamily="34" charset="0"/>
                <a:cs typeface="Arial" pitchFamily="34" charset="0"/>
              </a:endParaRPr>
            </a:p>
            <a:p>
              <a:pPr algn="ctr"/>
              <a:r>
                <a:rPr lang="en-US" dirty="0">
                  <a:latin typeface="Arial" pitchFamily="34" charset="0"/>
                  <a:cs typeface="Arial" pitchFamily="34" charset="0"/>
                  <a:hlinkClick r:id="rId4" action="ppaction://hlinksldjump"/>
                </a:rPr>
                <a:t>Student FAQ</a:t>
              </a:r>
              <a:endParaRPr lang="en-US" dirty="0">
                <a:latin typeface="Arial" pitchFamily="34" charset="0"/>
                <a:cs typeface="Arial" pitchFamily="34" charset="0"/>
              </a:endParaRPr>
            </a:p>
            <a:p>
              <a:pPr algn="ctr"/>
              <a:r>
                <a:rPr lang="en-US" dirty="0">
                  <a:latin typeface="Arial" pitchFamily="34" charset="0"/>
                  <a:cs typeface="Arial" pitchFamily="34" charset="0"/>
                  <a:hlinkClick r:id="rId5" action="ppaction://hlinksldjump"/>
                </a:rPr>
                <a:t>Register for Your Course</a:t>
              </a:r>
              <a:endParaRPr lang="en-US" dirty="0">
                <a:latin typeface="Arial" pitchFamily="34" charset="0"/>
                <a:cs typeface="Arial" pitchFamily="34" charset="0"/>
              </a:endParaRPr>
            </a:p>
            <a:p>
              <a:pPr algn="ctr"/>
              <a:r>
                <a:rPr lang="en-US" dirty="0">
                  <a:latin typeface="Arial" pitchFamily="34" charset="0"/>
                  <a:cs typeface="Arial" pitchFamily="34" charset="0"/>
                  <a:hlinkClick r:id="rId6" action="ppaction://hlinksldjump"/>
                </a:rPr>
                <a:t>Getting Acquainted with Your Resources</a:t>
              </a:r>
              <a:endParaRPr lang="en-US" dirty="0">
                <a:latin typeface="Arial" pitchFamily="34" charset="0"/>
                <a:cs typeface="Arial" pitchFamily="34" charset="0"/>
              </a:endParaRPr>
            </a:p>
            <a:p>
              <a:pPr algn="ctr"/>
              <a:r>
                <a:rPr lang="en-US" dirty="0">
                  <a:latin typeface="Arial" pitchFamily="34" charset="0"/>
                  <a:cs typeface="Arial" pitchFamily="34" charset="0"/>
                  <a:hlinkClick r:id="rId7" action="ppaction://hlinksldjump"/>
                </a:rPr>
                <a:t>Where to Go for More Help</a:t>
              </a:r>
              <a:endParaRPr lang="en-US" dirty="0">
                <a:latin typeface="Arial" pitchFamily="34" charset="0"/>
                <a:cs typeface="Arial" pitchFamily="34" charset="0"/>
              </a:endParaRPr>
            </a:p>
          </p:txBody>
        </p:sp>
      </p:grpSp>
      <p:cxnSp>
        <p:nvCxnSpPr>
          <p:cNvPr id="8" name="Straight Connector 7"/>
          <p:cNvCxnSpPr/>
          <p:nvPr/>
        </p:nvCxnSpPr>
        <p:spPr>
          <a:xfrm>
            <a:off x="1828800" y="5638800"/>
            <a:ext cx="40386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ctrTitle"/>
          </p:nvPr>
        </p:nvSpPr>
        <p:spPr>
          <a:xfrm>
            <a:off x="574394" y="3200400"/>
            <a:ext cx="6629400" cy="1676400"/>
          </a:xfrm>
        </p:spPr>
        <p:txBody>
          <a:bodyPr>
            <a:normAutofit fontScale="90000"/>
          </a:bodyPr>
          <a:lstStyle/>
          <a:p>
            <a:r>
              <a:rPr lang="en-US" dirty="0">
                <a:latin typeface="Arial" pitchFamily="34" charset="0"/>
                <a:cs typeface="Arial" pitchFamily="34" charset="0"/>
              </a:rPr>
              <a:t>Student Quick Start Guide:</a:t>
            </a:r>
            <a:br>
              <a:rPr lang="en-US" dirty="0">
                <a:latin typeface="Arial" pitchFamily="34" charset="0"/>
                <a:cs typeface="Arial" pitchFamily="34" charset="0"/>
              </a:rPr>
            </a:br>
            <a:r>
              <a:rPr lang="en-US" sz="3100" dirty="0">
                <a:latin typeface="Arial" pitchFamily="34" charset="0"/>
                <a:cs typeface="Arial" pitchFamily="34" charset="0"/>
              </a:rPr>
              <a:t>Oxford Learning Link Direct for Gordon, </a:t>
            </a:r>
            <a:r>
              <a:rPr lang="en-US" sz="3100" i="1" dirty="0">
                <a:latin typeface="Arial" pitchFamily="34" charset="0"/>
                <a:cs typeface="Arial" pitchFamily="34" charset="0"/>
              </a:rPr>
              <a:t>Art Matters</a:t>
            </a:r>
            <a:endParaRPr lang="en-US" sz="3100" dirty="0">
              <a:latin typeface="Arial" pitchFamily="34" charset="0"/>
              <a:cs typeface="Arial" pitchFamily="34" charset="0"/>
            </a:endParaRPr>
          </a:p>
        </p:txBody>
      </p:sp>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6920" y="594256"/>
            <a:ext cx="1957961" cy="25340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5937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4237672"/>
            <a:ext cx="6248400" cy="2215991"/>
          </a:xfrm>
          <a:prstGeom prst="rect">
            <a:avLst/>
          </a:prstGeom>
        </p:spPr>
        <p:txBody>
          <a:bodyPr wrap="square">
            <a:spAutoFit/>
          </a:bodyPr>
          <a:lstStyle/>
          <a:p>
            <a:pPr algn="ctr"/>
            <a:r>
              <a:rPr lang="en-US" sz="1600" b="1" dirty="0">
                <a:solidFill>
                  <a:schemeClr val="accent2"/>
                </a:solidFill>
                <a:latin typeface="Arial" pitchFamily="34" charset="0"/>
                <a:cs typeface="Arial" pitchFamily="34" charset="0"/>
              </a:rPr>
              <a:t>Having </a:t>
            </a:r>
            <a:r>
              <a:rPr lang="en-US" sz="1600" dirty="0">
                <a:latin typeface="Arial" pitchFamily="34" charset="0"/>
                <a:cs typeface="Arial" pitchFamily="34" charset="0"/>
              </a:rPr>
              <a:t> </a:t>
            </a:r>
            <a:r>
              <a:rPr lang="en-US" sz="1600" b="1" dirty="0">
                <a:solidFill>
                  <a:schemeClr val="accent2"/>
                </a:solidFill>
                <a:latin typeface="Arial" pitchFamily="34" charset="0"/>
                <a:cs typeface="Arial" pitchFamily="34" charset="0"/>
              </a:rPr>
              <a:t>trouble logging into your school’s learning management system (LMS)? </a:t>
            </a:r>
          </a:p>
          <a:p>
            <a:pPr algn="ctr"/>
            <a:r>
              <a:rPr lang="en-US" sz="1600" b="1" dirty="0">
                <a:latin typeface="Arial" pitchFamily="34" charset="0"/>
                <a:cs typeface="Arial" pitchFamily="34" charset="0"/>
              </a:rPr>
              <a:t>Contact your local IT department.</a:t>
            </a:r>
            <a:endParaRPr lang="en-US" sz="1600" b="1" dirty="0">
              <a:solidFill>
                <a:schemeClr val="accent2"/>
              </a:solidFill>
              <a:latin typeface="Arial" pitchFamily="34" charset="0"/>
              <a:cs typeface="Arial" pitchFamily="34" charset="0"/>
            </a:endParaRPr>
          </a:p>
          <a:p>
            <a:pPr algn="ctr"/>
            <a:endParaRPr lang="en-US" sz="1600" b="1" dirty="0">
              <a:solidFill>
                <a:schemeClr val="accent2"/>
              </a:solidFill>
              <a:latin typeface="Arial" pitchFamily="34" charset="0"/>
              <a:cs typeface="Arial" pitchFamily="34" charset="0"/>
            </a:endParaRPr>
          </a:p>
          <a:p>
            <a:pPr algn="ctr"/>
            <a:r>
              <a:rPr lang="en-US" sz="1600" b="1" dirty="0">
                <a:solidFill>
                  <a:schemeClr val="accent2"/>
                </a:solidFill>
                <a:latin typeface="Arial" pitchFamily="34" charset="0"/>
                <a:cs typeface="Arial" pitchFamily="34" charset="0"/>
              </a:rPr>
              <a:t>Having </a:t>
            </a:r>
            <a:r>
              <a:rPr lang="en-US" sz="1600" dirty="0">
                <a:latin typeface="Arial" pitchFamily="34" charset="0"/>
                <a:cs typeface="Arial" pitchFamily="34" charset="0"/>
              </a:rPr>
              <a:t> </a:t>
            </a:r>
            <a:r>
              <a:rPr lang="en-US" sz="1600" b="1" dirty="0">
                <a:solidFill>
                  <a:schemeClr val="accent2"/>
                </a:solidFill>
                <a:latin typeface="Arial" pitchFamily="34" charset="0"/>
                <a:cs typeface="Arial" pitchFamily="34" charset="0"/>
              </a:rPr>
              <a:t>trouble accessing Oxford content within your LMS?</a:t>
            </a:r>
          </a:p>
          <a:p>
            <a:r>
              <a:rPr lang="en-US" sz="1600" dirty="0"/>
              <a:t> </a:t>
            </a:r>
          </a:p>
          <a:p>
            <a:endParaRPr lang="en-US" sz="1400" dirty="0">
              <a:latin typeface="Arial" pitchFamily="34" charset="0"/>
              <a:cs typeface="Arial" pitchFamily="34" charset="0"/>
            </a:endParaRPr>
          </a:p>
          <a:p>
            <a:endParaRPr lang="en-US" sz="1400" dirty="0">
              <a:latin typeface="Arial" pitchFamily="34" charset="0"/>
              <a:cs typeface="Arial" pitchFamily="34" charset="0"/>
            </a:endParaRPr>
          </a:p>
          <a:p>
            <a:endParaRPr lang="en-US" sz="1400" dirty="0">
              <a:latin typeface="Arial" pitchFamily="34" charset="0"/>
              <a:cs typeface="Arial" pitchFamily="34" charset="0"/>
            </a:endParaRPr>
          </a:p>
        </p:txBody>
      </p:sp>
      <p:sp>
        <p:nvSpPr>
          <p:cNvPr id="6" name="TextBox 5"/>
          <p:cNvSpPr txBox="1"/>
          <p:nvPr/>
        </p:nvSpPr>
        <p:spPr>
          <a:xfrm>
            <a:off x="152400" y="457200"/>
            <a:ext cx="7239000" cy="1200329"/>
          </a:xfrm>
          <a:prstGeom prst="rect">
            <a:avLst/>
          </a:prstGeom>
          <a:noFill/>
        </p:spPr>
        <p:txBody>
          <a:bodyPr wrap="square" rtlCol="0">
            <a:spAutoFit/>
          </a:bodyPr>
          <a:lstStyle/>
          <a:p>
            <a:pPr algn="r"/>
            <a:r>
              <a:rPr lang="en-US" sz="3600" dirty="0">
                <a:solidFill>
                  <a:srgbClr val="FFFFFF"/>
                </a:solidFill>
                <a:latin typeface="Arial" pitchFamily="34" charset="0"/>
                <a:ea typeface="+mj-ea"/>
                <a:cs typeface="Arial" pitchFamily="34" charset="0"/>
              </a:rPr>
              <a:t>Where to Go for </a:t>
            </a:r>
          </a:p>
          <a:p>
            <a:pPr algn="r"/>
            <a:r>
              <a:rPr lang="en-US" sz="3600" dirty="0">
                <a:solidFill>
                  <a:srgbClr val="FFFFFF"/>
                </a:solidFill>
                <a:latin typeface="Arial" pitchFamily="34" charset="0"/>
                <a:ea typeface="+mj-ea"/>
                <a:cs typeface="Arial" pitchFamily="34" charset="0"/>
              </a:rPr>
              <a:t>More Help</a:t>
            </a:r>
          </a:p>
        </p:txBody>
      </p:sp>
      <p:sp>
        <p:nvSpPr>
          <p:cNvPr id="3" name="Slide Number Placeholder 2"/>
          <p:cNvSpPr>
            <a:spLocks noGrp="1"/>
          </p:cNvSpPr>
          <p:nvPr>
            <p:ph type="sldNum" sz="quarter" idx="12"/>
          </p:nvPr>
        </p:nvSpPr>
        <p:spPr/>
        <p:txBody>
          <a:bodyPr/>
          <a:lstStyle/>
          <a:p>
            <a:fld id="{B4FA8BA3-73BA-4C44-B483-C6499E8DEE87}" type="slidenum">
              <a:rPr lang="en-US" sz="1400" b="1" smtClean="0">
                <a:solidFill>
                  <a:schemeClr val="tx1"/>
                </a:solidFill>
                <a:latin typeface="Arial" pitchFamily="34" charset="0"/>
                <a:cs typeface="Arial" pitchFamily="34" charset="0"/>
              </a:rPr>
              <a:t>10</a:t>
            </a:fld>
            <a:endParaRPr lang="en-US" sz="1400" b="1" dirty="0">
              <a:solidFill>
                <a:schemeClr val="tx1"/>
              </a:solidFill>
              <a:latin typeface="Arial" pitchFamily="34" charset="0"/>
              <a:cs typeface="Arial" pitchFamily="34" charset="0"/>
            </a:endParaRPr>
          </a:p>
        </p:txBody>
      </p:sp>
      <p:grpSp>
        <p:nvGrpSpPr>
          <p:cNvPr id="5" name="Group 4"/>
          <p:cNvGrpSpPr/>
          <p:nvPr/>
        </p:nvGrpSpPr>
        <p:grpSpPr>
          <a:xfrm>
            <a:off x="1314450" y="5715000"/>
            <a:ext cx="5010150" cy="2743200"/>
            <a:chOff x="1314450" y="4648200"/>
            <a:chExt cx="5010150" cy="2743200"/>
          </a:xfrm>
        </p:grpSpPr>
        <p:sp>
          <p:nvSpPr>
            <p:cNvPr id="10" name="Rounded Rectangle 9"/>
            <p:cNvSpPr/>
            <p:nvPr/>
          </p:nvSpPr>
          <p:spPr>
            <a:xfrm>
              <a:off x="1314450" y="4648200"/>
              <a:ext cx="5010150" cy="2743200"/>
            </a:xfrm>
            <a:prstGeom prst="roundRect">
              <a:avLst/>
            </a:prstGeom>
            <a:gradFill>
              <a:gsLst>
                <a:gs pos="0">
                  <a:schemeClr val="accent1">
                    <a:tint val="0"/>
                    <a:alpha val="75000"/>
                  </a:schemeClr>
                </a:gs>
                <a:gs pos="44000">
                  <a:schemeClr val="accent1">
                    <a:tint val="60000"/>
                    <a:satMod val="120000"/>
                    <a:alpha val="75000"/>
                  </a:schemeClr>
                </a:gs>
                <a:gs pos="100000">
                  <a:schemeClr val="accent1">
                    <a:tint val="90000"/>
                    <a:lumMod val="90000"/>
                    <a:alpha val="75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endParaRPr lang="en-US"/>
            </a:p>
          </p:txBody>
        </p:sp>
        <p:sp>
          <p:nvSpPr>
            <p:cNvPr id="11" name="Text Box 2"/>
            <p:cNvSpPr txBox="1"/>
            <p:nvPr/>
          </p:nvSpPr>
          <p:spPr>
            <a:xfrm>
              <a:off x="1314450" y="4648200"/>
              <a:ext cx="5010150" cy="25908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pPr>
              <a:endParaRPr lang="en-US" sz="1400" b="1" dirty="0">
                <a:effectLst/>
                <a:latin typeface="Arial" pitchFamily="34" charset="0"/>
                <a:ea typeface="Calibri"/>
                <a:cs typeface="Arial" pitchFamily="34" charset="0"/>
              </a:endParaRPr>
            </a:p>
            <a:p>
              <a:pPr marL="0" marR="0" algn="ctr">
                <a:spcBef>
                  <a:spcPts val="0"/>
                </a:spcBef>
              </a:pPr>
              <a:r>
                <a:rPr lang="en-US" sz="1400" b="1" dirty="0">
                  <a:effectLst/>
                  <a:latin typeface="Arial" pitchFamily="34" charset="0"/>
                  <a:ea typeface="Calibri"/>
                  <a:cs typeface="Arial" pitchFamily="34" charset="0"/>
                </a:rPr>
                <a:t>Contact Digital Support at:</a:t>
              </a:r>
            </a:p>
            <a:p>
              <a:pPr marL="0" marR="0">
                <a:spcBef>
                  <a:spcPts val="0"/>
                </a:spcBef>
              </a:pPr>
              <a:endParaRPr lang="en-US" sz="1400" dirty="0">
                <a:effectLst/>
                <a:latin typeface="Arial" pitchFamily="34" charset="0"/>
                <a:ea typeface="Calibri"/>
                <a:cs typeface="Arial" pitchFamily="34" charset="0"/>
              </a:endParaRPr>
            </a:p>
            <a:p>
              <a:pPr marL="914400" lvl="1" indent="-228600"/>
              <a:r>
                <a:rPr lang="en-US" sz="1400" b="1" dirty="0">
                  <a:effectLst/>
                  <a:latin typeface="Arial" pitchFamily="34" charset="0"/>
                  <a:ea typeface="Calibri"/>
                  <a:cs typeface="Arial" pitchFamily="34" charset="0"/>
                </a:rPr>
                <a:t>Email: </a:t>
              </a:r>
              <a:r>
                <a:rPr lang="en-US" sz="1400" u="sng" dirty="0">
                  <a:solidFill>
                    <a:srgbClr val="0000FF"/>
                  </a:solidFill>
                  <a:effectLst/>
                  <a:latin typeface="Arial" pitchFamily="34" charset="0"/>
                  <a:ea typeface="Calibri"/>
                  <a:cs typeface="Arial" pitchFamily="34" charset="0"/>
                  <a:hlinkClick r:id="rId2"/>
                </a:rPr>
                <a:t>LearningLinkDirect.Support@oup.com</a:t>
              </a:r>
              <a:endParaRPr lang="en-US" sz="1400" dirty="0">
                <a:effectLst/>
                <a:latin typeface="Arial" pitchFamily="34" charset="0"/>
                <a:ea typeface="Calibri"/>
                <a:cs typeface="Arial" pitchFamily="34" charset="0"/>
              </a:endParaRPr>
            </a:p>
            <a:p>
              <a:pPr marL="914400" lvl="1" indent="-228600"/>
              <a:r>
                <a:rPr lang="en-US" sz="1400" b="1" dirty="0">
                  <a:effectLst/>
                  <a:latin typeface="Arial" pitchFamily="34" charset="0"/>
                  <a:ea typeface="Calibri"/>
                  <a:cs typeface="Arial" pitchFamily="34" charset="0"/>
                </a:rPr>
                <a:t>Phone: </a:t>
              </a:r>
              <a:r>
                <a:rPr lang="en-US" sz="1400" dirty="0">
                  <a:effectLst/>
                  <a:latin typeface="Arial" pitchFamily="34" charset="0"/>
                  <a:ea typeface="Calibri"/>
                  <a:cs typeface="Arial" pitchFamily="34" charset="0"/>
                </a:rPr>
                <a:t>855-281-8749</a:t>
              </a:r>
            </a:p>
            <a:p>
              <a:pPr marL="914400" lvl="1" indent="-228600">
                <a:spcAft>
                  <a:spcPts val="1000"/>
                </a:spcAft>
              </a:pPr>
              <a:r>
                <a:rPr lang="en-US" sz="1400" b="1" dirty="0">
                  <a:effectLst/>
                  <a:latin typeface="Arial" pitchFamily="34" charset="0"/>
                  <a:ea typeface="Calibri"/>
                  <a:cs typeface="Arial" pitchFamily="34" charset="0"/>
                </a:rPr>
                <a:t>Website: </a:t>
              </a:r>
              <a:r>
                <a:rPr lang="en-US" sz="1400" u="sng" dirty="0">
                  <a:solidFill>
                    <a:srgbClr val="0000FF"/>
                  </a:solidFill>
                  <a:effectLst/>
                  <a:latin typeface="Arial" pitchFamily="34" charset="0"/>
                  <a:ea typeface="Calibri"/>
                  <a:cs typeface="Arial" pitchFamily="34" charset="0"/>
                  <a:hlinkClick r:id="rId3"/>
                </a:rPr>
                <a:t>https://oup.softwareassist.com/</a:t>
              </a:r>
              <a:endParaRPr lang="en-US" sz="1100" dirty="0">
                <a:ea typeface="Calibri"/>
                <a:cs typeface="Times New Roman"/>
              </a:endParaRPr>
            </a:p>
            <a:p>
              <a:pPr marL="914400" lvl="1" indent="-228600">
                <a:spcAft>
                  <a:spcPts val="1000"/>
                </a:spcAft>
              </a:pPr>
              <a:r>
                <a:rPr lang="en-US" sz="1400" b="1" dirty="0">
                  <a:latin typeface="Arial" pitchFamily="34" charset="0"/>
                  <a:cs typeface="Arial" pitchFamily="34" charset="0"/>
                </a:rPr>
                <a:t>Digital Support Hours:</a:t>
              </a:r>
            </a:p>
            <a:p>
              <a:pPr marL="1200150" lvl="2" indent="-285750">
                <a:buFont typeface="Arial" pitchFamily="34" charset="0"/>
                <a:buChar char="•"/>
              </a:pPr>
              <a:r>
                <a:rPr lang="en-US" sz="1400" dirty="0">
                  <a:latin typeface="Arial" pitchFamily="34" charset="0"/>
                  <a:cs typeface="Arial" pitchFamily="34" charset="0"/>
                </a:rPr>
                <a:t>Monday–Friday: 9:00am–11:00pm (EST)</a:t>
              </a:r>
            </a:p>
            <a:p>
              <a:pPr marL="1200150" lvl="2" indent="-285750">
                <a:buFont typeface="Arial" pitchFamily="34" charset="0"/>
                <a:buChar char="•"/>
              </a:pPr>
              <a:r>
                <a:rPr lang="en-US" sz="1400" dirty="0">
                  <a:latin typeface="Arial" pitchFamily="34" charset="0"/>
                  <a:cs typeface="Arial" pitchFamily="34" charset="0"/>
                </a:rPr>
                <a:t>Saturday: 11:30am–8:00pm (EST)</a:t>
              </a:r>
            </a:p>
            <a:p>
              <a:pPr marL="1200150" lvl="2" indent="-285750">
                <a:buFont typeface="Arial" pitchFamily="34" charset="0"/>
                <a:buChar char="•"/>
              </a:pPr>
              <a:r>
                <a:rPr lang="en-US" sz="1400" dirty="0">
                  <a:latin typeface="Arial" pitchFamily="34" charset="0"/>
                  <a:cs typeface="Arial" pitchFamily="34" charset="0"/>
                </a:rPr>
                <a:t>Sunday: 11:30am–11:00pm (EST)</a:t>
              </a:r>
            </a:p>
            <a:p>
              <a:pPr marL="457200" marR="0" indent="-228600">
                <a:lnSpc>
                  <a:spcPct val="115000"/>
                </a:lnSpc>
                <a:spcBef>
                  <a:spcPts val="0"/>
                </a:spcBef>
                <a:spcAft>
                  <a:spcPts val="1000"/>
                </a:spcAft>
              </a:pPr>
              <a:endParaRPr lang="en-US" sz="1100" dirty="0">
                <a:effectLst/>
                <a:ea typeface="Calibri"/>
                <a:cs typeface="Times New Roman"/>
              </a:endParaRPr>
            </a:p>
          </p:txBody>
        </p:sp>
      </p:gr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571" y="689292"/>
            <a:ext cx="2290814" cy="29648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30095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81400" y="457200"/>
            <a:ext cx="3810000" cy="646331"/>
          </a:xfrm>
          <a:prstGeom prst="rect">
            <a:avLst/>
          </a:prstGeom>
          <a:noFill/>
        </p:spPr>
        <p:txBody>
          <a:bodyPr wrap="square" rtlCol="0">
            <a:spAutoFit/>
          </a:bodyPr>
          <a:lstStyle/>
          <a:p>
            <a:pPr algn="r"/>
            <a:r>
              <a:rPr lang="en-US" sz="3600" dirty="0">
                <a:solidFill>
                  <a:srgbClr val="FFFFFF"/>
                </a:solidFill>
                <a:latin typeface="Arial" pitchFamily="34" charset="0"/>
                <a:ea typeface="+mj-ea"/>
                <a:cs typeface="Arial" pitchFamily="34" charset="0"/>
              </a:rPr>
              <a:t>Introduction</a:t>
            </a:r>
          </a:p>
        </p:txBody>
      </p:sp>
      <p:sp>
        <p:nvSpPr>
          <p:cNvPr id="3" name="Rounded Rectangle 2"/>
          <p:cNvSpPr/>
          <p:nvPr/>
        </p:nvSpPr>
        <p:spPr>
          <a:xfrm>
            <a:off x="609600" y="2743200"/>
            <a:ext cx="6553200" cy="1371600"/>
          </a:xfrm>
          <a:prstGeom prst="roundRect">
            <a:avLst/>
          </a:prstGeom>
          <a:gradFill>
            <a:gsLst>
              <a:gs pos="0">
                <a:schemeClr val="accent1">
                  <a:tint val="0"/>
                  <a:alpha val="50000"/>
                </a:schemeClr>
              </a:gs>
              <a:gs pos="44000">
                <a:schemeClr val="accent1">
                  <a:tint val="60000"/>
                  <a:satMod val="120000"/>
                  <a:alpha val="50000"/>
                </a:schemeClr>
              </a:gs>
              <a:gs pos="100000">
                <a:schemeClr val="accent1">
                  <a:tint val="90000"/>
                  <a:lumMod val="90000"/>
                  <a:alpha val="5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 name="Rectangle 3"/>
          <p:cNvSpPr/>
          <p:nvPr/>
        </p:nvSpPr>
        <p:spPr>
          <a:xfrm>
            <a:off x="762000" y="2667000"/>
            <a:ext cx="6248400" cy="4985980"/>
          </a:xfrm>
          <a:prstGeom prst="rect">
            <a:avLst/>
          </a:prstGeom>
        </p:spPr>
        <p:txBody>
          <a:bodyPr wrap="square">
            <a:spAutoFit/>
          </a:bodyPr>
          <a:lstStyle/>
          <a:p>
            <a:pPr algn="ctr"/>
            <a:endParaRPr lang="en-US" sz="1400" b="1" dirty="0">
              <a:latin typeface="Arial" pitchFamily="34" charset="0"/>
              <a:cs typeface="Arial" pitchFamily="34" charset="0"/>
            </a:endParaRPr>
          </a:p>
          <a:p>
            <a:pPr algn="ctr"/>
            <a:r>
              <a:rPr lang="en-US" sz="1400" b="1" dirty="0">
                <a:latin typeface="Arial" pitchFamily="34" charset="0"/>
                <a:cs typeface="Arial" pitchFamily="34" charset="0"/>
              </a:rPr>
              <a:t>Welcome to Oxford University Press’s digital resources!</a:t>
            </a:r>
            <a:r>
              <a:rPr lang="en-US" sz="1400" dirty="0">
                <a:latin typeface="Arial" pitchFamily="34" charset="0"/>
                <a:cs typeface="Arial" pitchFamily="34" charset="0"/>
              </a:rPr>
              <a:t> To help you get off to a smooth start this term, this Student Quick Start Guide will cover the need-to-know information about using and accessing Oxford’s digital resources that you can use in place of or in addition to your </a:t>
            </a:r>
            <a:r>
              <a:rPr lang="en-US" sz="1400" b="1" i="1" dirty="0">
                <a:latin typeface="Arial" pitchFamily="34" charset="0"/>
                <a:cs typeface="Arial" pitchFamily="34" charset="0"/>
              </a:rPr>
              <a:t>Art Matters</a:t>
            </a:r>
            <a:r>
              <a:rPr lang="en-US" sz="1400" dirty="0">
                <a:latin typeface="Arial" pitchFamily="34" charset="0"/>
                <a:cs typeface="Arial" pitchFamily="34" charset="0"/>
              </a:rPr>
              <a:t> textbook via Oxford Learning Link Direct.</a:t>
            </a:r>
            <a:endParaRPr lang="en-US" sz="1400" b="1" dirty="0">
              <a:solidFill>
                <a:schemeClr val="accent2"/>
              </a:solidFill>
              <a:latin typeface="Arial" pitchFamily="34" charset="0"/>
              <a:cs typeface="Arial" pitchFamily="34" charset="0"/>
            </a:endParaRPr>
          </a:p>
          <a:p>
            <a:endParaRPr lang="en-US" sz="1600" b="1" dirty="0">
              <a:solidFill>
                <a:schemeClr val="accent2"/>
              </a:solidFill>
              <a:latin typeface="Arial" pitchFamily="34" charset="0"/>
              <a:cs typeface="Arial" pitchFamily="34" charset="0"/>
            </a:endParaRPr>
          </a:p>
          <a:p>
            <a:endParaRPr lang="en-US" sz="1600" b="1" dirty="0">
              <a:solidFill>
                <a:schemeClr val="accent2"/>
              </a:solidFill>
              <a:latin typeface="Arial" pitchFamily="34" charset="0"/>
              <a:cs typeface="Arial" pitchFamily="34" charset="0"/>
            </a:endParaRPr>
          </a:p>
          <a:p>
            <a:r>
              <a:rPr lang="en-US" sz="1600" b="1" dirty="0">
                <a:solidFill>
                  <a:schemeClr val="accent2"/>
                </a:solidFill>
                <a:latin typeface="Arial" pitchFamily="34" charset="0"/>
                <a:cs typeface="Arial" pitchFamily="34" charset="0"/>
              </a:rPr>
              <a:t>Who We Are</a:t>
            </a:r>
          </a:p>
          <a:p>
            <a:r>
              <a:rPr lang="en-US" sz="1400" dirty="0">
                <a:latin typeface="Arial" pitchFamily="34" charset="0"/>
                <a:cs typeface="Arial" pitchFamily="34" charset="0"/>
              </a:rPr>
              <a:t>At</a:t>
            </a:r>
            <a:r>
              <a:rPr lang="en-US" sz="1400" b="1" dirty="0">
                <a:latin typeface="Arial" pitchFamily="34" charset="0"/>
                <a:cs typeface="Arial" pitchFamily="34" charset="0"/>
              </a:rPr>
              <a:t> Oxford University Press, content comes first. </a:t>
            </a:r>
            <a:r>
              <a:rPr lang="en-US" sz="1400" dirty="0">
                <a:latin typeface="Arial" pitchFamily="34" charset="0"/>
                <a:cs typeface="Arial" pitchFamily="34" charset="0"/>
              </a:rPr>
              <a:t>We create high-quality, engaging, and affordable digital material in a variety of formats to meet your unique course needs.  </a:t>
            </a:r>
            <a:endParaRPr lang="en-US" sz="1400" b="1" dirty="0">
              <a:latin typeface="Arial" pitchFamily="34" charset="0"/>
              <a:cs typeface="Arial" pitchFamily="34" charset="0"/>
            </a:endParaRPr>
          </a:p>
          <a:p>
            <a:endParaRPr lang="en-US" sz="1600" b="1" dirty="0">
              <a:solidFill>
                <a:schemeClr val="accent2"/>
              </a:solidFill>
              <a:latin typeface="Arial" pitchFamily="34" charset="0"/>
              <a:cs typeface="Arial" pitchFamily="34" charset="0"/>
            </a:endParaRPr>
          </a:p>
          <a:p>
            <a:r>
              <a:rPr lang="en-US" sz="1600" b="1" dirty="0">
                <a:solidFill>
                  <a:schemeClr val="accent2"/>
                </a:solidFill>
                <a:latin typeface="Arial" pitchFamily="34" charset="0"/>
                <a:cs typeface="Arial" pitchFamily="34" charset="0"/>
              </a:rPr>
              <a:t>What We Offer</a:t>
            </a:r>
          </a:p>
          <a:p>
            <a:r>
              <a:rPr lang="en-US" sz="1400" dirty="0">
                <a:latin typeface="Arial" pitchFamily="34" charset="0"/>
                <a:cs typeface="Arial" pitchFamily="34" charset="0"/>
              </a:rPr>
              <a:t>All new print and digital copies of </a:t>
            </a:r>
            <a:r>
              <a:rPr lang="en-US" sz="1400" b="1" i="1" dirty="0">
                <a:latin typeface="Arial" pitchFamily="34" charset="0"/>
                <a:cs typeface="Arial" pitchFamily="34" charset="0"/>
              </a:rPr>
              <a:t>Art Matters</a:t>
            </a:r>
            <a:r>
              <a:rPr lang="en-US" sz="1400" b="1" dirty="0">
                <a:latin typeface="Arial" pitchFamily="34" charset="0"/>
                <a:cs typeface="Arial" pitchFamily="34" charset="0"/>
              </a:rPr>
              <a:t> </a:t>
            </a:r>
            <a:r>
              <a:rPr lang="en-US" sz="1400" dirty="0">
                <a:latin typeface="Arial" pitchFamily="34" charset="0"/>
                <a:cs typeface="Arial" pitchFamily="34" charset="0"/>
              </a:rPr>
              <a:t>come with an access code that allows you to unlock a full suite of engaging and effective digital learning tools with Learning Link Direct. </a:t>
            </a:r>
          </a:p>
          <a:p>
            <a:endParaRPr lang="en-US" sz="1400" dirty="0">
              <a:latin typeface="Arial" pitchFamily="34" charset="0"/>
              <a:cs typeface="Arial" pitchFamily="34" charset="0"/>
            </a:endParaRPr>
          </a:p>
          <a:p>
            <a:r>
              <a:rPr lang="en-US" sz="1400" dirty="0">
                <a:latin typeface="Arial" pitchFamily="34" charset="0"/>
                <a:cs typeface="Arial" pitchFamily="34" charset="0"/>
              </a:rPr>
              <a:t>Oxford University Press </a:t>
            </a:r>
            <a:r>
              <a:rPr lang="en-US" sz="1400" b="1" dirty="0">
                <a:latin typeface="Arial" pitchFamily="34" charset="0"/>
                <a:cs typeface="Arial" pitchFamily="34" charset="0"/>
              </a:rPr>
              <a:t>takes your learning to the next level </a:t>
            </a:r>
            <a:r>
              <a:rPr lang="en-US" sz="1400" dirty="0">
                <a:latin typeface="Arial" pitchFamily="34" charset="0"/>
                <a:cs typeface="Arial" pitchFamily="34" charset="0"/>
              </a:rPr>
              <a:t>with our digital resources that allow you to engage first-hand with Oxford’s content, access study guides and other study tools, and check your knowledge and skill application with various assessments. </a:t>
            </a:r>
          </a:p>
        </p:txBody>
      </p:sp>
      <p:sp>
        <p:nvSpPr>
          <p:cNvPr id="5" name="Slide Number Placeholder 4"/>
          <p:cNvSpPr>
            <a:spLocks noGrp="1"/>
          </p:cNvSpPr>
          <p:nvPr>
            <p:ph type="sldNum" sz="quarter" idx="12"/>
          </p:nvPr>
        </p:nvSpPr>
        <p:spPr/>
        <p:txBody>
          <a:bodyPr/>
          <a:lstStyle/>
          <a:p>
            <a:fld id="{B4FA8BA3-73BA-4C44-B483-C6499E8DEE87}" type="slidenum">
              <a:rPr lang="en-US" sz="1400" b="1" smtClean="0">
                <a:solidFill>
                  <a:schemeClr val="tx1"/>
                </a:solidFill>
                <a:latin typeface="Arial" pitchFamily="34" charset="0"/>
                <a:cs typeface="Arial" pitchFamily="34" charset="0"/>
              </a:rPr>
              <a:t>2</a:t>
            </a:fld>
            <a:endParaRPr lang="en-US" sz="1400" b="1" dirty="0">
              <a:solidFill>
                <a:schemeClr val="tx1"/>
              </a:solidFill>
              <a:latin typeface="Arial" pitchFamily="34" charset="0"/>
              <a:cs typeface="Arial"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2711" y="7866126"/>
            <a:ext cx="2686977" cy="1049274"/>
          </a:xfrm>
          <a:prstGeom prst="rect">
            <a:avLst/>
          </a:prstGeom>
        </p:spPr>
      </p:pic>
    </p:spTree>
    <p:extLst>
      <p:ext uri="{BB962C8B-B14F-4D97-AF65-F5344CB8AC3E}">
        <p14:creationId xmlns:p14="http://schemas.microsoft.com/office/powerpoint/2010/main" val="3077778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0" y="2590800"/>
            <a:ext cx="6248400" cy="6155531"/>
          </a:xfrm>
          <a:prstGeom prst="rect">
            <a:avLst/>
          </a:prstGeom>
        </p:spPr>
        <p:txBody>
          <a:bodyPr wrap="square">
            <a:spAutoFit/>
          </a:bodyPr>
          <a:lstStyle/>
          <a:p>
            <a:r>
              <a:rPr lang="en-US" sz="1600" b="1" dirty="0">
                <a:solidFill>
                  <a:schemeClr val="accent2"/>
                </a:solidFill>
                <a:latin typeface="Arial" pitchFamily="34" charset="0"/>
                <a:cs typeface="Arial" pitchFamily="34" charset="0"/>
              </a:rPr>
              <a:t>Welcome to Oxford University Press’s Digital Resources! </a:t>
            </a:r>
          </a:p>
          <a:p>
            <a:r>
              <a:rPr lang="en-US" sz="1400" dirty="0">
                <a:latin typeface="Arial" pitchFamily="34" charset="0"/>
                <a:cs typeface="Arial" pitchFamily="34" charset="0"/>
              </a:rPr>
              <a:t>To help you get off to a smooth start this term, this Student FAQ will address some frequently asked questions about accessing and using the digital resources for </a:t>
            </a:r>
            <a:r>
              <a:rPr lang="en-US" sz="1400" i="1" dirty="0">
                <a:latin typeface="Arial" pitchFamily="34" charset="0"/>
                <a:cs typeface="Arial" pitchFamily="34" charset="0"/>
              </a:rPr>
              <a:t>Art Matters </a:t>
            </a:r>
            <a:r>
              <a:rPr lang="en-US" sz="1400" dirty="0">
                <a:latin typeface="Arial" pitchFamily="34" charset="0"/>
                <a:cs typeface="Arial" pitchFamily="34" charset="0"/>
              </a:rPr>
              <a:t>by Pamela Gordon!</a:t>
            </a:r>
          </a:p>
          <a:p>
            <a:endParaRPr lang="en-US" sz="1400" dirty="0"/>
          </a:p>
          <a:p>
            <a:r>
              <a:rPr lang="en-US" sz="1400" b="1" dirty="0">
                <a:solidFill>
                  <a:schemeClr val="accent5"/>
                </a:solidFill>
                <a:latin typeface="Arial" pitchFamily="34" charset="0"/>
                <a:cs typeface="Arial" pitchFamily="34" charset="0"/>
              </a:rPr>
              <a:t>Q:  How do I register for my </a:t>
            </a:r>
            <a:r>
              <a:rPr lang="en-US" sz="1400" b="1" i="1" dirty="0">
                <a:solidFill>
                  <a:schemeClr val="accent5"/>
                </a:solidFill>
                <a:latin typeface="Arial" pitchFamily="34" charset="0"/>
                <a:cs typeface="Arial" pitchFamily="34" charset="0"/>
              </a:rPr>
              <a:t>Art Matters </a:t>
            </a:r>
            <a:r>
              <a:rPr lang="en-US" sz="1400" b="1" dirty="0">
                <a:solidFill>
                  <a:schemeClr val="accent5"/>
                </a:solidFill>
                <a:latin typeface="Arial" pitchFamily="34" charset="0"/>
                <a:cs typeface="Arial" pitchFamily="34" charset="0"/>
              </a:rPr>
              <a:t>course? </a:t>
            </a:r>
          </a:p>
          <a:p>
            <a:r>
              <a:rPr lang="en-US" sz="1400" b="1" dirty="0">
                <a:solidFill>
                  <a:schemeClr val="accent5"/>
                </a:solidFill>
                <a:latin typeface="Arial" pitchFamily="34" charset="0"/>
                <a:cs typeface="Arial" pitchFamily="34" charset="0"/>
              </a:rPr>
              <a:t>A:  </a:t>
            </a:r>
            <a:r>
              <a:rPr lang="en-US" sz="1400" dirty="0">
                <a:latin typeface="Arial" pitchFamily="34" charset="0"/>
                <a:cs typeface="Arial" pitchFamily="34" charset="0"/>
              </a:rPr>
              <a:t>Follow the three simple steps listed in the </a:t>
            </a:r>
            <a:r>
              <a:rPr lang="en-US" sz="1400" dirty="0">
                <a:latin typeface="Arial" pitchFamily="34" charset="0"/>
                <a:cs typeface="Arial" pitchFamily="34" charset="0"/>
                <a:hlinkClick r:id="rId2" action="ppaction://hlinksldjump"/>
              </a:rPr>
              <a:t>Register for Your Course</a:t>
            </a:r>
            <a:r>
              <a:rPr lang="en-US" sz="1400" dirty="0">
                <a:latin typeface="Arial" pitchFamily="34" charset="0"/>
                <a:cs typeface="Arial" pitchFamily="34" charset="0"/>
              </a:rPr>
              <a:t> section to begin using Oxford’s digital learning resources.</a:t>
            </a:r>
          </a:p>
          <a:p>
            <a:endParaRPr lang="en-US" sz="1400" b="1" dirty="0">
              <a:latin typeface="Arial" pitchFamily="34" charset="0"/>
              <a:cs typeface="Arial" pitchFamily="34" charset="0"/>
            </a:endParaRPr>
          </a:p>
          <a:p>
            <a:r>
              <a:rPr lang="en-US" sz="1400" b="1" dirty="0">
                <a:solidFill>
                  <a:schemeClr val="accent5"/>
                </a:solidFill>
                <a:latin typeface="Arial" pitchFamily="34" charset="0"/>
                <a:cs typeface="Arial" pitchFamily="34" charset="0"/>
              </a:rPr>
              <a:t>Q: What technical support resources are available to me?</a:t>
            </a:r>
          </a:p>
          <a:p>
            <a:r>
              <a:rPr lang="en-US" sz="1400" b="1" dirty="0">
                <a:solidFill>
                  <a:schemeClr val="accent5"/>
                </a:solidFill>
                <a:latin typeface="Arial" pitchFamily="34" charset="0"/>
                <a:cs typeface="Arial" pitchFamily="34" charset="0"/>
              </a:rPr>
              <a:t>A:  </a:t>
            </a:r>
            <a:r>
              <a:rPr lang="en-US" sz="1400" dirty="0">
                <a:latin typeface="Arial" pitchFamily="34" charset="0"/>
                <a:cs typeface="Arial" pitchFamily="34" charset="0"/>
              </a:rPr>
              <a:t>Our dedicated </a:t>
            </a:r>
            <a:r>
              <a:rPr lang="en-US" sz="1400" b="1" dirty="0">
                <a:latin typeface="Arial" pitchFamily="34" charset="0"/>
                <a:cs typeface="Arial" pitchFamily="34" charset="0"/>
              </a:rPr>
              <a:t>Digital Support Team </a:t>
            </a:r>
            <a:r>
              <a:rPr lang="en-US" sz="1400" dirty="0">
                <a:latin typeface="Arial" pitchFamily="34" charset="0"/>
                <a:cs typeface="Arial" pitchFamily="34" charset="0"/>
              </a:rPr>
              <a:t>is available by phone and email to assist students with technical questions. For support regarding Oxford content or gaining access to Oxford content, contact our Digital Support Team at:</a:t>
            </a:r>
          </a:p>
          <a:p>
            <a:pPr marL="285750" indent="-285750">
              <a:buFont typeface="Arial" pitchFamily="34" charset="0"/>
              <a:buChar char="•"/>
            </a:pPr>
            <a:r>
              <a:rPr lang="en-US" sz="1400" b="1" dirty="0">
                <a:latin typeface="Arial" pitchFamily="34" charset="0"/>
                <a:cs typeface="Arial" pitchFamily="34" charset="0"/>
              </a:rPr>
              <a:t>Email: </a:t>
            </a:r>
            <a:r>
              <a:rPr lang="en-US" sz="1400" u="sng" dirty="0">
                <a:latin typeface="Arial" pitchFamily="34" charset="0"/>
                <a:cs typeface="Arial" pitchFamily="34" charset="0"/>
                <a:hlinkClick r:id="rId3"/>
              </a:rPr>
              <a:t>LearningLinkDirect.Support@oup.com</a:t>
            </a:r>
            <a:endParaRPr lang="en-US" sz="1400" dirty="0">
              <a:latin typeface="Arial" pitchFamily="34" charset="0"/>
              <a:cs typeface="Arial" pitchFamily="34" charset="0"/>
            </a:endParaRPr>
          </a:p>
          <a:p>
            <a:pPr marL="285750" indent="-285750">
              <a:buFont typeface="Arial" pitchFamily="34" charset="0"/>
              <a:buChar char="•"/>
            </a:pPr>
            <a:r>
              <a:rPr lang="en-US" sz="1400" b="1" dirty="0">
                <a:latin typeface="Arial" pitchFamily="34" charset="0"/>
                <a:cs typeface="Arial" pitchFamily="34" charset="0"/>
              </a:rPr>
              <a:t>Phone: </a:t>
            </a:r>
            <a:r>
              <a:rPr lang="en-US" sz="1400" dirty="0">
                <a:latin typeface="Arial" pitchFamily="34" charset="0"/>
                <a:cs typeface="Arial" pitchFamily="34" charset="0"/>
              </a:rPr>
              <a:t>855-281-8749</a:t>
            </a:r>
          </a:p>
          <a:p>
            <a:pPr marL="285750" indent="-285750">
              <a:buFont typeface="Arial" pitchFamily="34" charset="0"/>
              <a:buChar char="•"/>
            </a:pPr>
            <a:r>
              <a:rPr lang="en-US" sz="1400" b="1" dirty="0">
                <a:latin typeface="Arial" pitchFamily="34" charset="0"/>
                <a:cs typeface="Arial" pitchFamily="34" charset="0"/>
              </a:rPr>
              <a:t>Website: </a:t>
            </a:r>
            <a:r>
              <a:rPr lang="en-US" sz="1400" u="sng" dirty="0">
                <a:latin typeface="Arial" pitchFamily="34" charset="0"/>
                <a:cs typeface="Arial" pitchFamily="34" charset="0"/>
                <a:hlinkClick r:id="rId4"/>
              </a:rPr>
              <a:t>https://oup.softwareassist.com/</a:t>
            </a:r>
            <a:r>
              <a:rPr lang="en-US" sz="1400" dirty="0">
                <a:latin typeface="Arial" pitchFamily="34" charset="0"/>
                <a:cs typeface="Arial" pitchFamily="34" charset="0"/>
              </a:rPr>
              <a:t> </a:t>
            </a:r>
          </a:p>
          <a:p>
            <a:pPr marL="285750" indent="-285750">
              <a:buFont typeface="Arial" pitchFamily="34" charset="0"/>
              <a:buChar char="•"/>
            </a:pPr>
            <a:r>
              <a:rPr lang="en-US" sz="1400" b="1" dirty="0">
                <a:latin typeface="Arial" pitchFamily="34" charset="0"/>
                <a:cs typeface="Arial" pitchFamily="34" charset="0"/>
              </a:rPr>
              <a:t>Digital Support Team Hours:</a:t>
            </a:r>
          </a:p>
          <a:p>
            <a:pPr marL="742950" lvl="1" indent="-285750">
              <a:buFont typeface="Arial" pitchFamily="34" charset="0"/>
              <a:buChar char="•"/>
            </a:pPr>
            <a:r>
              <a:rPr lang="en-US" sz="1400" dirty="0">
                <a:latin typeface="Arial" pitchFamily="34" charset="0"/>
                <a:cs typeface="Arial" pitchFamily="34" charset="0"/>
              </a:rPr>
              <a:t>Monday–Friday: between 9:00am–11:00pm (EST)</a:t>
            </a:r>
          </a:p>
          <a:p>
            <a:pPr marL="742950" lvl="1" indent="-285750">
              <a:buFont typeface="Arial" pitchFamily="34" charset="0"/>
              <a:buChar char="•"/>
            </a:pPr>
            <a:r>
              <a:rPr lang="en-US" sz="1400" dirty="0">
                <a:latin typeface="Arial" pitchFamily="34" charset="0"/>
                <a:cs typeface="Arial" pitchFamily="34" charset="0"/>
              </a:rPr>
              <a:t>Saturday: between 11:30am–8:00pm (EST)</a:t>
            </a:r>
          </a:p>
          <a:p>
            <a:pPr marL="742950" lvl="1" indent="-285750">
              <a:buFont typeface="Arial" pitchFamily="34" charset="0"/>
              <a:buChar char="•"/>
            </a:pPr>
            <a:r>
              <a:rPr lang="en-US" sz="1400" dirty="0">
                <a:latin typeface="Arial" pitchFamily="34" charset="0"/>
                <a:cs typeface="Arial" pitchFamily="34" charset="0"/>
              </a:rPr>
              <a:t>Sunday: between 11:30am–11:00pm (EST)</a:t>
            </a:r>
          </a:p>
          <a:p>
            <a:endParaRPr lang="en-US" sz="1400" b="1" dirty="0">
              <a:solidFill>
                <a:schemeClr val="accent5"/>
              </a:solidFill>
              <a:latin typeface="Arial" pitchFamily="34" charset="0"/>
              <a:cs typeface="Arial" pitchFamily="34" charset="0"/>
            </a:endParaRPr>
          </a:p>
          <a:p>
            <a:r>
              <a:rPr lang="en-US" sz="1400" b="1" dirty="0">
                <a:solidFill>
                  <a:schemeClr val="accent5"/>
                </a:solidFill>
                <a:latin typeface="Arial" pitchFamily="34" charset="0"/>
                <a:cs typeface="Arial" pitchFamily="34" charset="0"/>
              </a:rPr>
              <a:t>Q:  Is it really worth accessing OUP’s digital learning resources for this course? </a:t>
            </a:r>
          </a:p>
          <a:p>
            <a:r>
              <a:rPr lang="en-US" sz="1400" b="1" dirty="0">
                <a:solidFill>
                  <a:schemeClr val="accent5"/>
                </a:solidFill>
                <a:latin typeface="Arial" pitchFamily="34" charset="0"/>
                <a:cs typeface="Arial" pitchFamily="34" charset="0"/>
              </a:rPr>
              <a:t>A:  </a:t>
            </a:r>
            <a:r>
              <a:rPr lang="en-US" sz="1400" dirty="0">
                <a:latin typeface="Arial" pitchFamily="34" charset="0"/>
                <a:cs typeface="Arial" pitchFamily="34" charset="0"/>
              </a:rPr>
              <a:t>Yes! OUP’s premium digital assets takes your learning to the next level and will help you succeed in your course. These</a:t>
            </a:r>
            <a:r>
              <a:rPr lang="en-US" sz="1400" b="1" dirty="0">
                <a:latin typeface="Arial" pitchFamily="34" charset="0"/>
                <a:cs typeface="Arial" pitchFamily="34" charset="0"/>
              </a:rPr>
              <a:t> </a:t>
            </a:r>
            <a:r>
              <a:rPr lang="en-US" sz="1400" dirty="0">
                <a:latin typeface="Arial" pitchFamily="34" charset="0"/>
                <a:cs typeface="Arial" pitchFamily="34" charset="0"/>
              </a:rPr>
              <a:t>digital learning solutions provide a variety of resources, exercises, and activities that drive and promote student success.</a:t>
            </a:r>
          </a:p>
        </p:txBody>
      </p:sp>
      <p:sp>
        <p:nvSpPr>
          <p:cNvPr id="8" name="TextBox 7"/>
          <p:cNvSpPr txBox="1"/>
          <p:nvPr/>
        </p:nvSpPr>
        <p:spPr>
          <a:xfrm>
            <a:off x="2514600" y="457200"/>
            <a:ext cx="4876800" cy="646331"/>
          </a:xfrm>
          <a:prstGeom prst="rect">
            <a:avLst/>
          </a:prstGeom>
          <a:noFill/>
        </p:spPr>
        <p:txBody>
          <a:bodyPr wrap="square" rtlCol="0">
            <a:spAutoFit/>
          </a:bodyPr>
          <a:lstStyle/>
          <a:p>
            <a:pPr algn="r"/>
            <a:r>
              <a:rPr lang="en-US" sz="3600" dirty="0">
                <a:solidFill>
                  <a:srgbClr val="FFFFFF"/>
                </a:solidFill>
                <a:latin typeface="Arial" pitchFamily="34" charset="0"/>
                <a:ea typeface="+mj-ea"/>
                <a:cs typeface="Arial" pitchFamily="34" charset="0"/>
              </a:rPr>
              <a:t>Student FAQ</a:t>
            </a:r>
          </a:p>
        </p:txBody>
      </p:sp>
      <p:sp>
        <p:nvSpPr>
          <p:cNvPr id="5" name="Slide Number Placeholder 2"/>
          <p:cNvSpPr>
            <a:spLocks noGrp="1"/>
          </p:cNvSpPr>
          <p:nvPr>
            <p:ph type="sldNum" sz="quarter" idx="12"/>
          </p:nvPr>
        </p:nvSpPr>
        <p:spPr>
          <a:xfrm>
            <a:off x="3392425" y="9166906"/>
            <a:ext cx="987552" cy="535517"/>
          </a:xfrm>
        </p:spPr>
        <p:txBody>
          <a:bodyPr/>
          <a:lstStyle/>
          <a:p>
            <a:fld id="{B4FA8BA3-73BA-4C44-B483-C6499E8DEE87}" type="slidenum">
              <a:rPr lang="en-US" sz="1400" b="1" smtClean="0">
                <a:solidFill>
                  <a:schemeClr val="tx1"/>
                </a:solidFill>
                <a:latin typeface="Arial" pitchFamily="34" charset="0"/>
                <a:cs typeface="Arial" pitchFamily="34" charset="0"/>
              </a:rPr>
              <a:t>3</a:t>
            </a:fld>
            <a:endParaRPr lang="en-US" sz="1400" b="1"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976524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2667000"/>
            <a:ext cx="6248400" cy="738664"/>
          </a:xfrm>
          <a:prstGeom prst="rect">
            <a:avLst/>
          </a:prstGeom>
        </p:spPr>
        <p:txBody>
          <a:bodyPr wrap="square">
            <a:spAutoFit/>
          </a:bodyPr>
          <a:lstStyle/>
          <a:p>
            <a:endParaRPr lang="en-US" sz="1400" dirty="0">
              <a:latin typeface="Arial" pitchFamily="34" charset="0"/>
              <a:cs typeface="Arial" pitchFamily="34" charset="0"/>
            </a:endParaRPr>
          </a:p>
          <a:p>
            <a:endParaRPr lang="en-US" sz="1400" dirty="0">
              <a:latin typeface="Arial" pitchFamily="34" charset="0"/>
              <a:cs typeface="Arial" pitchFamily="34" charset="0"/>
            </a:endParaRPr>
          </a:p>
          <a:p>
            <a:endParaRPr lang="en-US" sz="1400" dirty="0">
              <a:latin typeface="Arial" pitchFamily="34" charset="0"/>
              <a:cs typeface="Arial" pitchFamily="34" charset="0"/>
            </a:endParaRPr>
          </a:p>
        </p:txBody>
      </p:sp>
      <p:sp>
        <p:nvSpPr>
          <p:cNvPr id="7" name="Rectangle 6"/>
          <p:cNvSpPr/>
          <p:nvPr/>
        </p:nvSpPr>
        <p:spPr>
          <a:xfrm>
            <a:off x="762000" y="2564785"/>
            <a:ext cx="6248400" cy="7417415"/>
          </a:xfrm>
          <a:prstGeom prst="rect">
            <a:avLst/>
          </a:prstGeom>
        </p:spPr>
        <p:txBody>
          <a:bodyPr wrap="square">
            <a:spAutoFit/>
          </a:bodyPr>
          <a:lstStyle/>
          <a:p>
            <a:r>
              <a:rPr lang="en-US" sz="1400" b="1" dirty="0">
                <a:solidFill>
                  <a:schemeClr val="accent5"/>
                </a:solidFill>
                <a:latin typeface="Arial" pitchFamily="34" charset="0"/>
                <a:cs typeface="Arial" pitchFamily="34" charset="0"/>
              </a:rPr>
              <a:t>Q: How long will  I have access to Oxford University Press’s digital learning tools for my book?</a:t>
            </a:r>
          </a:p>
          <a:p>
            <a:r>
              <a:rPr lang="en-US" sz="1400" b="1" dirty="0">
                <a:solidFill>
                  <a:schemeClr val="accent5"/>
                </a:solidFill>
                <a:latin typeface="Arial" pitchFamily="34" charset="0"/>
                <a:cs typeface="Arial" pitchFamily="34" charset="0"/>
              </a:rPr>
              <a:t>A: </a:t>
            </a:r>
            <a:r>
              <a:rPr lang="en-US" sz="1400" dirty="0">
                <a:latin typeface="Arial" pitchFamily="34" charset="0"/>
                <a:cs typeface="Arial" pitchFamily="34" charset="0"/>
              </a:rPr>
              <a:t>You will have access to OUP’s digital content for </a:t>
            </a:r>
            <a:r>
              <a:rPr lang="en-US" sz="1400" b="1" dirty="0">
                <a:latin typeface="Arial" pitchFamily="34" charset="0"/>
                <a:cs typeface="Arial" pitchFamily="34" charset="0"/>
              </a:rPr>
              <a:t>the duration of your course</a:t>
            </a:r>
            <a:r>
              <a:rPr lang="en-US" sz="1400" dirty="0">
                <a:latin typeface="Arial" pitchFamily="34" charset="0"/>
                <a:cs typeface="Arial" pitchFamily="34" charset="0"/>
              </a:rPr>
              <a:t>.</a:t>
            </a:r>
            <a:endParaRPr lang="en-US" sz="1400" b="1" dirty="0">
              <a:solidFill>
                <a:schemeClr val="accent5"/>
              </a:solidFill>
              <a:latin typeface="Arial" pitchFamily="34" charset="0"/>
              <a:cs typeface="Arial" pitchFamily="34" charset="0"/>
            </a:endParaRPr>
          </a:p>
          <a:p>
            <a:endParaRPr lang="en-US" sz="1400" b="1" dirty="0">
              <a:solidFill>
                <a:schemeClr val="accent5"/>
              </a:solidFill>
              <a:latin typeface="Arial" pitchFamily="34" charset="0"/>
              <a:cs typeface="Arial" pitchFamily="34" charset="0"/>
            </a:endParaRPr>
          </a:p>
          <a:p>
            <a:r>
              <a:rPr lang="en-US" sz="1400" b="1" dirty="0">
                <a:solidFill>
                  <a:schemeClr val="accent5"/>
                </a:solidFill>
                <a:latin typeface="Arial" pitchFamily="34" charset="0"/>
                <a:cs typeface="Arial" pitchFamily="34" charset="0"/>
              </a:rPr>
              <a:t>Q: Is access to the digital learning resources for </a:t>
            </a:r>
            <a:r>
              <a:rPr lang="en-US" sz="1400" b="1" i="1" dirty="0">
                <a:solidFill>
                  <a:schemeClr val="accent5"/>
                </a:solidFill>
                <a:latin typeface="Arial" pitchFamily="34" charset="0"/>
                <a:cs typeface="Arial" pitchFamily="34" charset="0"/>
              </a:rPr>
              <a:t>Art Matters </a:t>
            </a:r>
            <a:r>
              <a:rPr lang="en-US" sz="1400" b="1" dirty="0">
                <a:solidFill>
                  <a:schemeClr val="accent5"/>
                </a:solidFill>
                <a:latin typeface="Arial" pitchFamily="34" charset="0"/>
                <a:cs typeface="Arial" pitchFamily="34" charset="0"/>
              </a:rPr>
              <a:t>included  if I purchase a new book?</a:t>
            </a:r>
          </a:p>
          <a:p>
            <a:r>
              <a:rPr lang="en-US" sz="1400" b="1" dirty="0">
                <a:solidFill>
                  <a:schemeClr val="accent5"/>
                </a:solidFill>
                <a:latin typeface="Arial" pitchFamily="34" charset="0"/>
                <a:cs typeface="Arial" pitchFamily="34" charset="0"/>
              </a:rPr>
              <a:t>A: </a:t>
            </a:r>
            <a:r>
              <a:rPr lang="en-US" sz="1400" dirty="0">
                <a:latin typeface="Arial" pitchFamily="34" charset="0"/>
                <a:cs typeface="Arial" pitchFamily="34" charset="0"/>
              </a:rPr>
              <a:t>Yes! </a:t>
            </a:r>
            <a:r>
              <a:rPr lang="en-US" sz="1400" b="1" dirty="0">
                <a:latin typeface="Arial" pitchFamily="34" charset="0"/>
                <a:cs typeface="Arial" pitchFamily="34" charset="0"/>
              </a:rPr>
              <a:t>All new print and digital copies of the text automatically include a one-time-use access code that allows students to unlock our premium digital content </a:t>
            </a:r>
            <a:r>
              <a:rPr lang="en-US" sz="1400" dirty="0">
                <a:latin typeface="Arial" pitchFamily="34" charset="0"/>
                <a:cs typeface="Arial" pitchFamily="34" charset="0"/>
              </a:rPr>
              <a:t>for no additional cost.   </a:t>
            </a:r>
          </a:p>
          <a:p>
            <a:endParaRPr lang="en-US" sz="1400" dirty="0">
              <a:latin typeface="Arial" pitchFamily="34" charset="0"/>
              <a:cs typeface="Arial" pitchFamily="34" charset="0"/>
            </a:endParaRPr>
          </a:p>
          <a:p>
            <a:r>
              <a:rPr lang="en-US" sz="1400" b="1" dirty="0">
                <a:solidFill>
                  <a:schemeClr val="accent5"/>
                </a:solidFill>
                <a:latin typeface="Arial" pitchFamily="34" charset="0"/>
                <a:cs typeface="Arial" pitchFamily="34" charset="0"/>
              </a:rPr>
              <a:t>Q: What if I purchased a used or old edition of the book?</a:t>
            </a:r>
          </a:p>
          <a:p>
            <a:r>
              <a:rPr lang="en-US" sz="1400" b="1" dirty="0">
                <a:solidFill>
                  <a:schemeClr val="accent5"/>
                </a:solidFill>
                <a:latin typeface="Arial" pitchFamily="34" charset="0"/>
                <a:cs typeface="Arial" pitchFamily="34" charset="0"/>
              </a:rPr>
              <a:t>A: </a:t>
            </a:r>
            <a:r>
              <a:rPr lang="en-US" sz="1400" dirty="0">
                <a:latin typeface="Arial" pitchFamily="34" charset="0"/>
                <a:cs typeface="Arial" pitchFamily="34" charset="0"/>
              </a:rPr>
              <a:t>If you purchased a used book, OUP provides you with the option to purchase </a:t>
            </a:r>
            <a:r>
              <a:rPr lang="en-US" sz="1400" b="1" dirty="0">
                <a:latin typeface="Arial" pitchFamily="34" charset="0"/>
                <a:cs typeface="Arial" pitchFamily="34" charset="0"/>
              </a:rPr>
              <a:t>stand-alone access </a:t>
            </a:r>
            <a:r>
              <a:rPr lang="en-US" sz="1400" dirty="0">
                <a:latin typeface="Arial" pitchFamily="34" charset="0"/>
                <a:cs typeface="Arial" pitchFamily="34" charset="0"/>
              </a:rPr>
              <a:t>to our digital content. </a:t>
            </a:r>
          </a:p>
          <a:p>
            <a:endParaRPr lang="en-US" sz="1400" dirty="0">
              <a:latin typeface="Arial" pitchFamily="34" charset="0"/>
              <a:cs typeface="Arial" pitchFamily="34" charset="0"/>
            </a:endParaRPr>
          </a:p>
          <a:p>
            <a:r>
              <a:rPr lang="en-US" sz="1400" b="1" dirty="0">
                <a:solidFill>
                  <a:schemeClr val="accent5"/>
                </a:solidFill>
                <a:latin typeface="Arial" pitchFamily="34" charset="0"/>
                <a:cs typeface="Arial" pitchFamily="34" charset="0"/>
              </a:rPr>
              <a:t>Q: What if I’m not prepared to purchase the text or stand-alone access at the start of the term?  </a:t>
            </a:r>
          </a:p>
          <a:p>
            <a:r>
              <a:rPr lang="en-US" sz="1400" b="1" dirty="0">
                <a:solidFill>
                  <a:schemeClr val="accent5"/>
                </a:solidFill>
                <a:latin typeface="Arial" pitchFamily="34" charset="0"/>
                <a:cs typeface="Arial" pitchFamily="34" charset="0"/>
              </a:rPr>
              <a:t>A: </a:t>
            </a:r>
            <a:r>
              <a:rPr lang="en-US" sz="1400" dirty="0">
                <a:latin typeface="Arial" pitchFamily="34" charset="0"/>
                <a:cs typeface="Arial" pitchFamily="34" charset="0"/>
              </a:rPr>
              <a:t>Students who are not prepared to redeem their access code or purchase access at the start of the term will have the option to activate a 14-day free trial. Additional details can be found in the </a:t>
            </a:r>
            <a:r>
              <a:rPr lang="en-US" sz="1400" dirty="0">
                <a:latin typeface="Arial" pitchFamily="34" charset="0"/>
                <a:cs typeface="Arial" pitchFamily="34" charset="0"/>
                <a:hlinkClick r:id="rId2" action="ppaction://hlinksldjump"/>
              </a:rPr>
              <a:t>Student Registration </a:t>
            </a:r>
            <a:r>
              <a:rPr lang="en-US" sz="1400" dirty="0">
                <a:latin typeface="Arial" pitchFamily="34" charset="0"/>
                <a:cs typeface="Arial" pitchFamily="34" charset="0"/>
              </a:rPr>
              <a:t>section of this guide. This free trial option ensures that you’ll have access to an eBook and all of the material that you’ll need for your class on day one. </a:t>
            </a:r>
          </a:p>
          <a:p>
            <a:endParaRPr lang="en-US" sz="1400" dirty="0">
              <a:latin typeface="Arial" pitchFamily="34" charset="0"/>
              <a:cs typeface="Arial" pitchFamily="34" charset="0"/>
            </a:endParaRPr>
          </a:p>
          <a:p>
            <a:r>
              <a:rPr lang="en-US" sz="1400" b="1" dirty="0">
                <a:solidFill>
                  <a:schemeClr val="accent5"/>
                </a:solidFill>
                <a:latin typeface="Arial" pitchFamily="34" charset="0"/>
                <a:cs typeface="Arial" pitchFamily="34" charset="0"/>
              </a:rPr>
              <a:t>Q: Which internet browsers best supports the use of OUP’s digital learning resources?</a:t>
            </a:r>
          </a:p>
          <a:p>
            <a:r>
              <a:rPr lang="en-US" sz="1400" b="1" dirty="0">
                <a:solidFill>
                  <a:schemeClr val="accent5"/>
                </a:solidFill>
                <a:latin typeface="Arial" pitchFamily="34" charset="0"/>
                <a:cs typeface="Arial" pitchFamily="34" charset="0"/>
              </a:rPr>
              <a:t>A: </a:t>
            </a:r>
            <a:r>
              <a:rPr lang="en-US" sz="1400" dirty="0">
                <a:latin typeface="Arial" pitchFamily="34" charset="0"/>
                <a:cs typeface="Arial" pitchFamily="34" charset="0"/>
              </a:rPr>
              <a:t>OUP’s digital learning resources work best with </a:t>
            </a:r>
            <a:r>
              <a:rPr lang="en-US" sz="1400" b="1" dirty="0">
                <a:latin typeface="Arial" pitchFamily="34" charset="0"/>
                <a:cs typeface="Arial" pitchFamily="34" charset="0"/>
              </a:rPr>
              <a:t>Chrome </a:t>
            </a:r>
            <a:r>
              <a:rPr lang="en-US" sz="1400" dirty="0">
                <a:latin typeface="Arial" pitchFamily="34" charset="0"/>
                <a:cs typeface="Arial" pitchFamily="34" charset="0"/>
              </a:rPr>
              <a:t>and</a:t>
            </a:r>
            <a:r>
              <a:rPr lang="en-US" sz="1400" b="1" dirty="0">
                <a:latin typeface="Arial" pitchFamily="34" charset="0"/>
                <a:cs typeface="Arial" pitchFamily="34" charset="0"/>
              </a:rPr>
              <a:t> Firefox</a:t>
            </a:r>
            <a:r>
              <a:rPr lang="en-US" sz="1400" dirty="0">
                <a:latin typeface="Arial" pitchFamily="34" charset="0"/>
                <a:cs typeface="Arial" pitchFamily="34" charset="0"/>
              </a:rPr>
              <a:t>. Use of Internet Explorer is strongly discouraged.</a:t>
            </a:r>
          </a:p>
          <a:p>
            <a:endParaRPr lang="en-US" sz="1400" dirty="0">
              <a:latin typeface="Arial" pitchFamily="34" charset="0"/>
              <a:cs typeface="Arial" pitchFamily="34" charset="0"/>
            </a:endParaRPr>
          </a:p>
          <a:p>
            <a:r>
              <a:rPr lang="en-US" sz="1400" b="1" dirty="0">
                <a:solidFill>
                  <a:schemeClr val="accent5"/>
                </a:solidFill>
                <a:latin typeface="Arial" pitchFamily="34" charset="0"/>
                <a:cs typeface="Arial" pitchFamily="34" charset="0"/>
              </a:rPr>
              <a:t>Q: What do I do if I am having problems logging into my course?</a:t>
            </a:r>
          </a:p>
          <a:p>
            <a:r>
              <a:rPr lang="en-US" sz="1400" b="1" dirty="0">
                <a:solidFill>
                  <a:schemeClr val="accent5"/>
                </a:solidFill>
                <a:latin typeface="Arial" pitchFamily="34" charset="0"/>
                <a:cs typeface="Arial" pitchFamily="34" charset="0"/>
              </a:rPr>
              <a:t>A:</a:t>
            </a:r>
            <a:r>
              <a:rPr lang="en-US" sz="1400" dirty="0">
                <a:latin typeface="Arial" pitchFamily="34" charset="0"/>
                <a:cs typeface="Arial" pitchFamily="34" charset="0"/>
              </a:rPr>
              <a:t> If you can’t login to your school’s learning management system (LMS), contact your local IT department . If you’re having trouble accessing Oxford content within your LMS, contact the OUP Digital Support team referenced previously. </a:t>
            </a:r>
          </a:p>
        </p:txBody>
      </p:sp>
      <p:sp>
        <p:nvSpPr>
          <p:cNvPr id="8" name="TextBox 7"/>
          <p:cNvSpPr txBox="1"/>
          <p:nvPr/>
        </p:nvSpPr>
        <p:spPr>
          <a:xfrm>
            <a:off x="2514600" y="457200"/>
            <a:ext cx="4876800" cy="646331"/>
          </a:xfrm>
          <a:prstGeom prst="rect">
            <a:avLst/>
          </a:prstGeom>
          <a:noFill/>
        </p:spPr>
        <p:txBody>
          <a:bodyPr wrap="square" rtlCol="0">
            <a:spAutoFit/>
          </a:bodyPr>
          <a:lstStyle/>
          <a:p>
            <a:pPr algn="r"/>
            <a:r>
              <a:rPr lang="en-US" sz="3600" dirty="0">
                <a:solidFill>
                  <a:srgbClr val="FFFFFF"/>
                </a:solidFill>
                <a:latin typeface="Arial" pitchFamily="34" charset="0"/>
                <a:ea typeface="+mj-ea"/>
                <a:cs typeface="Arial" pitchFamily="34" charset="0"/>
              </a:rPr>
              <a:t>Student FAQ</a:t>
            </a:r>
          </a:p>
        </p:txBody>
      </p:sp>
    </p:spTree>
    <p:extLst>
      <p:ext uri="{BB962C8B-B14F-4D97-AF65-F5344CB8AC3E}">
        <p14:creationId xmlns:p14="http://schemas.microsoft.com/office/powerpoint/2010/main" val="3879417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2667000"/>
            <a:ext cx="6248400" cy="2923877"/>
          </a:xfrm>
          <a:prstGeom prst="rect">
            <a:avLst/>
          </a:prstGeom>
        </p:spPr>
        <p:txBody>
          <a:bodyPr wrap="square">
            <a:spAutoFit/>
          </a:bodyPr>
          <a:lstStyle/>
          <a:p>
            <a:r>
              <a:rPr lang="en-US" sz="1600" b="1" dirty="0">
                <a:solidFill>
                  <a:schemeClr val="accent2"/>
                </a:solidFill>
                <a:latin typeface="Arial" pitchFamily="34" charset="0"/>
                <a:cs typeface="Arial" pitchFamily="34" charset="0"/>
              </a:rPr>
              <a:t>How You Will Register for Your Course</a:t>
            </a:r>
            <a:endParaRPr lang="en-US" sz="1400" dirty="0">
              <a:latin typeface="Arial" pitchFamily="34" charset="0"/>
              <a:cs typeface="Arial" pitchFamily="34" charset="0"/>
            </a:endParaRPr>
          </a:p>
          <a:p>
            <a:r>
              <a:rPr lang="en-US" sz="1400" b="1" dirty="0">
                <a:latin typeface="Arial" pitchFamily="34" charset="0"/>
                <a:cs typeface="Arial" pitchFamily="34" charset="0"/>
              </a:rPr>
              <a:t>Have your students follow these 3 simple steps to register and begin using Oxford University Press’s digital learning resources for </a:t>
            </a:r>
            <a:r>
              <a:rPr lang="en-US" sz="1400" b="1" i="1" dirty="0">
                <a:latin typeface="Arial" pitchFamily="34" charset="0"/>
                <a:cs typeface="Arial" pitchFamily="34" charset="0"/>
              </a:rPr>
              <a:t>Art Matters</a:t>
            </a:r>
            <a:r>
              <a:rPr lang="en-US" sz="1400" b="1" dirty="0">
                <a:latin typeface="Arial" pitchFamily="34" charset="0"/>
                <a:cs typeface="Arial" pitchFamily="34" charset="0"/>
              </a:rPr>
              <a:t>!</a:t>
            </a:r>
            <a:endParaRPr lang="en-US" sz="1400" dirty="0">
              <a:latin typeface="Arial" pitchFamily="34" charset="0"/>
              <a:cs typeface="Arial" pitchFamily="34" charset="0"/>
            </a:endParaRPr>
          </a:p>
          <a:p>
            <a:r>
              <a:rPr lang="en-US" sz="1400" b="1" dirty="0">
                <a:latin typeface="Arial" pitchFamily="34" charset="0"/>
                <a:cs typeface="Arial" pitchFamily="34" charset="0"/>
              </a:rPr>
              <a:t> </a:t>
            </a:r>
            <a:endParaRPr lang="en-US" sz="1400" dirty="0">
              <a:latin typeface="Arial" pitchFamily="34" charset="0"/>
              <a:cs typeface="Arial" pitchFamily="34" charset="0"/>
            </a:endParaRPr>
          </a:p>
          <a:p>
            <a:r>
              <a:rPr lang="en-US" sz="1400" b="1" dirty="0">
                <a:solidFill>
                  <a:schemeClr val="accent5"/>
                </a:solidFill>
                <a:latin typeface="Arial" pitchFamily="34" charset="0"/>
                <a:cs typeface="Arial" pitchFamily="34" charset="0"/>
              </a:rPr>
              <a:t>Step 1: Navigate</a:t>
            </a:r>
          </a:p>
          <a:p>
            <a:pPr marL="285750" indent="-285750">
              <a:buFont typeface="Arial" pitchFamily="34" charset="0"/>
              <a:buChar char="•"/>
            </a:pPr>
            <a:r>
              <a:rPr lang="en-US" sz="1400" dirty="0">
                <a:latin typeface="Arial" pitchFamily="34" charset="0"/>
                <a:cs typeface="Arial" pitchFamily="34" charset="0"/>
              </a:rPr>
              <a:t>First, log in to your institution’s learning management system (LMS) and access your course.</a:t>
            </a:r>
          </a:p>
          <a:p>
            <a:pPr marL="285750" indent="-285750">
              <a:buFont typeface="Arial" pitchFamily="34" charset="0"/>
              <a:buChar char="•"/>
            </a:pPr>
            <a:endParaRPr lang="en-US" sz="1400" dirty="0">
              <a:latin typeface="Arial" pitchFamily="34" charset="0"/>
              <a:cs typeface="Arial" pitchFamily="34" charset="0"/>
            </a:endParaRPr>
          </a:p>
          <a:p>
            <a:r>
              <a:rPr lang="en-US" sz="1400" b="1" dirty="0">
                <a:solidFill>
                  <a:schemeClr val="accent5"/>
                </a:solidFill>
                <a:latin typeface="Arial" pitchFamily="34" charset="0"/>
                <a:cs typeface="Arial" pitchFamily="34" charset="0"/>
              </a:rPr>
              <a:t>Step 2: Activate Access</a:t>
            </a:r>
          </a:p>
          <a:p>
            <a:pPr marL="285750" lvl="0" indent="-285750">
              <a:buFont typeface="Arial" panose="020B0604020202020204" pitchFamily="34" charset="0"/>
              <a:buChar char="•"/>
            </a:pPr>
            <a:r>
              <a:rPr lang="en-US" sz="1400" dirty="0">
                <a:latin typeface="Arial" pitchFamily="34" charset="0"/>
                <a:cs typeface="Arial" pitchFamily="34" charset="0"/>
              </a:rPr>
              <a:t>The Oxford University Press resources will look a lot like the other resources in your course; however, the first time you encounter one that’s protected you’ll be asked to Activate your Access.  </a:t>
            </a:r>
          </a:p>
        </p:txBody>
      </p:sp>
      <p:sp>
        <p:nvSpPr>
          <p:cNvPr id="5" name="TextBox 4"/>
          <p:cNvSpPr txBox="1"/>
          <p:nvPr/>
        </p:nvSpPr>
        <p:spPr>
          <a:xfrm>
            <a:off x="2514600" y="457200"/>
            <a:ext cx="4876800" cy="646331"/>
          </a:xfrm>
          <a:prstGeom prst="rect">
            <a:avLst/>
          </a:prstGeom>
          <a:noFill/>
        </p:spPr>
        <p:txBody>
          <a:bodyPr wrap="square" rtlCol="0">
            <a:spAutoFit/>
          </a:bodyPr>
          <a:lstStyle/>
          <a:p>
            <a:pPr algn="r"/>
            <a:r>
              <a:rPr lang="en-US" sz="3600" dirty="0">
                <a:solidFill>
                  <a:srgbClr val="FFFFFF"/>
                </a:solidFill>
                <a:latin typeface="Arial" pitchFamily="34" charset="0"/>
                <a:ea typeface="+mj-ea"/>
                <a:cs typeface="Arial" pitchFamily="34" charset="0"/>
              </a:rPr>
              <a:t>Student Registration</a:t>
            </a:r>
          </a:p>
        </p:txBody>
      </p:sp>
      <p:sp>
        <p:nvSpPr>
          <p:cNvPr id="3" name="Slide Number Placeholder 2"/>
          <p:cNvSpPr>
            <a:spLocks noGrp="1"/>
          </p:cNvSpPr>
          <p:nvPr>
            <p:ph type="sldNum" sz="quarter" idx="12"/>
          </p:nvPr>
        </p:nvSpPr>
        <p:spPr/>
        <p:txBody>
          <a:bodyPr/>
          <a:lstStyle/>
          <a:p>
            <a:fld id="{B4FA8BA3-73BA-4C44-B483-C6499E8DEE87}" type="slidenum">
              <a:rPr lang="en-US" sz="1400" b="1" smtClean="0">
                <a:solidFill>
                  <a:schemeClr val="tx1"/>
                </a:solidFill>
                <a:latin typeface="Arial" pitchFamily="34" charset="0"/>
                <a:cs typeface="Arial" pitchFamily="34" charset="0"/>
              </a:rPr>
              <a:t>5</a:t>
            </a:fld>
            <a:endParaRPr lang="en-US" sz="1400" b="1" dirty="0">
              <a:solidFill>
                <a:schemeClr val="tx1"/>
              </a:solidFill>
              <a:latin typeface="Arial" pitchFamily="34" charset="0"/>
              <a:cs typeface="Arial" pitchFamily="34"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1064" y="6026311"/>
            <a:ext cx="6930271" cy="28890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905001" y="8153400"/>
            <a:ext cx="14478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43000" y="6096000"/>
            <a:ext cx="1752600" cy="184666"/>
          </a:xfrm>
          <a:prstGeom prst="rect">
            <a:avLst/>
          </a:prstGeom>
          <a:solidFill>
            <a:schemeClr val="bg1"/>
          </a:solidFill>
        </p:spPr>
        <p:txBody>
          <a:bodyPr wrap="square" rtlCol="0">
            <a:spAutoFit/>
          </a:bodyPr>
          <a:lstStyle/>
          <a:p>
            <a:r>
              <a:rPr lang="en-US" sz="600" dirty="0">
                <a:solidFill>
                  <a:srgbClr val="00B0F0"/>
                </a:solidFill>
                <a:latin typeface="Arial" panose="020B0604020202020204" pitchFamily="34" charset="0"/>
                <a:cs typeface="Arial" panose="020B0604020202020204" pitchFamily="34" charset="0"/>
              </a:rPr>
              <a:t>TODD2E_CARTDEMO</a:t>
            </a:r>
            <a:r>
              <a:rPr lang="en-US" sz="600" dirty="0">
                <a:latin typeface="Arial" panose="020B0604020202020204" pitchFamily="34" charset="0"/>
                <a:cs typeface="Arial" panose="020B0604020202020204" pitchFamily="34" charset="0"/>
              </a:rPr>
              <a:t>  </a:t>
            </a:r>
            <a:r>
              <a:rPr lang="en-US" sz="600" dirty="0">
                <a:solidFill>
                  <a:schemeClr val="bg1">
                    <a:lumMod val="65000"/>
                  </a:schemeClr>
                </a:solidFill>
                <a:latin typeface="Arial" panose="020B0604020202020204" pitchFamily="34" charset="0"/>
                <a:cs typeface="Arial" panose="020B0604020202020204" pitchFamily="34" charset="0"/>
              </a:rPr>
              <a:t>&gt; </a:t>
            </a:r>
            <a:r>
              <a:rPr lang="en-US" sz="600" dirty="0">
                <a:latin typeface="Arial" panose="020B0604020202020204" pitchFamily="34" charset="0"/>
                <a:cs typeface="Arial" panose="020B0604020202020204" pitchFamily="34" charset="0"/>
              </a:rPr>
              <a:t> Modules</a:t>
            </a:r>
          </a:p>
        </p:txBody>
      </p:sp>
    </p:spTree>
    <p:extLst>
      <p:ext uri="{BB962C8B-B14F-4D97-AF65-F5344CB8AC3E}">
        <p14:creationId xmlns:p14="http://schemas.microsoft.com/office/powerpoint/2010/main" val="93472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2667000"/>
            <a:ext cx="6248400" cy="4401205"/>
          </a:xfrm>
          <a:prstGeom prst="rect">
            <a:avLst/>
          </a:prstGeom>
        </p:spPr>
        <p:txBody>
          <a:bodyPr wrap="square">
            <a:spAutoFit/>
          </a:bodyPr>
          <a:lstStyle/>
          <a:p>
            <a:pPr marL="285750" indent="-285750">
              <a:buFont typeface="Arial" pitchFamily="34" charset="0"/>
              <a:buChar char="•"/>
            </a:pPr>
            <a:endParaRPr lang="en-US" sz="1400" dirty="0">
              <a:latin typeface="Arial" pitchFamily="34" charset="0"/>
              <a:cs typeface="Arial" pitchFamily="34" charset="0"/>
            </a:endParaRPr>
          </a:p>
          <a:p>
            <a:pPr marL="285750" indent="-285750">
              <a:buFont typeface="Arial" pitchFamily="34" charset="0"/>
              <a:buChar char="•"/>
            </a:pPr>
            <a:endParaRPr lang="en-US" sz="1400" dirty="0">
              <a:latin typeface="Arial" pitchFamily="34" charset="0"/>
              <a:cs typeface="Arial" pitchFamily="34" charset="0"/>
            </a:endParaRPr>
          </a:p>
          <a:p>
            <a:pPr marL="285750" indent="-285750">
              <a:buFont typeface="Arial" pitchFamily="34" charset="0"/>
              <a:buChar char="•"/>
            </a:pPr>
            <a:endParaRPr lang="en-US" sz="1400" dirty="0">
              <a:latin typeface="Arial" pitchFamily="34" charset="0"/>
              <a:cs typeface="Arial" pitchFamily="34" charset="0"/>
            </a:endParaRPr>
          </a:p>
          <a:p>
            <a:pPr marL="285750" indent="-285750">
              <a:buFont typeface="Arial" pitchFamily="34" charset="0"/>
              <a:buChar char="•"/>
            </a:pPr>
            <a:endParaRPr lang="en-US" sz="1400" dirty="0">
              <a:latin typeface="Arial" pitchFamily="34" charset="0"/>
              <a:cs typeface="Arial" pitchFamily="34" charset="0"/>
            </a:endParaRPr>
          </a:p>
          <a:p>
            <a:pPr marL="285750" indent="-285750">
              <a:buFont typeface="Arial" pitchFamily="34" charset="0"/>
              <a:buChar char="•"/>
            </a:pPr>
            <a:endParaRPr lang="en-US" sz="1400" dirty="0">
              <a:latin typeface="Arial" pitchFamily="34" charset="0"/>
              <a:cs typeface="Arial" pitchFamily="34" charset="0"/>
            </a:endParaRPr>
          </a:p>
          <a:p>
            <a:pPr marL="285750" indent="-285750">
              <a:buFont typeface="Arial" pitchFamily="34" charset="0"/>
              <a:buChar char="•"/>
            </a:pPr>
            <a:endParaRPr lang="en-US" sz="1400" dirty="0">
              <a:latin typeface="Arial" pitchFamily="34" charset="0"/>
              <a:cs typeface="Arial" pitchFamily="34" charset="0"/>
            </a:endParaRPr>
          </a:p>
          <a:p>
            <a:pPr marL="285750" indent="-285750">
              <a:buFont typeface="Arial" pitchFamily="34" charset="0"/>
              <a:buChar char="•"/>
            </a:pPr>
            <a:endParaRPr lang="en-US" sz="1400" dirty="0">
              <a:latin typeface="Arial" pitchFamily="34" charset="0"/>
              <a:cs typeface="Arial" pitchFamily="34" charset="0"/>
            </a:endParaRPr>
          </a:p>
          <a:p>
            <a:pPr marL="285750" indent="-285750">
              <a:buFont typeface="Arial" pitchFamily="34" charset="0"/>
              <a:buChar char="•"/>
            </a:pPr>
            <a:endParaRPr lang="en-US" sz="1400" dirty="0">
              <a:latin typeface="Arial" pitchFamily="34" charset="0"/>
              <a:cs typeface="Arial" pitchFamily="34" charset="0"/>
            </a:endParaRPr>
          </a:p>
          <a:p>
            <a:pPr marL="285750" indent="-285750">
              <a:buFont typeface="Arial" pitchFamily="34" charset="0"/>
              <a:buChar char="•"/>
            </a:pPr>
            <a:endParaRPr lang="en-US" sz="1400" dirty="0">
              <a:latin typeface="Arial" pitchFamily="34" charset="0"/>
              <a:cs typeface="Arial" pitchFamily="34" charset="0"/>
            </a:endParaRPr>
          </a:p>
          <a:p>
            <a:pPr marL="285750" indent="-285750">
              <a:buFont typeface="Arial" pitchFamily="34" charset="0"/>
              <a:buChar char="•"/>
            </a:pPr>
            <a:endParaRPr lang="en-US" sz="1400" dirty="0">
              <a:latin typeface="Arial" pitchFamily="34" charset="0"/>
              <a:cs typeface="Arial" pitchFamily="34" charset="0"/>
            </a:endParaRPr>
          </a:p>
          <a:p>
            <a:pPr marL="285750" indent="-285750">
              <a:buFont typeface="Arial" pitchFamily="34" charset="0"/>
              <a:buChar char="•"/>
            </a:pPr>
            <a:endParaRPr lang="en-US" sz="1400" dirty="0">
              <a:latin typeface="Arial" pitchFamily="34" charset="0"/>
              <a:cs typeface="Arial" pitchFamily="34" charset="0"/>
            </a:endParaRPr>
          </a:p>
          <a:p>
            <a:pPr marL="285750" indent="-285750">
              <a:buFont typeface="Arial" pitchFamily="34" charset="0"/>
              <a:buChar char="•"/>
            </a:pPr>
            <a:endParaRPr lang="en-US" sz="1400" dirty="0">
              <a:latin typeface="Arial" pitchFamily="34" charset="0"/>
              <a:cs typeface="Arial" pitchFamily="34" charset="0"/>
            </a:endParaRPr>
          </a:p>
          <a:p>
            <a:pPr marL="285750" indent="-285750">
              <a:buFont typeface="Arial" pitchFamily="34" charset="0"/>
              <a:buChar char="•"/>
            </a:pPr>
            <a:endParaRPr lang="en-US" sz="1400" dirty="0">
              <a:latin typeface="Arial" pitchFamily="34" charset="0"/>
              <a:cs typeface="Arial" pitchFamily="34" charset="0"/>
            </a:endParaRPr>
          </a:p>
          <a:p>
            <a:pPr marL="285750" indent="-285750">
              <a:buFont typeface="Arial" pitchFamily="34" charset="0"/>
              <a:buChar char="•"/>
            </a:pPr>
            <a:r>
              <a:rPr lang="en-US" sz="1400" dirty="0">
                <a:latin typeface="Arial" pitchFamily="34" charset="0"/>
                <a:cs typeface="Arial" pitchFamily="34" charset="0"/>
              </a:rPr>
              <a:t>When prompted to activate your access, you will have three options:</a:t>
            </a:r>
          </a:p>
          <a:p>
            <a:pPr marL="800100" lvl="1" indent="-342900">
              <a:buFont typeface="+mj-lt"/>
              <a:buAutoNum type="arabicPeriod"/>
            </a:pPr>
            <a:r>
              <a:rPr lang="en-US" sz="1400" dirty="0">
                <a:latin typeface="Arial" pitchFamily="34" charset="0"/>
                <a:cs typeface="Arial" pitchFamily="34" charset="0"/>
              </a:rPr>
              <a:t>Redeem an access code, which you may have purchased with a print text or separately</a:t>
            </a:r>
          </a:p>
          <a:p>
            <a:pPr marL="1257300" lvl="2" indent="-342900">
              <a:buFont typeface="Arial" panose="020B0604020202020204" pitchFamily="34" charset="0"/>
              <a:buChar char="•"/>
            </a:pPr>
            <a:r>
              <a:rPr lang="en-US" sz="1400" dirty="0">
                <a:latin typeface="Arial" pitchFamily="34" charset="0"/>
                <a:cs typeface="Arial" pitchFamily="34" charset="0"/>
              </a:rPr>
              <a:t>If you select “Redeem an access code”, you’ll be prompted to enter the code you received with the purchase of your book or through your bookstore and then hit “Redeem”. You’ll then have access for the duration of time denoted with the code. </a:t>
            </a:r>
          </a:p>
        </p:txBody>
      </p:sp>
      <p:sp>
        <p:nvSpPr>
          <p:cNvPr id="5" name="TextBox 4"/>
          <p:cNvSpPr txBox="1"/>
          <p:nvPr/>
        </p:nvSpPr>
        <p:spPr>
          <a:xfrm>
            <a:off x="2514600" y="457200"/>
            <a:ext cx="4876800" cy="646331"/>
          </a:xfrm>
          <a:prstGeom prst="rect">
            <a:avLst/>
          </a:prstGeom>
          <a:noFill/>
        </p:spPr>
        <p:txBody>
          <a:bodyPr wrap="square" rtlCol="0">
            <a:spAutoFit/>
          </a:bodyPr>
          <a:lstStyle/>
          <a:p>
            <a:pPr algn="r"/>
            <a:r>
              <a:rPr lang="en-US" sz="3600" dirty="0">
                <a:solidFill>
                  <a:srgbClr val="FFFFFF"/>
                </a:solidFill>
                <a:latin typeface="Arial" pitchFamily="34" charset="0"/>
                <a:ea typeface="+mj-ea"/>
                <a:cs typeface="Arial" pitchFamily="34" charset="0"/>
              </a:rPr>
              <a:t>Student Registration</a:t>
            </a:r>
          </a:p>
        </p:txBody>
      </p:sp>
      <p:pic>
        <p:nvPicPr>
          <p:cNvPr id="10" name="Picture 9"/>
          <p:cNvPicPr/>
          <p:nvPr/>
        </p:nvPicPr>
        <p:blipFill>
          <a:blip r:embed="rId2" cstate="print">
            <a:extLst>
              <a:ext uri="{28A0092B-C50C-407E-A947-70E740481C1C}">
                <a14:useLocalDpi xmlns:a14="http://schemas.microsoft.com/office/drawing/2010/main" val="0"/>
              </a:ext>
            </a:extLst>
          </a:blip>
          <a:stretch>
            <a:fillRect/>
          </a:stretch>
        </p:blipFill>
        <p:spPr>
          <a:xfrm>
            <a:off x="1562100" y="2500133"/>
            <a:ext cx="4648200" cy="2529067"/>
          </a:xfrm>
          <a:prstGeom prst="rect">
            <a:avLst/>
          </a:prstGeom>
          <a:ln>
            <a:noFill/>
          </a:ln>
          <a:effectLst>
            <a:outerShdw blurRad="292100" dist="139700" dir="2700000" algn="tl" rotWithShape="0">
              <a:srgbClr val="333333">
                <a:alpha val="65000"/>
              </a:srgbClr>
            </a:outerShdw>
          </a:effectLst>
        </p:spPr>
      </p:pic>
      <p:pic>
        <p:nvPicPr>
          <p:cNvPr id="11" name="Picture 10"/>
          <p:cNvPicPr/>
          <p:nvPr/>
        </p:nvPicPr>
        <p:blipFill>
          <a:blip r:embed="rId3" cstate="print">
            <a:extLst>
              <a:ext uri="{28A0092B-C50C-407E-A947-70E740481C1C}">
                <a14:useLocalDpi xmlns:a14="http://schemas.microsoft.com/office/drawing/2010/main" val="0"/>
              </a:ext>
            </a:extLst>
          </a:blip>
          <a:stretch>
            <a:fillRect/>
          </a:stretch>
        </p:blipFill>
        <p:spPr>
          <a:xfrm>
            <a:off x="1562100" y="7239000"/>
            <a:ext cx="4639519" cy="2362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8698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4600" y="457200"/>
            <a:ext cx="4876800" cy="646331"/>
          </a:xfrm>
          <a:prstGeom prst="rect">
            <a:avLst/>
          </a:prstGeom>
          <a:noFill/>
        </p:spPr>
        <p:txBody>
          <a:bodyPr wrap="square" rtlCol="0">
            <a:spAutoFit/>
          </a:bodyPr>
          <a:lstStyle/>
          <a:p>
            <a:pPr algn="r"/>
            <a:r>
              <a:rPr lang="en-US" sz="3600" dirty="0">
                <a:solidFill>
                  <a:srgbClr val="FFFFFF"/>
                </a:solidFill>
                <a:latin typeface="Arial" pitchFamily="34" charset="0"/>
                <a:ea typeface="+mj-ea"/>
                <a:cs typeface="Arial" pitchFamily="34" charset="0"/>
              </a:rPr>
              <a:t>Student Registration</a:t>
            </a:r>
          </a:p>
        </p:txBody>
      </p:sp>
      <p:sp>
        <p:nvSpPr>
          <p:cNvPr id="3" name="Slide Number Placeholder 2"/>
          <p:cNvSpPr>
            <a:spLocks noGrp="1"/>
          </p:cNvSpPr>
          <p:nvPr>
            <p:ph type="sldNum" sz="quarter" idx="12"/>
          </p:nvPr>
        </p:nvSpPr>
        <p:spPr/>
        <p:txBody>
          <a:bodyPr/>
          <a:lstStyle/>
          <a:p>
            <a:fld id="{B4FA8BA3-73BA-4C44-B483-C6499E8DEE87}" type="slidenum">
              <a:rPr lang="en-US" sz="1400" b="1" smtClean="0">
                <a:solidFill>
                  <a:schemeClr val="tx1"/>
                </a:solidFill>
                <a:latin typeface="Arial" pitchFamily="34" charset="0"/>
                <a:cs typeface="Arial" pitchFamily="34" charset="0"/>
              </a:rPr>
              <a:t>7</a:t>
            </a:fld>
            <a:endParaRPr lang="en-US" sz="1400" b="1" dirty="0">
              <a:solidFill>
                <a:schemeClr val="tx1"/>
              </a:solidFill>
              <a:latin typeface="Arial" pitchFamily="34" charset="0"/>
              <a:cs typeface="Arial" pitchFamily="34"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602932" y="4630678"/>
            <a:ext cx="6566535" cy="3370322"/>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1016508" y="6089521"/>
            <a:ext cx="5334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16508" y="6400800"/>
            <a:ext cx="964692" cy="76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038600" y="6089521"/>
            <a:ext cx="5334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71500" y="8357097"/>
            <a:ext cx="6629400" cy="863103"/>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62000" y="2667000"/>
            <a:ext cx="6248400" cy="6771084"/>
          </a:xfrm>
          <a:prstGeom prst="rect">
            <a:avLst/>
          </a:prstGeom>
        </p:spPr>
        <p:txBody>
          <a:bodyPr wrap="square">
            <a:spAutoFit/>
          </a:bodyPr>
          <a:lstStyle/>
          <a:p>
            <a:pPr marL="800100" lvl="1" indent="-342900">
              <a:buFont typeface="+mj-lt"/>
              <a:buAutoNum type="arabicPeriod" startAt="2"/>
            </a:pPr>
            <a:r>
              <a:rPr lang="en-US" sz="1400" dirty="0">
                <a:latin typeface="Arial" pitchFamily="34" charset="0"/>
                <a:cs typeface="Arial" pitchFamily="34" charset="0"/>
              </a:rPr>
              <a:t>Purchase access with a credit/debit card or PayPal account</a:t>
            </a:r>
          </a:p>
          <a:p>
            <a:pPr marL="1257300" lvl="2" indent="-342900">
              <a:buFont typeface="Arial" panose="020B0604020202020204" pitchFamily="34" charset="0"/>
              <a:buChar char="•"/>
            </a:pPr>
            <a:r>
              <a:rPr lang="en-US" sz="1400" dirty="0">
                <a:latin typeface="Arial" pitchFamily="34" charset="0"/>
                <a:cs typeface="Arial" pitchFamily="34" charset="0"/>
              </a:rPr>
              <a:t>If you select “Purchase access with a Credit Card”, you’ll be prompted to checkout with PayPal. You will notice that much of the information has been populated for you already. </a:t>
            </a:r>
          </a:p>
          <a:p>
            <a:pPr marL="1714500" lvl="3" indent="-342900">
              <a:buFont typeface="Arial" panose="020B0604020202020204" pitchFamily="34" charset="0"/>
              <a:buChar char="•"/>
            </a:pPr>
            <a:r>
              <a:rPr lang="en-US" sz="1400" dirty="0">
                <a:latin typeface="Arial" pitchFamily="34" charset="0"/>
                <a:cs typeface="Arial" pitchFamily="34" charset="0"/>
              </a:rPr>
              <a:t>When you’ve finished entering your information, click “Continue”. </a:t>
            </a:r>
          </a:p>
          <a:p>
            <a:pPr marL="1714500" lvl="3" indent="-342900">
              <a:buFont typeface="Arial" panose="020B0604020202020204" pitchFamily="34" charset="0"/>
              <a:buChar char="•"/>
            </a:pPr>
            <a:r>
              <a:rPr lang="en-US" sz="1400" dirty="0">
                <a:latin typeface="Arial" pitchFamily="34" charset="0"/>
                <a:cs typeface="Arial" pitchFamily="34" charset="0"/>
              </a:rPr>
              <a:t>You’ll then see a purchase summary screen. Continue on to purchase access through PayPal. </a:t>
            </a:r>
          </a:p>
          <a:p>
            <a:endParaRPr lang="en-US" sz="1400" dirty="0">
              <a:latin typeface="Arial" pitchFamily="34" charset="0"/>
              <a:cs typeface="Arial" pitchFamily="34" charset="0"/>
            </a:endParaRPr>
          </a:p>
          <a:p>
            <a:endParaRPr lang="en-US" sz="1400" dirty="0">
              <a:latin typeface="Arial" pitchFamily="34" charset="0"/>
              <a:cs typeface="Arial" pitchFamily="34" charset="0"/>
            </a:endParaRPr>
          </a:p>
          <a:p>
            <a:endParaRPr lang="en-US" sz="1400" dirty="0">
              <a:latin typeface="Arial" pitchFamily="34" charset="0"/>
              <a:cs typeface="Arial" pitchFamily="34" charset="0"/>
            </a:endParaRPr>
          </a:p>
          <a:p>
            <a:endParaRPr lang="en-US" sz="1400" dirty="0">
              <a:latin typeface="Arial" pitchFamily="34" charset="0"/>
              <a:cs typeface="Arial" pitchFamily="34" charset="0"/>
            </a:endParaRPr>
          </a:p>
          <a:p>
            <a:endParaRPr lang="en-US" sz="1400" dirty="0">
              <a:latin typeface="Arial" pitchFamily="34" charset="0"/>
              <a:cs typeface="Arial" pitchFamily="34" charset="0"/>
            </a:endParaRPr>
          </a:p>
          <a:p>
            <a:endParaRPr lang="en-US" sz="1400" dirty="0">
              <a:latin typeface="Arial" pitchFamily="34" charset="0"/>
              <a:cs typeface="Arial" pitchFamily="34" charset="0"/>
            </a:endParaRPr>
          </a:p>
          <a:p>
            <a:endParaRPr lang="en-US" sz="1400" dirty="0">
              <a:latin typeface="Arial" pitchFamily="34" charset="0"/>
              <a:cs typeface="Arial" pitchFamily="34" charset="0"/>
            </a:endParaRPr>
          </a:p>
          <a:p>
            <a:endParaRPr lang="en-US" sz="1400" dirty="0">
              <a:latin typeface="Arial" pitchFamily="34" charset="0"/>
              <a:cs typeface="Arial" pitchFamily="34" charset="0"/>
            </a:endParaRPr>
          </a:p>
          <a:p>
            <a:endParaRPr lang="en-US" sz="1400" dirty="0">
              <a:latin typeface="Arial" pitchFamily="34" charset="0"/>
              <a:cs typeface="Arial" pitchFamily="34" charset="0"/>
            </a:endParaRPr>
          </a:p>
          <a:p>
            <a:endParaRPr lang="en-US" sz="1400" dirty="0">
              <a:latin typeface="Arial" pitchFamily="34" charset="0"/>
              <a:cs typeface="Arial" pitchFamily="34" charset="0"/>
            </a:endParaRPr>
          </a:p>
          <a:p>
            <a:endParaRPr lang="en-US" sz="1400" dirty="0">
              <a:latin typeface="Arial" pitchFamily="34" charset="0"/>
              <a:cs typeface="Arial" pitchFamily="34" charset="0"/>
            </a:endParaRPr>
          </a:p>
          <a:p>
            <a:endParaRPr lang="en-US" sz="1400" dirty="0">
              <a:latin typeface="Arial" pitchFamily="34" charset="0"/>
              <a:cs typeface="Arial" pitchFamily="34" charset="0"/>
            </a:endParaRPr>
          </a:p>
          <a:p>
            <a:endParaRPr lang="en-US" sz="1400" dirty="0">
              <a:latin typeface="Arial" pitchFamily="34" charset="0"/>
              <a:cs typeface="Arial" pitchFamily="34" charset="0"/>
            </a:endParaRPr>
          </a:p>
          <a:p>
            <a:endParaRPr lang="en-US" sz="1400" dirty="0">
              <a:latin typeface="Arial" pitchFamily="34" charset="0"/>
              <a:cs typeface="Arial" pitchFamily="34" charset="0"/>
            </a:endParaRPr>
          </a:p>
          <a:p>
            <a:endParaRPr lang="en-US" sz="1400" dirty="0">
              <a:latin typeface="Arial" pitchFamily="34" charset="0"/>
              <a:cs typeface="Arial" pitchFamily="34" charset="0"/>
            </a:endParaRPr>
          </a:p>
          <a:p>
            <a:endParaRPr lang="en-US" sz="1400" dirty="0">
              <a:latin typeface="Arial" pitchFamily="34" charset="0"/>
              <a:cs typeface="Arial" pitchFamily="34" charset="0"/>
            </a:endParaRPr>
          </a:p>
          <a:p>
            <a:endParaRPr lang="en-US" sz="1400" dirty="0">
              <a:latin typeface="Arial" pitchFamily="34" charset="0"/>
              <a:cs typeface="Arial" pitchFamily="34" charset="0"/>
            </a:endParaRPr>
          </a:p>
          <a:p>
            <a:endParaRPr lang="en-US" sz="1400" dirty="0">
              <a:latin typeface="Arial" pitchFamily="34" charset="0"/>
              <a:cs typeface="Arial" pitchFamily="34" charset="0"/>
            </a:endParaRPr>
          </a:p>
          <a:p>
            <a:endParaRPr lang="en-US" sz="1400" dirty="0">
              <a:latin typeface="Arial" pitchFamily="34" charset="0"/>
              <a:cs typeface="Arial" pitchFamily="34" charset="0"/>
            </a:endParaRPr>
          </a:p>
          <a:p>
            <a:pPr marL="0" lvl="1"/>
            <a:r>
              <a:rPr lang="en-US" sz="1400" b="1" dirty="0">
                <a:latin typeface="Arial" pitchFamily="34" charset="0"/>
                <a:cs typeface="Arial" pitchFamily="34" charset="0"/>
              </a:rPr>
              <a:t>*NOTE: Make sure to register with the same school email address associated with your LMS account and NOT with a personal email address!</a:t>
            </a:r>
            <a:endParaRPr lang="en-US" sz="1400" dirty="0">
              <a:latin typeface="Arial" pitchFamily="34" charset="0"/>
              <a:cs typeface="Arial" pitchFamily="34" charset="0"/>
            </a:endParaRPr>
          </a:p>
          <a:p>
            <a:endParaRPr lang="en-US" sz="1400" dirty="0">
              <a:latin typeface="Arial" pitchFamily="34" charset="0"/>
              <a:cs typeface="Arial" pitchFamily="34" charset="0"/>
            </a:endParaRPr>
          </a:p>
        </p:txBody>
      </p:sp>
      <p:sp>
        <p:nvSpPr>
          <p:cNvPr id="2" name="Rectangle 1">
            <a:extLst>
              <a:ext uri="{FF2B5EF4-FFF2-40B4-BE49-F238E27FC236}">
                <a16:creationId xmlns:a16="http://schemas.microsoft.com/office/drawing/2014/main" id="{C1E5AC62-5F7F-46EF-93E8-8998BE0687DD}"/>
              </a:ext>
            </a:extLst>
          </p:cNvPr>
          <p:cNvSpPr/>
          <p:nvPr/>
        </p:nvSpPr>
        <p:spPr>
          <a:xfrm>
            <a:off x="1016508" y="6400800"/>
            <a:ext cx="1269492"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2342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2667000"/>
            <a:ext cx="6248400" cy="3539430"/>
          </a:xfrm>
          <a:prstGeom prst="rect">
            <a:avLst/>
          </a:prstGeom>
        </p:spPr>
        <p:txBody>
          <a:bodyPr wrap="square">
            <a:spAutoFit/>
          </a:bodyPr>
          <a:lstStyle/>
          <a:p>
            <a:pPr marL="800100" lvl="1" indent="-342900">
              <a:buFont typeface="+mj-lt"/>
              <a:buAutoNum type="arabicPeriod" startAt="2"/>
            </a:pPr>
            <a:r>
              <a:rPr lang="en-US" sz="1400" dirty="0">
                <a:latin typeface="Arial" pitchFamily="34" charset="0"/>
                <a:cs typeface="Arial" pitchFamily="34" charset="0"/>
              </a:rPr>
              <a:t>Activate a free trial</a:t>
            </a:r>
          </a:p>
          <a:p>
            <a:pPr marL="1257300" lvl="2" indent="-342900">
              <a:buFont typeface="Arial" panose="020B0604020202020204" pitchFamily="34" charset="0"/>
              <a:buChar char="•"/>
            </a:pPr>
            <a:r>
              <a:rPr lang="en-US" sz="1400" dirty="0">
                <a:latin typeface="Arial" pitchFamily="34" charset="0"/>
                <a:cs typeface="Arial" pitchFamily="34" charset="0"/>
              </a:rPr>
              <a:t>If you select “Begin a trial”, you’ll be prompted to redeem an access code or purchase access if you attempt to access locked content after the completion of the trial period.</a:t>
            </a:r>
          </a:p>
          <a:p>
            <a:pPr marL="1714500" lvl="3" indent="-342900">
              <a:buFont typeface="Arial" panose="020B0604020202020204" pitchFamily="34" charset="0"/>
              <a:buChar char="•"/>
            </a:pPr>
            <a:r>
              <a:rPr lang="en-US" sz="1400" dirty="0">
                <a:latin typeface="Arial" pitchFamily="34" charset="0"/>
                <a:cs typeface="Arial" pitchFamily="34" charset="0"/>
              </a:rPr>
              <a:t>OUP will automatically count down the days of your free trial</a:t>
            </a:r>
          </a:p>
          <a:p>
            <a:pPr marL="1714500" lvl="3" indent="-342900">
              <a:buFont typeface="Arial" panose="020B0604020202020204" pitchFamily="34" charset="0"/>
              <a:buChar char="•"/>
            </a:pPr>
            <a:r>
              <a:rPr lang="en-US" sz="1400" dirty="0">
                <a:latin typeface="Arial" pitchFamily="34" charset="0"/>
                <a:cs typeface="Arial" pitchFamily="34" charset="0"/>
              </a:rPr>
              <a:t>You will be prompted to redeem or purchase at the end of the trial</a:t>
            </a:r>
          </a:p>
          <a:p>
            <a:pPr marL="1714500" lvl="3" indent="-342900">
              <a:buFont typeface="Arial" panose="020B0604020202020204" pitchFamily="34" charset="0"/>
              <a:buChar char="•"/>
            </a:pPr>
            <a:r>
              <a:rPr lang="en-US" sz="1400" dirty="0">
                <a:latin typeface="Arial" pitchFamily="34" charset="0"/>
                <a:cs typeface="Arial" pitchFamily="34" charset="0"/>
              </a:rPr>
              <a:t>All of your work during the trial period will be saved!</a:t>
            </a:r>
          </a:p>
          <a:p>
            <a:endParaRPr lang="en-US" sz="1400" b="1" dirty="0">
              <a:solidFill>
                <a:schemeClr val="accent5"/>
              </a:solidFill>
              <a:latin typeface="Arial" pitchFamily="34" charset="0"/>
              <a:cs typeface="Arial" pitchFamily="34" charset="0"/>
            </a:endParaRPr>
          </a:p>
          <a:p>
            <a:endParaRPr lang="en-US" sz="1400" b="1" dirty="0">
              <a:solidFill>
                <a:schemeClr val="accent5"/>
              </a:solidFill>
              <a:latin typeface="Arial" pitchFamily="34" charset="0"/>
              <a:cs typeface="Arial" pitchFamily="34" charset="0"/>
            </a:endParaRPr>
          </a:p>
          <a:p>
            <a:r>
              <a:rPr lang="en-US" sz="1400" b="1" dirty="0">
                <a:solidFill>
                  <a:schemeClr val="accent5"/>
                </a:solidFill>
                <a:latin typeface="Arial" pitchFamily="34" charset="0"/>
                <a:cs typeface="Arial" pitchFamily="34" charset="0"/>
              </a:rPr>
              <a:t>Step 3: Use</a:t>
            </a:r>
          </a:p>
          <a:p>
            <a:pPr marL="285750" indent="-285750">
              <a:buFont typeface="Arial" pitchFamily="34" charset="0"/>
              <a:buChar char="•"/>
            </a:pPr>
            <a:r>
              <a:rPr lang="en-US" sz="1400" dirty="0">
                <a:latin typeface="Arial" pitchFamily="34" charset="0"/>
                <a:cs typeface="Arial" pitchFamily="34" charset="0"/>
              </a:rPr>
              <a:t>Return to your course in your institution’s LMS; then</a:t>
            </a:r>
            <a:r>
              <a:rPr lang="en-US" sz="1400" b="1" dirty="0">
                <a:latin typeface="Arial" pitchFamily="34" charset="0"/>
                <a:cs typeface="Arial" pitchFamily="34" charset="0"/>
              </a:rPr>
              <a:t>, try opening the same resource that had been locked before</a:t>
            </a:r>
            <a:r>
              <a:rPr lang="en-US" sz="1400" dirty="0">
                <a:latin typeface="Arial" pitchFamily="34" charset="0"/>
                <a:cs typeface="Arial" pitchFamily="34" charset="0"/>
              </a:rPr>
              <a:t>. Notice that it’s no longer locked!</a:t>
            </a:r>
          </a:p>
          <a:p>
            <a:endParaRPr lang="en-US" sz="1400" dirty="0">
              <a:latin typeface="Arial" pitchFamily="34" charset="0"/>
              <a:cs typeface="Arial" pitchFamily="34" charset="0"/>
            </a:endParaRPr>
          </a:p>
        </p:txBody>
      </p:sp>
      <p:sp>
        <p:nvSpPr>
          <p:cNvPr id="5" name="TextBox 4"/>
          <p:cNvSpPr txBox="1"/>
          <p:nvPr/>
        </p:nvSpPr>
        <p:spPr>
          <a:xfrm>
            <a:off x="2514600" y="457200"/>
            <a:ext cx="4876800" cy="646331"/>
          </a:xfrm>
          <a:prstGeom prst="rect">
            <a:avLst/>
          </a:prstGeom>
          <a:noFill/>
        </p:spPr>
        <p:txBody>
          <a:bodyPr wrap="square" rtlCol="0">
            <a:spAutoFit/>
          </a:bodyPr>
          <a:lstStyle/>
          <a:p>
            <a:pPr algn="r"/>
            <a:r>
              <a:rPr lang="en-US" sz="3600" dirty="0">
                <a:solidFill>
                  <a:srgbClr val="FFFFFF"/>
                </a:solidFill>
                <a:latin typeface="Arial" pitchFamily="34" charset="0"/>
                <a:ea typeface="+mj-ea"/>
                <a:cs typeface="Arial" pitchFamily="34" charset="0"/>
              </a:rPr>
              <a:t>Student Registration</a:t>
            </a:r>
          </a:p>
        </p:txBody>
      </p:sp>
      <p:sp>
        <p:nvSpPr>
          <p:cNvPr id="3" name="Slide Number Placeholder 2"/>
          <p:cNvSpPr>
            <a:spLocks noGrp="1"/>
          </p:cNvSpPr>
          <p:nvPr>
            <p:ph type="sldNum" sz="quarter" idx="12"/>
          </p:nvPr>
        </p:nvSpPr>
        <p:spPr/>
        <p:txBody>
          <a:bodyPr/>
          <a:lstStyle/>
          <a:p>
            <a:fld id="{B4FA8BA3-73BA-4C44-B483-C6499E8DEE87}" type="slidenum">
              <a:rPr lang="en-US" sz="1400" b="1" smtClean="0">
                <a:solidFill>
                  <a:schemeClr val="tx1"/>
                </a:solidFill>
                <a:latin typeface="Arial" pitchFamily="34" charset="0"/>
                <a:cs typeface="Arial" pitchFamily="34" charset="0"/>
              </a:rPr>
              <a:t>8</a:t>
            </a:fld>
            <a:endParaRPr lang="en-US" sz="1400" b="1" dirty="0">
              <a:solidFill>
                <a:schemeClr val="tx1"/>
              </a:solidFill>
              <a:latin typeface="Arial" pitchFamily="34" charset="0"/>
              <a:cs typeface="Arial" pitchFamily="34" charset="0"/>
            </a:endParaRPr>
          </a:p>
        </p:txBody>
      </p:sp>
      <p:sp>
        <p:nvSpPr>
          <p:cNvPr id="9" name="Rounded Rectangle 8"/>
          <p:cNvSpPr/>
          <p:nvPr/>
        </p:nvSpPr>
        <p:spPr>
          <a:xfrm>
            <a:off x="1585183" y="6558438"/>
            <a:ext cx="4724400" cy="1650683"/>
          </a:xfrm>
          <a:prstGeom prst="roundRect">
            <a:avLst/>
          </a:prstGeom>
          <a:gradFill>
            <a:gsLst>
              <a:gs pos="0">
                <a:schemeClr val="accent1">
                  <a:tint val="0"/>
                  <a:alpha val="75000"/>
                </a:schemeClr>
              </a:gs>
              <a:gs pos="44000">
                <a:schemeClr val="accent1">
                  <a:tint val="60000"/>
                  <a:satMod val="120000"/>
                  <a:alpha val="75000"/>
                </a:schemeClr>
              </a:gs>
              <a:gs pos="100000">
                <a:schemeClr val="accent1">
                  <a:tint val="90000"/>
                  <a:lumMod val="90000"/>
                  <a:alpha val="75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endParaRPr lang="en-US"/>
          </a:p>
        </p:txBody>
      </p:sp>
      <p:sp>
        <p:nvSpPr>
          <p:cNvPr id="11" name="Text Box 2"/>
          <p:cNvSpPr txBox="1"/>
          <p:nvPr/>
        </p:nvSpPr>
        <p:spPr>
          <a:xfrm>
            <a:off x="1735187" y="6639876"/>
            <a:ext cx="4302025" cy="148780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pPr>
            <a:r>
              <a:rPr lang="en-US" sz="1400" b="1" dirty="0">
                <a:effectLst/>
                <a:latin typeface="Arial" pitchFamily="34" charset="0"/>
                <a:ea typeface="Calibri"/>
                <a:cs typeface="Arial" pitchFamily="34" charset="0"/>
              </a:rPr>
              <a:t>Need more help? </a:t>
            </a:r>
          </a:p>
          <a:p>
            <a:pPr marL="0" marR="0" algn="ctr">
              <a:spcBef>
                <a:spcPts val="0"/>
              </a:spcBef>
            </a:pPr>
            <a:r>
              <a:rPr lang="en-US" sz="1400" b="1" dirty="0">
                <a:effectLst/>
                <a:latin typeface="Arial" pitchFamily="34" charset="0"/>
                <a:ea typeface="Calibri"/>
                <a:cs typeface="Arial" pitchFamily="34" charset="0"/>
              </a:rPr>
              <a:t>Contact </a:t>
            </a:r>
            <a:r>
              <a:rPr lang="en-US" sz="1400" b="1" dirty="0">
                <a:solidFill>
                  <a:schemeClr val="tx1"/>
                </a:solidFill>
                <a:effectLst/>
                <a:latin typeface="Arial" pitchFamily="34" charset="0"/>
                <a:ea typeface="Calibri"/>
                <a:cs typeface="Arial" pitchFamily="34" charset="0"/>
              </a:rPr>
              <a:t>th</a:t>
            </a:r>
            <a:r>
              <a:rPr lang="en-US" sz="1400" b="1" dirty="0">
                <a:solidFill>
                  <a:schemeClr val="tx1"/>
                </a:solidFill>
                <a:latin typeface="Arial" pitchFamily="34" charset="0"/>
                <a:ea typeface="Calibri"/>
                <a:cs typeface="Arial" pitchFamily="34" charset="0"/>
              </a:rPr>
              <a:t>e Digital Support Team</a:t>
            </a:r>
            <a:r>
              <a:rPr lang="en-US" sz="1400" b="1" dirty="0">
                <a:solidFill>
                  <a:schemeClr val="tx1"/>
                </a:solidFill>
                <a:effectLst/>
                <a:latin typeface="Arial" pitchFamily="34" charset="0"/>
                <a:ea typeface="Calibri"/>
                <a:cs typeface="Arial" pitchFamily="34" charset="0"/>
              </a:rPr>
              <a:t> at:</a:t>
            </a:r>
          </a:p>
          <a:p>
            <a:pPr marL="0" marR="0" algn="ctr">
              <a:spcBef>
                <a:spcPts val="0"/>
              </a:spcBef>
            </a:pPr>
            <a:endParaRPr lang="en-US" sz="1400" dirty="0">
              <a:solidFill>
                <a:schemeClr val="tx1"/>
              </a:solidFill>
              <a:effectLst/>
              <a:latin typeface="Arial" pitchFamily="34" charset="0"/>
              <a:ea typeface="Calibri"/>
              <a:cs typeface="Arial" pitchFamily="34" charset="0"/>
            </a:endParaRPr>
          </a:p>
          <a:p>
            <a:pPr marL="457200" marR="0" indent="-228600">
              <a:lnSpc>
                <a:spcPct val="115000"/>
              </a:lnSpc>
              <a:spcBef>
                <a:spcPts val="0"/>
              </a:spcBef>
              <a:spcAft>
                <a:spcPts val="0"/>
              </a:spcAft>
            </a:pPr>
            <a:r>
              <a:rPr lang="en-US" sz="1400" b="1" dirty="0">
                <a:effectLst/>
                <a:latin typeface="Arial" pitchFamily="34" charset="0"/>
                <a:ea typeface="Calibri"/>
                <a:cs typeface="Arial" pitchFamily="34" charset="0"/>
              </a:rPr>
              <a:t>Email: </a:t>
            </a:r>
            <a:r>
              <a:rPr lang="en-US" sz="1400" u="sng" dirty="0">
                <a:solidFill>
                  <a:srgbClr val="0000FF"/>
                </a:solidFill>
                <a:effectLst/>
                <a:latin typeface="Arial" pitchFamily="34" charset="0"/>
                <a:ea typeface="Calibri"/>
                <a:cs typeface="Arial" pitchFamily="34" charset="0"/>
                <a:hlinkClick r:id="rId2"/>
              </a:rPr>
              <a:t>LearningLinkDirect.Support@oup.com</a:t>
            </a:r>
            <a:endParaRPr lang="en-US" sz="1400" dirty="0">
              <a:effectLst/>
              <a:latin typeface="Arial" pitchFamily="34" charset="0"/>
              <a:ea typeface="Calibri"/>
              <a:cs typeface="Arial" pitchFamily="34" charset="0"/>
            </a:endParaRPr>
          </a:p>
          <a:p>
            <a:pPr marL="457200" marR="0" indent="-228600">
              <a:lnSpc>
                <a:spcPct val="115000"/>
              </a:lnSpc>
              <a:spcBef>
                <a:spcPts val="0"/>
              </a:spcBef>
              <a:spcAft>
                <a:spcPts val="0"/>
              </a:spcAft>
            </a:pPr>
            <a:r>
              <a:rPr lang="en-US" sz="1400" b="1" dirty="0">
                <a:effectLst/>
                <a:latin typeface="Arial" pitchFamily="34" charset="0"/>
                <a:ea typeface="Calibri"/>
                <a:cs typeface="Arial" pitchFamily="34" charset="0"/>
              </a:rPr>
              <a:t>Phone: </a:t>
            </a:r>
            <a:r>
              <a:rPr lang="en-US" sz="1400" dirty="0">
                <a:effectLst/>
                <a:latin typeface="Arial" pitchFamily="34" charset="0"/>
                <a:ea typeface="Calibri"/>
                <a:cs typeface="Arial" pitchFamily="34" charset="0"/>
              </a:rPr>
              <a:t>855-281-8749</a:t>
            </a:r>
          </a:p>
          <a:p>
            <a:pPr marL="457200" marR="0" indent="-228600">
              <a:lnSpc>
                <a:spcPct val="115000"/>
              </a:lnSpc>
              <a:spcBef>
                <a:spcPts val="0"/>
              </a:spcBef>
              <a:spcAft>
                <a:spcPts val="1000"/>
              </a:spcAft>
            </a:pPr>
            <a:r>
              <a:rPr lang="en-US" sz="1400" b="1" dirty="0">
                <a:effectLst/>
                <a:latin typeface="Arial" pitchFamily="34" charset="0"/>
                <a:ea typeface="Calibri"/>
                <a:cs typeface="Arial" pitchFamily="34" charset="0"/>
              </a:rPr>
              <a:t>Website: </a:t>
            </a:r>
            <a:r>
              <a:rPr lang="en-US" sz="1400" u="sng" dirty="0">
                <a:solidFill>
                  <a:srgbClr val="0000FF"/>
                </a:solidFill>
                <a:effectLst/>
                <a:latin typeface="Arial" pitchFamily="34" charset="0"/>
                <a:ea typeface="Calibri"/>
                <a:cs typeface="Arial" pitchFamily="34" charset="0"/>
                <a:hlinkClick r:id="rId3"/>
              </a:rPr>
              <a:t>https://oup.softwareassist.com/</a:t>
            </a:r>
            <a:r>
              <a:rPr lang="en-US" sz="1100" dirty="0">
                <a:effectLst/>
                <a:ea typeface="Calibri"/>
                <a:cs typeface="Times New Roman"/>
              </a:rPr>
              <a:t> </a:t>
            </a:r>
          </a:p>
        </p:txBody>
      </p:sp>
    </p:spTree>
    <p:extLst>
      <p:ext uri="{BB962C8B-B14F-4D97-AF65-F5344CB8AC3E}">
        <p14:creationId xmlns:p14="http://schemas.microsoft.com/office/powerpoint/2010/main" val="1161426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2667000"/>
            <a:ext cx="3581400" cy="6370975"/>
          </a:xfrm>
          <a:prstGeom prst="rect">
            <a:avLst/>
          </a:prstGeom>
        </p:spPr>
        <p:txBody>
          <a:bodyPr wrap="square">
            <a:spAutoFit/>
          </a:bodyPr>
          <a:lstStyle/>
          <a:p>
            <a:r>
              <a:rPr lang="en-US" sz="1600" b="1" dirty="0">
                <a:solidFill>
                  <a:schemeClr val="accent2"/>
                </a:solidFill>
                <a:latin typeface="Arial" pitchFamily="34" charset="0"/>
                <a:cs typeface="Arial" pitchFamily="34" charset="0"/>
              </a:rPr>
              <a:t>What You Will Find in Your Course</a:t>
            </a:r>
          </a:p>
          <a:p>
            <a:r>
              <a:rPr lang="en-US" sz="1400" b="1" dirty="0">
                <a:latin typeface="Arial" pitchFamily="34" charset="0"/>
                <a:cs typeface="Arial" pitchFamily="34" charset="0"/>
              </a:rPr>
              <a:t>Student access to Oxford’s digital </a:t>
            </a:r>
          </a:p>
          <a:p>
            <a:r>
              <a:rPr lang="en-US" sz="1400" b="1" dirty="0">
                <a:latin typeface="Arial" pitchFamily="34" charset="0"/>
                <a:cs typeface="Arial" pitchFamily="34" charset="0"/>
              </a:rPr>
              <a:t>learning Resources for </a:t>
            </a:r>
            <a:r>
              <a:rPr lang="en-US" sz="1400" b="1" i="1" dirty="0">
                <a:latin typeface="Arial" pitchFamily="34" charset="0"/>
                <a:cs typeface="Arial" pitchFamily="34" charset="0"/>
              </a:rPr>
              <a:t>Art Matters </a:t>
            </a:r>
            <a:r>
              <a:rPr lang="en-US" sz="1400" b="1" dirty="0">
                <a:latin typeface="Arial" pitchFamily="34" charset="0"/>
                <a:cs typeface="Arial" pitchFamily="34" charset="0"/>
              </a:rPr>
              <a:t>includes:</a:t>
            </a:r>
          </a:p>
          <a:p>
            <a:endParaRPr lang="en-US" sz="1400" b="1" dirty="0">
              <a:latin typeface="Arial" pitchFamily="34" charset="0"/>
              <a:cs typeface="Arial" pitchFamily="34" charset="0"/>
            </a:endParaRPr>
          </a:p>
          <a:p>
            <a:pPr marL="285750" lvl="0" indent="-285750">
              <a:buFont typeface="Arial" pitchFamily="34" charset="0"/>
              <a:buChar char="•"/>
            </a:pPr>
            <a:r>
              <a:rPr lang="en-US" sz="1400" dirty="0">
                <a:latin typeface="Arial" pitchFamily="34" charset="0"/>
                <a:cs typeface="Arial" pitchFamily="34" charset="0"/>
              </a:rPr>
              <a:t>An </a:t>
            </a:r>
            <a:r>
              <a:rPr lang="en-US" sz="1400" b="1" dirty="0">
                <a:latin typeface="Arial" pitchFamily="34" charset="0"/>
                <a:cs typeface="Arial" pitchFamily="34" charset="0"/>
              </a:rPr>
              <a:t>Enhanced eBook </a:t>
            </a:r>
            <a:r>
              <a:rPr lang="en-US" sz="1400" dirty="0">
                <a:latin typeface="Arial" pitchFamily="34" charset="0"/>
                <a:cs typeface="Arial" pitchFamily="34" charset="0"/>
              </a:rPr>
              <a:t>that</a:t>
            </a:r>
            <a:r>
              <a:rPr lang="en-US" sz="1400" b="1" dirty="0">
                <a:latin typeface="Arial" pitchFamily="34" charset="0"/>
                <a:cs typeface="Arial" pitchFamily="34" charset="0"/>
              </a:rPr>
              <a:t> </a:t>
            </a:r>
            <a:r>
              <a:rPr lang="en-US" sz="1400" dirty="0">
                <a:latin typeface="Arial" pitchFamily="34" charset="0"/>
                <a:cs typeface="Arial" pitchFamily="34" charset="0"/>
              </a:rPr>
              <a:t>integrates the text’s engaging narrative with a rich assortment of audio, video, study tools, and self-assessment resources. The eBook is searchable and features bookmarking, highlighting, and note-taking tools.</a:t>
            </a:r>
          </a:p>
          <a:p>
            <a:pPr marL="285750" lvl="0" indent="-285750">
              <a:buFont typeface="Arial" pitchFamily="34" charset="0"/>
              <a:buChar char="•"/>
            </a:pPr>
            <a:r>
              <a:rPr lang="en-US" sz="1400" b="1" dirty="0">
                <a:latin typeface="Arial" pitchFamily="34" charset="0"/>
                <a:cs typeface="Arial" pitchFamily="34" charset="0"/>
              </a:rPr>
              <a:t>Compelling videos, </a:t>
            </a:r>
            <a:r>
              <a:rPr lang="en-US" sz="1400" dirty="0">
                <a:latin typeface="Arial" pitchFamily="34" charset="0"/>
                <a:cs typeface="Arial" pitchFamily="34" charset="0"/>
              </a:rPr>
              <a:t>including </a:t>
            </a:r>
            <a:r>
              <a:rPr lang="en-US" sz="1400" b="1" dirty="0">
                <a:latin typeface="Arial" pitchFamily="34" charset="0"/>
                <a:cs typeface="Arial" pitchFamily="34" charset="0"/>
              </a:rPr>
              <a:t>demonstrations of art techniques </a:t>
            </a:r>
            <a:r>
              <a:rPr lang="en-US" sz="1400" dirty="0">
                <a:latin typeface="Arial" pitchFamily="34" charset="0"/>
                <a:cs typeface="Arial" pitchFamily="34" charset="0"/>
              </a:rPr>
              <a:t>by contemporary artists and “</a:t>
            </a:r>
            <a:r>
              <a:rPr lang="en-US" sz="1400" b="1" dirty="0">
                <a:latin typeface="Arial" pitchFamily="34" charset="0"/>
                <a:cs typeface="Arial" pitchFamily="34" charset="0"/>
              </a:rPr>
              <a:t>How Art Matters” mini-documentaries</a:t>
            </a:r>
            <a:r>
              <a:rPr lang="en-US" sz="1400" dirty="0">
                <a:latin typeface="Arial" pitchFamily="34" charset="0"/>
                <a:cs typeface="Arial" pitchFamily="34" charset="0"/>
              </a:rPr>
              <a:t> tied to each chapter-opening story</a:t>
            </a:r>
            <a:endParaRPr lang="en-US" sz="1400" b="1" dirty="0">
              <a:latin typeface="Arial" pitchFamily="34" charset="0"/>
              <a:cs typeface="Arial" pitchFamily="34" charset="0"/>
            </a:endParaRPr>
          </a:p>
          <a:p>
            <a:pPr marL="285750" lvl="0" indent="-285750">
              <a:buFont typeface="Arial" pitchFamily="34" charset="0"/>
              <a:buChar char="•"/>
            </a:pPr>
            <a:r>
              <a:rPr lang="en-US" sz="1400" b="1" dirty="0">
                <a:latin typeface="Arial" pitchFamily="34" charset="0"/>
                <a:cs typeface="Arial" pitchFamily="34" charset="0"/>
              </a:rPr>
              <a:t>“Explore Art Matters” activities </a:t>
            </a:r>
            <a:r>
              <a:rPr lang="en-US" sz="1400" dirty="0">
                <a:latin typeface="Arial" pitchFamily="34" charset="0"/>
                <a:cs typeface="Arial" pitchFamily="34" charset="0"/>
              </a:rPr>
              <a:t>at the end of each chapter </a:t>
            </a:r>
          </a:p>
          <a:p>
            <a:pPr marL="285750" lvl="0" indent="-285750">
              <a:buFont typeface="Arial" pitchFamily="34" charset="0"/>
              <a:buChar char="•"/>
            </a:pPr>
            <a:r>
              <a:rPr lang="en-US" sz="1400" b="1" dirty="0">
                <a:latin typeface="Arial" pitchFamily="34" charset="0"/>
                <a:cs typeface="Arial" pitchFamily="34" charset="0"/>
              </a:rPr>
              <a:t>Interactive Image Walkthroughs</a:t>
            </a:r>
            <a:r>
              <a:rPr lang="en-US" sz="1400" dirty="0">
                <a:latin typeface="Arial" pitchFamily="34" charset="0"/>
                <a:cs typeface="Arial" pitchFamily="34" charset="0"/>
              </a:rPr>
              <a:t> with assessments</a:t>
            </a:r>
          </a:p>
          <a:p>
            <a:pPr marL="285750" lvl="0" indent="-285750">
              <a:buFont typeface="Arial" pitchFamily="34" charset="0"/>
              <a:buChar char="•"/>
            </a:pPr>
            <a:r>
              <a:rPr lang="en-US" sz="1400" b="1" dirty="0">
                <a:latin typeface="Arial" pitchFamily="34" charset="0"/>
                <a:cs typeface="Arial" pitchFamily="34" charset="0"/>
              </a:rPr>
              <a:t>Interactive timelines</a:t>
            </a:r>
            <a:r>
              <a:rPr lang="en-US" sz="1400" dirty="0">
                <a:latin typeface="Arial" pitchFamily="34" charset="0"/>
                <a:cs typeface="Arial" pitchFamily="34" charset="0"/>
              </a:rPr>
              <a:t> </a:t>
            </a:r>
          </a:p>
          <a:p>
            <a:pPr marL="285750" lvl="0" indent="-285750">
              <a:buFont typeface="Arial" pitchFamily="34" charset="0"/>
              <a:buChar char="•"/>
            </a:pPr>
            <a:r>
              <a:rPr lang="en-US" sz="1400" b="1" dirty="0">
                <a:latin typeface="Arial" pitchFamily="34" charset="0"/>
                <a:cs typeface="Arial" pitchFamily="34" charset="0"/>
              </a:rPr>
              <a:t>Chapter quizzes </a:t>
            </a:r>
            <a:r>
              <a:rPr lang="en-US" sz="1400" dirty="0">
                <a:latin typeface="Arial" pitchFamily="34" charset="0"/>
                <a:cs typeface="Arial" pitchFamily="34" charset="0"/>
              </a:rPr>
              <a:t>and</a:t>
            </a:r>
            <a:r>
              <a:rPr lang="en-US" sz="1400" b="1" dirty="0">
                <a:latin typeface="Arial" pitchFamily="34" charset="0"/>
                <a:cs typeface="Arial" pitchFamily="34" charset="0"/>
              </a:rPr>
              <a:t> flashcards </a:t>
            </a:r>
          </a:p>
          <a:p>
            <a:pPr marL="285750" lvl="0" indent="-285750">
              <a:buFont typeface="Arial" pitchFamily="34" charset="0"/>
              <a:buChar char="•"/>
            </a:pPr>
            <a:r>
              <a:rPr lang="en-US" sz="1400" dirty="0">
                <a:latin typeface="Arial" pitchFamily="34" charset="0"/>
                <a:cs typeface="Arial" pitchFamily="34" charset="0"/>
              </a:rPr>
              <a:t>An</a:t>
            </a:r>
            <a:r>
              <a:rPr lang="en-US" sz="1400" b="1" dirty="0">
                <a:latin typeface="Arial" pitchFamily="34" charset="0"/>
                <a:cs typeface="Arial" pitchFamily="34" charset="0"/>
              </a:rPr>
              <a:t> annotated bibliography </a:t>
            </a:r>
          </a:p>
          <a:p>
            <a:pPr marL="285750" lvl="0" indent="-285750">
              <a:buFont typeface="Arial" pitchFamily="34" charset="0"/>
              <a:buChar char="•"/>
            </a:pPr>
            <a:r>
              <a:rPr lang="en-US" sz="1400" b="1" dirty="0">
                <a:latin typeface="Arial" pitchFamily="34" charset="0"/>
                <a:cs typeface="Arial" pitchFamily="34" charset="0"/>
              </a:rPr>
              <a:t>Audio pronunciations of key terms and artist names</a:t>
            </a:r>
            <a:r>
              <a:rPr lang="en-US" sz="1400" dirty="0">
                <a:latin typeface="Arial" pitchFamily="34" charset="0"/>
                <a:cs typeface="Arial" pitchFamily="34" charset="0"/>
              </a:rPr>
              <a:t> that may be difficult to pronounce</a:t>
            </a:r>
          </a:p>
          <a:p>
            <a:endParaRPr lang="en-US" sz="1400" dirty="0">
              <a:latin typeface="Arial" pitchFamily="34" charset="0"/>
              <a:cs typeface="Arial" pitchFamily="34" charset="0"/>
            </a:endParaRPr>
          </a:p>
          <a:p>
            <a:endParaRPr lang="en-US" sz="1400" dirty="0">
              <a:latin typeface="Arial" pitchFamily="34" charset="0"/>
              <a:cs typeface="Arial" pitchFamily="34" charset="0"/>
            </a:endParaRPr>
          </a:p>
        </p:txBody>
      </p:sp>
      <p:sp>
        <p:nvSpPr>
          <p:cNvPr id="6" name="TextBox 5"/>
          <p:cNvSpPr txBox="1"/>
          <p:nvPr/>
        </p:nvSpPr>
        <p:spPr>
          <a:xfrm>
            <a:off x="152400" y="457200"/>
            <a:ext cx="7239000" cy="1200329"/>
          </a:xfrm>
          <a:prstGeom prst="rect">
            <a:avLst/>
          </a:prstGeom>
          <a:noFill/>
        </p:spPr>
        <p:txBody>
          <a:bodyPr wrap="square" rtlCol="0">
            <a:spAutoFit/>
          </a:bodyPr>
          <a:lstStyle/>
          <a:p>
            <a:pPr algn="r"/>
            <a:r>
              <a:rPr lang="en-US" sz="3600" dirty="0">
                <a:solidFill>
                  <a:srgbClr val="FFFFFF"/>
                </a:solidFill>
                <a:latin typeface="Arial" pitchFamily="34" charset="0"/>
                <a:ea typeface="+mj-ea"/>
                <a:cs typeface="Arial" pitchFamily="34" charset="0"/>
              </a:rPr>
              <a:t>Getting Acquainted with </a:t>
            </a:r>
          </a:p>
          <a:p>
            <a:pPr algn="r"/>
            <a:r>
              <a:rPr lang="en-US" sz="3600" dirty="0">
                <a:solidFill>
                  <a:srgbClr val="FFFFFF"/>
                </a:solidFill>
                <a:latin typeface="Arial" pitchFamily="34" charset="0"/>
                <a:ea typeface="+mj-ea"/>
                <a:cs typeface="Arial" pitchFamily="34" charset="0"/>
              </a:rPr>
              <a:t>Your Resources</a:t>
            </a:r>
          </a:p>
        </p:txBody>
      </p:sp>
      <p:sp>
        <p:nvSpPr>
          <p:cNvPr id="3" name="Slide Number Placeholder 2"/>
          <p:cNvSpPr>
            <a:spLocks noGrp="1"/>
          </p:cNvSpPr>
          <p:nvPr>
            <p:ph type="sldNum" sz="quarter" idx="12"/>
          </p:nvPr>
        </p:nvSpPr>
        <p:spPr/>
        <p:txBody>
          <a:bodyPr/>
          <a:lstStyle/>
          <a:p>
            <a:fld id="{B4FA8BA3-73BA-4C44-B483-C6499E8DEE87}" type="slidenum">
              <a:rPr lang="en-US" sz="1400" b="1" smtClean="0">
                <a:solidFill>
                  <a:schemeClr val="tx1"/>
                </a:solidFill>
                <a:latin typeface="Arial" pitchFamily="34" charset="0"/>
                <a:cs typeface="Arial" pitchFamily="34" charset="0"/>
              </a:rPr>
              <a:t>9</a:t>
            </a:fld>
            <a:endParaRPr lang="en-US" sz="1400" b="1" dirty="0">
              <a:solidFill>
                <a:schemeClr val="tx1"/>
              </a:solidFill>
              <a:latin typeface="Arial" pitchFamily="34" charset="0"/>
              <a:cs typeface="Arial"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0963" y="3048000"/>
            <a:ext cx="2690437" cy="3997052"/>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4648200" y="7315200"/>
            <a:ext cx="2743200" cy="1815882"/>
          </a:xfrm>
          <a:prstGeom prst="rect">
            <a:avLst/>
          </a:prstGeom>
          <a:solidFill>
            <a:srgbClr val="002147"/>
          </a:solidFill>
        </p:spPr>
        <p:txBody>
          <a:bodyPr wrap="square" rtlCol="0">
            <a:spAutoFit/>
          </a:bodyPr>
          <a:lstStyle/>
          <a:p>
            <a:r>
              <a:rPr lang="en-US" sz="1400" b="1" dirty="0">
                <a:solidFill>
                  <a:schemeClr val="bg1"/>
                </a:solidFill>
                <a:latin typeface="Arial" pitchFamily="34" charset="0"/>
                <a:cs typeface="Arial" pitchFamily="34" charset="0"/>
              </a:rPr>
              <a:t>*NOTE:</a:t>
            </a:r>
            <a:r>
              <a:rPr lang="en-US" sz="1400" dirty="0">
                <a:solidFill>
                  <a:schemeClr val="bg1"/>
                </a:solidFill>
                <a:latin typeface="Arial" pitchFamily="34" charset="0"/>
                <a:cs typeface="Arial" pitchFamily="34" charset="0"/>
              </a:rPr>
              <a:t> activities and quizzes completed in the eBook are for self-study and do NOT report to a gradebook.  Results will only be recorded for assessments assigned and accessed through your LMS Home or Assignments screen.</a:t>
            </a:r>
          </a:p>
        </p:txBody>
      </p:sp>
    </p:spTree>
    <p:extLst>
      <p:ext uri="{BB962C8B-B14F-4D97-AF65-F5344CB8AC3E}">
        <p14:creationId xmlns:p14="http://schemas.microsoft.com/office/powerpoint/2010/main" val="25588835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Custom 4">
      <a:dk1>
        <a:sysClr val="windowText" lastClr="000000"/>
      </a:dk1>
      <a:lt1>
        <a:sysClr val="window" lastClr="FFFFFF"/>
      </a:lt1>
      <a:dk2>
        <a:srgbClr val="0C236E"/>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5662</TotalTime>
  <Words>1468</Words>
  <Application>Microsoft Macintosh PowerPoint</Application>
  <PresentationFormat>Custom</PresentationFormat>
  <Paragraphs>168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Candara</vt:lpstr>
      <vt:lpstr>Symbol</vt:lpstr>
      <vt:lpstr>Waveform</vt:lpstr>
      <vt:lpstr>Student Quick Start Guide: Oxford Learning Link Direct for Gordon, Art Matters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Getting  Started Guide</dc:title>
  <dc:creator>DAVIS, Whitney</dc:creator>
  <cp:lastModifiedBy>Caitlyn Miller</cp:lastModifiedBy>
  <cp:revision>114</cp:revision>
  <dcterms:created xsi:type="dcterms:W3CDTF">2019-10-17T16:49:48Z</dcterms:created>
  <dcterms:modified xsi:type="dcterms:W3CDTF">2021-08-15T21:24:18Z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9f61502-7731-4690-a118-333634878cc9_Enabled">
    <vt:lpwstr>true</vt:lpwstr>
  </property>
  <property fmtid="{D5CDD505-2E9C-101B-9397-08002B2CF9AE}" pid="3" name="MSIP_Label_89f61502-7731-4690-a118-333634878cc9_SetDate">
    <vt:lpwstr>2020-07-20T20:45:41Z</vt:lpwstr>
  </property>
  <property fmtid="{D5CDD505-2E9C-101B-9397-08002B2CF9AE}" pid="4" name="MSIP_Label_89f61502-7731-4690-a118-333634878cc9_Method">
    <vt:lpwstr>Standard</vt:lpwstr>
  </property>
  <property fmtid="{D5CDD505-2E9C-101B-9397-08002B2CF9AE}" pid="5" name="MSIP_Label_89f61502-7731-4690-a118-333634878cc9_Name">
    <vt:lpwstr>Internal</vt:lpwstr>
  </property>
  <property fmtid="{D5CDD505-2E9C-101B-9397-08002B2CF9AE}" pid="6" name="MSIP_Label_89f61502-7731-4690-a118-333634878cc9_SiteId">
    <vt:lpwstr>91761b62-4c45-43f5-9f0e-be8ad9b551ff</vt:lpwstr>
  </property>
  <property fmtid="{D5CDD505-2E9C-101B-9397-08002B2CF9AE}" pid="7" name="MSIP_Label_89f61502-7731-4690-a118-333634878cc9_ActionId">
    <vt:lpwstr>3dcfee45-fba7-4a19-87b0-000069ccfd16</vt:lpwstr>
  </property>
  <property fmtid="{D5CDD505-2E9C-101B-9397-08002B2CF9AE}" pid="8" name="MSIP_Label_89f61502-7731-4690-a118-333634878cc9_ContentBits">
    <vt:lpwstr>0</vt:lpwstr>
  </property>
</Properties>
</file>