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8" r:id="rId1"/>
  </p:sldMasterIdLst>
  <p:handoutMasterIdLst>
    <p:handoutMasterId r:id="rId31"/>
  </p:handoutMasterIdLst>
  <p:sldIdLst>
    <p:sldId id="256" r:id="rId2"/>
    <p:sldId id="259" r:id="rId3"/>
    <p:sldId id="258" r:id="rId4"/>
    <p:sldId id="261" r:id="rId5"/>
    <p:sldId id="260" r:id="rId6"/>
    <p:sldId id="263" r:id="rId7"/>
    <p:sldId id="265" r:id="rId8"/>
    <p:sldId id="266" r:id="rId9"/>
    <p:sldId id="267" r:id="rId10"/>
    <p:sldId id="269" r:id="rId11"/>
    <p:sldId id="270" r:id="rId12"/>
    <p:sldId id="271" r:id="rId13"/>
    <p:sldId id="272" r:id="rId14"/>
    <p:sldId id="273" r:id="rId15"/>
    <p:sldId id="274" r:id="rId16"/>
    <p:sldId id="277" r:id="rId17"/>
    <p:sldId id="278" r:id="rId18"/>
    <p:sldId id="279" r:id="rId19"/>
    <p:sldId id="280" r:id="rId20"/>
    <p:sldId id="281" r:id="rId21"/>
    <p:sldId id="286" r:id="rId22"/>
    <p:sldId id="282" r:id="rId23"/>
    <p:sldId id="283" r:id="rId24"/>
    <p:sldId id="288" r:id="rId25"/>
    <p:sldId id="289" r:id="rId26"/>
    <p:sldId id="293" r:id="rId27"/>
    <p:sldId id="292" r:id="rId28"/>
    <p:sldId id="290" r:id="rId29"/>
    <p:sldId id="291" r:id="rId30"/>
  </p:sldIdLst>
  <p:sldSz cx="9144000" cy="6858000" type="screen4x3"/>
  <p:notesSz cx="9866313" cy="67357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09" autoAdjust="0"/>
    <p:restoredTop sz="95501" autoAdjust="0"/>
  </p:normalViewPr>
  <p:slideViewPr>
    <p:cSldViewPr snapToGrid="0">
      <p:cViewPr varScale="1">
        <p:scale>
          <a:sx n="74" d="100"/>
          <a:sy n="74" d="100"/>
        </p:scale>
        <p:origin x="13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5402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88628" y="0"/>
            <a:ext cx="4275402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B9A21A-5502-4CF0-A4F6-C7303AADC6C5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397806"/>
            <a:ext cx="4275402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88628" y="6397806"/>
            <a:ext cx="4275402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CF00BB-0D4A-4B86-9800-76C54E89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82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9EAD4B6B-D049-4F10-895B-2A270D7A691D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3DA21A22-9FC5-4A8F-A534-41E56DB70D92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456821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D4B6B-D049-4F10-895B-2A270D7A691D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1A22-9FC5-4A8F-A534-41E56DB7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36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D4B6B-D049-4F10-895B-2A270D7A691D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1A22-9FC5-4A8F-A534-41E56DB7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657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D4B6B-D049-4F10-895B-2A270D7A691D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1A22-9FC5-4A8F-A534-41E56DB7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357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D4B6B-D049-4F10-895B-2A270D7A691D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1A22-9FC5-4A8F-A534-41E56DB7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94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D4B6B-D049-4F10-895B-2A270D7A691D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1A22-9FC5-4A8F-A534-41E56DB7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936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D4B6B-D049-4F10-895B-2A270D7A691D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1A22-9FC5-4A8F-A534-41E56DB7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5495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D4B6B-D049-4F10-895B-2A270D7A691D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1A22-9FC5-4A8F-A534-41E56DB7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053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D4B6B-D049-4F10-895B-2A270D7A691D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1A22-9FC5-4A8F-A534-41E56DB7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18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9EAD4B6B-D049-4F10-895B-2A270D7A691D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3DA21A22-9FC5-4A8F-A534-41E56DB7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80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D4B6B-D049-4F10-895B-2A270D7A691D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3DA21A22-9FC5-4A8F-A534-41E56DB7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635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D4B6B-D049-4F10-895B-2A270D7A691D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1A22-9FC5-4A8F-A534-41E56DB7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620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D4B6B-D049-4F10-895B-2A270D7A691D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1A22-9FC5-4A8F-A534-41E56DB7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659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D4B6B-D049-4F10-895B-2A270D7A691D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1A22-9FC5-4A8F-A534-41E56DB7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92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D4B6B-D049-4F10-895B-2A270D7A691D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1A22-9FC5-4A8F-A534-41E56DB7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42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D4B6B-D049-4F10-895B-2A270D7A691D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1A22-9FC5-4A8F-A534-41E56DB7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54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D4B6B-D049-4F10-895B-2A270D7A691D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1A22-9FC5-4A8F-A534-41E56DB7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44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EAD4B6B-D049-4F10-895B-2A270D7A691D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DA21A22-9FC5-4A8F-A534-41E56DB7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433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  <p:sldLayoutId id="214748383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ogle.com/store/apps/details?id=lk.icta.mobile.apps.railway" TargetMode="External"/><Relationship Id="rId2" Type="http://schemas.openxmlformats.org/officeDocument/2006/relationships/hyperlink" Target="http://www.eservices.railway.gov.lk/schedul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ogle.com/store/apps/details?id=k.dw.timetable" TargetMode="External"/><Relationship Id="rId2" Type="http://schemas.openxmlformats.org/officeDocument/2006/relationships/hyperlink" Target="https://play.google.com/store/apps/details?id=com.aselalee.trainschedul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Community Based Train Locating System (CBTLS)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40927" y="5488516"/>
            <a:ext cx="3753746" cy="123637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D.N.H Senevirathna- 139180A</a:t>
            </a:r>
          </a:p>
          <a:p>
            <a:r>
              <a:rPr lang="en-US" dirty="0"/>
              <a:t>Supervised by: Mr. </a:t>
            </a:r>
            <a:r>
              <a:rPr lang="en-US" dirty="0" err="1"/>
              <a:t>Saminda</a:t>
            </a:r>
            <a:r>
              <a:rPr lang="en-US" dirty="0"/>
              <a:t> </a:t>
            </a:r>
            <a:r>
              <a:rPr lang="en-US" dirty="0" err="1"/>
              <a:t>Premaratne</a:t>
            </a:r>
            <a:endParaRPr lang="en-US" dirty="0"/>
          </a:p>
          <a:p>
            <a:r>
              <a:rPr lang="en-US" dirty="0"/>
              <a:t>Faculty of Information Technology</a:t>
            </a:r>
          </a:p>
          <a:p>
            <a:r>
              <a:rPr lang="en-US" dirty="0"/>
              <a:t>University of </a:t>
            </a:r>
            <a:r>
              <a:rPr lang="en-US" dirty="0" err="1"/>
              <a:t>Moratuwa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295918" y="4754110"/>
            <a:ext cx="6494791" cy="7541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/>
              <a:t>Final Report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9236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300" y="127001"/>
            <a:ext cx="8140699" cy="812799"/>
          </a:xfrm>
        </p:spPr>
        <p:txBody>
          <a:bodyPr>
            <a:normAutofit/>
          </a:bodyPr>
          <a:lstStyle/>
          <a:p>
            <a:r>
              <a:rPr lang="en-US" dirty="0"/>
              <a:t>Current approaches </a:t>
            </a:r>
            <a:r>
              <a:rPr lang="en-US" dirty="0" smtClean="0"/>
              <a:t>available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300" y="1079500"/>
            <a:ext cx="8140699" cy="57785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Currently Available Systems for general public in railway transportation </a:t>
            </a:r>
            <a:r>
              <a:rPr lang="en-US" dirty="0" smtClean="0"/>
              <a:t>services</a:t>
            </a:r>
          </a:p>
          <a:p>
            <a:pPr lvl="1"/>
            <a:r>
              <a:rPr lang="en-US" dirty="0"/>
              <a:t>eService by The </a:t>
            </a:r>
            <a:r>
              <a:rPr lang="en-US" dirty="0" smtClean="0"/>
              <a:t>Department </a:t>
            </a:r>
            <a:r>
              <a:rPr lang="en-US" dirty="0"/>
              <a:t>of </a:t>
            </a:r>
            <a:r>
              <a:rPr lang="en-US" dirty="0" smtClean="0"/>
              <a:t>Railways</a:t>
            </a:r>
          </a:p>
          <a:p>
            <a:pPr lvl="2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www.eservices.railway.gov.lk/schedule</a:t>
            </a:r>
            <a:endParaRPr lang="en-US" dirty="0" smtClean="0"/>
          </a:p>
          <a:p>
            <a:pPr lvl="2"/>
            <a:r>
              <a:rPr lang="en-US" dirty="0"/>
              <a:t>Drawbacks as </a:t>
            </a:r>
            <a:r>
              <a:rPr lang="en-US" dirty="0" smtClean="0"/>
              <a:t>observed</a:t>
            </a:r>
            <a:endParaRPr lang="en-US" dirty="0"/>
          </a:p>
          <a:p>
            <a:pPr lvl="3"/>
            <a:r>
              <a:rPr lang="en-US" dirty="0" smtClean="0"/>
              <a:t>only </a:t>
            </a:r>
            <a:r>
              <a:rPr lang="en-US" dirty="0"/>
              <a:t>the static schedule data is </a:t>
            </a:r>
            <a:r>
              <a:rPr lang="en-US" dirty="0" smtClean="0"/>
              <a:t>displayed</a:t>
            </a:r>
          </a:p>
          <a:p>
            <a:pPr lvl="3"/>
            <a:r>
              <a:rPr lang="en-US" dirty="0"/>
              <a:t>Can’t </a:t>
            </a:r>
            <a:r>
              <a:rPr lang="en-US" dirty="0" smtClean="0"/>
              <a:t> confirm if </a:t>
            </a:r>
            <a:r>
              <a:rPr lang="en-US" dirty="0"/>
              <a:t>the train is available or not in real time. </a:t>
            </a:r>
            <a:endParaRPr lang="en-US" dirty="0" smtClean="0"/>
          </a:p>
          <a:p>
            <a:pPr lvl="3"/>
            <a:r>
              <a:rPr lang="en-US" dirty="0"/>
              <a:t>Can’t </a:t>
            </a:r>
            <a:r>
              <a:rPr lang="en-US" dirty="0" smtClean="0"/>
              <a:t>view </a:t>
            </a:r>
            <a:r>
              <a:rPr lang="en-US" dirty="0"/>
              <a:t>train delays. </a:t>
            </a:r>
            <a:endParaRPr lang="en-US" dirty="0" smtClean="0"/>
          </a:p>
          <a:p>
            <a:pPr lvl="3"/>
            <a:r>
              <a:rPr lang="en-US" dirty="0" smtClean="0"/>
              <a:t>Can’t locate </a:t>
            </a:r>
            <a:r>
              <a:rPr lang="en-US" dirty="0"/>
              <a:t>the trains in real time.</a:t>
            </a:r>
          </a:p>
          <a:p>
            <a:pPr lvl="1"/>
            <a:r>
              <a:rPr lang="en-US" dirty="0" smtClean="0"/>
              <a:t>Android </a:t>
            </a:r>
            <a:r>
              <a:rPr lang="en-US" dirty="0"/>
              <a:t>Mobile </a:t>
            </a:r>
            <a:r>
              <a:rPr lang="en-US" dirty="0" smtClean="0"/>
              <a:t>Applications </a:t>
            </a:r>
            <a:r>
              <a:rPr lang="en-US" dirty="0"/>
              <a:t>available in the Google Play </a:t>
            </a:r>
            <a:r>
              <a:rPr lang="en-US" dirty="0" smtClean="0"/>
              <a:t>marketplace</a:t>
            </a:r>
          </a:p>
          <a:p>
            <a:pPr lvl="2"/>
            <a:r>
              <a:rPr lang="en-US" dirty="0"/>
              <a:t>Sri Lanka Train Schedule -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play.google.com/store/apps/details?id=lk.icta.mobile.apps.railway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994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1"/>
            <a:ext cx="7704667" cy="736600"/>
          </a:xfrm>
        </p:spPr>
        <p:txBody>
          <a:bodyPr>
            <a:normAutofit fontScale="90000"/>
          </a:bodyPr>
          <a:lstStyle/>
          <a:p>
            <a:r>
              <a:rPr lang="en-US" dirty="0"/>
              <a:t>Current approaches available –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736601"/>
            <a:ext cx="8161867" cy="6121399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Train Schedules of Sri Lanka -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play.google.com/store/apps/details?id=com.aselalee.trainschedule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/>
              <a:t>Train Guide - Sri Lanka -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play.google.com/store/apps/details?id=k.dw.timetable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For all above </a:t>
            </a:r>
            <a:r>
              <a:rPr lang="en-US" dirty="0" err="1" smtClean="0"/>
              <a:t>andorid</a:t>
            </a:r>
            <a:r>
              <a:rPr lang="en-US" dirty="0" smtClean="0"/>
              <a:t> mobile applications, in common, drawbacks as observed;</a:t>
            </a:r>
          </a:p>
          <a:p>
            <a:pPr lvl="2"/>
            <a:r>
              <a:rPr lang="en-US" dirty="0" smtClean="0"/>
              <a:t>only </a:t>
            </a:r>
            <a:r>
              <a:rPr lang="en-US" dirty="0"/>
              <a:t>the static schedule data is displayed</a:t>
            </a:r>
          </a:p>
          <a:p>
            <a:pPr lvl="2"/>
            <a:r>
              <a:rPr lang="en-US" dirty="0"/>
              <a:t>Can’t  confirm if the train is available or not in real time. </a:t>
            </a:r>
          </a:p>
          <a:p>
            <a:pPr lvl="2"/>
            <a:r>
              <a:rPr lang="en-US" dirty="0"/>
              <a:t>Can’t view train delays. </a:t>
            </a:r>
          </a:p>
          <a:p>
            <a:pPr lvl="2"/>
            <a:r>
              <a:rPr lang="en-US" dirty="0"/>
              <a:t>Can’t locate the trains in real time.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81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0"/>
            <a:ext cx="7704667" cy="660399"/>
          </a:xfrm>
        </p:spPr>
        <p:txBody>
          <a:bodyPr>
            <a:normAutofit fontScale="90000"/>
          </a:bodyPr>
          <a:lstStyle/>
          <a:p>
            <a:r>
              <a:rPr lang="en-US" dirty="0"/>
              <a:t>Current approaches available –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301" y="660399"/>
            <a:ext cx="8267700" cy="6197601"/>
          </a:xfrm>
        </p:spPr>
        <p:txBody>
          <a:bodyPr>
            <a:normAutofit/>
          </a:bodyPr>
          <a:lstStyle/>
          <a:p>
            <a:r>
              <a:rPr lang="en-US" dirty="0"/>
              <a:t>GPS based train movement tracking system by Sri Lanka Railway with University of Colombo</a:t>
            </a:r>
          </a:p>
          <a:p>
            <a:pPr lvl="1"/>
            <a:r>
              <a:rPr lang="en-US" dirty="0"/>
              <a:t>http://www.slrail.info/ </a:t>
            </a:r>
            <a:endParaRPr lang="en-US" dirty="0" smtClean="0"/>
          </a:p>
          <a:p>
            <a:pPr lvl="1"/>
            <a:r>
              <a:rPr lang="en-US" dirty="0" smtClean="0"/>
              <a:t>System Features</a:t>
            </a:r>
          </a:p>
          <a:p>
            <a:pPr lvl="2"/>
            <a:r>
              <a:rPr lang="en-US" dirty="0" smtClean="0"/>
              <a:t>Implemented </a:t>
            </a:r>
            <a:r>
              <a:rPr lang="en-US" dirty="0"/>
              <a:t>only for Coastal Line, </a:t>
            </a:r>
            <a:endParaRPr lang="en-US" dirty="0" smtClean="0"/>
          </a:p>
          <a:p>
            <a:pPr lvl="2"/>
            <a:r>
              <a:rPr lang="en-US" dirty="0" smtClean="0"/>
              <a:t>Current </a:t>
            </a:r>
            <a:r>
              <a:rPr lang="en-US" dirty="0"/>
              <a:t>location of the train could be seen on a map. </a:t>
            </a:r>
            <a:endParaRPr lang="en-US" dirty="0" smtClean="0"/>
          </a:p>
          <a:p>
            <a:pPr lvl="2"/>
            <a:r>
              <a:rPr lang="en-US" dirty="0" smtClean="0"/>
              <a:t>An </a:t>
            </a:r>
            <a:r>
              <a:rPr lang="en-US" dirty="0"/>
              <a:t>enquiry can be placed by providing start position and destination stations. </a:t>
            </a:r>
            <a:endParaRPr lang="en-US" dirty="0" smtClean="0"/>
          </a:p>
          <a:p>
            <a:pPr lvl="2"/>
            <a:r>
              <a:rPr lang="en-US" dirty="0" smtClean="0"/>
              <a:t>Only </a:t>
            </a:r>
            <a:r>
              <a:rPr lang="en-US" dirty="0"/>
              <a:t>available system to show current location of trains in Sri </a:t>
            </a:r>
            <a:r>
              <a:rPr lang="en-US" dirty="0" smtClean="0"/>
              <a:t>Lanka to date.</a:t>
            </a:r>
          </a:p>
          <a:p>
            <a:pPr lvl="1"/>
            <a:r>
              <a:rPr lang="en-US" dirty="0"/>
              <a:t>Drawbacks as </a:t>
            </a:r>
            <a:r>
              <a:rPr lang="en-US" dirty="0" smtClean="0"/>
              <a:t>observed</a:t>
            </a:r>
            <a:endParaRPr lang="en-US" dirty="0"/>
          </a:p>
          <a:p>
            <a:pPr lvl="2"/>
            <a:r>
              <a:rPr lang="en-US" dirty="0"/>
              <a:t>Implemented only for Coastal </a:t>
            </a:r>
            <a:r>
              <a:rPr lang="en-US" dirty="0" smtClean="0"/>
              <a:t>Line</a:t>
            </a:r>
          </a:p>
          <a:p>
            <a:pPr lvl="2"/>
            <a:r>
              <a:rPr lang="en-US" dirty="0" smtClean="0"/>
              <a:t>Currently </a:t>
            </a:r>
            <a:r>
              <a:rPr lang="en-US" dirty="0"/>
              <a:t>the system does not show the live train </a:t>
            </a:r>
            <a:r>
              <a:rPr lang="en-US" dirty="0" smtClean="0"/>
              <a:t>details</a:t>
            </a:r>
          </a:p>
          <a:p>
            <a:pPr lvl="2"/>
            <a:r>
              <a:rPr lang="en-US" dirty="0" smtClean="0"/>
              <a:t>System </a:t>
            </a:r>
            <a:r>
              <a:rPr lang="en-US" dirty="0" err="1"/>
              <a:t>maintainace</a:t>
            </a:r>
            <a:r>
              <a:rPr lang="en-US" dirty="0"/>
              <a:t> is not properly in place as it is observed.</a:t>
            </a:r>
          </a:p>
        </p:txBody>
      </p:sp>
    </p:spTree>
    <p:extLst>
      <p:ext uri="{BB962C8B-B14F-4D97-AF65-F5344CB8AC3E}">
        <p14:creationId xmlns:p14="http://schemas.microsoft.com/office/powerpoint/2010/main" val="274537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0"/>
            <a:ext cx="7704667" cy="761999"/>
          </a:xfrm>
        </p:spPr>
        <p:txBody>
          <a:bodyPr>
            <a:normAutofit fontScale="90000"/>
          </a:bodyPr>
          <a:lstStyle/>
          <a:p>
            <a:r>
              <a:rPr lang="en-US" dirty="0"/>
              <a:t>Current approaches available –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761999"/>
            <a:ext cx="8072967" cy="6007101"/>
          </a:xfrm>
        </p:spPr>
        <p:txBody>
          <a:bodyPr>
            <a:normAutofit/>
          </a:bodyPr>
          <a:lstStyle/>
          <a:p>
            <a:r>
              <a:rPr lang="en-US" dirty="0"/>
              <a:t>A proposed system - GPS/GSM based train tracking system – utilizing </a:t>
            </a:r>
            <a:r>
              <a:rPr lang="en-US" dirty="0" smtClean="0"/>
              <a:t>mobile </a:t>
            </a:r>
            <a:r>
              <a:rPr lang="en-US" dirty="0"/>
              <a:t>networks to support public </a:t>
            </a:r>
            <a:r>
              <a:rPr lang="en-US" dirty="0" smtClean="0"/>
              <a:t>transportation</a:t>
            </a:r>
          </a:p>
          <a:p>
            <a:pPr lvl="1"/>
            <a:r>
              <a:rPr lang="en-US" dirty="0"/>
              <a:t>The paper presents a </a:t>
            </a:r>
            <a:r>
              <a:rPr lang="en-US" dirty="0" smtClean="0"/>
              <a:t>solution to be </a:t>
            </a:r>
            <a:r>
              <a:rPr lang="en-US" dirty="0"/>
              <a:t>implemented </a:t>
            </a:r>
            <a:r>
              <a:rPr lang="en-US" dirty="0" smtClean="0"/>
              <a:t>in </a:t>
            </a:r>
            <a:r>
              <a:rPr lang="en-US" dirty="0"/>
              <a:t>Sri </a:t>
            </a:r>
            <a:r>
              <a:rPr lang="en-US" dirty="0" smtClean="0"/>
              <a:t>Lanka 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provide an intelligent train tracking and management system to improve the existing railway transport service.</a:t>
            </a:r>
          </a:p>
          <a:p>
            <a:pPr lvl="1"/>
            <a:r>
              <a:rPr lang="en-US" dirty="0" smtClean="0"/>
              <a:t>Based </a:t>
            </a:r>
            <a:r>
              <a:rPr lang="en-US" dirty="0"/>
              <a:t>on </a:t>
            </a:r>
            <a:r>
              <a:rPr lang="en-US" dirty="0" smtClean="0"/>
              <a:t>combination of following </a:t>
            </a:r>
            <a:r>
              <a:rPr lang="en-US" dirty="0"/>
              <a:t>technologies and software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mobile </a:t>
            </a:r>
            <a:r>
              <a:rPr lang="en-US" dirty="0"/>
              <a:t>computing</a:t>
            </a:r>
            <a:r>
              <a:rPr lang="en-US" dirty="0" smtClean="0"/>
              <a:t>,</a:t>
            </a:r>
          </a:p>
          <a:p>
            <a:pPr lvl="2"/>
            <a:r>
              <a:rPr lang="en-US" dirty="0" smtClean="0"/>
              <a:t>Global </a:t>
            </a:r>
            <a:r>
              <a:rPr lang="en-US" dirty="0"/>
              <a:t>System for Mobile Communication (GSM</a:t>
            </a:r>
            <a:r>
              <a:rPr lang="en-US" dirty="0" smtClean="0"/>
              <a:t>) - </a:t>
            </a:r>
            <a:r>
              <a:rPr lang="en-US" dirty="0"/>
              <a:t>transfers </a:t>
            </a:r>
            <a:r>
              <a:rPr lang="en-US" dirty="0" smtClean="0"/>
              <a:t>the location </a:t>
            </a:r>
            <a:r>
              <a:rPr lang="en-US" dirty="0"/>
              <a:t>information to the central system via GSM</a:t>
            </a:r>
            <a:endParaRPr lang="en-US" dirty="0" smtClean="0"/>
          </a:p>
          <a:p>
            <a:pPr lvl="2"/>
            <a:r>
              <a:rPr lang="en-US" dirty="0" smtClean="0"/>
              <a:t>Global </a:t>
            </a:r>
            <a:r>
              <a:rPr lang="en-US" dirty="0"/>
              <a:t>Positioning System (GPS</a:t>
            </a:r>
            <a:r>
              <a:rPr lang="en-US" dirty="0" smtClean="0"/>
              <a:t>) - </a:t>
            </a:r>
            <a:r>
              <a:rPr lang="en-US" dirty="0"/>
              <a:t>identifies the train location with a highest accuracy </a:t>
            </a:r>
            <a:endParaRPr lang="en-US" dirty="0" smtClean="0"/>
          </a:p>
          <a:p>
            <a:pPr lvl="2"/>
            <a:r>
              <a:rPr lang="en-US" dirty="0" smtClean="0"/>
              <a:t>Geographical </a:t>
            </a:r>
            <a:r>
              <a:rPr lang="en-US" dirty="0"/>
              <a:t>Information System (GIS</a:t>
            </a:r>
            <a:r>
              <a:rPr lang="en-US" dirty="0" smtClean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416302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2" y="0"/>
            <a:ext cx="7704667" cy="609599"/>
          </a:xfrm>
        </p:spPr>
        <p:txBody>
          <a:bodyPr>
            <a:normAutofit fontScale="90000"/>
          </a:bodyPr>
          <a:lstStyle/>
          <a:p>
            <a:r>
              <a:rPr lang="en-US" dirty="0"/>
              <a:t>Current approaches available –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609599"/>
            <a:ext cx="8009467" cy="6248401"/>
          </a:xfrm>
        </p:spPr>
        <p:txBody>
          <a:bodyPr>
            <a:normAutofit/>
          </a:bodyPr>
          <a:lstStyle/>
          <a:p>
            <a:r>
              <a:rPr lang="en-US" dirty="0" smtClean="0"/>
              <a:t>Features of the system</a:t>
            </a:r>
          </a:p>
          <a:p>
            <a:pPr lvl="1"/>
            <a:r>
              <a:rPr lang="en-US" dirty="0" smtClean="0"/>
              <a:t>Availability </a:t>
            </a:r>
            <a:r>
              <a:rPr lang="en-US" dirty="0"/>
              <a:t>of </a:t>
            </a:r>
            <a:r>
              <a:rPr lang="en-US" dirty="0" smtClean="0"/>
              <a:t>real time train location information allows </a:t>
            </a:r>
            <a:r>
              <a:rPr lang="en-US" dirty="0"/>
              <a:t>the Train Controller to take accurate </a:t>
            </a:r>
            <a:r>
              <a:rPr lang="en-US" dirty="0" smtClean="0"/>
              <a:t>decisions.</a:t>
            </a:r>
            <a:endParaRPr lang="en-US" dirty="0"/>
          </a:p>
          <a:p>
            <a:pPr lvl="1"/>
            <a:r>
              <a:rPr lang="en-US" dirty="0" smtClean="0"/>
              <a:t>Visual </a:t>
            </a:r>
            <a:r>
              <a:rPr lang="en-US" dirty="0"/>
              <a:t>positioning using maps granting a wholesome view on train location.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identify the possible safety issues and react to them effectively </a:t>
            </a:r>
            <a:endParaRPr lang="en-US" dirty="0" smtClean="0"/>
          </a:p>
          <a:p>
            <a:pPr lvl="1"/>
            <a:r>
              <a:rPr lang="en-US" dirty="0" smtClean="0"/>
              <a:t>to </a:t>
            </a:r>
            <a:r>
              <a:rPr lang="en-US" dirty="0"/>
              <a:t>facilitate accurate scheduling with regard to train arrival and departure on each station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Drawbacks</a:t>
            </a:r>
          </a:p>
          <a:p>
            <a:pPr lvl="1"/>
            <a:r>
              <a:rPr lang="en-US" dirty="0" smtClean="0"/>
              <a:t>Mainly </a:t>
            </a:r>
            <a:r>
              <a:rPr lang="en-US" dirty="0"/>
              <a:t>focuses on train administrative staff rather than the </a:t>
            </a:r>
            <a:r>
              <a:rPr lang="en-US" dirty="0" smtClean="0"/>
              <a:t>passengers</a:t>
            </a:r>
          </a:p>
          <a:p>
            <a:pPr lvl="1"/>
            <a:r>
              <a:rPr lang="en-US" dirty="0" smtClean="0"/>
              <a:t>Cost </a:t>
            </a:r>
            <a:r>
              <a:rPr lang="en-US" dirty="0"/>
              <a:t>of implementation and infrastructure cost will be large. 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system should be implemented within the railway department itself.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41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0"/>
            <a:ext cx="7704667" cy="660399"/>
          </a:xfrm>
        </p:spPr>
        <p:txBody>
          <a:bodyPr>
            <a:normAutofit fontScale="90000"/>
          </a:bodyPr>
          <a:lstStyle/>
          <a:p>
            <a:r>
              <a:rPr lang="en-US" dirty="0"/>
              <a:t>Research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660399"/>
            <a:ext cx="8072967" cy="6197601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dirty="0" smtClean="0"/>
              <a:t>CBTLS consists </a:t>
            </a:r>
            <a:r>
              <a:rPr lang="en-US" dirty="0"/>
              <a:t>of </a:t>
            </a:r>
            <a:r>
              <a:rPr lang="en-US" dirty="0" smtClean="0"/>
              <a:t>a web </a:t>
            </a:r>
            <a:r>
              <a:rPr lang="en-US" dirty="0"/>
              <a:t>application </a:t>
            </a:r>
            <a:r>
              <a:rPr lang="en-US" dirty="0" smtClean="0"/>
              <a:t>and a mobile application</a:t>
            </a:r>
          </a:p>
          <a:p>
            <a:r>
              <a:rPr lang="en-US" dirty="0" smtClean="0"/>
              <a:t>Web application consists of all the mobile application’s functionality and additional administrative functionalities</a:t>
            </a:r>
          </a:p>
          <a:p>
            <a:r>
              <a:rPr lang="en-US" dirty="0" smtClean="0"/>
              <a:t>Web applications host as the backend service for mobile application.</a:t>
            </a:r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proper database structure is defined </a:t>
            </a:r>
            <a:r>
              <a:rPr lang="en-US" dirty="0" smtClean="0"/>
              <a:t>to store data </a:t>
            </a:r>
          </a:p>
          <a:p>
            <a:pPr lvl="1"/>
            <a:r>
              <a:rPr lang="en-US" dirty="0" smtClean="0"/>
              <a:t>Master data - available </a:t>
            </a:r>
            <a:r>
              <a:rPr lang="en-US" dirty="0"/>
              <a:t>static train schedule details from Sri Lanka Railways </a:t>
            </a:r>
            <a:endParaRPr lang="en-US" dirty="0" smtClean="0"/>
          </a:p>
          <a:p>
            <a:pPr lvl="1"/>
            <a:r>
              <a:rPr lang="en-US" dirty="0" smtClean="0"/>
              <a:t>Data received </a:t>
            </a:r>
            <a:r>
              <a:rPr lang="en-US" dirty="0"/>
              <a:t>from passengers on each occurrence of this train </a:t>
            </a:r>
            <a:r>
              <a:rPr lang="en-US" dirty="0" smtClean="0"/>
              <a:t>schedule</a:t>
            </a:r>
          </a:p>
          <a:p>
            <a:r>
              <a:rPr lang="en-US" dirty="0" smtClean="0"/>
              <a:t>The collected data from application will be processed using data mining techniques for prediction/analysis purposes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8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2" y="0"/>
            <a:ext cx="7704667" cy="749299"/>
          </a:xfrm>
        </p:spPr>
        <p:txBody>
          <a:bodyPr>
            <a:normAutofit/>
          </a:bodyPr>
          <a:lstStyle/>
          <a:p>
            <a:r>
              <a:rPr lang="en-US" dirty="0"/>
              <a:t>Technologies </a:t>
            </a:r>
            <a:r>
              <a:rPr lang="en-US" dirty="0" smtClean="0"/>
              <a:t>Adapted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749299"/>
            <a:ext cx="8161867" cy="6108701"/>
          </a:xfrm>
        </p:spPr>
        <p:txBody>
          <a:bodyPr>
            <a:normAutofit/>
          </a:bodyPr>
          <a:lstStyle/>
          <a:p>
            <a:r>
              <a:rPr lang="en-US" dirty="0" smtClean="0"/>
              <a:t>Mobile </a:t>
            </a:r>
            <a:r>
              <a:rPr lang="en-US" dirty="0"/>
              <a:t>application </a:t>
            </a:r>
            <a:r>
              <a:rPr lang="en-US" dirty="0" smtClean="0"/>
              <a:t>- a </a:t>
            </a:r>
            <a:r>
              <a:rPr lang="en-US" dirty="0"/>
              <a:t>native android </a:t>
            </a:r>
            <a:r>
              <a:rPr lang="en-US" dirty="0" smtClean="0"/>
              <a:t>application</a:t>
            </a:r>
          </a:p>
          <a:p>
            <a:pPr marL="685800" lvl="2">
              <a:spcBef>
                <a:spcPts val="1000"/>
              </a:spcBef>
            </a:pPr>
            <a:r>
              <a:rPr lang="en-US" dirty="0" smtClean="0"/>
              <a:t>GPS </a:t>
            </a:r>
            <a:r>
              <a:rPr lang="en-US" dirty="0"/>
              <a:t>and the Network Location Provider of </a:t>
            </a:r>
            <a:r>
              <a:rPr lang="en-US" dirty="0" smtClean="0"/>
              <a:t>Android – collect location data</a:t>
            </a:r>
          </a:p>
          <a:p>
            <a:r>
              <a:rPr lang="en-US" dirty="0" smtClean="0"/>
              <a:t>Web </a:t>
            </a:r>
            <a:r>
              <a:rPr lang="en-US" dirty="0"/>
              <a:t>application </a:t>
            </a:r>
            <a:r>
              <a:rPr lang="en-US" dirty="0" smtClean="0"/>
              <a:t> - based </a:t>
            </a:r>
            <a:r>
              <a:rPr lang="en-US" dirty="0"/>
              <a:t>on Java EE. </a:t>
            </a:r>
            <a:endParaRPr lang="en-US" dirty="0" smtClean="0"/>
          </a:p>
          <a:p>
            <a:pPr lvl="1"/>
            <a:r>
              <a:rPr lang="en-US" dirty="0" smtClean="0"/>
              <a:t>Spring Framework – Security, Web MVC, IOC, REST controllers</a:t>
            </a:r>
          </a:p>
          <a:p>
            <a:pPr lvl="1"/>
            <a:r>
              <a:rPr lang="en-US" dirty="0" smtClean="0"/>
              <a:t>Hibernate Framework – ORM </a:t>
            </a:r>
          </a:p>
          <a:p>
            <a:pPr lvl="1"/>
            <a:r>
              <a:rPr lang="en-US" dirty="0" smtClean="0"/>
              <a:t>Bootstrap, JQuery, CSS3 – UI</a:t>
            </a:r>
          </a:p>
          <a:p>
            <a:pPr lvl="1"/>
            <a:r>
              <a:rPr lang="en-US" dirty="0" smtClean="0"/>
              <a:t>MySQL – database</a:t>
            </a:r>
          </a:p>
          <a:p>
            <a:pPr lvl="1"/>
            <a:r>
              <a:rPr lang="en-US" dirty="0" smtClean="0"/>
              <a:t>Weka – Data mining purposes</a:t>
            </a:r>
          </a:p>
          <a:p>
            <a:pPr lvl="1"/>
            <a:r>
              <a:rPr lang="en-US" dirty="0" smtClean="0"/>
              <a:t>Google Maps API – for location based services</a:t>
            </a:r>
          </a:p>
          <a:p>
            <a:r>
              <a:rPr lang="en-US" dirty="0"/>
              <a:t>Web and mobile application communicate through a REST (Representational State Transfer) API (Application Program Interface)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7442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85801" y="36274"/>
            <a:ext cx="10515600" cy="537902"/>
          </a:xfrm>
        </p:spPr>
        <p:txBody>
          <a:bodyPr>
            <a:noAutofit/>
          </a:bodyPr>
          <a:lstStyle/>
          <a:p>
            <a:r>
              <a:rPr lang="en-US" sz="4000" dirty="0"/>
              <a:t>Detailed Software Architecture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624976"/>
            <a:ext cx="8928100" cy="618222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8304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" y="101601"/>
            <a:ext cx="8293100" cy="444499"/>
          </a:xfrm>
        </p:spPr>
        <p:txBody>
          <a:bodyPr>
            <a:normAutofit fontScale="90000"/>
          </a:bodyPr>
          <a:lstStyle/>
          <a:p>
            <a:r>
              <a:rPr lang="en-US" dirty="0"/>
              <a:t>Detailed Software </a:t>
            </a:r>
            <a:r>
              <a:rPr lang="en-US" dirty="0" smtClean="0"/>
              <a:t>Architecture - explained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4047152"/>
              </p:ext>
            </p:extLst>
          </p:nvPr>
        </p:nvGraphicFramePr>
        <p:xfrm>
          <a:off x="139700" y="698501"/>
          <a:ext cx="8902700" cy="6070599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4457250"/>
                <a:gridCol w="4445450"/>
              </a:tblGrid>
              <a:tr h="633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720090" algn="dec"/>
                        </a:tabLst>
                      </a:pPr>
                      <a:r>
                        <a:rPr lang="en-US" sz="2400" dirty="0">
                          <a:effectLst/>
                        </a:rPr>
                        <a:t>Component</a:t>
                      </a:r>
                      <a:endParaRPr lang="en-US" sz="2000" b="1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720090" algn="dec"/>
                        </a:tabLst>
                      </a:pPr>
                      <a:r>
                        <a:rPr lang="en-US" sz="2400">
                          <a:effectLst/>
                        </a:rPr>
                        <a:t>Description</a:t>
                      </a:r>
                      <a:endParaRPr lang="en-US" sz="2000" b="1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31474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720090" algn="dec"/>
                        </a:tabLst>
                      </a:pPr>
                      <a:r>
                        <a:rPr lang="en-US" sz="2400">
                          <a:effectLst/>
                        </a:rPr>
                        <a:t>CBTLS Web application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720090" algn="dec"/>
                        </a:tabLst>
                      </a:pPr>
                      <a:r>
                        <a:rPr lang="en-US" sz="2400" dirty="0">
                          <a:effectLst/>
                        </a:rPr>
                        <a:t>Used by the general public through web clients and as well as mobile clients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29693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720090" algn="dec"/>
                        </a:tabLst>
                      </a:pPr>
                      <a:r>
                        <a:rPr lang="en-US" sz="2400" dirty="0" err="1">
                          <a:effectLst/>
                        </a:rPr>
                        <a:t>Wildfly</a:t>
                      </a:r>
                      <a:r>
                        <a:rPr lang="en-US" sz="2400" dirty="0">
                          <a:effectLst/>
                        </a:rPr>
                        <a:t> Application Server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720090" algn="dec"/>
                        </a:tabLst>
                      </a:pPr>
                      <a:r>
                        <a:rPr lang="en-US" sz="2400">
                          <a:effectLst/>
                        </a:rPr>
                        <a:t>Application server which hosts the CBTLS Web application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764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720090" algn="dec"/>
                        </a:tabLst>
                      </a:pPr>
                      <a:r>
                        <a:rPr lang="en-US" sz="2400">
                          <a:effectLst/>
                        </a:rPr>
                        <a:t>MySQL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720090" algn="dec"/>
                        </a:tabLst>
                      </a:pPr>
                      <a:r>
                        <a:rPr lang="en-US" sz="2400">
                          <a:effectLst/>
                        </a:rPr>
                        <a:t>Relational database to store CBTLS data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31474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720090" algn="dec"/>
                        </a:tabLst>
                      </a:pPr>
                      <a:r>
                        <a:rPr lang="en-US" sz="2400">
                          <a:effectLst/>
                        </a:rPr>
                        <a:t>Mobile User/Mobile Application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720090" algn="dec"/>
                        </a:tabLst>
                      </a:pPr>
                      <a:r>
                        <a:rPr lang="en-US" sz="2400">
                          <a:effectLst/>
                        </a:rPr>
                        <a:t>Native android application which would communicate with the web application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33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720090" algn="dec"/>
                        </a:tabLst>
                      </a:pPr>
                      <a:r>
                        <a:rPr lang="en-US" sz="2400">
                          <a:effectLst/>
                        </a:rPr>
                        <a:t>Web user/Web application</a:t>
                      </a:r>
                      <a:endParaRPr lang="en-US" sz="2000" b="1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720090" algn="dec"/>
                        </a:tabLst>
                      </a:pPr>
                      <a:r>
                        <a:rPr lang="en-US" sz="2400" dirty="0">
                          <a:effectLst/>
                        </a:rPr>
                        <a:t>Web application as the client itself</a:t>
                      </a:r>
                      <a:endParaRPr lang="en-US" sz="2000" b="1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194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85800" y="103544"/>
            <a:ext cx="10515600" cy="4423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Technology </a:t>
            </a:r>
            <a:r>
              <a:rPr lang="en-US" dirty="0"/>
              <a:t>Stack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1" y="677330"/>
            <a:ext cx="8928100" cy="607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15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2" y="152401"/>
            <a:ext cx="7704667" cy="749299"/>
          </a:xfrm>
        </p:spPr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9300"/>
            <a:ext cx="7874000" cy="595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CBTLS  - Introduction</a:t>
            </a:r>
          </a:p>
          <a:p>
            <a:pPr marL="0" indent="0">
              <a:buNone/>
            </a:pPr>
            <a:r>
              <a:rPr lang="en-US" dirty="0" smtClean="0"/>
              <a:t>Background and Motivation</a:t>
            </a:r>
          </a:p>
          <a:p>
            <a:pPr marL="0" indent="0">
              <a:buNone/>
            </a:pPr>
            <a:r>
              <a:rPr lang="en-US" dirty="0" smtClean="0"/>
              <a:t>Aims and Objectives of the CBTLS</a:t>
            </a:r>
          </a:p>
          <a:p>
            <a:pPr marL="0" indent="0">
              <a:buNone/>
            </a:pPr>
            <a:r>
              <a:rPr lang="en-US" dirty="0" smtClean="0"/>
              <a:t>Current approaches available</a:t>
            </a:r>
          </a:p>
          <a:p>
            <a:pPr marL="0" indent="0">
              <a:buNone/>
            </a:pPr>
            <a:r>
              <a:rPr lang="en-US" dirty="0" smtClean="0"/>
              <a:t>Research Plan</a:t>
            </a:r>
          </a:p>
          <a:p>
            <a:pPr marL="0" indent="0">
              <a:buNone/>
            </a:pPr>
            <a:r>
              <a:rPr lang="en-US" dirty="0" smtClean="0"/>
              <a:t>Technologies Adapted</a:t>
            </a:r>
          </a:p>
          <a:p>
            <a:pPr marL="0" indent="0">
              <a:buNone/>
            </a:pPr>
            <a:r>
              <a:rPr lang="en-US" dirty="0" smtClean="0"/>
              <a:t>Design Considerations</a:t>
            </a:r>
          </a:p>
          <a:p>
            <a:pPr marL="0" indent="0">
              <a:buNone/>
            </a:pPr>
            <a:r>
              <a:rPr lang="en-US" dirty="0" smtClean="0"/>
              <a:t>Future 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29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849355"/>
              </p:ext>
            </p:extLst>
          </p:nvPr>
        </p:nvGraphicFramePr>
        <p:xfrm>
          <a:off x="190500" y="435356"/>
          <a:ext cx="8547100" cy="59908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67696"/>
                <a:gridCol w="6379404"/>
              </a:tblGrid>
              <a:tr h="3439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720090" algn="dec"/>
                        </a:tabLst>
                      </a:pPr>
                      <a:r>
                        <a:rPr lang="en-US" sz="2000" dirty="0">
                          <a:effectLst/>
                        </a:rPr>
                        <a:t>Component</a:t>
                      </a:r>
                      <a:endParaRPr lang="en-US" sz="1800" b="1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098" marR="3909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720090" algn="dec"/>
                        </a:tabLst>
                      </a:pPr>
                      <a:r>
                        <a:rPr lang="en-US" sz="2000" dirty="0">
                          <a:effectLst/>
                        </a:rPr>
                        <a:t>Description</a:t>
                      </a:r>
                      <a:endParaRPr lang="en-US" sz="1800" b="1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098" marR="39098" marT="0" marB="0"/>
                </a:tc>
              </a:tr>
              <a:tr h="10637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720090" algn="dec"/>
                        </a:tabLst>
                      </a:pPr>
                      <a:r>
                        <a:rPr lang="en-US" sz="2000" dirty="0">
                          <a:effectLst/>
                        </a:rPr>
                        <a:t>Proxy Server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98" marR="390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720090" algn="dec"/>
                        </a:tabLst>
                      </a:pPr>
                      <a:r>
                        <a:rPr lang="en-US" sz="2000" dirty="0">
                          <a:effectLst/>
                        </a:rPr>
                        <a:t>The physical server dedicated to handle requests from client and do load balancing, which is crucial in systems like CBTLS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98" marR="39098" marT="0" marB="0"/>
                </a:tc>
              </a:tr>
              <a:tr h="7038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720090" algn="dec"/>
                        </a:tabLst>
                      </a:pPr>
                      <a:r>
                        <a:rPr lang="en-US" sz="2000">
                          <a:effectLst/>
                        </a:rPr>
                        <a:t>CentOS 6.7,x86_64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98" marR="390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720090" algn="dec"/>
                        </a:tabLst>
                      </a:pPr>
                      <a:r>
                        <a:rPr lang="en-US" sz="2000">
                          <a:effectLst/>
                        </a:rPr>
                        <a:t>64 bit CentOS- a linux operating system as the OS in servers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98" marR="39098" marT="0" marB="0"/>
                </a:tc>
              </a:tr>
              <a:tr h="3439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720090" algn="dec"/>
                        </a:tabLst>
                      </a:pPr>
                      <a:r>
                        <a:rPr lang="en-US" sz="2000" dirty="0">
                          <a:effectLst/>
                        </a:rPr>
                        <a:t>Apache2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98" marR="390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720090" algn="dec"/>
                        </a:tabLst>
                      </a:pPr>
                      <a:r>
                        <a:rPr lang="en-US" sz="2000">
                          <a:effectLst/>
                        </a:rPr>
                        <a:t>To be used as the proxy server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98" marR="39098" marT="0" marB="0"/>
                </a:tc>
              </a:tr>
              <a:tr h="7038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720090" algn="dec"/>
                        </a:tabLst>
                      </a:pPr>
                      <a:r>
                        <a:rPr lang="en-US" sz="2000">
                          <a:effectLst/>
                        </a:rPr>
                        <a:t>Application Server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98" marR="390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720090" algn="dec"/>
                        </a:tabLst>
                      </a:pPr>
                      <a:r>
                        <a:rPr lang="en-US" sz="2000">
                          <a:effectLst/>
                        </a:rPr>
                        <a:t>The dedicated physical server/servers to handle application server - WildFly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98" marR="39098" marT="0" marB="0"/>
                </a:tc>
              </a:tr>
              <a:tr h="7038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720090" algn="dec"/>
                        </a:tabLst>
                      </a:pPr>
                      <a:r>
                        <a:rPr lang="en-US" sz="2000" dirty="0">
                          <a:effectLst/>
                        </a:rPr>
                        <a:t>JDK 1.8.0_60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98" marR="390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720090" algn="dec"/>
                        </a:tabLst>
                      </a:pPr>
                      <a:r>
                        <a:rPr lang="en-US" sz="2000">
                          <a:effectLst/>
                        </a:rPr>
                        <a:t>Java framework version 8, on top which CBTLS is implemented and will execute,.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98" marR="39098" marT="0" marB="0"/>
                </a:tc>
              </a:tr>
              <a:tr h="10637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720090" algn="dec"/>
                        </a:tabLst>
                      </a:pPr>
                      <a:r>
                        <a:rPr lang="en-US" sz="2000" dirty="0" err="1">
                          <a:effectLst/>
                        </a:rPr>
                        <a:t>Wildfly</a:t>
                      </a:r>
                      <a:r>
                        <a:rPr lang="en-US" sz="2000" dirty="0">
                          <a:effectLst/>
                        </a:rPr>
                        <a:t> Application Server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98" marR="390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720090" algn="dec"/>
                        </a:tabLst>
                      </a:pPr>
                      <a:r>
                        <a:rPr lang="en-US" sz="2000" dirty="0">
                          <a:effectLst/>
                        </a:rPr>
                        <a:t>Application server which hosts the CBTLS Web application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98" marR="39098" marT="0" marB="0"/>
                </a:tc>
              </a:tr>
              <a:tr h="10637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720090" algn="dec"/>
                        </a:tabLst>
                      </a:pPr>
                      <a:r>
                        <a:rPr lang="en-US" sz="2000" dirty="0">
                          <a:effectLst/>
                        </a:rPr>
                        <a:t>Spring security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98" marR="390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720090" algn="dec"/>
                        </a:tabLst>
                      </a:pPr>
                      <a:r>
                        <a:rPr lang="en-US" sz="2000" dirty="0">
                          <a:effectLst/>
                        </a:rPr>
                        <a:t>A component in Spring framework, integrated to CBTLS to handle user authentication related security tasks easily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98" marR="39098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631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567300"/>
              </p:ext>
            </p:extLst>
          </p:nvPr>
        </p:nvGraphicFramePr>
        <p:xfrm>
          <a:off x="157162" y="228600"/>
          <a:ext cx="8631237" cy="62738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89035"/>
                <a:gridCol w="6442202"/>
              </a:tblGrid>
              <a:tr h="8642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720090" algn="dec"/>
                        </a:tabLst>
                      </a:pPr>
                      <a:r>
                        <a:rPr lang="en-US" sz="2000" dirty="0">
                          <a:effectLst/>
                        </a:rPr>
                        <a:t>Component</a:t>
                      </a:r>
                      <a:endParaRPr lang="en-US" sz="1800" b="1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098" marR="3909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720090" algn="dec"/>
                        </a:tabLst>
                      </a:pPr>
                      <a:r>
                        <a:rPr lang="en-US" sz="2000" dirty="0">
                          <a:effectLst/>
                        </a:rPr>
                        <a:t>Description</a:t>
                      </a:r>
                      <a:endParaRPr lang="en-US" sz="1800" b="1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098" marR="39098" marT="0" marB="0"/>
                </a:tc>
              </a:tr>
              <a:tr h="10884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720090" algn="dec"/>
                        </a:tabLst>
                      </a:pPr>
                      <a:r>
                        <a:rPr lang="en-US" sz="2000" dirty="0">
                          <a:effectLst/>
                        </a:rPr>
                        <a:t>Spring Core container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98" marR="390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720090" algn="dec"/>
                        </a:tabLst>
                      </a:pPr>
                      <a:r>
                        <a:rPr lang="en-US" sz="2000" dirty="0">
                          <a:effectLst/>
                        </a:rPr>
                        <a:t>Included in CBTLS to handle Inversion of Control and dependency Injection and for the integration of Spring MVC, spring security and spring hibernate support.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98" marR="39098" marT="0" marB="0"/>
                </a:tc>
              </a:tr>
              <a:tr h="10884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720090" algn="dec"/>
                        </a:tabLst>
                      </a:pPr>
                      <a:r>
                        <a:rPr lang="en-US" sz="2000">
                          <a:effectLst/>
                        </a:rPr>
                        <a:t>Spring MVC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98" marR="390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720090" algn="dec"/>
                        </a:tabLst>
                      </a:pPr>
                      <a:r>
                        <a:rPr lang="en-US" sz="2000" dirty="0">
                          <a:effectLst/>
                        </a:rPr>
                        <a:t>Included in CBTLS to separate presentation layer from business logic, so it will be able to cater both mobile and web clients, or any other client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98" marR="39098" marT="0" marB="0"/>
                </a:tc>
              </a:tr>
              <a:tr h="10884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720090" algn="dec"/>
                        </a:tabLst>
                      </a:pPr>
                      <a:r>
                        <a:rPr lang="en-US" sz="2000">
                          <a:effectLst/>
                        </a:rPr>
                        <a:t>Spring hibernate support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98" marR="390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720090" algn="dec"/>
                        </a:tabLst>
                      </a:pPr>
                      <a:r>
                        <a:rPr lang="en-US" sz="2000" dirty="0">
                          <a:effectLst/>
                        </a:rPr>
                        <a:t>Used to integrate Hibernate ORM mapping framework into spring context, and also to handle database </a:t>
                      </a:r>
                      <a:r>
                        <a:rPr lang="en-US" sz="1800" dirty="0">
                          <a:effectLst/>
                        </a:rPr>
                        <a:t>transactions</a:t>
                      </a:r>
                      <a:r>
                        <a:rPr lang="en-US" sz="2000" dirty="0">
                          <a:effectLst/>
                        </a:rPr>
                        <a:t> automatically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98" marR="39098" marT="0" marB="0"/>
                </a:tc>
              </a:tr>
              <a:tr h="3519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720090" algn="dec"/>
                        </a:tabLst>
                      </a:pPr>
                      <a:r>
                        <a:rPr lang="en-US" sz="2000">
                          <a:effectLst/>
                        </a:rPr>
                        <a:t>Hibernate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98" marR="390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720090" algn="dec"/>
                        </a:tabLst>
                      </a:pPr>
                      <a:r>
                        <a:rPr lang="en-US" sz="2000" dirty="0">
                          <a:effectLst/>
                        </a:rPr>
                        <a:t>Used as an ORM tool and database access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98" marR="39098" marT="0" marB="0"/>
                </a:tc>
              </a:tr>
              <a:tr h="7201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720090" algn="dec"/>
                        </a:tabLst>
                      </a:pPr>
                      <a:r>
                        <a:rPr lang="en-US" sz="2000">
                          <a:effectLst/>
                        </a:rPr>
                        <a:t>Bootstrap/CSS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98" marR="390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720090" algn="dec"/>
                        </a:tabLst>
                      </a:pPr>
                      <a:r>
                        <a:rPr lang="en-US" sz="2000" dirty="0">
                          <a:effectLst/>
                        </a:rPr>
                        <a:t>To style the UI and maintain consistent look and feel across different browsers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98" marR="39098" marT="0" marB="0"/>
                </a:tc>
              </a:tr>
              <a:tr h="7201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720090" algn="dec"/>
                        </a:tabLst>
                      </a:pPr>
                      <a:r>
                        <a:rPr lang="en-US" sz="2000" dirty="0">
                          <a:effectLst/>
                        </a:rPr>
                        <a:t>JSP/</a:t>
                      </a:r>
                      <a:r>
                        <a:rPr lang="en-US" sz="2000" dirty="0" err="1">
                          <a:effectLst/>
                        </a:rPr>
                        <a:t>Javascript</a:t>
                      </a:r>
                      <a:r>
                        <a:rPr lang="en-US" sz="2000" dirty="0">
                          <a:effectLst/>
                        </a:rPr>
                        <a:t>/jQuery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98" marR="390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720090" algn="dec"/>
                        </a:tabLst>
                      </a:pPr>
                      <a:r>
                        <a:rPr lang="en-US" sz="2000" dirty="0">
                          <a:effectLst/>
                        </a:rPr>
                        <a:t>To view and modify data from client’s web browser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98" marR="39098" marT="0" marB="0"/>
                </a:tc>
              </a:tr>
              <a:tr h="3519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720090" algn="dec"/>
                        </a:tabLst>
                      </a:pPr>
                      <a:r>
                        <a:rPr lang="en-US" sz="2000">
                          <a:effectLst/>
                        </a:rPr>
                        <a:t>MySQL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98" marR="390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720090" algn="dec"/>
                        </a:tabLst>
                      </a:pPr>
                      <a:r>
                        <a:rPr lang="en-US" sz="2000" dirty="0">
                          <a:effectLst/>
                        </a:rPr>
                        <a:t>Relational database to store CBTLS data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98" marR="39098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7011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2" y="88901"/>
            <a:ext cx="7704667" cy="749299"/>
          </a:xfrm>
        </p:spPr>
        <p:txBody>
          <a:bodyPr>
            <a:normAutofit/>
          </a:bodyPr>
          <a:lstStyle/>
          <a:p>
            <a:r>
              <a:rPr lang="en-US" dirty="0"/>
              <a:t>Design </a:t>
            </a:r>
            <a:r>
              <a:rPr lang="en-US" dirty="0" smtClean="0"/>
              <a:t>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939800"/>
            <a:ext cx="8161867" cy="5918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UI </a:t>
            </a:r>
            <a:r>
              <a:rPr lang="en-US" dirty="0"/>
              <a:t>Considerations</a:t>
            </a:r>
          </a:p>
          <a:p>
            <a:r>
              <a:rPr lang="en-US" dirty="0" smtClean="0"/>
              <a:t>For </a:t>
            </a:r>
            <a:r>
              <a:rPr lang="en-US" dirty="0"/>
              <a:t>the web application </a:t>
            </a:r>
            <a:r>
              <a:rPr lang="en-US" dirty="0" smtClean="0"/>
              <a:t>– </a:t>
            </a:r>
          </a:p>
          <a:p>
            <a:pPr lvl="1"/>
            <a:r>
              <a:rPr lang="en-US" dirty="0" smtClean="0"/>
              <a:t>Model </a:t>
            </a:r>
            <a:r>
              <a:rPr lang="en-US" dirty="0"/>
              <a:t>View Controller (MVC) Pattern – The Spring MVC </a:t>
            </a:r>
            <a:endParaRPr lang="en-US" dirty="0" smtClean="0"/>
          </a:p>
          <a:p>
            <a:pPr lvl="1"/>
            <a:r>
              <a:rPr lang="en-US" dirty="0" smtClean="0"/>
              <a:t>To cater both </a:t>
            </a:r>
            <a:r>
              <a:rPr lang="en-US" dirty="0"/>
              <a:t>mobile and web </a:t>
            </a:r>
            <a:r>
              <a:rPr lang="en-US" dirty="0" smtClean="0"/>
              <a:t>clients using </a:t>
            </a:r>
            <a:r>
              <a:rPr lang="en-US" dirty="0"/>
              <a:t>same </a:t>
            </a:r>
            <a:r>
              <a:rPr lang="en-US" dirty="0" smtClean="0"/>
              <a:t>services</a:t>
            </a:r>
          </a:p>
          <a:p>
            <a:r>
              <a:rPr lang="en-US" dirty="0" smtClean="0"/>
              <a:t>User </a:t>
            </a:r>
            <a:r>
              <a:rPr lang="en-US" dirty="0"/>
              <a:t>Language Preference </a:t>
            </a:r>
            <a:r>
              <a:rPr lang="en-US" dirty="0" smtClean="0"/>
              <a:t>- </a:t>
            </a:r>
            <a:r>
              <a:rPr lang="en-US" dirty="0"/>
              <a:t>labels shall support all three </a:t>
            </a:r>
            <a:r>
              <a:rPr lang="en-US" dirty="0" smtClean="0"/>
              <a:t>languages, linguistic </a:t>
            </a:r>
            <a:r>
              <a:rPr lang="en-US" dirty="0"/>
              <a:t>issues.</a:t>
            </a:r>
          </a:p>
          <a:p>
            <a:r>
              <a:rPr lang="en-US" dirty="0" smtClean="0"/>
              <a:t>Internet </a:t>
            </a:r>
            <a:r>
              <a:rPr lang="en-US" dirty="0"/>
              <a:t>Browser Support – </a:t>
            </a:r>
            <a:r>
              <a:rPr lang="en-US" dirty="0" smtClean="0"/>
              <a:t>all </a:t>
            </a:r>
            <a:r>
              <a:rPr lang="en-US" dirty="0"/>
              <a:t>the main browsers and their latest versions. </a:t>
            </a:r>
            <a:endParaRPr lang="en-US" dirty="0" smtClean="0"/>
          </a:p>
          <a:p>
            <a:pPr lvl="1"/>
            <a:r>
              <a:rPr lang="en-US" dirty="0" smtClean="0"/>
              <a:t>UI </a:t>
            </a:r>
            <a:r>
              <a:rPr lang="en-US" dirty="0"/>
              <a:t>framework </a:t>
            </a:r>
            <a:r>
              <a:rPr lang="en-US" dirty="0" smtClean="0"/>
              <a:t>bootstrap is </a:t>
            </a:r>
            <a:r>
              <a:rPr lang="en-US" dirty="0"/>
              <a:t>used.</a:t>
            </a:r>
          </a:p>
          <a:p>
            <a:r>
              <a:rPr lang="en-US" dirty="0" smtClean="0"/>
              <a:t>JQuery </a:t>
            </a:r>
            <a:r>
              <a:rPr lang="en-US" dirty="0"/>
              <a:t>based AJAX </a:t>
            </a:r>
            <a:r>
              <a:rPr lang="en-US" dirty="0" smtClean="0"/>
              <a:t>framework – partially update pages</a:t>
            </a:r>
            <a:endParaRPr lang="en-US" dirty="0"/>
          </a:p>
          <a:p>
            <a:r>
              <a:rPr lang="en-US" dirty="0" smtClean="0"/>
              <a:t>Segregate </a:t>
            </a:r>
            <a:r>
              <a:rPr lang="en-US" dirty="0"/>
              <a:t>Look and Theme – </a:t>
            </a:r>
            <a:r>
              <a:rPr lang="en-US" dirty="0" smtClean="0"/>
              <a:t> </a:t>
            </a:r>
            <a:r>
              <a:rPr lang="en-US" dirty="0"/>
              <a:t>CSS (cascaded style sheet) for storing font, </a:t>
            </a:r>
            <a:r>
              <a:rPr lang="en-US" dirty="0" err="1"/>
              <a:t>colour</a:t>
            </a:r>
            <a:r>
              <a:rPr lang="en-US" dirty="0"/>
              <a:t>, table styles etc. </a:t>
            </a:r>
            <a:endParaRPr lang="en-US" dirty="0" smtClean="0"/>
          </a:p>
          <a:p>
            <a:r>
              <a:rPr lang="en-US" dirty="0" smtClean="0"/>
              <a:t>Mobile application </a:t>
            </a:r>
            <a:r>
              <a:rPr lang="en-US" dirty="0"/>
              <a:t>– </a:t>
            </a:r>
            <a:endParaRPr lang="en-US" dirty="0" smtClean="0"/>
          </a:p>
          <a:p>
            <a:pPr lvl="1"/>
            <a:r>
              <a:rPr lang="en-US" dirty="0" smtClean="0"/>
              <a:t>support </a:t>
            </a:r>
            <a:r>
              <a:rPr lang="en-US" dirty="0"/>
              <a:t>earliest possible android </a:t>
            </a:r>
            <a:r>
              <a:rPr lang="en-US" dirty="0" smtClean="0"/>
              <a:t>version</a:t>
            </a:r>
          </a:p>
          <a:p>
            <a:pPr lvl="1"/>
            <a:r>
              <a:rPr lang="en-US" dirty="0" smtClean="0"/>
              <a:t>Support for standard </a:t>
            </a:r>
            <a:r>
              <a:rPr lang="en-US" dirty="0"/>
              <a:t>screen sizes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7403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114301"/>
            <a:ext cx="7704667" cy="482599"/>
          </a:xfrm>
        </p:spPr>
        <p:txBody>
          <a:bodyPr>
            <a:normAutofit fontScale="90000"/>
          </a:bodyPr>
          <a:lstStyle/>
          <a:p>
            <a:r>
              <a:rPr lang="en-US" dirty="0"/>
              <a:t>Design </a:t>
            </a:r>
            <a:r>
              <a:rPr lang="en-US" dirty="0" smtClean="0"/>
              <a:t>Considerations –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596900"/>
            <a:ext cx="8161867" cy="62611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Data Model Design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physical data model is done considering MySQL database.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model has assumed soft deletion of entities compared to hard delete.</a:t>
            </a:r>
          </a:p>
          <a:p>
            <a:pPr lvl="1"/>
            <a:r>
              <a:rPr lang="en-US" dirty="0" smtClean="0"/>
              <a:t>Relational database model is selected for the convenient of data analysis using </a:t>
            </a:r>
            <a:r>
              <a:rPr lang="en-US" dirty="0" err="1" smtClean="0"/>
              <a:t>weka</a:t>
            </a:r>
            <a:endParaRPr lang="en-US" dirty="0" smtClean="0"/>
          </a:p>
          <a:p>
            <a:r>
              <a:rPr lang="en-US" dirty="0"/>
              <a:t>Transaction and rollback</a:t>
            </a:r>
          </a:p>
          <a:p>
            <a:pPr lvl="1"/>
            <a:r>
              <a:rPr lang="en-US" dirty="0"/>
              <a:t>Connections will be fetched from connection pool in Business layer and passed as parameter to DAO layer. </a:t>
            </a:r>
            <a:endParaRPr lang="en-US" dirty="0" smtClean="0"/>
          </a:p>
          <a:p>
            <a:r>
              <a:rPr lang="en-US" dirty="0" smtClean="0"/>
              <a:t>Concurrent access </a:t>
            </a:r>
          </a:p>
          <a:p>
            <a:pPr lvl="1"/>
            <a:r>
              <a:rPr lang="en-US" dirty="0" smtClean="0"/>
              <a:t>optimistic </a:t>
            </a:r>
            <a:r>
              <a:rPr lang="en-US" dirty="0"/>
              <a:t>locking of database records.</a:t>
            </a:r>
          </a:p>
          <a:p>
            <a:r>
              <a:rPr lang="en-US" dirty="0" smtClean="0"/>
              <a:t>Clustering </a:t>
            </a:r>
            <a:r>
              <a:rPr lang="en-US" dirty="0"/>
              <a:t>support</a:t>
            </a:r>
          </a:p>
          <a:p>
            <a:pPr lvl="1"/>
            <a:r>
              <a:rPr lang="en-US" dirty="0"/>
              <a:t>Business classes are stateless and </a:t>
            </a:r>
            <a:r>
              <a:rPr lang="en-US" dirty="0" smtClean="0"/>
              <a:t>singleton to support session </a:t>
            </a:r>
            <a:r>
              <a:rPr lang="en-US" dirty="0"/>
              <a:t>affinity capabilities of the </a:t>
            </a:r>
            <a:r>
              <a:rPr lang="en-US" dirty="0" smtClean="0"/>
              <a:t>load-balancer.</a:t>
            </a:r>
            <a:endParaRPr lang="en-US" dirty="0"/>
          </a:p>
          <a:p>
            <a:r>
              <a:rPr lang="en-US" dirty="0" smtClean="0"/>
              <a:t>Logging </a:t>
            </a:r>
            <a:r>
              <a:rPr lang="en-US" dirty="0"/>
              <a:t>Facilities</a:t>
            </a:r>
          </a:p>
          <a:p>
            <a:pPr lvl="1"/>
            <a:r>
              <a:rPr lang="en-US" dirty="0"/>
              <a:t>Log4j logging framework </a:t>
            </a:r>
            <a:r>
              <a:rPr lang="en-US" dirty="0" smtClean="0"/>
              <a:t>is integrated </a:t>
            </a:r>
            <a:r>
              <a:rPr lang="en-US" dirty="0"/>
              <a:t>to capture log into file </a:t>
            </a:r>
            <a:r>
              <a:rPr lang="en-US" dirty="0" smtClean="0"/>
              <a:t>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8587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" y="101600"/>
            <a:ext cx="9089422" cy="668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429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20233" y="1333500"/>
            <a:ext cx="7704667" cy="333281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Apache2  – Proxy Server running as the load balancer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Wildfly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Application Server – Hosts the CBTLS application 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MySQL database – Database service which stores the CBTLS application data.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20233" y="272534"/>
            <a:ext cx="76597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CBTLS Web Application Deployment Diagram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190932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148108"/>
            <a:ext cx="7704667" cy="6503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Future Work – To be implemented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017431"/>
            <a:ext cx="7704667" cy="4353059"/>
          </a:xfrm>
        </p:spPr>
        <p:txBody>
          <a:bodyPr/>
          <a:lstStyle/>
          <a:p>
            <a:r>
              <a:rPr lang="en-US" dirty="0" smtClean="0"/>
              <a:t>Integrate available components with backend service</a:t>
            </a:r>
          </a:p>
          <a:p>
            <a:r>
              <a:rPr lang="en-US" dirty="0" smtClean="0"/>
              <a:t>Design </a:t>
            </a:r>
            <a:r>
              <a:rPr lang="en-US" dirty="0" err="1" smtClean="0"/>
              <a:t>Andorid</a:t>
            </a:r>
            <a:r>
              <a:rPr lang="en-US" dirty="0" smtClean="0"/>
              <a:t> Mobile Application </a:t>
            </a:r>
            <a:r>
              <a:rPr lang="en-US" dirty="0" err="1" smtClean="0"/>
              <a:t>Ui</a:t>
            </a:r>
            <a:r>
              <a:rPr lang="en-US" dirty="0" smtClean="0"/>
              <a:t> s and connect with Web application REST services</a:t>
            </a:r>
          </a:p>
          <a:p>
            <a:r>
              <a:rPr lang="en-US" dirty="0" smtClean="0"/>
              <a:t>Generate data provided by train passengers for simulation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weka</a:t>
            </a:r>
            <a:r>
              <a:rPr lang="en-US" dirty="0" smtClean="0"/>
              <a:t> data classification for prediction of train schedules on generated data</a:t>
            </a:r>
          </a:p>
        </p:txBody>
      </p:sp>
    </p:spTree>
    <p:extLst>
      <p:ext uri="{BB962C8B-B14F-4D97-AF65-F5344CB8AC3E}">
        <p14:creationId xmlns:p14="http://schemas.microsoft.com/office/powerpoint/2010/main" val="19440302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33" y="2146301"/>
            <a:ext cx="7704667" cy="1981200"/>
          </a:xfrm>
        </p:spPr>
        <p:txBody>
          <a:bodyPr/>
          <a:lstStyle/>
          <a:p>
            <a:r>
              <a:rPr lang="en-US" dirty="0" smtClean="0"/>
              <a:t>System Demonstration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1999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0"/>
            <a:ext cx="7704667" cy="723899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723899"/>
            <a:ext cx="8060267" cy="6019801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"Economic and social infrastructure - Central Bank of Sri Lanka - ANNUAL REPORT 2012," 2013. [Online]. Available: http://www.cbsl.gov.lk/pics_n_docs/10_pub/_docs/efr/annual_report/AR2012/English/7_Chapter_03.pdf. [Accessed 22 11 2015</a:t>
            </a:r>
            <a:r>
              <a:rPr lang="en-US" dirty="0" smtClean="0"/>
              <a:t>].</a:t>
            </a:r>
            <a:endParaRPr lang="en-US" dirty="0"/>
          </a:p>
          <a:p>
            <a:r>
              <a:rPr lang="en-US" dirty="0"/>
              <a:t>"Statistics, Ministry of Internal Transport," Ministry of Transport &amp; Civil Aviation Sri Lanka, 28 10 2015. [Online]. Available: http://www.transport.gov.lk/web/index.php?option=com_content&amp;view=article&amp;id=141&amp;Itemid=113&amp;lang=en. [Accessed 22 11 2015</a:t>
            </a:r>
            <a:r>
              <a:rPr lang="en-US" dirty="0" smtClean="0"/>
              <a:t>].</a:t>
            </a:r>
            <a:endParaRPr lang="en-US" dirty="0"/>
          </a:p>
          <a:p>
            <a:r>
              <a:rPr lang="en-US" dirty="0"/>
              <a:t>"Search Train," 2011. [Online]. Available: http://eservices.railway.gov.lk/schedule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B. N. </a:t>
            </a:r>
            <a:r>
              <a:rPr lang="en-US" dirty="0" err="1"/>
              <a:t>Gamage</a:t>
            </a:r>
            <a:r>
              <a:rPr lang="en-US" dirty="0"/>
              <a:t>, "Google Play - Sri Lanka Train Schedule," ICTA Sri Lanka, 03 April 2014. [Online]. Available: https://play.google.com/store/apps/details?id=lk.icta.mobile.apps.railway. [Accessed 22 11 2015</a:t>
            </a:r>
            <a:r>
              <a:rPr lang="en-US" dirty="0" smtClean="0"/>
              <a:t>].</a:t>
            </a:r>
            <a:endParaRPr lang="en-US" dirty="0"/>
          </a:p>
          <a:p>
            <a:r>
              <a:rPr lang="en-US" dirty="0"/>
              <a:t>A. </a:t>
            </a:r>
            <a:r>
              <a:rPr lang="en-US" dirty="0" err="1"/>
              <a:t>Leelaratne</a:t>
            </a:r>
            <a:r>
              <a:rPr lang="en-US" dirty="0"/>
              <a:t>, "Google Play - Train Schedules of Sri Lanka," </a:t>
            </a:r>
            <a:r>
              <a:rPr lang="en-US" dirty="0" err="1"/>
              <a:t>Asela</a:t>
            </a:r>
            <a:r>
              <a:rPr lang="en-US" dirty="0"/>
              <a:t> </a:t>
            </a:r>
            <a:r>
              <a:rPr lang="en-US" dirty="0" err="1"/>
              <a:t>Leelaratne</a:t>
            </a:r>
            <a:r>
              <a:rPr lang="en-US" dirty="0"/>
              <a:t>, 14 October 2014. [Online]. Available: https://play.google.com/store/apps/details?id=com.aselalee.trainschedule. [Accessed 22 11 2015</a:t>
            </a:r>
            <a:r>
              <a:rPr lang="en-US" dirty="0" smtClean="0"/>
              <a:t>].</a:t>
            </a:r>
            <a:endParaRPr lang="en-US" dirty="0"/>
          </a:p>
          <a:p>
            <a:r>
              <a:rPr lang="en-US" dirty="0"/>
              <a:t>"Google Play - Train Guide - Sri Lanka," K Mobiles, 30 August 2015. [Online]. Available: https://play.google.com/store/apps/details?id=k.dw.timetable. [Accessed 22 11 2015</a:t>
            </a:r>
            <a:r>
              <a:rPr lang="en-US" dirty="0" smtClean="0"/>
              <a:t>].</a:t>
            </a:r>
            <a:endParaRPr lang="en-US" dirty="0"/>
          </a:p>
          <a:p>
            <a:r>
              <a:rPr lang="en-US" dirty="0"/>
              <a:t>"Sri Lanka Railways," [Online]. Available: http://www.slrail.info/. [Accessed 22 11 2015</a:t>
            </a:r>
            <a:r>
              <a:rPr lang="en-US" dirty="0" smtClean="0"/>
              <a:t>].</a:t>
            </a:r>
            <a:endParaRPr lang="en-US" dirty="0"/>
          </a:p>
          <a:p>
            <a:r>
              <a:rPr lang="en-US" dirty="0"/>
              <a:t>D. </a:t>
            </a:r>
            <a:r>
              <a:rPr lang="en-US" dirty="0" err="1"/>
              <a:t>Jayakody</a:t>
            </a:r>
            <a:r>
              <a:rPr lang="en-US" dirty="0"/>
              <a:t>, M. </a:t>
            </a:r>
            <a:r>
              <a:rPr lang="en-US" dirty="0" err="1"/>
              <a:t>Gunawardana</a:t>
            </a:r>
            <a:r>
              <a:rPr lang="en-US" dirty="0"/>
              <a:t>, N. W. </a:t>
            </a:r>
            <a:r>
              <a:rPr lang="en-US" dirty="0" err="1"/>
              <a:t>Surendra</a:t>
            </a:r>
            <a:r>
              <a:rPr lang="en-US" dirty="0"/>
              <a:t>, D. G. </a:t>
            </a:r>
            <a:r>
              <a:rPr lang="en-US" dirty="0" err="1"/>
              <a:t>Jayasekara</a:t>
            </a:r>
            <a:r>
              <a:rPr lang="en-US" dirty="0"/>
              <a:t> and C. </a:t>
            </a:r>
            <a:r>
              <a:rPr lang="en-US" dirty="0" err="1"/>
              <a:t>Upendra</a:t>
            </a:r>
            <a:r>
              <a:rPr lang="en-US" dirty="0"/>
              <a:t>, "GPS/GSM based train tracking system – utilizing mobile networks to support public transportation.," </a:t>
            </a:r>
            <a:r>
              <a:rPr lang="en-US" dirty="0" err="1"/>
              <a:t>Phanindhra</a:t>
            </a:r>
            <a:r>
              <a:rPr lang="en-US" dirty="0"/>
              <a:t> </a:t>
            </a:r>
            <a:r>
              <a:rPr lang="en-US" dirty="0" err="1"/>
              <a:t>Nath</a:t>
            </a:r>
            <a:r>
              <a:rPr lang="en-US" dirty="0"/>
              <a:t>, 2011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N. </a:t>
            </a:r>
            <a:r>
              <a:rPr lang="en-US" dirty="0" err="1"/>
              <a:t>Gunasekara</a:t>
            </a:r>
            <a:r>
              <a:rPr lang="en-US" dirty="0"/>
              <a:t>, "GPS based tracking system for trains in Sri Lanka," University of </a:t>
            </a:r>
            <a:r>
              <a:rPr lang="en-US" dirty="0" err="1"/>
              <a:t>Moratuwa</a:t>
            </a:r>
            <a:r>
              <a:rPr lang="en-US" dirty="0"/>
              <a:t>, Colombo, 2006.</a:t>
            </a:r>
          </a:p>
        </p:txBody>
      </p:sp>
    </p:spTree>
    <p:extLst>
      <p:ext uri="{BB962C8B-B14F-4D97-AF65-F5344CB8AC3E}">
        <p14:creationId xmlns:p14="http://schemas.microsoft.com/office/powerpoint/2010/main" val="35300611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833" y="2146300"/>
            <a:ext cx="8136467" cy="2489199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447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058" y="74180"/>
            <a:ext cx="8754341" cy="60122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CBTLS  -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700" y="800100"/>
            <a:ext cx="8013698" cy="5798127"/>
          </a:xfrm>
        </p:spPr>
        <p:txBody>
          <a:bodyPr>
            <a:normAutofit/>
          </a:bodyPr>
          <a:lstStyle/>
          <a:p>
            <a:r>
              <a:rPr lang="en-US" dirty="0" smtClean="0"/>
              <a:t>A real time train tracking system based on GPS, named Community Based Train Locating System (CBTLS), </a:t>
            </a:r>
          </a:p>
          <a:p>
            <a:r>
              <a:rPr lang="en-US" dirty="0" smtClean="0"/>
              <a:t>For the benefit of train passengers and train transportation of Sri Lanka. </a:t>
            </a:r>
          </a:p>
          <a:p>
            <a:r>
              <a:rPr lang="en-US" dirty="0" smtClean="0"/>
              <a:t>A native Android mobile application and a Web application.</a:t>
            </a:r>
          </a:p>
          <a:p>
            <a:r>
              <a:rPr lang="en-US" dirty="0" smtClean="0"/>
              <a:t>Smart mobile device or a computer would be able to access the system through internet</a:t>
            </a:r>
          </a:p>
          <a:p>
            <a:r>
              <a:rPr lang="en-US" dirty="0"/>
              <a:t>Only the master data would be inserted into the system initially </a:t>
            </a:r>
          </a:p>
          <a:p>
            <a:r>
              <a:rPr lang="en-US" dirty="0"/>
              <a:t>Rest of the data required  are inserted by the train passengers</a:t>
            </a:r>
          </a:p>
          <a:p>
            <a:pPr lvl="1"/>
            <a:r>
              <a:rPr lang="en-US" dirty="0"/>
              <a:t>Hence the system is community based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10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967" y="94964"/>
            <a:ext cx="8681605" cy="6635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 –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758538"/>
            <a:ext cx="7955972" cy="5756562"/>
          </a:xfrm>
        </p:spPr>
        <p:txBody>
          <a:bodyPr>
            <a:normAutofit/>
          </a:bodyPr>
          <a:lstStyle/>
          <a:p>
            <a:r>
              <a:rPr lang="en-US" dirty="0"/>
              <a:t>update the train locations, compartment details, and view current and/or last known locations of a train, view analysis, </a:t>
            </a:r>
            <a:r>
              <a:rPr lang="en-US" dirty="0" smtClean="0"/>
              <a:t>predictions </a:t>
            </a:r>
            <a:r>
              <a:rPr lang="en-US" dirty="0"/>
              <a:t>on train schedules. </a:t>
            </a:r>
          </a:p>
          <a:p>
            <a:r>
              <a:rPr lang="en-US" dirty="0"/>
              <a:t>a location aware alarm clock </a:t>
            </a:r>
          </a:p>
          <a:p>
            <a:pPr lvl="1"/>
            <a:r>
              <a:rPr lang="en-US" dirty="0"/>
              <a:t>for the use of passengers to indicate when their destination has been reached </a:t>
            </a:r>
            <a:endParaRPr lang="en-US" dirty="0" smtClean="0"/>
          </a:p>
          <a:p>
            <a:r>
              <a:rPr lang="en-US" dirty="0" smtClean="0"/>
              <a:t>analytical </a:t>
            </a:r>
            <a:r>
              <a:rPr lang="en-US" dirty="0"/>
              <a:t>component available in web </a:t>
            </a:r>
            <a:r>
              <a:rPr lang="en-US" dirty="0" smtClean="0"/>
              <a:t>application </a:t>
            </a:r>
          </a:p>
          <a:p>
            <a:pPr lvl="1"/>
            <a:r>
              <a:rPr lang="en-US" dirty="0" smtClean="0"/>
              <a:t>to allow </a:t>
            </a:r>
            <a:r>
              <a:rPr lang="en-US" dirty="0"/>
              <a:t>a selected set of users to view the patterns of </a:t>
            </a:r>
            <a:r>
              <a:rPr lang="en-US" dirty="0" smtClean="0"/>
              <a:t>train schedules – to detect occurrences of delays.</a:t>
            </a:r>
            <a:endParaRPr lang="en-US" dirty="0"/>
          </a:p>
          <a:p>
            <a:r>
              <a:rPr lang="en-US" dirty="0" smtClean="0"/>
              <a:t>location-aware </a:t>
            </a:r>
            <a:r>
              <a:rPr lang="en-US" dirty="0"/>
              <a:t>android mobile application </a:t>
            </a:r>
            <a:endParaRPr lang="en-US" dirty="0" smtClean="0"/>
          </a:p>
          <a:p>
            <a:pPr lvl="1"/>
            <a:r>
              <a:rPr lang="en-US" dirty="0" smtClean="0"/>
              <a:t>to </a:t>
            </a:r>
            <a:r>
              <a:rPr lang="en-US" dirty="0"/>
              <a:t>allow the system to gather information regarding train’s location through passenger.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location would be gathered through GPS and the Network Location Provider of </a:t>
            </a:r>
            <a:r>
              <a:rPr lang="en-US" dirty="0" smtClean="0"/>
              <a:t>Android</a:t>
            </a:r>
          </a:p>
        </p:txBody>
      </p:sp>
    </p:spTree>
    <p:extLst>
      <p:ext uri="{BB962C8B-B14F-4D97-AF65-F5344CB8AC3E}">
        <p14:creationId xmlns:p14="http://schemas.microsoft.com/office/powerpoint/2010/main" val="182929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314" y="146918"/>
            <a:ext cx="8401050" cy="663574"/>
          </a:xfrm>
        </p:spPr>
        <p:txBody>
          <a:bodyPr>
            <a:normAutofit fontScale="90000"/>
          </a:bodyPr>
          <a:lstStyle/>
          <a:p>
            <a:r>
              <a:rPr lang="en-US" dirty="0"/>
              <a:t>Background and </a:t>
            </a:r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399" y="963178"/>
            <a:ext cx="7990609" cy="5645439"/>
          </a:xfrm>
        </p:spPr>
        <p:txBody>
          <a:bodyPr>
            <a:normAutofit fontScale="92500"/>
          </a:bodyPr>
          <a:lstStyle/>
          <a:p>
            <a:r>
              <a:rPr lang="en-US" dirty="0"/>
              <a:t>heavy traffic congestion could be observed daily </a:t>
            </a:r>
            <a:r>
              <a:rPr lang="en-US" dirty="0" smtClean="0"/>
              <a:t>in </a:t>
            </a:r>
            <a:r>
              <a:rPr lang="en-US" dirty="0"/>
              <a:t>city areas, especially around and in city of </a:t>
            </a:r>
            <a:r>
              <a:rPr lang="en-US" dirty="0" smtClean="0"/>
              <a:t>Colombo</a:t>
            </a:r>
            <a:endParaRPr lang="en-US" dirty="0"/>
          </a:p>
          <a:p>
            <a:r>
              <a:rPr lang="en-US" dirty="0"/>
              <a:t>valuable man hours and other </a:t>
            </a:r>
            <a:r>
              <a:rPr lang="en-US" dirty="0" smtClean="0"/>
              <a:t>resources are </a:t>
            </a:r>
            <a:r>
              <a:rPr lang="en-US" dirty="0"/>
              <a:t>wasted on </a:t>
            </a:r>
            <a:r>
              <a:rPr lang="en-US" dirty="0" smtClean="0"/>
              <a:t>roads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School </a:t>
            </a:r>
            <a:r>
              <a:rPr lang="en-US" dirty="0"/>
              <a:t>students, University Students, Government and public sector employees, and general public </a:t>
            </a:r>
            <a:endParaRPr lang="en-US" dirty="0" smtClean="0"/>
          </a:p>
          <a:p>
            <a:r>
              <a:rPr lang="en-US" dirty="0" smtClean="0"/>
              <a:t>has </a:t>
            </a:r>
            <a:r>
              <a:rPr lang="en-US" dirty="0"/>
              <a:t>become one of the major concerns in </a:t>
            </a:r>
            <a:r>
              <a:rPr lang="en-US" dirty="0" smtClean="0"/>
              <a:t>country </a:t>
            </a:r>
          </a:p>
          <a:p>
            <a:r>
              <a:rPr lang="en-US" dirty="0" smtClean="0"/>
              <a:t>Possible solutions – </a:t>
            </a:r>
          </a:p>
          <a:p>
            <a:pPr lvl="1"/>
            <a:r>
              <a:rPr lang="en-US" dirty="0" smtClean="0"/>
              <a:t>introducing </a:t>
            </a:r>
            <a:r>
              <a:rPr lang="en-US" dirty="0"/>
              <a:t>proper alternative methods of </a:t>
            </a:r>
            <a:r>
              <a:rPr lang="en-US" dirty="0" smtClean="0"/>
              <a:t>transportation</a:t>
            </a:r>
          </a:p>
          <a:p>
            <a:pPr lvl="1"/>
            <a:r>
              <a:rPr lang="en-US" dirty="0" smtClean="0"/>
              <a:t>enhancing </a:t>
            </a:r>
            <a:r>
              <a:rPr lang="en-US" dirty="0"/>
              <a:t>the efficiency, reliability and quality of currently available public transport systems.</a:t>
            </a:r>
          </a:p>
          <a:p>
            <a:r>
              <a:rPr lang="en-US" dirty="0" smtClean="0"/>
              <a:t>A main </a:t>
            </a:r>
            <a:r>
              <a:rPr lang="en-US" dirty="0"/>
              <a:t>mode of currently available </a:t>
            </a:r>
            <a:r>
              <a:rPr lang="en-US" dirty="0" smtClean="0"/>
              <a:t> public transportation in </a:t>
            </a:r>
            <a:r>
              <a:rPr lang="en-US" dirty="0"/>
              <a:t>S</a:t>
            </a:r>
            <a:r>
              <a:rPr lang="en-US" dirty="0" smtClean="0"/>
              <a:t>ri </a:t>
            </a:r>
            <a:r>
              <a:rPr lang="en-US" dirty="0"/>
              <a:t>L</a:t>
            </a:r>
            <a:r>
              <a:rPr lang="en-US" dirty="0" smtClean="0"/>
              <a:t>anka – Rail </a:t>
            </a:r>
            <a:r>
              <a:rPr lang="en-US" dirty="0"/>
              <a:t>transportation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is very important to support and enhance railway transportation as an alternative method of </a:t>
            </a:r>
            <a:r>
              <a:rPr lang="en-US" dirty="0" smtClean="0"/>
              <a:t>transportation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61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313" y="136527"/>
            <a:ext cx="8328314" cy="642792"/>
          </a:xfrm>
        </p:spPr>
        <p:txBody>
          <a:bodyPr>
            <a:normAutofit fontScale="90000"/>
          </a:bodyPr>
          <a:lstStyle/>
          <a:p>
            <a:r>
              <a:rPr lang="en-US" dirty="0"/>
              <a:t>Background and Motivation –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100" y="779319"/>
            <a:ext cx="8017164" cy="599555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common issues could be observed in Sri Lanka train transportation are; </a:t>
            </a:r>
          </a:p>
          <a:p>
            <a:pPr lvl="1"/>
            <a:r>
              <a:rPr lang="en-US" dirty="0" smtClean="0"/>
              <a:t>Delay </a:t>
            </a:r>
            <a:r>
              <a:rPr lang="en-US" dirty="0"/>
              <a:t>of Trains </a:t>
            </a:r>
            <a:endParaRPr lang="en-US" dirty="0" smtClean="0"/>
          </a:p>
          <a:p>
            <a:pPr lvl="1"/>
            <a:r>
              <a:rPr lang="en-US" dirty="0" smtClean="0"/>
              <a:t>Cancellation of trains </a:t>
            </a:r>
            <a:r>
              <a:rPr lang="en-US" dirty="0"/>
              <a:t>without </a:t>
            </a:r>
            <a:r>
              <a:rPr lang="en-US" dirty="0" smtClean="0"/>
              <a:t>prior notification</a:t>
            </a:r>
          </a:p>
          <a:p>
            <a:pPr lvl="1"/>
            <a:r>
              <a:rPr lang="en-US" dirty="0" smtClean="0"/>
              <a:t>Train Schedule available for public – not updating frequently</a:t>
            </a:r>
          </a:p>
          <a:p>
            <a:r>
              <a:rPr lang="en-US" dirty="0" smtClean="0"/>
              <a:t>One approach to solve these issues – make train passengers aware of the situation beforehand</a:t>
            </a:r>
          </a:p>
          <a:p>
            <a:pPr lvl="1"/>
            <a:r>
              <a:rPr lang="en-US" dirty="0" smtClean="0"/>
              <a:t>Allow to make </a:t>
            </a:r>
            <a:r>
              <a:rPr lang="en-US" dirty="0"/>
              <a:t>a better decision on their method and time of </a:t>
            </a:r>
            <a:r>
              <a:rPr lang="en-US" dirty="0" smtClean="0"/>
              <a:t>transportation</a:t>
            </a:r>
          </a:p>
          <a:p>
            <a:r>
              <a:rPr lang="en-US" dirty="0" smtClean="0"/>
              <a:t>For Railway administration, to collect data </a:t>
            </a:r>
            <a:r>
              <a:rPr lang="en-US" dirty="0"/>
              <a:t>on each </a:t>
            </a:r>
            <a:r>
              <a:rPr lang="en-US" dirty="0" smtClean="0"/>
              <a:t>schedule daily</a:t>
            </a:r>
          </a:p>
          <a:p>
            <a:pPr lvl="1"/>
            <a:r>
              <a:rPr lang="en-US" dirty="0" smtClean="0"/>
              <a:t>could </a:t>
            </a:r>
            <a:r>
              <a:rPr lang="en-US" dirty="0"/>
              <a:t>be used to </a:t>
            </a:r>
            <a:r>
              <a:rPr lang="en-US" dirty="0" err="1"/>
              <a:t>analyse</a:t>
            </a:r>
            <a:r>
              <a:rPr lang="en-US" dirty="0"/>
              <a:t> the existing issues in the </a:t>
            </a:r>
            <a:r>
              <a:rPr lang="en-US" dirty="0" smtClean="0"/>
              <a:t>system</a:t>
            </a:r>
          </a:p>
          <a:p>
            <a:pPr lvl="2"/>
            <a:r>
              <a:rPr lang="en-US" dirty="0"/>
              <a:t>the reasons for the train delays</a:t>
            </a:r>
            <a:r>
              <a:rPr lang="en-US" dirty="0" smtClean="0"/>
              <a:t>,</a:t>
            </a:r>
          </a:p>
          <a:p>
            <a:pPr lvl="2"/>
            <a:r>
              <a:rPr lang="en-US" dirty="0" smtClean="0"/>
              <a:t>locations </a:t>
            </a:r>
            <a:r>
              <a:rPr lang="en-US" dirty="0"/>
              <a:t>where trains gets delayed</a:t>
            </a:r>
          </a:p>
          <a:p>
            <a:pPr lvl="1"/>
            <a:r>
              <a:rPr lang="en-US" dirty="0" smtClean="0"/>
              <a:t>find </a:t>
            </a:r>
            <a:r>
              <a:rPr lang="en-US" dirty="0"/>
              <a:t>solutions </a:t>
            </a:r>
            <a:r>
              <a:rPr lang="en-US" dirty="0" smtClean="0"/>
              <a:t>for </a:t>
            </a:r>
            <a:r>
              <a:rPr lang="en-US" dirty="0"/>
              <a:t>them and finally enhance the service.</a:t>
            </a:r>
          </a:p>
          <a:p>
            <a:r>
              <a:rPr lang="en-US" dirty="0" smtClean="0"/>
              <a:t>For passengers, analyzed data could be used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deciding which train to travel </a:t>
            </a:r>
            <a:r>
              <a:rPr lang="en-US" dirty="0" smtClean="0"/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402829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232" y="94963"/>
            <a:ext cx="8536132" cy="694747"/>
          </a:xfrm>
        </p:spPr>
        <p:txBody>
          <a:bodyPr>
            <a:normAutofit fontScale="90000"/>
          </a:bodyPr>
          <a:lstStyle/>
          <a:p>
            <a:r>
              <a:rPr lang="en-US" dirty="0"/>
              <a:t>Aims and Objectives of the </a:t>
            </a:r>
            <a:r>
              <a:rPr lang="en-US" dirty="0" smtClean="0"/>
              <a:t>CBTLS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789710"/>
            <a:ext cx="8077200" cy="6068290"/>
          </a:xfrm>
        </p:spPr>
        <p:txBody>
          <a:bodyPr>
            <a:normAutofit/>
          </a:bodyPr>
          <a:lstStyle/>
          <a:p>
            <a:r>
              <a:rPr lang="en-US" dirty="0"/>
              <a:t>The expected outcome of this research is to provide a comprehensive software application solution - named as Community Based Train Locating System (CBTLS),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the train passengers in Sri </a:t>
            </a:r>
            <a:r>
              <a:rPr lang="en-US" dirty="0" smtClean="0"/>
              <a:t>Lanka</a:t>
            </a:r>
          </a:p>
          <a:p>
            <a:pPr lvl="1"/>
            <a:r>
              <a:rPr lang="en-US" dirty="0" smtClean="0"/>
              <a:t>To aid for </a:t>
            </a:r>
            <a:r>
              <a:rPr lang="en-US" dirty="0"/>
              <a:t>an efficient usage of current train transportation </a:t>
            </a:r>
            <a:r>
              <a:rPr lang="en-US" dirty="0" smtClean="0"/>
              <a:t>service.</a:t>
            </a:r>
          </a:p>
          <a:p>
            <a:r>
              <a:rPr lang="en-US" dirty="0"/>
              <a:t>For Railway </a:t>
            </a:r>
            <a:r>
              <a:rPr lang="en-US" dirty="0" smtClean="0"/>
              <a:t>administration</a:t>
            </a:r>
          </a:p>
          <a:p>
            <a:pPr lvl="1"/>
            <a:r>
              <a:rPr lang="en-US" dirty="0" smtClean="0"/>
              <a:t>the collected </a:t>
            </a:r>
            <a:r>
              <a:rPr lang="en-US" dirty="0"/>
              <a:t>data on each schedule daily, along the entire route</a:t>
            </a:r>
          </a:p>
          <a:p>
            <a:pPr lvl="1"/>
            <a:r>
              <a:rPr lang="en-US" dirty="0"/>
              <a:t>could be used to </a:t>
            </a:r>
            <a:r>
              <a:rPr lang="en-US" dirty="0" err="1"/>
              <a:t>analyse</a:t>
            </a:r>
            <a:r>
              <a:rPr lang="en-US" dirty="0"/>
              <a:t> the existing issues in the system</a:t>
            </a:r>
          </a:p>
          <a:p>
            <a:pPr lvl="2"/>
            <a:r>
              <a:rPr lang="en-US" dirty="0"/>
              <a:t>the reasons for the train delays,</a:t>
            </a:r>
          </a:p>
          <a:p>
            <a:pPr lvl="2"/>
            <a:r>
              <a:rPr lang="en-US" dirty="0"/>
              <a:t>locations where trains gets delayed</a:t>
            </a:r>
          </a:p>
          <a:p>
            <a:pPr lvl="1"/>
            <a:r>
              <a:rPr lang="en-US" dirty="0"/>
              <a:t>find solutions for them and finally enhance the service.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96584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058" y="84572"/>
            <a:ext cx="8619259" cy="663574"/>
          </a:xfrm>
        </p:spPr>
        <p:txBody>
          <a:bodyPr>
            <a:normAutofit fontScale="90000"/>
          </a:bodyPr>
          <a:lstStyle/>
          <a:p>
            <a:r>
              <a:rPr lang="en-US" dirty="0"/>
              <a:t>Aims and </a:t>
            </a:r>
            <a:r>
              <a:rPr lang="en-US" dirty="0" smtClean="0"/>
              <a:t>Objectives –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0" y="893618"/>
            <a:ext cx="8255000" cy="5964382"/>
          </a:xfrm>
        </p:spPr>
        <p:txBody>
          <a:bodyPr>
            <a:normAutofit/>
          </a:bodyPr>
          <a:lstStyle/>
          <a:p>
            <a:r>
              <a:rPr lang="en-US" dirty="0" smtClean="0"/>
              <a:t>New </a:t>
            </a:r>
            <a:r>
              <a:rPr lang="en-US" dirty="0"/>
              <a:t>features </a:t>
            </a:r>
            <a:r>
              <a:rPr lang="en-US" dirty="0" smtClean="0"/>
              <a:t>of CBTLS, which are </a:t>
            </a:r>
            <a:r>
              <a:rPr lang="en-US" dirty="0"/>
              <a:t>not available in current systems</a:t>
            </a:r>
          </a:p>
          <a:p>
            <a:pPr lvl="1"/>
            <a:r>
              <a:rPr lang="en-US" dirty="0" smtClean="0"/>
              <a:t>Facility </a:t>
            </a:r>
            <a:r>
              <a:rPr lang="en-US" dirty="0"/>
              <a:t>for the passengers to update train’s current location actively or passively</a:t>
            </a:r>
          </a:p>
          <a:p>
            <a:pPr lvl="1"/>
            <a:r>
              <a:rPr lang="en-US" dirty="0" smtClean="0"/>
              <a:t>Searching </a:t>
            </a:r>
            <a:r>
              <a:rPr lang="en-US" dirty="0"/>
              <a:t>and locating trains in real time</a:t>
            </a:r>
          </a:p>
          <a:p>
            <a:pPr lvl="1"/>
            <a:r>
              <a:rPr lang="en-US" dirty="0" smtClean="0"/>
              <a:t>Providing </a:t>
            </a:r>
            <a:r>
              <a:rPr lang="en-US" dirty="0"/>
              <a:t>information about the passenger density in each compartment of the selected train</a:t>
            </a:r>
          </a:p>
          <a:p>
            <a:pPr lvl="1"/>
            <a:r>
              <a:rPr lang="en-US" dirty="0" smtClean="0"/>
              <a:t>Predicting </a:t>
            </a:r>
            <a:r>
              <a:rPr lang="en-US" dirty="0"/>
              <a:t>and suggesting most suitable train to take based on destination, and time of arrival at destination desired by the passenger.</a:t>
            </a:r>
          </a:p>
          <a:p>
            <a:pPr lvl="1"/>
            <a:r>
              <a:rPr lang="en-US" dirty="0" smtClean="0"/>
              <a:t>Analysis </a:t>
            </a:r>
            <a:r>
              <a:rPr lang="en-US" dirty="0"/>
              <a:t>of data collected over a period on a given train, and indicate more accurate travelling times.</a:t>
            </a:r>
          </a:p>
          <a:p>
            <a:pPr lvl="1"/>
            <a:r>
              <a:rPr lang="en-US" dirty="0" smtClean="0"/>
              <a:t>Location </a:t>
            </a:r>
            <a:r>
              <a:rPr lang="en-US" dirty="0"/>
              <a:t>based alarm to indicate if the passenger has reached the destination.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201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114301"/>
            <a:ext cx="8047567" cy="711199"/>
          </a:xfrm>
        </p:spPr>
        <p:txBody>
          <a:bodyPr/>
          <a:lstStyle/>
          <a:p>
            <a:r>
              <a:rPr lang="en-US" dirty="0"/>
              <a:t>Aims and Objectives –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500" y="698500"/>
            <a:ext cx="7950200" cy="6032500"/>
          </a:xfrm>
        </p:spPr>
        <p:txBody>
          <a:bodyPr>
            <a:normAutofit/>
          </a:bodyPr>
          <a:lstStyle/>
          <a:p>
            <a:r>
              <a:rPr lang="en-US" dirty="0" smtClean="0"/>
              <a:t>CBTLS will be </a:t>
            </a:r>
            <a:r>
              <a:rPr lang="en-US" dirty="0"/>
              <a:t>an enhancement and combination over the features available in currently available systems for the same purpose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Facilitate </a:t>
            </a:r>
            <a:r>
              <a:rPr lang="en-US" dirty="0"/>
              <a:t>the storage and analysis of historical data related with each train by storing them in a centralized database. </a:t>
            </a:r>
            <a:endParaRPr lang="en-US" dirty="0" smtClean="0"/>
          </a:p>
          <a:p>
            <a:r>
              <a:rPr lang="en-US" dirty="0" smtClean="0"/>
              <a:t>Authorized </a:t>
            </a:r>
            <a:r>
              <a:rPr lang="en-US" dirty="0"/>
              <a:t>users </a:t>
            </a:r>
            <a:r>
              <a:rPr lang="en-US" dirty="0" smtClean="0"/>
              <a:t>are allowed </a:t>
            </a:r>
            <a:r>
              <a:rPr lang="en-US" dirty="0"/>
              <a:t>analyze patterns of train travelling </a:t>
            </a:r>
            <a:r>
              <a:rPr lang="en-US" dirty="0" smtClean="0"/>
              <a:t>daily</a:t>
            </a:r>
            <a:r>
              <a:rPr lang="en-US" dirty="0"/>
              <a:t>.</a:t>
            </a:r>
          </a:p>
          <a:p>
            <a:r>
              <a:rPr lang="en-US" dirty="0" smtClean="0"/>
              <a:t>Registered </a:t>
            </a:r>
            <a:r>
              <a:rPr lang="en-US" dirty="0"/>
              <a:t>users</a:t>
            </a:r>
            <a:r>
              <a:rPr lang="en-US" dirty="0" smtClean="0"/>
              <a:t> are allowed </a:t>
            </a:r>
            <a:r>
              <a:rPr lang="en-US" dirty="0"/>
              <a:t>to post their comments, criticisms and suggestions regarding a selected train. </a:t>
            </a:r>
            <a:endParaRPr lang="en-US" dirty="0" smtClean="0"/>
          </a:p>
          <a:p>
            <a:r>
              <a:rPr lang="en-US" dirty="0" smtClean="0"/>
              <a:t>Authorized </a:t>
            </a:r>
            <a:r>
              <a:rPr lang="en-US" dirty="0"/>
              <a:t>users </a:t>
            </a:r>
            <a:r>
              <a:rPr lang="en-US" dirty="0" smtClean="0"/>
              <a:t>are </a:t>
            </a:r>
            <a:r>
              <a:rPr lang="en-US" dirty="0"/>
              <a:t>allowed to view these </a:t>
            </a:r>
            <a:r>
              <a:rPr lang="en-US" dirty="0" smtClean="0"/>
              <a:t>comments, criticisms </a:t>
            </a:r>
            <a:r>
              <a:rPr lang="en-US" dirty="0"/>
              <a:t>or suggestions by the passengers.</a:t>
            </a:r>
          </a:p>
        </p:txBody>
      </p:sp>
    </p:spTree>
    <p:extLst>
      <p:ext uri="{BB962C8B-B14F-4D97-AF65-F5344CB8AC3E}">
        <p14:creationId xmlns:p14="http://schemas.microsoft.com/office/powerpoint/2010/main" val="23430752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1261</TotalTime>
  <Words>2210</Words>
  <Application>Microsoft Office PowerPoint</Application>
  <PresentationFormat>On-screen Show (4:3)</PresentationFormat>
  <Paragraphs>245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Corbel</vt:lpstr>
      <vt:lpstr>Times New Roman</vt:lpstr>
      <vt:lpstr>Parallax</vt:lpstr>
      <vt:lpstr>Community Based Train Locating System (CBTLS)</vt:lpstr>
      <vt:lpstr>Content</vt:lpstr>
      <vt:lpstr>CBTLS  - Introduction</vt:lpstr>
      <vt:lpstr>Introduction – Cont.</vt:lpstr>
      <vt:lpstr>Background and Motivation</vt:lpstr>
      <vt:lpstr>Background and Motivation – Cont.</vt:lpstr>
      <vt:lpstr>Aims and Objectives of the CBTLS</vt:lpstr>
      <vt:lpstr>Aims and Objectives – Cont.</vt:lpstr>
      <vt:lpstr>Aims and Objectives – Cont.</vt:lpstr>
      <vt:lpstr>Current approaches available</vt:lpstr>
      <vt:lpstr>Current approaches available – Contd.</vt:lpstr>
      <vt:lpstr>Current approaches available – Contd.</vt:lpstr>
      <vt:lpstr>Current approaches available – Contd.</vt:lpstr>
      <vt:lpstr>Current approaches available – Contd.</vt:lpstr>
      <vt:lpstr>Research Plan</vt:lpstr>
      <vt:lpstr>Technologies Adapted</vt:lpstr>
      <vt:lpstr>Detailed Software Architecture</vt:lpstr>
      <vt:lpstr>Detailed Software Architecture - explained</vt:lpstr>
      <vt:lpstr>Technology Stack</vt:lpstr>
      <vt:lpstr>PowerPoint Presentation</vt:lpstr>
      <vt:lpstr>PowerPoint Presentation</vt:lpstr>
      <vt:lpstr>Design Considerations</vt:lpstr>
      <vt:lpstr>Design Considerations – Cont.</vt:lpstr>
      <vt:lpstr>PowerPoint Presentation</vt:lpstr>
      <vt:lpstr>PowerPoint Presentation</vt:lpstr>
      <vt:lpstr>Future Work – To be implemented</vt:lpstr>
      <vt:lpstr>System Demonstration</vt:lpstr>
      <vt:lpstr>References</vt:lpstr>
      <vt:lpstr>Thank you!</vt:lpstr>
    </vt:vector>
  </TitlesOfParts>
  <Company>PricewaterhouseCoopers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Community Based Train Locating System (CBTLS)</dc:title>
  <dc:creator>Nadeeshani Senevirathna</dc:creator>
  <cp:lastModifiedBy>Nadeeshani Senevirathna</cp:lastModifiedBy>
  <cp:revision>153</cp:revision>
  <dcterms:created xsi:type="dcterms:W3CDTF">2016-02-13T14:12:13Z</dcterms:created>
  <dcterms:modified xsi:type="dcterms:W3CDTF">2016-04-02T22:48:59Z</dcterms:modified>
</cp:coreProperties>
</file>