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handoutMasterIdLst>
    <p:handoutMasterId r:id="rId32"/>
  </p:handoutMasterIdLst>
  <p:sldIdLst>
    <p:sldId id="256" r:id="rId2"/>
    <p:sldId id="259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88" r:id="rId25"/>
    <p:sldId id="289" r:id="rId26"/>
    <p:sldId id="293" r:id="rId27"/>
    <p:sldId id="292" r:id="rId28"/>
    <p:sldId id="290" r:id="rId29"/>
    <p:sldId id="294" r:id="rId30"/>
    <p:sldId id="291" r:id="rId31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21A-5502-4CF0-A4F6-C7303AADC6C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00BB-0D4A-4B86-9800-76C54E89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568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D4B6B-D049-4F10-895B-2A270D7A69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21A22-9FC5-4A8F-A534-41E56DB7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lk.icta.mobile.apps.railway" TargetMode="External"/><Relationship Id="rId2" Type="http://schemas.openxmlformats.org/officeDocument/2006/relationships/hyperlink" Target="http://www.eservices.railway.gov.lk/sched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k.dw.timetable" TargetMode="External"/><Relationship Id="rId2" Type="http://schemas.openxmlformats.org/officeDocument/2006/relationships/hyperlink" Target="https://play.google.com/store/apps/details?id=com.aselalee.train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Based Train Locating System (CBTLS)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927" y="5488516"/>
            <a:ext cx="3753746" cy="1236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D.N.H Senevirathna- 139180A</a:t>
            </a:r>
          </a:p>
          <a:p>
            <a:r>
              <a:rPr lang="en-US" dirty="0"/>
              <a:t>Supervised by: Mr. </a:t>
            </a:r>
            <a:r>
              <a:rPr lang="en-US" dirty="0" err="1"/>
              <a:t>Saminda</a:t>
            </a:r>
            <a:r>
              <a:rPr lang="en-US" dirty="0"/>
              <a:t> </a:t>
            </a:r>
            <a:r>
              <a:rPr lang="en-US" dirty="0" err="1"/>
              <a:t>Premaratne</a:t>
            </a:r>
            <a:endParaRPr lang="en-US" dirty="0"/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University of </a:t>
            </a:r>
            <a:r>
              <a:rPr lang="en-US" dirty="0" err="1"/>
              <a:t>Moratuwa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95918" y="4754110"/>
            <a:ext cx="6494791" cy="75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Final Report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2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7001"/>
            <a:ext cx="8140699" cy="812799"/>
          </a:xfrm>
        </p:spPr>
        <p:txBody>
          <a:bodyPr>
            <a:normAutofit/>
          </a:bodyPr>
          <a:lstStyle/>
          <a:p>
            <a:r>
              <a:rPr lang="en-US" dirty="0"/>
              <a:t>Current approaches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079500"/>
            <a:ext cx="8140699" cy="5778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 Available Systems for general public in railway transportation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eService by The </a:t>
            </a:r>
            <a:r>
              <a:rPr lang="en-US" dirty="0" smtClean="0"/>
              <a:t>Department </a:t>
            </a:r>
            <a:r>
              <a:rPr lang="en-US" dirty="0"/>
              <a:t>of </a:t>
            </a:r>
            <a:r>
              <a:rPr lang="en-US" dirty="0" smtClean="0"/>
              <a:t>Railways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www.eservices.railway.gov.lk/schedule</a:t>
            </a:r>
            <a:endParaRPr lang="en-US" dirty="0" smtClean="0"/>
          </a:p>
          <a:p>
            <a:pPr lvl="2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3"/>
            <a:r>
              <a:rPr lang="en-US" dirty="0" smtClean="0"/>
              <a:t>only </a:t>
            </a:r>
            <a:r>
              <a:rPr lang="en-US" dirty="0"/>
              <a:t>the static schedule data is </a:t>
            </a:r>
            <a:r>
              <a:rPr lang="en-US" dirty="0" smtClean="0"/>
              <a:t>displayed</a:t>
            </a:r>
          </a:p>
          <a:p>
            <a:pPr lvl="3"/>
            <a:r>
              <a:rPr lang="en-US" dirty="0"/>
              <a:t>Can’t </a:t>
            </a:r>
            <a:r>
              <a:rPr lang="en-US" dirty="0" smtClean="0"/>
              <a:t> confirm if </a:t>
            </a:r>
            <a:r>
              <a:rPr lang="en-US" dirty="0"/>
              <a:t>the train is available or not in real time. </a:t>
            </a:r>
            <a:endParaRPr lang="en-US" dirty="0" smtClean="0"/>
          </a:p>
          <a:p>
            <a:pPr lvl="3"/>
            <a:r>
              <a:rPr lang="en-US" dirty="0"/>
              <a:t>Can’t </a:t>
            </a:r>
            <a:r>
              <a:rPr lang="en-US" dirty="0" smtClean="0"/>
              <a:t>view </a:t>
            </a:r>
            <a:r>
              <a:rPr lang="en-US" dirty="0"/>
              <a:t>train delays. </a:t>
            </a:r>
            <a:endParaRPr lang="en-US" dirty="0" smtClean="0"/>
          </a:p>
          <a:p>
            <a:pPr lvl="3"/>
            <a:r>
              <a:rPr lang="en-US" dirty="0" smtClean="0"/>
              <a:t>Can’t locate </a:t>
            </a:r>
            <a:r>
              <a:rPr lang="en-US" dirty="0"/>
              <a:t>the trains in real time.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Mobile </a:t>
            </a:r>
            <a:r>
              <a:rPr lang="en-US" dirty="0" smtClean="0"/>
              <a:t>Applications </a:t>
            </a:r>
            <a:r>
              <a:rPr lang="en-US" dirty="0"/>
              <a:t>available in the Google Play </a:t>
            </a:r>
            <a:r>
              <a:rPr lang="en-US" dirty="0" smtClean="0"/>
              <a:t>marketplace</a:t>
            </a:r>
          </a:p>
          <a:p>
            <a:pPr lvl="2"/>
            <a:r>
              <a:rPr lang="en-US" dirty="0"/>
              <a:t>Sri Lanka Train Schedule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play.google.com/store/apps/details?id=lk.icta.mobile.apps.railway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9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36601"/>
            <a:ext cx="8161867" cy="6121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Train Schedules of Sri Lanka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play.google.com/store/apps/details?id=com.aselalee.trainschedule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Train Guide - Sri Lanka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play.google.com/store/apps/details?id=k.dw.timetable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all above </a:t>
            </a:r>
            <a:r>
              <a:rPr lang="en-US" dirty="0" err="1" smtClean="0"/>
              <a:t>andorid</a:t>
            </a:r>
            <a:r>
              <a:rPr lang="en-US" dirty="0" smtClean="0"/>
              <a:t> mobile applications, in common, drawbacks as observed;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the static schedule data is displayed</a:t>
            </a:r>
          </a:p>
          <a:p>
            <a:pPr lvl="2"/>
            <a:r>
              <a:rPr lang="en-US" dirty="0"/>
              <a:t>Can’t  confirm if the train is available or not in real time. </a:t>
            </a:r>
          </a:p>
          <a:p>
            <a:pPr lvl="2"/>
            <a:r>
              <a:rPr lang="en-US" dirty="0"/>
              <a:t>Can’t view train delays. </a:t>
            </a:r>
          </a:p>
          <a:p>
            <a:pPr lvl="2"/>
            <a:r>
              <a:rPr lang="en-US" dirty="0"/>
              <a:t>Can’t locate the trains in real time.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1" y="660399"/>
            <a:ext cx="8267700" cy="6197601"/>
          </a:xfrm>
        </p:spPr>
        <p:txBody>
          <a:bodyPr>
            <a:normAutofit/>
          </a:bodyPr>
          <a:lstStyle/>
          <a:p>
            <a:r>
              <a:rPr lang="en-US" dirty="0"/>
              <a:t>GPS based train movement tracking system by Sri Lanka Railway with University of Colombo</a:t>
            </a:r>
          </a:p>
          <a:p>
            <a:pPr lvl="1"/>
            <a:r>
              <a:rPr lang="en-US" dirty="0"/>
              <a:t>http://www.slrail.info/ </a:t>
            </a:r>
            <a:endParaRPr lang="en-US" dirty="0" smtClean="0"/>
          </a:p>
          <a:p>
            <a:pPr lvl="1"/>
            <a:r>
              <a:rPr lang="en-US" dirty="0" smtClean="0"/>
              <a:t>System Features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/>
              <a:t>only for Coastal Line, </a:t>
            </a:r>
            <a:endParaRPr lang="en-US" dirty="0" smtClean="0"/>
          </a:p>
          <a:p>
            <a:pPr lvl="2"/>
            <a:r>
              <a:rPr lang="en-US" dirty="0" smtClean="0"/>
              <a:t>Current </a:t>
            </a:r>
            <a:r>
              <a:rPr lang="en-US" dirty="0"/>
              <a:t>location of the train could be seen on a map.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enquiry can be placed by providing start position and destination stations. </a:t>
            </a:r>
            <a:endParaRPr lang="en-US" dirty="0" smtClean="0"/>
          </a:p>
          <a:p>
            <a:pPr lvl="2"/>
            <a:r>
              <a:rPr lang="en-US" dirty="0" smtClean="0"/>
              <a:t>Only </a:t>
            </a:r>
            <a:r>
              <a:rPr lang="en-US" dirty="0"/>
              <a:t>available system to show current location of trains in Sri </a:t>
            </a:r>
            <a:r>
              <a:rPr lang="en-US" dirty="0" smtClean="0"/>
              <a:t>Lanka to date.</a:t>
            </a:r>
          </a:p>
          <a:p>
            <a:pPr lvl="1"/>
            <a:r>
              <a:rPr lang="en-US" dirty="0"/>
              <a:t>Drawbacks as </a:t>
            </a:r>
            <a:r>
              <a:rPr lang="en-US" dirty="0" smtClean="0"/>
              <a:t>observed</a:t>
            </a:r>
            <a:endParaRPr lang="en-US" dirty="0"/>
          </a:p>
          <a:p>
            <a:pPr lvl="2"/>
            <a:r>
              <a:rPr lang="en-US" dirty="0"/>
              <a:t>Implemented only for Coastal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Currently </a:t>
            </a:r>
            <a:r>
              <a:rPr lang="en-US" dirty="0"/>
              <a:t>the system does not show the live train </a:t>
            </a:r>
            <a:r>
              <a:rPr lang="en-US" dirty="0" smtClean="0"/>
              <a:t>details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/>
              <a:t>maintainace</a:t>
            </a:r>
            <a:r>
              <a:rPr lang="en-US" dirty="0"/>
              <a:t> is not properly in place as it is observed.</a:t>
            </a:r>
          </a:p>
        </p:txBody>
      </p:sp>
    </p:spTree>
    <p:extLst>
      <p:ext uri="{BB962C8B-B14F-4D97-AF65-F5344CB8AC3E}">
        <p14:creationId xmlns:p14="http://schemas.microsoft.com/office/powerpoint/2010/main" val="27453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61999"/>
            <a:ext cx="8072967" cy="6007101"/>
          </a:xfrm>
        </p:spPr>
        <p:txBody>
          <a:bodyPr>
            <a:normAutofit/>
          </a:bodyPr>
          <a:lstStyle/>
          <a:p>
            <a:r>
              <a:rPr lang="en-US" dirty="0"/>
              <a:t>A proposed system - GPS/GSM based train tracking system – utilizing </a:t>
            </a:r>
            <a:r>
              <a:rPr lang="en-US" dirty="0" smtClean="0"/>
              <a:t>mobile </a:t>
            </a:r>
            <a:r>
              <a:rPr lang="en-US" dirty="0"/>
              <a:t>networks to support public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/>
              <a:t>The paper presents a </a:t>
            </a:r>
            <a:r>
              <a:rPr lang="en-US" dirty="0" smtClean="0"/>
              <a:t>solution to be </a:t>
            </a:r>
            <a:r>
              <a:rPr lang="en-US" dirty="0"/>
              <a:t>implemented </a:t>
            </a:r>
            <a:r>
              <a:rPr lang="en-US" dirty="0" smtClean="0"/>
              <a:t>in </a:t>
            </a:r>
            <a:r>
              <a:rPr lang="en-US" dirty="0"/>
              <a:t>Sri </a:t>
            </a:r>
            <a:r>
              <a:rPr lang="en-US" dirty="0" smtClean="0"/>
              <a:t>Lanka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provide an intelligent train tracking and management system to improve the existing railway transport service.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combination of following </a:t>
            </a:r>
            <a:r>
              <a:rPr lang="en-US" dirty="0"/>
              <a:t>technologies and software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mobile </a:t>
            </a:r>
            <a:r>
              <a:rPr lang="en-US" dirty="0"/>
              <a:t>computing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Global </a:t>
            </a:r>
            <a:r>
              <a:rPr lang="en-US" dirty="0"/>
              <a:t>System for Mobile Communication (GSM</a:t>
            </a:r>
            <a:r>
              <a:rPr lang="en-US" dirty="0" smtClean="0"/>
              <a:t>) - </a:t>
            </a:r>
            <a:r>
              <a:rPr lang="en-US" dirty="0"/>
              <a:t>transfers </a:t>
            </a:r>
            <a:r>
              <a:rPr lang="en-US" dirty="0" smtClean="0"/>
              <a:t>the location </a:t>
            </a:r>
            <a:r>
              <a:rPr lang="en-US" dirty="0"/>
              <a:t>information to the central system via GSM</a:t>
            </a:r>
            <a:endParaRPr lang="en-US" dirty="0" smtClean="0"/>
          </a:p>
          <a:p>
            <a:pPr lvl="2"/>
            <a:r>
              <a:rPr lang="en-US" dirty="0" smtClean="0"/>
              <a:t>Global </a:t>
            </a:r>
            <a:r>
              <a:rPr lang="en-US" dirty="0"/>
              <a:t>Positioning System (GPS</a:t>
            </a:r>
            <a:r>
              <a:rPr lang="en-US" dirty="0" smtClean="0"/>
              <a:t>) - </a:t>
            </a:r>
            <a:r>
              <a:rPr lang="en-US" dirty="0"/>
              <a:t>identifies the train location with a highest accuracy </a:t>
            </a:r>
            <a:endParaRPr lang="en-US" dirty="0" smtClean="0"/>
          </a:p>
          <a:p>
            <a:pPr lvl="2"/>
            <a:r>
              <a:rPr lang="en-US" dirty="0" smtClean="0"/>
              <a:t>Geographical </a:t>
            </a:r>
            <a:r>
              <a:rPr lang="en-US" dirty="0"/>
              <a:t>Information System (GIS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3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approaches available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09599"/>
            <a:ext cx="8009467" cy="6248401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system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</a:t>
            </a:r>
            <a:r>
              <a:rPr lang="en-US" dirty="0" smtClean="0"/>
              <a:t>real time train location information allows </a:t>
            </a:r>
            <a:r>
              <a:rPr lang="en-US" dirty="0"/>
              <a:t>the Train Controller to take accurate </a:t>
            </a:r>
            <a:r>
              <a:rPr lang="en-US" dirty="0" smtClean="0"/>
              <a:t>decisions.</a:t>
            </a:r>
            <a:endParaRPr lang="en-US" dirty="0"/>
          </a:p>
          <a:p>
            <a:pPr lvl="1"/>
            <a:r>
              <a:rPr lang="en-US" dirty="0" smtClean="0"/>
              <a:t>Visual </a:t>
            </a:r>
            <a:r>
              <a:rPr lang="en-US" dirty="0"/>
              <a:t>positioning using maps granting a wholesome view on train location.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the possible safety issues and react to them effectively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accurate scheduling with regard to train arrival and departure on each station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Mainly </a:t>
            </a:r>
            <a:r>
              <a:rPr lang="en-US" dirty="0"/>
              <a:t>focuses on train administrative staff rather than the </a:t>
            </a:r>
            <a:r>
              <a:rPr lang="en-US" dirty="0" smtClean="0"/>
              <a:t>passengers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implementation and infrastructure cost will be large.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system should be implemented within the railway department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60399"/>
            <a:ext cx="8072967" cy="619760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CBTLS consists </a:t>
            </a:r>
            <a:r>
              <a:rPr lang="en-US" dirty="0"/>
              <a:t>of </a:t>
            </a:r>
            <a:r>
              <a:rPr lang="en-US" dirty="0" smtClean="0"/>
              <a:t>a web </a:t>
            </a:r>
            <a:r>
              <a:rPr lang="en-US" dirty="0"/>
              <a:t>application </a:t>
            </a:r>
            <a:r>
              <a:rPr lang="en-US" dirty="0" smtClean="0"/>
              <a:t>and a mobile application</a:t>
            </a:r>
          </a:p>
          <a:p>
            <a:r>
              <a:rPr lang="en-US" dirty="0" smtClean="0"/>
              <a:t>Web application consists of all the mobile application’s functionality and additional administrative functionalities</a:t>
            </a:r>
          </a:p>
          <a:p>
            <a:r>
              <a:rPr lang="en-US" dirty="0" smtClean="0"/>
              <a:t>Web applications host as the backend service for mobile application.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proper database structure is defined </a:t>
            </a:r>
            <a:r>
              <a:rPr lang="en-US" dirty="0" smtClean="0"/>
              <a:t>to store data </a:t>
            </a:r>
          </a:p>
          <a:p>
            <a:pPr lvl="1"/>
            <a:r>
              <a:rPr lang="en-US" dirty="0" smtClean="0"/>
              <a:t>Master data - available </a:t>
            </a:r>
            <a:r>
              <a:rPr lang="en-US" dirty="0"/>
              <a:t>static train schedule details from Sri Lanka Railways </a:t>
            </a:r>
            <a:endParaRPr lang="en-US" dirty="0" smtClean="0"/>
          </a:p>
          <a:p>
            <a:pPr lvl="1"/>
            <a:r>
              <a:rPr lang="en-US" dirty="0" smtClean="0"/>
              <a:t>Data received </a:t>
            </a:r>
            <a:r>
              <a:rPr lang="en-US" dirty="0"/>
              <a:t>from passengers on each occurrence of this train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The collected data from application will be processed using data mining techniques for prediction/analysis purposes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Technologies </a:t>
            </a:r>
            <a:r>
              <a:rPr lang="en-US" dirty="0" smtClean="0"/>
              <a:t>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49299"/>
            <a:ext cx="8161867" cy="6108701"/>
          </a:xfrm>
        </p:spPr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application </a:t>
            </a:r>
            <a:r>
              <a:rPr lang="en-US" dirty="0" smtClean="0"/>
              <a:t>- a </a:t>
            </a:r>
            <a:r>
              <a:rPr lang="en-US" dirty="0"/>
              <a:t>native android </a:t>
            </a:r>
            <a:r>
              <a:rPr lang="en-US" dirty="0" smtClean="0"/>
              <a:t>application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GPS </a:t>
            </a:r>
            <a:r>
              <a:rPr lang="en-US" dirty="0"/>
              <a:t>and the Network Location Provider of </a:t>
            </a:r>
            <a:r>
              <a:rPr lang="en-US" dirty="0" smtClean="0"/>
              <a:t>Android – collect location data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 - based </a:t>
            </a:r>
            <a:r>
              <a:rPr lang="en-US" dirty="0"/>
              <a:t>on Java EE. </a:t>
            </a:r>
            <a:endParaRPr lang="en-US" dirty="0" smtClean="0"/>
          </a:p>
          <a:p>
            <a:pPr lvl="1"/>
            <a:r>
              <a:rPr lang="en-US" dirty="0" smtClean="0"/>
              <a:t>Spring Framework – Security, Web MVC, IOC, REST controllers</a:t>
            </a:r>
          </a:p>
          <a:p>
            <a:pPr lvl="1"/>
            <a:r>
              <a:rPr lang="en-US" dirty="0" smtClean="0"/>
              <a:t>Hibernate Framework – ORM </a:t>
            </a:r>
          </a:p>
          <a:p>
            <a:pPr lvl="1"/>
            <a:r>
              <a:rPr lang="en-US" dirty="0" smtClean="0"/>
              <a:t>Bootstrap, JQuery, CSS3 – UI</a:t>
            </a:r>
          </a:p>
          <a:p>
            <a:pPr lvl="1"/>
            <a:r>
              <a:rPr lang="en-US" dirty="0" smtClean="0"/>
              <a:t>MySQL – database</a:t>
            </a:r>
          </a:p>
          <a:p>
            <a:pPr lvl="1"/>
            <a:r>
              <a:rPr lang="en-US" dirty="0" smtClean="0"/>
              <a:t>Weka – Data mining purposes</a:t>
            </a:r>
          </a:p>
          <a:p>
            <a:pPr lvl="1"/>
            <a:r>
              <a:rPr lang="en-US" dirty="0" smtClean="0"/>
              <a:t>Google Maps API – for location based services</a:t>
            </a:r>
          </a:p>
          <a:p>
            <a:r>
              <a:rPr lang="en-US" dirty="0"/>
              <a:t>Web and mobile application communicate through a REST (Representational State Transfer) API (Application Program Interface)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1" y="36274"/>
            <a:ext cx="10515600" cy="537902"/>
          </a:xfrm>
        </p:spPr>
        <p:txBody>
          <a:bodyPr>
            <a:noAutofit/>
          </a:bodyPr>
          <a:lstStyle/>
          <a:p>
            <a:r>
              <a:rPr lang="en-US" sz="4000" dirty="0"/>
              <a:t>Detailed Software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24976"/>
            <a:ext cx="8928100" cy="6182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0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1601"/>
            <a:ext cx="8293100" cy="444499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Software </a:t>
            </a:r>
            <a:r>
              <a:rPr lang="en-US" dirty="0" smtClean="0"/>
              <a:t>Architecture - explained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47152"/>
              </p:ext>
            </p:extLst>
          </p:nvPr>
        </p:nvGraphicFramePr>
        <p:xfrm>
          <a:off x="139700" y="698501"/>
          <a:ext cx="8902700" cy="607059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457250"/>
                <a:gridCol w="4445450"/>
              </a:tblGrid>
              <a:tr h="63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Component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Used by the general public through web clients and as well as mobile clients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6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 err="1">
                          <a:effectLst/>
                        </a:rPr>
                        <a:t>Wildfly</a:t>
                      </a:r>
                      <a:r>
                        <a:rPr lang="en-US" sz="2400" dirty="0">
                          <a:effectLst/>
                        </a:rPr>
                        <a:t> Application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Application server which hosts the CBTLS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6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Relational database to store CBTLS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Mobile User/Mobile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Native android application which would communicate with the web application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3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>
                          <a:effectLst/>
                        </a:rPr>
                        <a:t>Web user/Web application</a:t>
                      </a:r>
                      <a:endParaRPr lang="en-US" sz="2000" b="1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400" dirty="0">
                          <a:effectLst/>
                        </a:rPr>
                        <a:t>Web application as the client itself</a:t>
                      </a:r>
                      <a:endParaRPr lang="en-US" sz="20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103544"/>
            <a:ext cx="10515600" cy="442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677330"/>
            <a:ext cx="8928100" cy="60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52401"/>
            <a:ext cx="7704667" cy="749299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9300"/>
            <a:ext cx="7874000" cy="595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CBTLS  - Introduction</a:t>
            </a:r>
          </a:p>
          <a:p>
            <a:pPr marL="0" indent="0">
              <a:buNone/>
            </a:pPr>
            <a:r>
              <a:rPr lang="en-US" dirty="0" smtClean="0"/>
              <a:t>Background and Motivation</a:t>
            </a:r>
          </a:p>
          <a:p>
            <a:pPr marL="0" indent="0">
              <a:buNone/>
            </a:pPr>
            <a:r>
              <a:rPr lang="en-US" dirty="0" smtClean="0"/>
              <a:t>Aims and Objectives of the CBTLS</a:t>
            </a:r>
          </a:p>
          <a:p>
            <a:pPr marL="0" indent="0">
              <a:buNone/>
            </a:pPr>
            <a:r>
              <a:rPr lang="en-US" dirty="0" smtClean="0"/>
              <a:t>Current approaches available</a:t>
            </a:r>
          </a:p>
          <a:p>
            <a:pPr marL="0" indent="0">
              <a:buNone/>
            </a:pPr>
            <a:r>
              <a:rPr lang="en-US" dirty="0" smtClean="0"/>
              <a:t>Research Plan</a:t>
            </a:r>
          </a:p>
          <a:p>
            <a:pPr marL="0" indent="0">
              <a:buNone/>
            </a:pPr>
            <a:r>
              <a:rPr lang="en-US" dirty="0" smtClean="0"/>
              <a:t>Technologies Adapted</a:t>
            </a:r>
          </a:p>
          <a:p>
            <a:pPr marL="0" indent="0">
              <a:buNone/>
            </a:pPr>
            <a:r>
              <a:rPr lang="en-US" dirty="0" smtClean="0"/>
              <a:t>Design Considerations</a:t>
            </a:r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9355"/>
              </p:ext>
            </p:extLst>
          </p:nvPr>
        </p:nvGraphicFramePr>
        <p:xfrm>
          <a:off x="190500" y="435356"/>
          <a:ext cx="8547100" cy="5990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696"/>
                <a:gridCol w="6379404"/>
              </a:tblGrid>
              <a:tr h="34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Proxy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The physical server dedicated to handle requests from client and do load balancing, which is crucial in systems like CBTLS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CentOS 6.7,x86_64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64 bit CentOS- a linux operating system as the OS in servers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439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Apache2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To be used as the proxy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Application Server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The dedicated physical server/servers to handle application server - WildFly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03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JDK 1.8.0_60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Java framework version 8, on top which CBTLS is implemented and will execute,.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 err="1">
                          <a:effectLst/>
                        </a:rPr>
                        <a:t>Wildfly</a:t>
                      </a:r>
                      <a:r>
                        <a:rPr lang="en-US" sz="2000" dirty="0">
                          <a:effectLst/>
                        </a:rPr>
                        <a:t> Application Server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Application server which hosts the CBTLS Web application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637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security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A component in Spring framework, integrated to CBTLS to handle user authentication related security tasks easily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67300"/>
              </p:ext>
            </p:extLst>
          </p:nvPr>
        </p:nvGraphicFramePr>
        <p:xfrm>
          <a:off x="157162" y="228600"/>
          <a:ext cx="8631237" cy="627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035"/>
                <a:gridCol w="6442202"/>
              </a:tblGrid>
              <a:tr h="864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Spring Core container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handle Inversion of Control and dependency Injection and for the integration of Spring MVC, spring security and spring hibernate support.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MVC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Included in CBTLS to separate presentation layer from business logic, so it will be able to cater both mobile and web clients, or any other client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108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Spring hibernate 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to integrate Hibernate ORM mapping framework into spring context, and also to handle database </a:t>
                      </a:r>
                      <a:r>
                        <a:rPr lang="en-US" sz="1800" dirty="0">
                          <a:effectLst/>
                        </a:rPr>
                        <a:t>transactions</a:t>
                      </a:r>
                      <a:r>
                        <a:rPr lang="en-US" sz="2000" dirty="0">
                          <a:effectLst/>
                        </a:rPr>
                        <a:t> automatically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Hibernate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Used as an ORM tool and database access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Bootstrap/CSS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style the UI and maintain consistent look and feel across different browsers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720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JSP/</a:t>
                      </a:r>
                      <a:r>
                        <a:rPr lang="en-US" sz="2000" dirty="0" err="1">
                          <a:effectLst/>
                        </a:rPr>
                        <a:t>Javascript</a:t>
                      </a:r>
                      <a:r>
                        <a:rPr lang="en-US" sz="2000" dirty="0">
                          <a:effectLst/>
                        </a:rPr>
                        <a:t>/jQuery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To view and modify data from client’s web browser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  <a:tr h="351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>
                          <a:effectLst/>
                        </a:rPr>
                        <a:t>MySQL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720090" algn="dec"/>
                        </a:tabLst>
                      </a:pPr>
                      <a:r>
                        <a:rPr lang="en-US" sz="2000" dirty="0">
                          <a:effectLst/>
                        </a:rPr>
                        <a:t>Relational database to store CBTLS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1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8901"/>
            <a:ext cx="7704667" cy="749299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39800"/>
            <a:ext cx="8161867" cy="591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</a:t>
            </a:r>
            <a:r>
              <a:rPr lang="en-US" dirty="0"/>
              <a:t>Considerations</a:t>
            </a:r>
          </a:p>
          <a:p>
            <a:r>
              <a:rPr lang="en-US" dirty="0" smtClean="0"/>
              <a:t>For </a:t>
            </a:r>
            <a:r>
              <a:rPr lang="en-US" dirty="0"/>
              <a:t>the web application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View Controller (MVC) Pattern – The Spring MVC </a:t>
            </a:r>
            <a:endParaRPr lang="en-US" dirty="0" smtClean="0"/>
          </a:p>
          <a:p>
            <a:pPr lvl="1"/>
            <a:r>
              <a:rPr lang="en-US" dirty="0" smtClean="0"/>
              <a:t>To cater both </a:t>
            </a:r>
            <a:r>
              <a:rPr lang="en-US" dirty="0"/>
              <a:t>mobile and web </a:t>
            </a:r>
            <a:r>
              <a:rPr lang="en-US" dirty="0" smtClean="0"/>
              <a:t>clients using </a:t>
            </a:r>
            <a:r>
              <a:rPr lang="en-US" dirty="0"/>
              <a:t>same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User </a:t>
            </a:r>
            <a:r>
              <a:rPr lang="en-US" dirty="0"/>
              <a:t>Language Preference </a:t>
            </a:r>
            <a:r>
              <a:rPr lang="en-US" dirty="0" smtClean="0"/>
              <a:t>- </a:t>
            </a:r>
            <a:r>
              <a:rPr lang="en-US" dirty="0"/>
              <a:t>labels shall support all three </a:t>
            </a:r>
            <a:r>
              <a:rPr lang="en-US" dirty="0" smtClean="0"/>
              <a:t>languages, linguistic </a:t>
            </a:r>
            <a:r>
              <a:rPr lang="en-US" dirty="0"/>
              <a:t>issues.</a:t>
            </a:r>
          </a:p>
          <a:p>
            <a:r>
              <a:rPr lang="en-US" dirty="0" smtClean="0"/>
              <a:t>Internet </a:t>
            </a:r>
            <a:r>
              <a:rPr lang="en-US" dirty="0"/>
              <a:t>Browser Support – </a:t>
            </a:r>
            <a:r>
              <a:rPr lang="en-US" dirty="0" smtClean="0"/>
              <a:t>all </a:t>
            </a:r>
            <a:r>
              <a:rPr lang="en-US" dirty="0"/>
              <a:t>the main browsers and their latest versions. </a:t>
            </a:r>
            <a:endParaRPr lang="en-US" dirty="0" smtClean="0"/>
          </a:p>
          <a:p>
            <a:pPr lvl="1"/>
            <a:r>
              <a:rPr lang="en-US" dirty="0" smtClean="0"/>
              <a:t>UI </a:t>
            </a:r>
            <a:r>
              <a:rPr lang="en-US" dirty="0"/>
              <a:t>framework </a:t>
            </a:r>
            <a:r>
              <a:rPr lang="en-US" dirty="0" smtClean="0"/>
              <a:t>bootstrap is </a:t>
            </a:r>
            <a:r>
              <a:rPr lang="en-US" dirty="0"/>
              <a:t>used.</a:t>
            </a:r>
          </a:p>
          <a:p>
            <a:r>
              <a:rPr lang="en-US" dirty="0" smtClean="0"/>
              <a:t>JQuery </a:t>
            </a:r>
            <a:r>
              <a:rPr lang="en-US" dirty="0"/>
              <a:t>based AJAX </a:t>
            </a:r>
            <a:r>
              <a:rPr lang="en-US" dirty="0" smtClean="0"/>
              <a:t>framework – partially update pages</a:t>
            </a:r>
            <a:endParaRPr lang="en-US" dirty="0"/>
          </a:p>
          <a:p>
            <a:r>
              <a:rPr lang="en-US" dirty="0" smtClean="0"/>
              <a:t>Segregate </a:t>
            </a:r>
            <a:r>
              <a:rPr lang="en-US" dirty="0"/>
              <a:t>Look and Theme – </a:t>
            </a:r>
            <a:r>
              <a:rPr lang="en-US" dirty="0" smtClean="0"/>
              <a:t> </a:t>
            </a:r>
            <a:r>
              <a:rPr lang="en-US" dirty="0"/>
              <a:t>CSS (cascaded style sheet) for storing font, </a:t>
            </a:r>
            <a:r>
              <a:rPr lang="en-US" dirty="0" err="1"/>
              <a:t>colour</a:t>
            </a:r>
            <a:r>
              <a:rPr lang="en-US" dirty="0"/>
              <a:t>, table styles etc. </a:t>
            </a:r>
            <a:endParaRPr lang="en-US" dirty="0" smtClean="0"/>
          </a:p>
          <a:p>
            <a:r>
              <a:rPr lang="en-US" dirty="0" smtClean="0"/>
              <a:t>Mobile application </a:t>
            </a:r>
            <a:r>
              <a:rPr lang="en-US" dirty="0"/>
              <a:t>–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earliest possible android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Support for standard </a:t>
            </a:r>
            <a:r>
              <a:rPr lang="en-US" dirty="0"/>
              <a:t>screen sizes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7704667" cy="48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</a:t>
            </a:r>
            <a:r>
              <a:rPr lang="en-US" dirty="0" smtClean="0"/>
              <a:t>Considerations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596900"/>
            <a:ext cx="8161867" cy="6261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Model 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physical data model is done considering MySQL database.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has assumed soft deletion of entities compared to hard delete.</a:t>
            </a:r>
          </a:p>
          <a:p>
            <a:pPr lvl="1"/>
            <a:r>
              <a:rPr lang="en-US" dirty="0" smtClean="0"/>
              <a:t>Relational database model is selected for the convenient of data analysis using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/>
              <a:t>Transaction and rollback</a:t>
            </a:r>
          </a:p>
          <a:p>
            <a:pPr lvl="1"/>
            <a:r>
              <a:rPr lang="en-US" dirty="0"/>
              <a:t>Connections will be fetched from connection pool in Business layer and passed as parameter to DAO layer. </a:t>
            </a:r>
            <a:endParaRPr lang="en-US" dirty="0" smtClean="0"/>
          </a:p>
          <a:p>
            <a:r>
              <a:rPr lang="en-US" dirty="0" smtClean="0"/>
              <a:t>Concurrent access </a:t>
            </a:r>
          </a:p>
          <a:p>
            <a:pPr lvl="1"/>
            <a:r>
              <a:rPr lang="en-US" dirty="0" smtClean="0"/>
              <a:t>optimistic </a:t>
            </a:r>
            <a:r>
              <a:rPr lang="en-US" dirty="0"/>
              <a:t>locking of database records.</a:t>
            </a:r>
          </a:p>
          <a:p>
            <a:r>
              <a:rPr lang="en-US" dirty="0" smtClean="0"/>
              <a:t>Clustering </a:t>
            </a:r>
            <a:r>
              <a:rPr lang="en-US" dirty="0"/>
              <a:t>support</a:t>
            </a:r>
          </a:p>
          <a:p>
            <a:pPr lvl="1"/>
            <a:r>
              <a:rPr lang="en-US" dirty="0"/>
              <a:t>Business classes are stateless and </a:t>
            </a:r>
            <a:r>
              <a:rPr lang="en-US" dirty="0" smtClean="0"/>
              <a:t>singleton to support session </a:t>
            </a:r>
            <a:r>
              <a:rPr lang="en-US" dirty="0"/>
              <a:t>affinity capabilities of the </a:t>
            </a:r>
            <a:r>
              <a:rPr lang="en-US" dirty="0" smtClean="0"/>
              <a:t>load-balancer.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Facilities</a:t>
            </a:r>
          </a:p>
          <a:p>
            <a:pPr lvl="1"/>
            <a:r>
              <a:rPr lang="en-US" dirty="0"/>
              <a:t>Log4j logging framework </a:t>
            </a:r>
            <a:r>
              <a:rPr lang="en-US" dirty="0" smtClean="0"/>
              <a:t>is integrated </a:t>
            </a:r>
            <a:r>
              <a:rPr lang="en-US" dirty="0"/>
              <a:t>to capture log into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01600"/>
            <a:ext cx="9089422" cy="66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0233" y="1333500"/>
            <a:ext cx="7704667" cy="3332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Apache2  – Proxy Server running as the load balancer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Wildfly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Server – Hosts the CBTLS application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MySQL database – Database service which stores the CBTLS application data.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0233" y="272534"/>
            <a:ext cx="7659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CBTLS Web Application Deployment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0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48108"/>
            <a:ext cx="7704667" cy="6503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 –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17431"/>
            <a:ext cx="7704667" cy="4353059"/>
          </a:xfrm>
        </p:spPr>
        <p:txBody>
          <a:bodyPr/>
          <a:lstStyle/>
          <a:p>
            <a:r>
              <a:rPr lang="en-US" dirty="0" smtClean="0"/>
              <a:t>Integrate available components with backend service</a:t>
            </a:r>
          </a:p>
          <a:p>
            <a:r>
              <a:rPr lang="en-US" dirty="0" smtClean="0"/>
              <a:t>Design </a:t>
            </a:r>
            <a:r>
              <a:rPr lang="en-US" dirty="0" err="1" smtClean="0"/>
              <a:t>Andorid</a:t>
            </a:r>
            <a:r>
              <a:rPr lang="en-US" dirty="0" smtClean="0"/>
              <a:t> Mobile Application </a:t>
            </a:r>
            <a:r>
              <a:rPr lang="en-US" dirty="0" err="1" smtClean="0"/>
              <a:t>Ui</a:t>
            </a:r>
            <a:r>
              <a:rPr lang="en-US" dirty="0" smtClean="0"/>
              <a:t> s and connect with Web application REST services</a:t>
            </a:r>
          </a:p>
          <a:p>
            <a:r>
              <a:rPr lang="en-US" dirty="0" smtClean="0"/>
              <a:t>Generate data provided by train passengers for simulation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weka</a:t>
            </a:r>
            <a:r>
              <a:rPr lang="en-US" dirty="0" smtClean="0"/>
              <a:t> data classification for prediction of train schedules on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194403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3" y="2146301"/>
            <a:ext cx="7704667" cy="1981200"/>
          </a:xfrm>
        </p:spPr>
        <p:txBody>
          <a:bodyPr/>
          <a:lstStyle/>
          <a:p>
            <a:r>
              <a:rPr lang="en-US" dirty="0" smtClean="0"/>
              <a:t>System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[1]	A. </a:t>
            </a:r>
            <a:r>
              <a:rPr lang="en-US" dirty="0" err="1"/>
              <a:t>Kumarage</a:t>
            </a:r>
            <a:r>
              <a:rPr lang="en-US" dirty="0"/>
              <a:t>, “Urban traffic congestion. the problem and its solutions,” 2002.</a:t>
            </a:r>
          </a:p>
          <a:p>
            <a:r>
              <a:rPr lang="en-US" dirty="0"/>
              <a:t>[2]	A. B. </a:t>
            </a:r>
            <a:r>
              <a:rPr lang="en-US" dirty="0" err="1"/>
              <a:t>Jayasinghe</a:t>
            </a:r>
            <a:r>
              <a:rPr lang="en-US" dirty="0"/>
              <a:t> and N. </a:t>
            </a:r>
            <a:r>
              <a:rPr lang="en-US" dirty="0" err="1"/>
              <a:t>Pathiranage</a:t>
            </a:r>
            <a:r>
              <a:rPr lang="en-US" dirty="0"/>
              <a:t>, “Centrality measures’ as a tool to identify the </a:t>
            </a:r>
            <a:r>
              <a:rPr lang="en-US" dirty="0" err="1"/>
              <a:t>transist</a:t>
            </a:r>
            <a:r>
              <a:rPr lang="en-US" dirty="0"/>
              <a:t> demand at railway stations: the case of railway network, Sri Lanka,” 2015.</a:t>
            </a:r>
          </a:p>
          <a:p>
            <a:r>
              <a:rPr lang="en-US" dirty="0"/>
              <a:t>[3]	“Economic and social infrastructure - Central Bank of Sri Lanka - ANNUAL REPORT 2012,” CENTRAL BANK OF SRI LANKA, ANNUAL REPORT 2012, Mar. 2013.</a:t>
            </a:r>
          </a:p>
          <a:p>
            <a:r>
              <a:rPr lang="en-US" dirty="0"/>
              <a:t>[4]	“Statistics, Ministry of Internal Transport,” </a:t>
            </a:r>
            <a:r>
              <a:rPr lang="en-US" i="1" dirty="0"/>
              <a:t>Ministry of Transport and Civil Aviation - Sri Lanka</a:t>
            </a:r>
            <a:r>
              <a:rPr lang="en-US" dirty="0"/>
              <a:t>, 28-Oct-2015. [Online]. Available: http://www.transport.gov.lk/web/index.php?option=com_content&amp;view=article&amp;id=141&amp;Itemid=113&amp;lang=en. [Accessed: 13-Mar-2016].</a:t>
            </a:r>
          </a:p>
          <a:p>
            <a:r>
              <a:rPr lang="en-US" dirty="0"/>
              <a:t>[5]	G. Bradley, International Association for Development of the Information Society, and Albert-</a:t>
            </a:r>
            <a:r>
              <a:rPr lang="en-US" dirty="0" err="1"/>
              <a:t>Ludwigs</a:t>
            </a:r>
            <a:r>
              <a:rPr lang="en-US" dirty="0"/>
              <a:t>-</a:t>
            </a:r>
            <a:r>
              <a:rPr lang="en-US" dirty="0" err="1"/>
              <a:t>Universität</a:t>
            </a:r>
            <a:r>
              <a:rPr lang="en-US" dirty="0"/>
              <a:t> Freiburg, Eds., </a:t>
            </a:r>
            <a:r>
              <a:rPr lang="en-US" i="1" dirty="0"/>
              <a:t>Proceedings of the IADIS International Conference ICT, Society and Human Beings 2010: part of the IADIS Multi Conference on Computer Science and Information Systems 2010 ; Freiburg, Germany, July 29 - 31, 2010</a:t>
            </a:r>
            <a:r>
              <a:rPr lang="en-US" dirty="0"/>
              <a:t>. </a:t>
            </a:r>
            <a:r>
              <a:rPr lang="en-US" dirty="0" err="1"/>
              <a:t>Lisboa</a:t>
            </a:r>
            <a:r>
              <a:rPr lang="en-US" dirty="0"/>
              <a:t>: IADIS Press, 2010.</a:t>
            </a:r>
          </a:p>
          <a:p>
            <a:r>
              <a:rPr lang="en-US" dirty="0"/>
              <a:t>[6]	S. </a:t>
            </a:r>
            <a:r>
              <a:rPr lang="en-US" dirty="0" err="1"/>
              <a:t>Rainford</a:t>
            </a:r>
            <a:r>
              <a:rPr lang="en-US" dirty="0"/>
              <a:t>, “e-Sri Lanka: An integrated approach to e-government case study,” </a:t>
            </a:r>
            <a:r>
              <a:rPr lang="en-US" i="1" dirty="0"/>
              <a:t>Reg. Dev. Dialogue</a:t>
            </a:r>
            <a:r>
              <a:rPr lang="en-US" dirty="0"/>
              <a:t>, vol. 27, no. 2, pp. 209–218, 2006.</a:t>
            </a:r>
          </a:p>
          <a:p>
            <a:r>
              <a:rPr lang="en-US" dirty="0"/>
              <a:t>[7]	ICTA, “Sri Lanka Railways - Train Schedule,” </a:t>
            </a:r>
            <a:r>
              <a:rPr lang="en-US" i="1" dirty="0"/>
              <a:t>Sri Lanka Railways</a:t>
            </a:r>
            <a:r>
              <a:rPr lang="en-US" dirty="0"/>
              <a:t>, 2011. [Online]. Available: http://eservices.railway.gov.lk/schedule. [Accessed: 13-Mar-2016].</a:t>
            </a:r>
          </a:p>
          <a:p>
            <a:r>
              <a:rPr lang="en-US" dirty="0"/>
              <a:t>[8]	G. </a:t>
            </a:r>
            <a:r>
              <a:rPr lang="en-US" dirty="0" err="1"/>
              <a:t>Bhashitha</a:t>
            </a:r>
            <a:r>
              <a:rPr lang="en-US" dirty="0"/>
              <a:t> </a:t>
            </a:r>
            <a:r>
              <a:rPr lang="en-US" dirty="0" err="1"/>
              <a:t>Nadun</a:t>
            </a:r>
            <a:r>
              <a:rPr lang="en-US" dirty="0"/>
              <a:t>, “Sri Lanka Train Schedule - Android Apps on Google Play,” </a:t>
            </a:r>
            <a:r>
              <a:rPr lang="en-US" i="1" dirty="0"/>
              <a:t>Google Play</a:t>
            </a:r>
            <a:r>
              <a:rPr lang="en-US" dirty="0"/>
              <a:t>, 04-Mar-2014. [Online]. Available: https://play.google.com/store/apps/details?id=lk.icta.mobile.apps.railway. [Accessed: 13-Mar-2016].</a:t>
            </a:r>
          </a:p>
          <a:p>
            <a:r>
              <a:rPr lang="en-US" dirty="0"/>
              <a:t>[9]	</a:t>
            </a:r>
            <a:r>
              <a:rPr lang="en-US" dirty="0" err="1"/>
              <a:t>Leelaratne</a:t>
            </a:r>
            <a:r>
              <a:rPr lang="en-US" dirty="0"/>
              <a:t>, “Train Schedules of Sri Lanka - Android Apps on Google Play,” </a:t>
            </a:r>
            <a:r>
              <a:rPr lang="en-US" i="1" dirty="0"/>
              <a:t>Google Play</a:t>
            </a:r>
            <a:r>
              <a:rPr lang="en-US" dirty="0"/>
              <a:t>, 14-Oct-2014. [Online]. Available: https://play.google.com/store/apps/details?id=com.aselalee.trainschedule. [Accessed: 13-Mar-2016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61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238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723899"/>
            <a:ext cx="8060267" cy="6019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[</a:t>
            </a:r>
            <a:r>
              <a:rPr lang="en-US" dirty="0"/>
              <a:t>10]	K. Mobiles, “Train Guide - Sri Lanka,” </a:t>
            </a:r>
            <a:r>
              <a:rPr lang="en-US" i="1" dirty="0"/>
              <a:t>Google Play</a:t>
            </a:r>
            <a:r>
              <a:rPr lang="en-US" dirty="0"/>
              <a:t>, 30-Jul-2014. [Online]. Available: https://play.google.com/store/apps/details?id=k.dw.timetable. [Accessed: 13-Mar-2016].</a:t>
            </a:r>
          </a:p>
          <a:p>
            <a:r>
              <a:rPr lang="en-US" dirty="0"/>
              <a:t>[11]	“Railway Traffic Optimisation System,” </a:t>
            </a:r>
            <a:r>
              <a:rPr lang="en-US" i="1" dirty="0"/>
              <a:t>Sri Lanka Railways</a:t>
            </a:r>
            <a:r>
              <a:rPr lang="en-US" dirty="0"/>
              <a:t>, 01-Aug-2014. [Online]. Available: www.slrail.info/tracking/timetable.php. [Accessed: 22-Nov-2015].</a:t>
            </a:r>
          </a:p>
          <a:p>
            <a:r>
              <a:rPr lang="en-US" dirty="0"/>
              <a:t>[12]	</a:t>
            </a:r>
            <a:r>
              <a:rPr lang="en-US" dirty="0" err="1"/>
              <a:t>Prasanna</a:t>
            </a:r>
            <a:r>
              <a:rPr lang="en-US" dirty="0"/>
              <a:t>, “How to search where the train is in Sri </a:t>
            </a:r>
            <a:r>
              <a:rPr lang="en-US" dirty="0" err="1"/>
              <a:t>lanka</a:t>
            </a:r>
            <a:r>
              <a:rPr lang="en-US" dirty="0"/>
              <a:t> (system to keep track of trains),” </a:t>
            </a:r>
            <a:r>
              <a:rPr lang="en-US" i="1" dirty="0"/>
              <a:t>Synergy Y</a:t>
            </a:r>
            <a:r>
              <a:rPr lang="en-US" dirty="0"/>
              <a:t>, 17-Jul-2014.</a:t>
            </a:r>
          </a:p>
          <a:p>
            <a:r>
              <a:rPr lang="en-US" dirty="0"/>
              <a:t>[13]	D. </a:t>
            </a:r>
            <a:r>
              <a:rPr lang="en-US" dirty="0" err="1"/>
              <a:t>Jayakody</a:t>
            </a:r>
            <a:r>
              <a:rPr lang="en-US" dirty="0"/>
              <a:t>, M. </a:t>
            </a:r>
            <a:r>
              <a:rPr lang="en-US" dirty="0" err="1"/>
              <a:t>Gunawardana</a:t>
            </a:r>
            <a:r>
              <a:rPr lang="en-US" dirty="0"/>
              <a:t>, N. W. </a:t>
            </a:r>
            <a:r>
              <a:rPr lang="en-US" dirty="0" err="1"/>
              <a:t>Surendra</a:t>
            </a:r>
            <a:r>
              <a:rPr lang="en-US" dirty="0"/>
              <a:t>, D. G. </a:t>
            </a:r>
            <a:r>
              <a:rPr lang="en-US" dirty="0" err="1"/>
              <a:t>Jayasekara</a:t>
            </a:r>
            <a:r>
              <a:rPr lang="en-US" dirty="0"/>
              <a:t>, C. </a:t>
            </a:r>
            <a:r>
              <a:rPr lang="en-US" dirty="0" err="1"/>
              <a:t>Upendra</a:t>
            </a:r>
            <a:r>
              <a:rPr lang="en-US" dirty="0"/>
              <a:t>, and R. De Silva, “GPS/GSM based train tracking system – utilizing mobile networks to support public transportation,” 2011.</a:t>
            </a:r>
          </a:p>
          <a:p>
            <a:r>
              <a:rPr lang="en-US" dirty="0"/>
              <a:t>[14]	N. S. </a:t>
            </a:r>
            <a:r>
              <a:rPr lang="en-US" dirty="0" err="1"/>
              <a:t>Gunasekara</a:t>
            </a:r>
            <a:r>
              <a:rPr lang="en-US" dirty="0"/>
              <a:t>, “GPS based tracking system for trains in Sri Lanka.” 07-Jan-2006.</a:t>
            </a:r>
          </a:p>
          <a:p>
            <a:r>
              <a:rPr lang="en-US" dirty="0"/>
              <a:t>[15]	ICTA, “Future Plans -  Information Technology,” </a:t>
            </a:r>
            <a:r>
              <a:rPr lang="en-US" i="1" dirty="0"/>
              <a:t>Sri Lanka Railways</a:t>
            </a:r>
            <a:r>
              <a:rPr lang="en-US" dirty="0"/>
              <a:t>, 11-Sep-2011. [Online]. Available: http://www.railway.gov.lk/web/index.php?option=com_content&amp;view=article&amp;id=126&amp;Itemid=180&amp;lang=en#IT. [Accessed: 13-Mar-2016].</a:t>
            </a:r>
          </a:p>
          <a:p>
            <a:r>
              <a:rPr lang="en-US" dirty="0"/>
              <a:t>[16]	B. </a:t>
            </a:r>
            <a:r>
              <a:rPr lang="en-US" dirty="0" err="1"/>
              <a:t>Coifman</a:t>
            </a:r>
            <a:r>
              <a:rPr lang="en-US" dirty="0"/>
              <a:t>, D. </a:t>
            </a:r>
            <a:r>
              <a:rPr lang="en-US" dirty="0" err="1"/>
              <a:t>Beymer</a:t>
            </a:r>
            <a:r>
              <a:rPr lang="en-US" dirty="0"/>
              <a:t>, P. </a:t>
            </a:r>
            <a:r>
              <a:rPr lang="en-US" dirty="0" err="1"/>
              <a:t>McLauchlan</a:t>
            </a:r>
            <a:r>
              <a:rPr lang="en-US" dirty="0"/>
              <a:t>, and J. Malik, “A real-time computer vision system for vehicle tracking and traffic surveillance,” </a:t>
            </a:r>
            <a:r>
              <a:rPr lang="en-US" i="1" dirty="0"/>
              <a:t>Transp. Res. Part C </a:t>
            </a:r>
            <a:r>
              <a:rPr lang="en-US" i="1" dirty="0" err="1"/>
              <a:t>Emerg</a:t>
            </a:r>
            <a:r>
              <a:rPr lang="en-US" i="1" dirty="0"/>
              <a:t>. Technol.</a:t>
            </a:r>
            <a:r>
              <a:rPr lang="en-US" dirty="0"/>
              <a:t>, vol. 6, no. 4, pp. 271–288, 1998.</a:t>
            </a:r>
          </a:p>
          <a:p>
            <a:r>
              <a:rPr lang="en-US" dirty="0"/>
              <a:t>[17]	D. J. Dailey, L. Li, T. Northwest, and others, “Video image processing to create a speed sensor,” Washington State Department of Transportation, 2000.</a:t>
            </a:r>
          </a:p>
          <a:p>
            <a:r>
              <a:rPr lang="en-US" dirty="0"/>
              <a:t>[18]	N. </a:t>
            </a:r>
            <a:r>
              <a:rPr lang="en-US" dirty="0" err="1"/>
              <a:t>Chadil</a:t>
            </a:r>
            <a:r>
              <a:rPr lang="en-US" dirty="0"/>
              <a:t>, A. </a:t>
            </a:r>
            <a:r>
              <a:rPr lang="en-US" dirty="0" err="1"/>
              <a:t>Russameesawang</a:t>
            </a:r>
            <a:r>
              <a:rPr lang="en-US" dirty="0"/>
              <a:t>, and P. </a:t>
            </a:r>
            <a:r>
              <a:rPr lang="en-US" dirty="0" err="1"/>
              <a:t>Keeratiwintakorn</a:t>
            </a:r>
            <a:r>
              <a:rPr lang="en-US" dirty="0"/>
              <a:t>, “Real-time tracking management system using GPS, GPRS and Google earth,” 2008, pp. 393–396.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74180"/>
            <a:ext cx="8754341" cy="601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CBTLS 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800100"/>
            <a:ext cx="8013698" cy="5798127"/>
          </a:xfrm>
        </p:spPr>
        <p:txBody>
          <a:bodyPr>
            <a:normAutofit/>
          </a:bodyPr>
          <a:lstStyle/>
          <a:p>
            <a:r>
              <a:rPr lang="en-US" dirty="0" smtClean="0"/>
              <a:t>A real time train tracking system based on GPS, named Community Based Train Locating System (CBTLS), </a:t>
            </a:r>
          </a:p>
          <a:p>
            <a:r>
              <a:rPr lang="en-US" dirty="0" smtClean="0"/>
              <a:t>For the benefit of train passengers and train transportation of Sri Lanka. </a:t>
            </a:r>
          </a:p>
          <a:p>
            <a:r>
              <a:rPr lang="en-US" dirty="0" smtClean="0"/>
              <a:t>A native Android mobile application and a Web application.</a:t>
            </a:r>
          </a:p>
          <a:p>
            <a:r>
              <a:rPr lang="en-US" dirty="0" smtClean="0"/>
              <a:t>Smart mobile device or a computer would be able to access the system through internet</a:t>
            </a:r>
          </a:p>
          <a:p>
            <a:r>
              <a:rPr lang="en-US" dirty="0"/>
              <a:t>Only the master data would be inserted into the system initially </a:t>
            </a:r>
          </a:p>
          <a:p>
            <a:r>
              <a:rPr lang="en-US" dirty="0"/>
              <a:t>Rest of the data required  are inserted by the train passengers</a:t>
            </a:r>
          </a:p>
          <a:p>
            <a:pPr lvl="1"/>
            <a:r>
              <a:rPr lang="en-US" dirty="0"/>
              <a:t>Hence the system is community based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2146300"/>
            <a:ext cx="8136467" cy="248919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67" y="94964"/>
            <a:ext cx="8681605" cy="663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58538"/>
            <a:ext cx="7955972" cy="5756562"/>
          </a:xfrm>
        </p:spPr>
        <p:txBody>
          <a:bodyPr>
            <a:normAutofit/>
          </a:bodyPr>
          <a:lstStyle/>
          <a:p>
            <a:r>
              <a:rPr lang="en-US" dirty="0"/>
              <a:t>update the train locations, compartment details, and view current and/or last known locations of a train, view analysis, </a:t>
            </a:r>
            <a:r>
              <a:rPr lang="en-US" dirty="0" smtClean="0"/>
              <a:t>predictions </a:t>
            </a:r>
            <a:r>
              <a:rPr lang="en-US" dirty="0"/>
              <a:t>on train schedules. </a:t>
            </a:r>
          </a:p>
          <a:p>
            <a:r>
              <a:rPr lang="en-US" dirty="0"/>
              <a:t>a location aware alarm clock </a:t>
            </a:r>
          </a:p>
          <a:p>
            <a:pPr lvl="1"/>
            <a:r>
              <a:rPr lang="en-US" dirty="0"/>
              <a:t>for the use of passengers to indicate when their destination has been reached </a:t>
            </a:r>
            <a:endParaRPr lang="en-US" dirty="0" smtClean="0"/>
          </a:p>
          <a:p>
            <a:r>
              <a:rPr lang="en-US" dirty="0" smtClean="0"/>
              <a:t>analytical </a:t>
            </a:r>
            <a:r>
              <a:rPr lang="en-US" dirty="0"/>
              <a:t>component available in web </a:t>
            </a:r>
            <a:r>
              <a:rPr lang="en-US" dirty="0" smtClean="0"/>
              <a:t>application </a:t>
            </a:r>
          </a:p>
          <a:p>
            <a:pPr lvl="1"/>
            <a:r>
              <a:rPr lang="en-US" dirty="0" smtClean="0"/>
              <a:t>to allow </a:t>
            </a:r>
            <a:r>
              <a:rPr lang="en-US" dirty="0"/>
              <a:t>a selected set of users to view the patterns of </a:t>
            </a:r>
            <a:r>
              <a:rPr lang="en-US" dirty="0" smtClean="0"/>
              <a:t>train schedules – to detect occurrences of delays.</a:t>
            </a:r>
            <a:endParaRPr lang="en-US" dirty="0"/>
          </a:p>
          <a:p>
            <a:r>
              <a:rPr lang="en-US" dirty="0" smtClean="0"/>
              <a:t>location-aware </a:t>
            </a:r>
            <a:r>
              <a:rPr lang="en-US" dirty="0"/>
              <a:t>android mobile application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allow the system to gather information regarding train’s location through passenger.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would be gathered through GPS and the Network Location Provider of </a:t>
            </a:r>
            <a:r>
              <a:rPr lang="en-US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829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4" y="146918"/>
            <a:ext cx="840105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963178"/>
            <a:ext cx="7990609" cy="5645439"/>
          </a:xfrm>
        </p:spPr>
        <p:txBody>
          <a:bodyPr>
            <a:normAutofit fontScale="92500"/>
          </a:bodyPr>
          <a:lstStyle/>
          <a:p>
            <a:r>
              <a:rPr lang="en-US" dirty="0"/>
              <a:t>heavy traffic congestion could be observed daily </a:t>
            </a:r>
            <a:r>
              <a:rPr lang="en-US" dirty="0" smtClean="0"/>
              <a:t>in </a:t>
            </a:r>
            <a:r>
              <a:rPr lang="en-US" dirty="0"/>
              <a:t>city areas, especially around and in city of </a:t>
            </a:r>
            <a:r>
              <a:rPr lang="en-US" dirty="0" smtClean="0"/>
              <a:t>Colombo</a:t>
            </a:r>
            <a:endParaRPr lang="en-US" dirty="0"/>
          </a:p>
          <a:p>
            <a:r>
              <a:rPr lang="en-US" dirty="0"/>
              <a:t>valuable man hours and other </a:t>
            </a:r>
            <a:r>
              <a:rPr lang="en-US" dirty="0" smtClean="0"/>
              <a:t>resources are </a:t>
            </a:r>
            <a:r>
              <a:rPr lang="en-US" dirty="0"/>
              <a:t>wasted on </a:t>
            </a:r>
            <a:r>
              <a:rPr lang="en-US" dirty="0" smtClean="0"/>
              <a:t>roads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School </a:t>
            </a:r>
            <a:r>
              <a:rPr lang="en-US" dirty="0"/>
              <a:t>students, University Students, Government and public sector employees, and general public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become one of the major concerns in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Possible solutions – 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proper alternative methods of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the efficiency, reliability and quality of currently available public transport systems.</a:t>
            </a:r>
          </a:p>
          <a:p>
            <a:r>
              <a:rPr lang="en-US" dirty="0" smtClean="0"/>
              <a:t>A main </a:t>
            </a:r>
            <a:r>
              <a:rPr lang="en-US" dirty="0"/>
              <a:t>mode of currently available </a:t>
            </a:r>
            <a:r>
              <a:rPr lang="en-US" dirty="0" smtClean="0"/>
              <a:t> public transportation in </a:t>
            </a:r>
            <a:r>
              <a:rPr lang="en-US" dirty="0"/>
              <a:t>S</a:t>
            </a:r>
            <a:r>
              <a:rPr lang="en-US" dirty="0" smtClean="0"/>
              <a:t>ri </a:t>
            </a:r>
            <a:r>
              <a:rPr lang="en-US" dirty="0"/>
              <a:t>L</a:t>
            </a:r>
            <a:r>
              <a:rPr lang="en-US" dirty="0" smtClean="0"/>
              <a:t>anka – Rail </a:t>
            </a:r>
            <a:r>
              <a:rPr lang="en-US" dirty="0"/>
              <a:t>transportation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important to support and enhance railway transportation as an alternative method of </a:t>
            </a:r>
            <a:r>
              <a:rPr lang="en-US" dirty="0" smtClean="0"/>
              <a:t>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3" y="136527"/>
            <a:ext cx="8328314" cy="64279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and Motivation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779319"/>
            <a:ext cx="8017164" cy="599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common issues could be observed in Sri Lanka train transportation are; </a:t>
            </a:r>
          </a:p>
          <a:p>
            <a:pPr lvl="1"/>
            <a:r>
              <a:rPr lang="en-US" dirty="0" smtClean="0"/>
              <a:t>Delay </a:t>
            </a:r>
            <a:r>
              <a:rPr lang="en-US" dirty="0"/>
              <a:t>of Trains </a:t>
            </a:r>
            <a:endParaRPr lang="en-US" dirty="0" smtClean="0"/>
          </a:p>
          <a:p>
            <a:pPr lvl="1"/>
            <a:r>
              <a:rPr lang="en-US" dirty="0" smtClean="0"/>
              <a:t>Cancellation of trains </a:t>
            </a:r>
            <a:r>
              <a:rPr lang="en-US" dirty="0"/>
              <a:t>without </a:t>
            </a:r>
            <a:r>
              <a:rPr lang="en-US" dirty="0" smtClean="0"/>
              <a:t>prior notification</a:t>
            </a:r>
          </a:p>
          <a:p>
            <a:pPr lvl="1"/>
            <a:r>
              <a:rPr lang="en-US" dirty="0" smtClean="0"/>
              <a:t>Train Schedule available for public – not updating frequently</a:t>
            </a:r>
          </a:p>
          <a:p>
            <a:r>
              <a:rPr lang="en-US" dirty="0" smtClean="0"/>
              <a:t>One approach to solve these issues – make train passengers aware of the situation beforehand</a:t>
            </a:r>
          </a:p>
          <a:p>
            <a:pPr lvl="1"/>
            <a:r>
              <a:rPr lang="en-US" dirty="0" smtClean="0"/>
              <a:t>Allow to make </a:t>
            </a:r>
            <a:r>
              <a:rPr lang="en-US" dirty="0"/>
              <a:t>a better decision on their method and time of </a:t>
            </a:r>
            <a:r>
              <a:rPr lang="en-US" dirty="0" smtClean="0"/>
              <a:t>transportation</a:t>
            </a:r>
          </a:p>
          <a:p>
            <a:r>
              <a:rPr lang="en-US" dirty="0" smtClean="0"/>
              <a:t>For Railway administration, to collect data </a:t>
            </a:r>
            <a:r>
              <a:rPr lang="en-US" dirty="0"/>
              <a:t>on each </a:t>
            </a:r>
            <a:r>
              <a:rPr lang="en-US" dirty="0" smtClean="0"/>
              <a:t>schedule daily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used to </a:t>
            </a:r>
            <a:r>
              <a:rPr lang="en-US" dirty="0" err="1"/>
              <a:t>analyse</a:t>
            </a:r>
            <a:r>
              <a:rPr lang="en-US" dirty="0"/>
              <a:t> the existing issues in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the reasons for the train delays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locations </a:t>
            </a:r>
            <a:r>
              <a:rPr lang="en-US" dirty="0"/>
              <a:t>where trains gets delayed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solutions </a:t>
            </a:r>
            <a:r>
              <a:rPr lang="en-US" dirty="0" smtClean="0"/>
              <a:t>for </a:t>
            </a:r>
            <a:r>
              <a:rPr lang="en-US" dirty="0"/>
              <a:t>them and finally enhance the service.</a:t>
            </a:r>
          </a:p>
          <a:p>
            <a:r>
              <a:rPr lang="en-US" dirty="0" smtClean="0"/>
              <a:t>For passengers, analyzed data could be used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deciding which train to travel </a:t>
            </a:r>
            <a:r>
              <a:rPr lang="en-US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028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32" y="94963"/>
            <a:ext cx="8536132" cy="694747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Objectives of the </a:t>
            </a:r>
            <a:r>
              <a:rPr lang="en-US" dirty="0" smtClean="0"/>
              <a:t>CBTLS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89710"/>
            <a:ext cx="8077200" cy="6068290"/>
          </a:xfrm>
        </p:spPr>
        <p:txBody>
          <a:bodyPr>
            <a:normAutofit/>
          </a:bodyPr>
          <a:lstStyle/>
          <a:p>
            <a:r>
              <a:rPr lang="en-US" dirty="0"/>
              <a:t>The expected outcome of this research is to provide a comprehensive software application solution - named as Community Based Train Locating System (CBTLS),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train passengers in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To aid for </a:t>
            </a:r>
            <a:r>
              <a:rPr lang="en-US" dirty="0"/>
              <a:t>an efficient usage of current train transportation </a:t>
            </a:r>
            <a:r>
              <a:rPr lang="en-US" dirty="0" smtClean="0"/>
              <a:t>service.</a:t>
            </a:r>
          </a:p>
          <a:p>
            <a:r>
              <a:rPr lang="en-US" dirty="0"/>
              <a:t>For Railway </a:t>
            </a:r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the collected </a:t>
            </a:r>
            <a:r>
              <a:rPr lang="en-US" dirty="0"/>
              <a:t>data on each schedule daily, along the entire route</a:t>
            </a:r>
          </a:p>
          <a:p>
            <a:pPr lvl="1"/>
            <a:r>
              <a:rPr lang="en-US" dirty="0"/>
              <a:t>could be used to </a:t>
            </a:r>
            <a:r>
              <a:rPr lang="en-US" dirty="0" err="1"/>
              <a:t>analyse</a:t>
            </a:r>
            <a:r>
              <a:rPr lang="en-US" dirty="0"/>
              <a:t> the existing issues in the system</a:t>
            </a:r>
          </a:p>
          <a:p>
            <a:pPr lvl="2"/>
            <a:r>
              <a:rPr lang="en-US" dirty="0"/>
              <a:t>the reasons for the train delays,</a:t>
            </a:r>
          </a:p>
          <a:p>
            <a:pPr lvl="2"/>
            <a:r>
              <a:rPr lang="en-US" dirty="0"/>
              <a:t>locations where trains gets delayed</a:t>
            </a:r>
          </a:p>
          <a:p>
            <a:pPr lvl="1"/>
            <a:r>
              <a:rPr lang="en-US" dirty="0"/>
              <a:t>find solutions for them and finally enhance the service.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58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58" y="84572"/>
            <a:ext cx="86192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</a:t>
            </a:r>
            <a:r>
              <a:rPr lang="en-US" dirty="0" smtClean="0"/>
              <a:t>Objectives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893618"/>
            <a:ext cx="8255000" cy="5964382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of CBTLS, which are </a:t>
            </a:r>
            <a:r>
              <a:rPr lang="en-US" dirty="0"/>
              <a:t>not available in current systems</a:t>
            </a:r>
          </a:p>
          <a:p>
            <a:pPr lvl="1"/>
            <a:r>
              <a:rPr lang="en-US" dirty="0" smtClean="0"/>
              <a:t>Facility </a:t>
            </a:r>
            <a:r>
              <a:rPr lang="en-US" dirty="0"/>
              <a:t>for the passengers to update train’s current location actively or passively</a:t>
            </a:r>
          </a:p>
          <a:p>
            <a:pPr lvl="1"/>
            <a:r>
              <a:rPr lang="en-US" dirty="0" smtClean="0"/>
              <a:t>Searching </a:t>
            </a:r>
            <a:r>
              <a:rPr lang="en-US" dirty="0"/>
              <a:t>and locating trains in real time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about the passenger density in each compartment of the selected train</a:t>
            </a:r>
          </a:p>
          <a:p>
            <a:pPr lvl="1"/>
            <a:r>
              <a:rPr lang="en-US" dirty="0" smtClean="0"/>
              <a:t>Predicting </a:t>
            </a:r>
            <a:r>
              <a:rPr lang="en-US" dirty="0"/>
              <a:t>and suggesting most suitable train to take based on destination, and time of arrival at destination desired by the passenger.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data collected over a period on a given train, and indicate more accurate travelling times.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based alarm to indicate if the passenger has reached the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14301"/>
            <a:ext cx="8047567" cy="711199"/>
          </a:xfrm>
        </p:spPr>
        <p:txBody>
          <a:bodyPr/>
          <a:lstStyle/>
          <a:p>
            <a:r>
              <a:rPr lang="en-US" dirty="0"/>
              <a:t>Aims and Objectives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698500"/>
            <a:ext cx="7950200" cy="6032500"/>
          </a:xfrm>
        </p:spPr>
        <p:txBody>
          <a:bodyPr>
            <a:normAutofit/>
          </a:bodyPr>
          <a:lstStyle/>
          <a:p>
            <a:r>
              <a:rPr lang="en-US" dirty="0" smtClean="0"/>
              <a:t>CBTLS will be </a:t>
            </a:r>
            <a:r>
              <a:rPr lang="en-US" dirty="0"/>
              <a:t>an enhancement and combination over the features available in currently available systems for the same purpose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Facilitate </a:t>
            </a:r>
            <a:r>
              <a:rPr lang="en-US" dirty="0"/>
              <a:t>the storage and analysis of historical data related with each train by storing them in a centralized database.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allowed </a:t>
            </a:r>
            <a:r>
              <a:rPr lang="en-US" dirty="0"/>
              <a:t>analyze patterns of train travelling </a:t>
            </a:r>
            <a:r>
              <a:rPr lang="en-US" dirty="0" smtClean="0"/>
              <a:t>daily</a:t>
            </a:r>
            <a:r>
              <a:rPr lang="en-US" dirty="0"/>
              <a:t>.</a:t>
            </a:r>
          </a:p>
          <a:p>
            <a:r>
              <a:rPr lang="en-US" dirty="0" smtClean="0"/>
              <a:t>Registered </a:t>
            </a:r>
            <a:r>
              <a:rPr lang="en-US" dirty="0"/>
              <a:t>users</a:t>
            </a:r>
            <a:r>
              <a:rPr lang="en-US" dirty="0" smtClean="0"/>
              <a:t> are allowed </a:t>
            </a:r>
            <a:r>
              <a:rPr lang="en-US" dirty="0"/>
              <a:t>to post their comments, criticisms and suggestions regarding a selected train. </a:t>
            </a:r>
            <a:endParaRPr lang="en-US" dirty="0" smtClean="0"/>
          </a:p>
          <a:p>
            <a:r>
              <a:rPr lang="en-US" dirty="0" smtClean="0"/>
              <a:t>Authorized </a:t>
            </a:r>
            <a:r>
              <a:rPr lang="en-US" dirty="0"/>
              <a:t>users </a:t>
            </a:r>
            <a:r>
              <a:rPr lang="en-US" dirty="0" smtClean="0"/>
              <a:t>are </a:t>
            </a:r>
            <a:r>
              <a:rPr lang="en-US" dirty="0"/>
              <a:t>allowed to view these </a:t>
            </a:r>
            <a:r>
              <a:rPr lang="en-US" dirty="0" smtClean="0"/>
              <a:t>comments, criticisms </a:t>
            </a:r>
            <a:r>
              <a:rPr lang="en-US" dirty="0"/>
              <a:t>or suggestions by the passengers.</a:t>
            </a:r>
          </a:p>
        </p:txBody>
      </p:sp>
    </p:spTree>
    <p:extLst>
      <p:ext uri="{BB962C8B-B14F-4D97-AF65-F5344CB8AC3E}">
        <p14:creationId xmlns:p14="http://schemas.microsoft.com/office/powerpoint/2010/main" val="234307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1263</TotalTime>
  <Words>1940</Words>
  <Application>Microsoft Office PowerPoint</Application>
  <PresentationFormat>On-screen Show (4:3)</PresentationFormat>
  <Paragraphs>255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Parallax</vt:lpstr>
      <vt:lpstr>Community Based Train Locating System (CBTLS)</vt:lpstr>
      <vt:lpstr>Content</vt:lpstr>
      <vt:lpstr>CBTLS  - Introduction</vt:lpstr>
      <vt:lpstr>Introduction – Cont.</vt:lpstr>
      <vt:lpstr>Background and Motivation</vt:lpstr>
      <vt:lpstr>Background and Motivation – Cont.</vt:lpstr>
      <vt:lpstr>Aims and Objectives of the CBTLS</vt:lpstr>
      <vt:lpstr>Aims and Objectives – Cont.</vt:lpstr>
      <vt:lpstr>Aims and Objectives – Cont.</vt:lpstr>
      <vt:lpstr>Current approaches available</vt:lpstr>
      <vt:lpstr>Current approaches available – Contd.</vt:lpstr>
      <vt:lpstr>Current approaches available – Contd.</vt:lpstr>
      <vt:lpstr>Current approaches available – Contd.</vt:lpstr>
      <vt:lpstr>Current approaches available – Contd.</vt:lpstr>
      <vt:lpstr>Research Plan</vt:lpstr>
      <vt:lpstr>Technologies Adapted</vt:lpstr>
      <vt:lpstr>Detailed Software Architecture</vt:lpstr>
      <vt:lpstr>Detailed Software Architecture - explained</vt:lpstr>
      <vt:lpstr>Technology Stack</vt:lpstr>
      <vt:lpstr>PowerPoint Presentation</vt:lpstr>
      <vt:lpstr>PowerPoint Presentation</vt:lpstr>
      <vt:lpstr>Design Considerations</vt:lpstr>
      <vt:lpstr>Design Considerations – Cont.</vt:lpstr>
      <vt:lpstr>PowerPoint Presentation</vt:lpstr>
      <vt:lpstr>PowerPoint Presentation</vt:lpstr>
      <vt:lpstr>Future Work – To be implemented</vt:lpstr>
      <vt:lpstr>System Demonstration</vt:lpstr>
      <vt:lpstr>References - Cont</vt:lpstr>
      <vt:lpstr>References</vt:lpstr>
      <vt:lpstr>Thank you!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Based Train Locating System (CBTLS)</dc:title>
  <dc:creator>Nadeeshani Senevirathna</dc:creator>
  <cp:lastModifiedBy>Nadeeshani Senevirathna</cp:lastModifiedBy>
  <cp:revision>154</cp:revision>
  <dcterms:created xsi:type="dcterms:W3CDTF">2016-02-13T14:12:13Z</dcterms:created>
  <dcterms:modified xsi:type="dcterms:W3CDTF">2016-04-02T22:53:49Z</dcterms:modified>
</cp:coreProperties>
</file>