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handoutMasterIdLst>
    <p:handoutMasterId r:id="rId41"/>
  </p:handoutMasterIdLst>
  <p:sldIdLst>
    <p:sldId id="256" r:id="rId2"/>
    <p:sldId id="259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82" r:id="rId18"/>
    <p:sldId id="283" r:id="rId19"/>
    <p:sldId id="280" r:id="rId20"/>
    <p:sldId id="300" r:id="rId21"/>
    <p:sldId id="278" r:id="rId22"/>
    <p:sldId id="279" r:id="rId23"/>
    <p:sldId id="301" r:id="rId24"/>
    <p:sldId id="302" r:id="rId25"/>
    <p:sldId id="303" r:id="rId26"/>
    <p:sldId id="304" r:id="rId27"/>
    <p:sldId id="288" r:id="rId28"/>
    <p:sldId id="289" r:id="rId29"/>
    <p:sldId id="298" r:id="rId30"/>
    <p:sldId id="299" r:id="rId31"/>
    <p:sldId id="293" r:id="rId32"/>
    <p:sldId id="295" r:id="rId33"/>
    <p:sldId id="296" r:id="rId34"/>
    <p:sldId id="297" r:id="rId35"/>
    <p:sldId id="305" r:id="rId36"/>
    <p:sldId id="292" r:id="rId37"/>
    <p:sldId id="290" r:id="rId38"/>
    <p:sldId id="294" r:id="rId39"/>
    <p:sldId id="291" r:id="rId40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5501" autoAdjust="0"/>
  </p:normalViewPr>
  <p:slideViewPr>
    <p:cSldViewPr snapToGrid="0">
      <p:cViewPr varScale="1">
        <p:scale>
          <a:sx n="74" d="100"/>
          <a:sy n="74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A21A-5502-4CF0-A4F6-C7303AADC6C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F00BB-0D4A-4B86-9800-76C54E89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568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0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lk.icta.mobile.apps.railway" TargetMode="External"/><Relationship Id="rId2" Type="http://schemas.openxmlformats.org/officeDocument/2006/relationships/hyperlink" Target="http://www.eservices.railway.gov.lk/schedu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k.dw.timetable" TargetMode="External"/><Relationship Id="rId2" Type="http://schemas.openxmlformats.org/officeDocument/2006/relationships/hyperlink" Target="https://play.google.com/store/apps/details?id=com.aselalee.trainsche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Based Train Locating System (CBTLS)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0927" y="5488516"/>
            <a:ext cx="3753746" cy="12363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D.N.H Senevirathna- 139180A</a:t>
            </a:r>
          </a:p>
          <a:p>
            <a:r>
              <a:rPr lang="en-US" dirty="0"/>
              <a:t>Supervised by: Mr. </a:t>
            </a:r>
            <a:r>
              <a:rPr lang="en-US" dirty="0" err="1"/>
              <a:t>Saminda</a:t>
            </a:r>
            <a:r>
              <a:rPr lang="en-US" dirty="0"/>
              <a:t> </a:t>
            </a:r>
            <a:r>
              <a:rPr lang="en-US" dirty="0" err="1"/>
              <a:t>Premaratne</a:t>
            </a:r>
            <a:endParaRPr lang="en-US" dirty="0"/>
          </a:p>
          <a:p>
            <a:r>
              <a:rPr lang="en-US" dirty="0"/>
              <a:t>Faculty of Information Technology</a:t>
            </a:r>
          </a:p>
          <a:p>
            <a:r>
              <a:rPr lang="en-US" dirty="0"/>
              <a:t>University of </a:t>
            </a:r>
            <a:r>
              <a:rPr lang="en-US" dirty="0" err="1"/>
              <a:t>Moratuwa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95918" y="4754110"/>
            <a:ext cx="6494791" cy="754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Final Report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23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27001"/>
            <a:ext cx="8140699" cy="812799"/>
          </a:xfrm>
        </p:spPr>
        <p:txBody>
          <a:bodyPr>
            <a:normAutofit/>
          </a:bodyPr>
          <a:lstStyle/>
          <a:p>
            <a:r>
              <a:rPr lang="en-US" dirty="0"/>
              <a:t>Current approaches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079500"/>
            <a:ext cx="8140699" cy="5778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 Available Systems for general public in railway transportation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/>
              <a:t>eService by The </a:t>
            </a:r>
            <a:r>
              <a:rPr lang="en-US" dirty="0" smtClean="0"/>
              <a:t>Department </a:t>
            </a:r>
            <a:r>
              <a:rPr lang="en-US" dirty="0"/>
              <a:t>of </a:t>
            </a:r>
            <a:r>
              <a:rPr lang="en-US" dirty="0" smtClean="0"/>
              <a:t>Railways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www.eservices.railway.gov.lk/schedule</a:t>
            </a:r>
            <a:endParaRPr lang="en-US" dirty="0" smtClean="0"/>
          </a:p>
          <a:p>
            <a:pPr lvl="2"/>
            <a:r>
              <a:rPr lang="en-US" dirty="0"/>
              <a:t>Drawbacks as </a:t>
            </a:r>
            <a:r>
              <a:rPr lang="en-US" dirty="0" smtClean="0"/>
              <a:t>observed</a:t>
            </a:r>
            <a:endParaRPr lang="en-US" dirty="0"/>
          </a:p>
          <a:p>
            <a:pPr lvl="3"/>
            <a:r>
              <a:rPr lang="en-US" dirty="0" smtClean="0"/>
              <a:t>only </a:t>
            </a:r>
            <a:r>
              <a:rPr lang="en-US" dirty="0"/>
              <a:t>the static schedule data is </a:t>
            </a:r>
            <a:r>
              <a:rPr lang="en-US" dirty="0" smtClean="0"/>
              <a:t>displayed</a:t>
            </a:r>
          </a:p>
          <a:p>
            <a:pPr lvl="3"/>
            <a:r>
              <a:rPr lang="en-US" dirty="0"/>
              <a:t>Can’t </a:t>
            </a:r>
            <a:r>
              <a:rPr lang="en-US" dirty="0" smtClean="0"/>
              <a:t> confirm if </a:t>
            </a:r>
            <a:r>
              <a:rPr lang="en-US" dirty="0"/>
              <a:t>the train is available or not in real time. </a:t>
            </a:r>
            <a:endParaRPr lang="en-US" dirty="0" smtClean="0"/>
          </a:p>
          <a:p>
            <a:pPr lvl="3"/>
            <a:r>
              <a:rPr lang="en-US" dirty="0"/>
              <a:t>Can’t </a:t>
            </a:r>
            <a:r>
              <a:rPr lang="en-US" dirty="0" smtClean="0"/>
              <a:t>view </a:t>
            </a:r>
            <a:r>
              <a:rPr lang="en-US" dirty="0"/>
              <a:t>train delays. </a:t>
            </a:r>
            <a:endParaRPr lang="en-US" dirty="0" smtClean="0"/>
          </a:p>
          <a:p>
            <a:pPr lvl="3"/>
            <a:r>
              <a:rPr lang="en-US" dirty="0" smtClean="0"/>
              <a:t>Can’t locate </a:t>
            </a:r>
            <a:r>
              <a:rPr lang="en-US" dirty="0"/>
              <a:t>the trains in real time.</a:t>
            </a:r>
          </a:p>
          <a:p>
            <a:pPr lvl="1"/>
            <a:r>
              <a:rPr lang="en-US" dirty="0" smtClean="0"/>
              <a:t>Android </a:t>
            </a:r>
            <a:r>
              <a:rPr lang="en-US" dirty="0"/>
              <a:t>Mobile </a:t>
            </a:r>
            <a:r>
              <a:rPr lang="en-US" dirty="0" smtClean="0"/>
              <a:t>Applications </a:t>
            </a:r>
            <a:r>
              <a:rPr lang="en-US" dirty="0"/>
              <a:t>available in the Google Play </a:t>
            </a:r>
            <a:r>
              <a:rPr lang="en-US" dirty="0" smtClean="0"/>
              <a:t>marketplace</a:t>
            </a:r>
          </a:p>
          <a:p>
            <a:pPr lvl="2"/>
            <a:r>
              <a:rPr lang="en-US" dirty="0"/>
              <a:t>Sri Lanka Train Schedule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play.google.com/store/apps/details?id=lk.icta.mobile.apps.railway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9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36601"/>
            <a:ext cx="8161867" cy="61213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Train Schedules of Sri Lanka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play.google.com/store/apps/details?id=com.aselalee.trainschedule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Train Guide - Sri Lanka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play.google.com/store/apps/details?id=k.dw.timetable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all above </a:t>
            </a:r>
            <a:r>
              <a:rPr lang="en-US" dirty="0" err="1" smtClean="0"/>
              <a:t>andorid</a:t>
            </a:r>
            <a:r>
              <a:rPr lang="en-US" dirty="0" smtClean="0"/>
              <a:t> mobile applications, in common, drawbacks as observed;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the static schedule data is displayed</a:t>
            </a:r>
          </a:p>
          <a:p>
            <a:pPr lvl="2"/>
            <a:r>
              <a:rPr lang="en-US" dirty="0"/>
              <a:t>Can’t  confirm if the train is available or not in real time. </a:t>
            </a:r>
          </a:p>
          <a:p>
            <a:pPr lvl="2"/>
            <a:r>
              <a:rPr lang="en-US" dirty="0"/>
              <a:t>Can’t view train delays. </a:t>
            </a:r>
          </a:p>
          <a:p>
            <a:pPr lvl="2"/>
            <a:r>
              <a:rPr lang="en-US" dirty="0"/>
              <a:t>Can’t locate the trains in real time.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1" y="660399"/>
            <a:ext cx="8267700" cy="6197601"/>
          </a:xfrm>
        </p:spPr>
        <p:txBody>
          <a:bodyPr>
            <a:normAutofit/>
          </a:bodyPr>
          <a:lstStyle/>
          <a:p>
            <a:r>
              <a:rPr lang="en-US" dirty="0"/>
              <a:t>GPS based train movement tracking system by Sri Lanka Railway with University of Colombo</a:t>
            </a:r>
          </a:p>
          <a:p>
            <a:pPr lvl="1"/>
            <a:r>
              <a:rPr lang="en-US" dirty="0"/>
              <a:t>http://www.slrail.info/ </a:t>
            </a:r>
            <a:endParaRPr lang="en-US" dirty="0" smtClean="0"/>
          </a:p>
          <a:p>
            <a:pPr lvl="1"/>
            <a:r>
              <a:rPr lang="en-US" dirty="0" smtClean="0"/>
              <a:t>System Features</a:t>
            </a:r>
          </a:p>
          <a:p>
            <a:pPr lvl="2"/>
            <a:r>
              <a:rPr lang="en-US" dirty="0" smtClean="0"/>
              <a:t>Implemented </a:t>
            </a:r>
            <a:r>
              <a:rPr lang="en-US" dirty="0"/>
              <a:t>only for Coastal Line, </a:t>
            </a:r>
            <a:endParaRPr lang="en-US" dirty="0" smtClean="0"/>
          </a:p>
          <a:p>
            <a:pPr lvl="2"/>
            <a:r>
              <a:rPr lang="en-US" dirty="0" smtClean="0"/>
              <a:t>Current </a:t>
            </a:r>
            <a:r>
              <a:rPr lang="en-US" dirty="0"/>
              <a:t>location of the train could be seen on a map.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enquiry can be placed by providing start position and destination stations. </a:t>
            </a:r>
            <a:endParaRPr lang="en-US" dirty="0" smtClean="0"/>
          </a:p>
          <a:p>
            <a:pPr lvl="2"/>
            <a:r>
              <a:rPr lang="en-US" dirty="0" smtClean="0"/>
              <a:t>Only </a:t>
            </a:r>
            <a:r>
              <a:rPr lang="en-US" dirty="0"/>
              <a:t>available system to show current location of trains in Sri </a:t>
            </a:r>
            <a:r>
              <a:rPr lang="en-US" dirty="0" smtClean="0"/>
              <a:t>Lanka to date.</a:t>
            </a:r>
          </a:p>
          <a:p>
            <a:pPr lvl="1"/>
            <a:r>
              <a:rPr lang="en-US" dirty="0"/>
              <a:t>Drawbacks as </a:t>
            </a:r>
            <a:r>
              <a:rPr lang="en-US" dirty="0" smtClean="0"/>
              <a:t>observed</a:t>
            </a:r>
            <a:endParaRPr lang="en-US" dirty="0"/>
          </a:p>
          <a:p>
            <a:pPr lvl="2"/>
            <a:r>
              <a:rPr lang="en-US" dirty="0"/>
              <a:t>Implemented only for Coastal </a:t>
            </a:r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Currently </a:t>
            </a:r>
            <a:r>
              <a:rPr lang="en-US" dirty="0"/>
              <a:t>the system does not show the live train </a:t>
            </a:r>
            <a:r>
              <a:rPr lang="en-US" dirty="0" smtClean="0"/>
              <a:t>details</a:t>
            </a:r>
          </a:p>
          <a:p>
            <a:pPr lvl="2"/>
            <a:r>
              <a:rPr lang="en-US" dirty="0" smtClean="0"/>
              <a:t>System </a:t>
            </a:r>
            <a:r>
              <a:rPr lang="en-US" dirty="0" err="1"/>
              <a:t>maintainace</a:t>
            </a:r>
            <a:r>
              <a:rPr lang="en-US" dirty="0"/>
              <a:t> is not properly in place as it is observed.</a:t>
            </a:r>
          </a:p>
        </p:txBody>
      </p:sp>
    </p:spTree>
    <p:extLst>
      <p:ext uri="{BB962C8B-B14F-4D97-AF65-F5344CB8AC3E}">
        <p14:creationId xmlns:p14="http://schemas.microsoft.com/office/powerpoint/2010/main" val="27453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61999"/>
            <a:ext cx="8072967" cy="6007101"/>
          </a:xfrm>
        </p:spPr>
        <p:txBody>
          <a:bodyPr>
            <a:normAutofit/>
          </a:bodyPr>
          <a:lstStyle/>
          <a:p>
            <a:r>
              <a:rPr lang="en-US" dirty="0"/>
              <a:t>A proposed system - GPS/GSM based train tracking system – utilizing </a:t>
            </a:r>
            <a:r>
              <a:rPr lang="en-US" dirty="0" smtClean="0"/>
              <a:t>mobile </a:t>
            </a:r>
            <a:r>
              <a:rPr lang="en-US" dirty="0"/>
              <a:t>networks to support public </a:t>
            </a:r>
            <a:r>
              <a:rPr lang="en-US" dirty="0" smtClean="0"/>
              <a:t>transportation</a:t>
            </a:r>
          </a:p>
          <a:p>
            <a:pPr lvl="1"/>
            <a:r>
              <a:rPr lang="en-US" dirty="0"/>
              <a:t>The paper presents a </a:t>
            </a:r>
            <a:r>
              <a:rPr lang="en-US" dirty="0" smtClean="0"/>
              <a:t>solution to be </a:t>
            </a:r>
            <a:r>
              <a:rPr lang="en-US" dirty="0"/>
              <a:t>implemented </a:t>
            </a:r>
            <a:r>
              <a:rPr lang="en-US" dirty="0" smtClean="0"/>
              <a:t>in </a:t>
            </a:r>
            <a:r>
              <a:rPr lang="en-US" dirty="0"/>
              <a:t>Sri </a:t>
            </a:r>
            <a:r>
              <a:rPr lang="en-US" dirty="0" smtClean="0"/>
              <a:t>Lanka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provide an intelligent train tracking and management system to improve the existing railway transport service.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combination of following </a:t>
            </a:r>
            <a:r>
              <a:rPr lang="en-US" dirty="0"/>
              <a:t>technologies and software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mobile </a:t>
            </a:r>
            <a:r>
              <a:rPr lang="en-US" dirty="0"/>
              <a:t>computing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Global </a:t>
            </a:r>
            <a:r>
              <a:rPr lang="en-US" dirty="0"/>
              <a:t>System for Mobile Communication (GSM</a:t>
            </a:r>
            <a:r>
              <a:rPr lang="en-US" dirty="0" smtClean="0"/>
              <a:t>) - </a:t>
            </a:r>
            <a:r>
              <a:rPr lang="en-US" dirty="0"/>
              <a:t>transfers </a:t>
            </a:r>
            <a:r>
              <a:rPr lang="en-US" dirty="0" smtClean="0"/>
              <a:t>the location </a:t>
            </a:r>
            <a:r>
              <a:rPr lang="en-US" dirty="0"/>
              <a:t>information to the central system via GSM</a:t>
            </a:r>
            <a:endParaRPr lang="en-US" dirty="0" smtClean="0"/>
          </a:p>
          <a:p>
            <a:pPr lvl="2"/>
            <a:r>
              <a:rPr lang="en-US" dirty="0" smtClean="0"/>
              <a:t>Global </a:t>
            </a:r>
            <a:r>
              <a:rPr lang="en-US" dirty="0"/>
              <a:t>Positioning System (GPS</a:t>
            </a:r>
            <a:r>
              <a:rPr lang="en-US" dirty="0" smtClean="0"/>
              <a:t>) - </a:t>
            </a:r>
            <a:r>
              <a:rPr lang="en-US" dirty="0"/>
              <a:t>identifies the train location with a highest accuracy </a:t>
            </a:r>
            <a:endParaRPr lang="en-US" dirty="0" smtClean="0"/>
          </a:p>
          <a:p>
            <a:pPr lvl="2"/>
            <a:r>
              <a:rPr lang="en-US" dirty="0" smtClean="0"/>
              <a:t>Geographical </a:t>
            </a:r>
            <a:r>
              <a:rPr lang="en-US" dirty="0"/>
              <a:t>Information System (GIS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630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609599"/>
            <a:ext cx="8009467" cy="6248401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the system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of </a:t>
            </a:r>
            <a:r>
              <a:rPr lang="en-US" dirty="0" smtClean="0"/>
              <a:t>real time train location information allows </a:t>
            </a:r>
            <a:r>
              <a:rPr lang="en-US" dirty="0"/>
              <a:t>the Train Controller to take accurate </a:t>
            </a:r>
            <a:r>
              <a:rPr lang="en-US" dirty="0" smtClean="0"/>
              <a:t>decisions.</a:t>
            </a:r>
            <a:endParaRPr lang="en-US" dirty="0"/>
          </a:p>
          <a:p>
            <a:pPr lvl="1"/>
            <a:r>
              <a:rPr lang="en-US" dirty="0" smtClean="0"/>
              <a:t>Visual </a:t>
            </a:r>
            <a:r>
              <a:rPr lang="en-US" dirty="0"/>
              <a:t>positioning using maps granting a wholesome view on train location.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identify the possible safety issues and react to them effectively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facilitate accurate scheduling with regard to train arrival and departure on each station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Mainly </a:t>
            </a:r>
            <a:r>
              <a:rPr lang="en-US" dirty="0"/>
              <a:t>focuses on train administrative staff rather than the </a:t>
            </a:r>
            <a:r>
              <a:rPr lang="en-US" dirty="0" smtClean="0"/>
              <a:t>passengers</a:t>
            </a:r>
          </a:p>
          <a:p>
            <a:pPr lvl="1"/>
            <a:r>
              <a:rPr lang="en-US" dirty="0" smtClean="0"/>
              <a:t>Cost </a:t>
            </a:r>
            <a:r>
              <a:rPr lang="en-US" dirty="0"/>
              <a:t>of implementation and infrastructure cost will be large.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system should be implemented within the railway department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660399"/>
            <a:ext cx="8072967" cy="619760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CBTLS consists </a:t>
            </a:r>
            <a:r>
              <a:rPr lang="en-US" dirty="0"/>
              <a:t>of </a:t>
            </a:r>
            <a:r>
              <a:rPr lang="en-US" dirty="0" smtClean="0"/>
              <a:t>a web </a:t>
            </a:r>
            <a:r>
              <a:rPr lang="en-US" dirty="0"/>
              <a:t>application </a:t>
            </a:r>
            <a:r>
              <a:rPr lang="en-US" dirty="0" smtClean="0"/>
              <a:t>and a mobile application</a:t>
            </a:r>
          </a:p>
          <a:p>
            <a:r>
              <a:rPr lang="en-US" dirty="0" smtClean="0"/>
              <a:t>Web application consists of all the mobile application’s functionality and additional administrative functionalities</a:t>
            </a:r>
          </a:p>
          <a:p>
            <a:r>
              <a:rPr lang="en-US" dirty="0" smtClean="0"/>
              <a:t>Web applications host as the backend service for mobile application.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proper database structure is defined </a:t>
            </a:r>
            <a:r>
              <a:rPr lang="en-US" dirty="0" smtClean="0"/>
              <a:t>to store data </a:t>
            </a:r>
          </a:p>
          <a:p>
            <a:pPr lvl="1"/>
            <a:r>
              <a:rPr lang="en-US" dirty="0" smtClean="0"/>
              <a:t>Master data - available </a:t>
            </a:r>
            <a:r>
              <a:rPr lang="en-US" dirty="0"/>
              <a:t>static train schedule details from Sri Lanka Railways </a:t>
            </a:r>
            <a:endParaRPr lang="en-US" dirty="0" smtClean="0"/>
          </a:p>
          <a:p>
            <a:pPr lvl="1"/>
            <a:r>
              <a:rPr lang="en-US" dirty="0" smtClean="0"/>
              <a:t>Data received </a:t>
            </a:r>
            <a:r>
              <a:rPr lang="en-US" dirty="0"/>
              <a:t>from passengers on each occurrence of this train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The collected data from application will be processed </a:t>
            </a:r>
            <a:r>
              <a:rPr lang="en-US" dirty="0" smtClean="0"/>
              <a:t>and </a:t>
            </a:r>
            <a:r>
              <a:rPr lang="en-US" dirty="0" err="1" smtClean="0"/>
              <a:t>analysed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749299"/>
          </a:xfrm>
        </p:spPr>
        <p:txBody>
          <a:bodyPr>
            <a:normAutofit/>
          </a:bodyPr>
          <a:lstStyle/>
          <a:p>
            <a:r>
              <a:rPr lang="en-US" dirty="0"/>
              <a:t>Technologies </a:t>
            </a:r>
            <a:r>
              <a:rPr lang="en-US" dirty="0" smtClean="0"/>
              <a:t>Adapted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49299"/>
            <a:ext cx="8161867" cy="6108701"/>
          </a:xfrm>
        </p:spPr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/>
              <a:t>application </a:t>
            </a:r>
            <a:r>
              <a:rPr lang="en-US" dirty="0" smtClean="0"/>
              <a:t>- a </a:t>
            </a:r>
            <a:r>
              <a:rPr lang="en-US" dirty="0"/>
              <a:t>native android </a:t>
            </a:r>
            <a:r>
              <a:rPr lang="en-US" dirty="0" smtClean="0"/>
              <a:t>application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GPS </a:t>
            </a:r>
            <a:r>
              <a:rPr lang="en-US" dirty="0"/>
              <a:t>and the Network Location Provider of </a:t>
            </a:r>
            <a:r>
              <a:rPr lang="en-US" dirty="0" smtClean="0"/>
              <a:t>Android – collect location data</a:t>
            </a:r>
          </a:p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 - based </a:t>
            </a:r>
            <a:r>
              <a:rPr lang="en-US" dirty="0"/>
              <a:t>on Java EE. </a:t>
            </a:r>
            <a:endParaRPr lang="en-US" dirty="0" smtClean="0"/>
          </a:p>
          <a:p>
            <a:pPr lvl="1"/>
            <a:r>
              <a:rPr lang="en-US" dirty="0" smtClean="0"/>
              <a:t>Spring Framework – Security, Web MVC, IOC, REST controllers</a:t>
            </a:r>
          </a:p>
          <a:p>
            <a:pPr lvl="1"/>
            <a:r>
              <a:rPr lang="en-US" dirty="0" smtClean="0"/>
              <a:t>Hibernate Framework – ORM </a:t>
            </a:r>
          </a:p>
          <a:p>
            <a:pPr lvl="1"/>
            <a:r>
              <a:rPr lang="en-US" dirty="0" smtClean="0"/>
              <a:t>Bootstrap, JQuery, CSS3 – UI</a:t>
            </a:r>
          </a:p>
          <a:p>
            <a:pPr lvl="1"/>
            <a:r>
              <a:rPr lang="en-US" dirty="0" smtClean="0"/>
              <a:t>MySQL – database</a:t>
            </a:r>
          </a:p>
          <a:p>
            <a:pPr lvl="1"/>
            <a:r>
              <a:rPr lang="en-US" dirty="0" smtClean="0"/>
              <a:t>Weka – Data mining purposes</a:t>
            </a:r>
          </a:p>
          <a:p>
            <a:pPr lvl="1"/>
            <a:r>
              <a:rPr lang="en-US" dirty="0" smtClean="0"/>
              <a:t>Google Maps API – for location based services</a:t>
            </a:r>
          </a:p>
          <a:p>
            <a:r>
              <a:rPr lang="en-US" dirty="0"/>
              <a:t>Web and mobile application communicate through a REST (Representational State Transfer) API (Application Program Interface)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4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88901"/>
            <a:ext cx="7704667" cy="749299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39800"/>
            <a:ext cx="8161867" cy="591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Usage </a:t>
            </a:r>
            <a:r>
              <a:rPr lang="en-US" dirty="0"/>
              <a:t>of MVC pattern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mobile and web client should be catered using same services, the presentation layer is separated from the business layer.</a:t>
            </a:r>
          </a:p>
          <a:p>
            <a:r>
              <a:rPr lang="en-US" dirty="0" smtClean="0"/>
              <a:t>Integrating </a:t>
            </a:r>
            <a:r>
              <a:rPr lang="en-US" dirty="0"/>
              <a:t>localization to the system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address the difficulties faced by train passengers due to linguistic </a:t>
            </a:r>
            <a:r>
              <a:rPr lang="en-US" dirty="0" smtClean="0"/>
              <a:t>issues3.3.1.3</a:t>
            </a:r>
            <a:r>
              <a:rPr lang="en-US" dirty="0"/>
              <a:t>	Supporting major browsers available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interface framework like bootstrap, and JavaScript framework like JQuery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be accessed by a large variety of </a:t>
            </a:r>
            <a:r>
              <a:rPr lang="en-US" dirty="0" smtClean="0"/>
              <a:t>users - support </a:t>
            </a:r>
            <a:r>
              <a:rPr lang="en-US" dirty="0"/>
              <a:t>the main browsers and their latest versions. </a:t>
            </a:r>
          </a:p>
          <a:p>
            <a:r>
              <a:rPr lang="en-US" dirty="0" smtClean="0"/>
              <a:t>Variety </a:t>
            </a:r>
            <a:r>
              <a:rPr lang="en-US" dirty="0"/>
              <a:t>of Mobile device support </a:t>
            </a:r>
            <a:r>
              <a:rPr lang="en-US" dirty="0" smtClean="0"/>
              <a:t> -catering </a:t>
            </a:r>
            <a:r>
              <a:rPr lang="en-US" dirty="0"/>
              <a:t>large number of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Programming </a:t>
            </a:r>
            <a:r>
              <a:rPr lang="en-US" dirty="0"/>
              <a:t>considerations </a:t>
            </a:r>
            <a:endParaRPr lang="en-US" dirty="0" smtClean="0"/>
          </a:p>
          <a:p>
            <a:pPr lvl="1"/>
            <a:r>
              <a:rPr lang="en-US" dirty="0"/>
              <a:t>to increase the reusability and maintainability at the code level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every possible location, design patterns </a:t>
            </a:r>
            <a:r>
              <a:rPr lang="en-US" dirty="0" smtClean="0"/>
              <a:t>were </a:t>
            </a:r>
            <a:r>
              <a:rPr lang="en-US" dirty="0"/>
              <a:t>be used. </a:t>
            </a:r>
            <a:endParaRPr lang="en-US" dirty="0" smtClean="0"/>
          </a:p>
          <a:p>
            <a:pPr lvl="2"/>
            <a:r>
              <a:rPr lang="en-US" dirty="0" smtClean="0"/>
              <a:t>already </a:t>
            </a:r>
            <a:r>
              <a:rPr lang="en-US" dirty="0"/>
              <a:t>available with the integration of spring and hibernate frameworks.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14301"/>
            <a:ext cx="7704667" cy="48259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</a:t>
            </a:r>
            <a:r>
              <a:rPr lang="en-US" dirty="0" smtClean="0"/>
              <a:t>Considerations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596900"/>
            <a:ext cx="8161867" cy="6261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model- done </a:t>
            </a:r>
            <a:r>
              <a:rPr lang="en-US" dirty="0"/>
              <a:t>considering MySQL database. </a:t>
            </a:r>
            <a:endParaRPr lang="en-US" dirty="0" smtClean="0"/>
          </a:p>
          <a:p>
            <a:pPr lvl="1"/>
            <a:r>
              <a:rPr lang="en-US" dirty="0" smtClean="0"/>
              <a:t>RDBMS </a:t>
            </a:r>
            <a:r>
              <a:rPr lang="en-US" dirty="0"/>
              <a:t>(Relational Database management system) </a:t>
            </a:r>
            <a:r>
              <a:rPr lang="en-US" dirty="0" smtClean="0"/>
              <a:t>used  to maintain </a:t>
            </a:r>
            <a:r>
              <a:rPr lang="en-US" dirty="0"/>
              <a:t>the relationships of data for the easy analysis later.</a:t>
            </a:r>
          </a:p>
          <a:p>
            <a:r>
              <a:rPr lang="en-US" dirty="0" smtClean="0"/>
              <a:t>Connection </a:t>
            </a:r>
            <a:r>
              <a:rPr lang="en-US" dirty="0"/>
              <a:t>Pooling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cater the simultaneous usage of the system by large number of users.</a:t>
            </a:r>
          </a:p>
          <a:p>
            <a:r>
              <a:rPr lang="en-US" dirty="0" smtClean="0"/>
              <a:t>Database </a:t>
            </a:r>
            <a:r>
              <a:rPr lang="en-US" dirty="0"/>
              <a:t>Transaction and rollback handling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ransaction </a:t>
            </a:r>
            <a:r>
              <a:rPr lang="en-US" dirty="0"/>
              <a:t>layer has been moved to the service layer of the </a:t>
            </a:r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ensures no partially committed transactions are available.</a:t>
            </a:r>
          </a:p>
          <a:p>
            <a:r>
              <a:rPr lang="en-US" dirty="0" smtClean="0"/>
              <a:t>Support </a:t>
            </a:r>
            <a:r>
              <a:rPr lang="en-US" dirty="0"/>
              <a:t>and Facilitating Concurrent access of </a:t>
            </a:r>
            <a:r>
              <a:rPr lang="en-US" dirty="0" smtClean="0"/>
              <a:t>database - </a:t>
            </a:r>
            <a:r>
              <a:rPr lang="en-US" dirty="0"/>
              <a:t>optimistic locking </a:t>
            </a:r>
          </a:p>
          <a:p>
            <a:pPr lvl="1"/>
            <a:r>
              <a:rPr lang="en-US" dirty="0" smtClean="0"/>
              <a:t>Support concurrent </a:t>
            </a:r>
            <a:r>
              <a:rPr lang="en-US" dirty="0"/>
              <a:t>accesses in a very high frequency. </a:t>
            </a:r>
            <a:endParaRPr lang="en-US" dirty="0" smtClean="0"/>
          </a:p>
          <a:p>
            <a:r>
              <a:rPr lang="en-US" dirty="0" smtClean="0"/>
              <a:t>Clustering </a:t>
            </a:r>
            <a:r>
              <a:rPr lang="en-US" dirty="0"/>
              <a:t>support for scaling up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to support clustering, to facilitate scaling up when required. </a:t>
            </a:r>
            <a:endParaRPr lang="en-US" dirty="0" smtClean="0"/>
          </a:p>
          <a:p>
            <a:r>
              <a:rPr lang="en-US" dirty="0" smtClean="0"/>
              <a:t>Logging </a:t>
            </a:r>
            <a:r>
              <a:rPr lang="en-US" dirty="0"/>
              <a:t>Facilities for debugging</a:t>
            </a:r>
          </a:p>
          <a:p>
            <a:pPr lvl="1"/>
            <a:r>
              <a:rPr lang="en-US" dirty="0"/>
              <a:t>Log4j logging framework </a:t>
            </a:r>
            <a:r>
              <a:rPr lang="en-US" dirty="0" smtClean="0"/>
              <a:t>is integrated. Get details of issues and fix </a:t>
            </a:r>
            <a:r>
              <a:rPr lang="en-US" dirty="0"/>
              <a:t>the bugs raising after the systems launch.</a:t>
            </a:r>
          </a:p>
          <a:p>
            <a:r>
              <a:rPr lang="en-US" dirty="0" smtClean="0"/>
              <a:t>Security- secured </a:t>
            </a:r>
            <a:r>
              <a:rPr lang="en-US" dirty="0"/>
              <a:t>with Spring security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5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103544"/>
            <a:ext cx="10515600" cy="442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</a:t>
            </a:r>
            <a:r>
              <a:rPr lang="en-US" dirty="0"/>
              <a:t>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677330"/>
            <a:ext cx="8928100" cy="60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953037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33" y="811369"/>
            <a:ext cx="7704667" cy="56409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CBTLS  - Introduction</a:t>
            </a:r>
          </a:p>
          <a:p>
            <a:r>
              <a:rPr lang="en-US" dirty="0"/>
              <a:t>Background and Motivation</a:t>
            </a:r>
          </a:p>
          <a:p>
            <a:r>
              <a:rPr lang="en-US" dirty="0"/>
              <a:t>Aims and Objectives of the CBTLS</a:t>
            </a:r>
          </a:p>
          <a:p>
            <a:r>
              <a:rPr lang="en-US" dirty="0"/>
              <a:t>Current approaches available</a:t>
            </a:r>
          </a:p>
          <a:p>
            <a:r>
              <a:rPr lang="en-US" dirty="0"/>
              <a:t>Research Plan</a:t>
            </a:r>
          </a:p>
          <a:p>
            <a:r>
              <a:rPr lang="en-US" dirty="0"/>
              <a:t>Technologies Adapted</a:t>
            </a:r>
          </a:p>
          <a:p>
            <a:r>
              <a:rPr lang="en-US" dirty="0"/>
              <a:t>Design Considerations</a:t>
            </a:r>
          </a:p>
          <a:p>
            <a:r>
              <a:rPr lang="en-US" dirty="0"/>
              <a:t>Analysis and Design of CBTLS</a:t>
            </a:r>
          </a:p>
          <a:p>
            <a:r>
              <a:rPr lang="en-US" dirty="0"/>
              <a:t>Implementing CBTLS for real time information</a:t>
            </a:r>
          </a:p>
          <a:p>
            <a:r>
              <a:rPr lang="en-US" dirty="0"/>
              <a:t>System Evaluation</a:t>
            </a:r>
          </a:p>
          <a:p>
            <a:r>
              <a:rPr lang="en-US" dirty="0"/>
              <a:t>Conclusion and further work</a:t>
            </a:r>
          </a:p>
          <a:p>
            <a:r>
              <a:rPr lang="en-US" dirty="0"/>
              <a:t>System 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28789"/>
            <a:ext cx="7704667" cy="940157"/>
          </a:xfrm>
        </p:spPr>
        <p:txBody>
          <a:bodyPr>
            <a:normAutofit/>
          </a:bodyPr>
          <a:lstStyle/>
          <a:p>
            <a:r>
              <a:rPr lang="en-US" dirty="0"/>
              <a:t>Analysis and Design of </a:t>
            </a:r>
            <a:r>
              <a:rPr lang="en-US" dirty="0" smtClean="0"/>
              <a:t>CBTLS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53037"/>
            <a:ext cx="7704667" cy="55379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CBTLS </a:t>
            </a:r>
            <a:r>
              <a:rPr lang="en-US" dirty="0"/>
              <a:t>consist of a mobile application and a web application.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web application caters as the backend for the mobile </a:t>
            </a:r>
            <a:r>
              <a:rPr lang="en-US" dirty="0" smtClean="0"/>
              <a:t>application. </a:t>
            </a:r>
          </a:p>
          <a:p>
            <a:r>
              <a:rPr lang="en-US" dirty="0" smtClean="0"/>
              <a:t>The mobile </a:t>
            </a:r>
            <a:r>
              <a:rPr lang="en-US" dirty="0"/>
              <a:t>application </a:t>
            </a:r>
            <a:r>
              <a:rPr lang="en-US" dirty="0" smtClean="0"/>
              <a:t>connect </a:t>
            </a:r>
            <a:r>
              <a:rPr lang="en-US" dirty="0"/>
              <a:t>to the backend system hosted through internet.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same way, the web client component of the web application is to be connected to the backend through internet.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backend of the CBTLS is layered and separated the presentation layer, business layer and the database layer.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facilitate high flexibility, maintainability, and scalability of the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web application is designed to be hosted in wildly application server, and the system is to connect to MySQL database through data access layer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2357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1" y="36274"/>
            <a:ext cx="10515600" cy="537902"/>
          </a:xfrm>
        </p:spPr>
        <p:txBody>
          <a:bodyPr>
            <a:noAutofit/>
          </a:bodyPr>
          <a:lstStyle/>
          <a:p>
            <a:r>
              <a:rPr lang="en-US" sz="4000" dirty="0"/>
              <a:t>Detailed Software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24976"/>
            <a:ext cx="8928100" cy="61822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30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1601"/>
            <a:ext cx="8293100" cy="444499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Detailed Software </a:t>
            </a:r>
            <a:r>
              <a:rPr lang="en-US" dirty="0" smtClean="0"/>
              <a:t>Architecture - explained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47152"/>
              </p:ext>
            </p:extLst>
          </p:nvPr>
        </p:nvGraphicFramePr>
        <p:xfrm>
          <a:off x="139700" y="698501"/>
          <a:ext cx="8902700" cy="607059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457250"/>
                <a:gridCol w="4445450"/>
              </a:tblGrid>
              <a:tr h="63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Component</a:t>
                      </a:r>
                      <a:endParaRPr lang="en-US" sz="20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0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CBTLS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Used by the general public through web clients and as well as mobile clients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6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 err="1">
                          <a:effectLst/>
                        </a:rPr>
                        <a:t>Wildfly</a:t>
                      </a:r>
                      <a:r>
                        <a:rPr lang="en-US" sz="2400" dirty="0">
                          <a:effectLst/>
                        </a:rPr>
                        <a:t> Application Server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Application server which hosts the CBTLS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64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Relational database to store CBTLS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Mobile User/Mobile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Native android application which would communicate with the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3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Web user/Web application</a:t>
                      </a:r>
                      <a:endParaRPr lang="en-US" sz="20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Web application as the client itself</a:t>
                      </a:r>
                      <a:endParaRPr lang="en-US" sz="20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28789"/>
            <a:ext cx="7704667" cy="940157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CBTLS for real time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13645"/>
            <a:ext cx="7704667" cy="5177307"/>
          </a:xfrm>
        </p:spPr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/>
              <a:t>Plan for demonstration purpose</a:t>
            </a:r>
          </a:p>
          <a:p>
            <a:r>
              <a:rPr lang="en-US" dirty="0" smtClean="0"/>
              <a:t>Master Data Integration – </a:t>
            </a:r>
          </a:p>
          <a:p>
            <a:pPr lvl="1"/>
            <a:r>
              <a:rPr lang="en-US" dirty="0" smtClean="0"/>
              <a:t>A separate module was added to the system to integrate master data in to the system, by accessing the remote web service provided by ICTA</a:t>
            </a:r>
          </a:p>
          <a:p>
            <a:pPr lvl="1"/>
            <a:r>
              <a:rPr lang="en-US" dirty="0" smtClean="0"/>
              <a:t>Periodic synchronization (every Sunday at 12 midnight) is enabled to ensure data remains up to date, using scheduled task</a:t>
            </a:r>
          </a:p>
          <a:p>
            <a:r>
              <a:rPr lang="en-US" dirty="0" smtClean="0"/>
              <a:t>User data generation – </a:t>
            </a:r>
          </a:p>
          <a:p>
            <a:pPr lvl="1"/>
            <a:r>
              <a:rPr lang="en-US" dirty="0" smtClean="0"/>
              <a:t>Since the system is required to be updated by general public, till the system goes online, data is not available</a:t>
            </a:r>
          </a:p>
          <a:p>
            <a:pPr lvl="1"/>
            <a:r>
              <a:rPr lang="en-US" dirty="0" smtClean="0"/>
              <a:t>For the demonstration purposes, data was generated by the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87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28789"/>
            <a:ext cx="7704667" cy="940157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CBTLS for real time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13645"/>
            <a:ext cx="7704667" cy="5177307"/>
          </a:xfrm>
        </p:spPr>
        <p:txBody>
          <a:bodyPr/>
          <a:lstStyle/>
          <a:p>
            <a:r>
              <a:rPr lang="en-US" dirty="0" smtClean="0"/>
              <a:t>User data generation cont.– </a:t>
            </a:r>
          </a:p>
          <a:p>
            <a:r>
              <a:rPr lang="en-US" dirty="0" smtClean="0"/>
              <a:t>For the demonstration purpose, all train schedules available from Colombo Fort station to Ja-Ela station were selected -  20 available</a:t>
            </a:r>
          </a:p>
          <a:p>
            <a:r>
              <a:rPr lang="en-US" dirty="0" smtClean="0"/>
              <a:t> All the stations in between were taken – 13 stations</a:t>
            </a:r>
          </a:p>
          <a:p>
            <a:pPr lvl="1"/>
            <a:r>
              <a:rPr lang="en-US" dirty="0" smtClean="0"/>
              <a:t>The geo coordinates of the  stations were taken</a:t>
            </a:r>
          </a:p>
          <a:p>
            <a:r>
              <a:rPr lang="en-US" dirty="0" smtClean="0"/>
              <a:t>The average duration of reaching each station from Colombo Fort Station was taken</a:t>
            </a:r>
          </a:p>
          <a:p>
            <a:r>
              <a:rPr lang="en-US" dirty="0" smtClean="0"/>
              <a:t>Along the rail route, at 6 additional random points, geo coordinates were taken in between each station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4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28789"/>
            <a:ext cx="7704667" cy="940157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CBTLS for real time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4" y="1287887"/>
            <a:ext cx="8757635" cy="52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02" y="0"/>
            <a:ext cx="7704667" cy="1191295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CBTLS for real time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191295"/>
            <a:ext cx="7704667" cy="52996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above data, for the 20 train schedules available between </a:t>
            </a:r>
            <a:r>
              <a:rPr lang="en-US" dirty="0"/>
              <a:t>Colombo Fort station to Ja-Ela </a:t>
            </a:r>
            <a:r>
              <a:rPr lang="en-US" dirty="0" smtClean="0"/>
              <a:t>station, system generated data which should be input by user</a:t>
            </a:r>
          </a:p>
          <a:p>
            <a:r>
              <a:rPr lang="en-US" dirty="0" smtClean="0"/>
              <a:t>To generate information – 156 random user accounts were used</a:t>
            </a:r>
          </a:p>
          <a:p>
            <a:r>
              <a:rPr lang="en-US" dirty="0" smtClean="0"/>
              <a:t>Data was generated </a:t>
            </a:r>
            <a:r>
              <a:rPr lang="en-US" dirty="0"/>
              <a:t>for period of 2016-03-01  to </a:t>
            </a:r>
            <a:r>
              <a:rPr lang="en-US" dirty="0" smtClean="0"/>
              <a:t>2016-04-04</a:t>
            </a:r>
          </a:p>
          <a:p>
            <a:r>
              <a:rPr lang="en-US" dirty="0" smtClean="0"/>
              <a:t>Data was generated as if user actively updated train location, for 20 selected schedules for all the selected points of train route</a:t>
            </a:r>
          </a:p>
          <a:p>
            <a:r>
              <a:rPr lang="en-US" dirty="0" smtClean="0"/>
              <a:t>No of train schedule turns generated :- 700</a:t>
            </a:r>
          </a:p>
          <a:p>
            <a:r>
              <a:rPr lang="en-US" dirty="0" smtClean="0"/>
              <a:t>No of train schedule turn location updates generated </a:t>
            </a:r>
            <a:r>
              <a:rPr lang="en-US" dirty="0"/>
              <a:t>:- 58806</a:t>
            </a:r>
          </a:p>
        </p:txBody>
      </p:sp>
    </p:spTree>
    <p:extLst>
      <p:ext uri="{BB962C8B-B14F-4D97-AF65-F5344CB8AC3E}">
        <p14:creationId xmlns:p14="http://schemas.microsoft.com/office/powerpoint/2010/main" val="24022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01600"/>
            <a:ext cx="9089422" cy="66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0233" y="1333500"/>
            <a:ext cx="7704667" cy="33328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Apache2  – Proxy Server running as the load balancer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Wildfly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Application Server – Hosts the CBTLS application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MySQL database – Database service which stores the CBTLS application data.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0233" y="272534"/>
            <a:ext cx="7659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CBTLS Web Application Deployment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90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35230"/>
            <a:ext cx="7704667" cy="6246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875763"/>
            <a:ext cx="8161867" cy="57697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methodology </a:t>
            </a:r>
            <a:r>
              <a:rPr lang="en-US" dirty="0"/>
              <a:t>used here is to allow a set of selected users to use and give a feedback on system using a predefined set of question in a questionnaire. </a:t>
            </a:r>
            <a:endParaRPr lang="en-US" dirty="0" smtClean="0"/>
          </a:p>
          <a:p>
            <a:pPr lvl="1"/>
            <a:r>
              <a:rPr lang="en-US" dirty="0"/>
              <a:t>Total number of users who provided their feedback: - 17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evaluation purpose, the system was deployed in a local environment.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CBTLS consists of a mobile and a web based application, both systems were evaluated separately, using the same set of questions.</a:t>
            </a:r>
          </a:p>
          <a:p>
            <a:r>
              <a:rPr lang="en-US" dirty="0"/>
              <a:t>The following areas were evaluated in the system evaluation.</a:t>
            </a:r>
          </a:p>
          <a:p>
            <a:r>
              <a:rPr lang="en-US" dirty="0" smtClean="0"/>
              <a:t>Web </a:t>
            </a:r>
            <a:r>
              <a:rPr lang="en-US" dirty="0"/>
              <a:t>Application Evaluation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terms of system functionality (5 questions)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terms of Usability (5 questions)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terms of Overall Impression (5 questions)</a:t>
            </a:r>
          </a:p>
          <a:p>
            <a:r>
              <a:rPr lang="en-US" dirty="0" smtClean="0"/>
              <a:t>Mobile </a:t>
            </a:r>
            <a:r>
              <a:rPr lang="en-US" dirty="0"/>
              <a:t>Application Evaluation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terms of system functionality (5 questions)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terms of Usability (5 questions)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terms of Overall Impression (5 questions)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8" y="74180"/>
            <a:ext cx="8754341" cy="601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CBTLS 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800100"/>
            <a:ext cx="8013698" cy="5798127"/>
          </a:xfrm>
        </p:spPr>
        <p:txBody>
          <a:bodyPr>
            <a:normAutofit/>
          </a:bodyPr>
          <a:lstStyle/>
          <a:p>
            <a:r>
              <a:rPr lang="en-US" dirty="0" smtClean="0"/>
              <a:t>A real time train tracking system based on GPS, named Community Based Train Locating System (CBTLS), </a:t>
            </a:r>
          </a:p>
          <a:p>
            <a:r>
              <a:rPr lang="en-US" dirty="0" smtClean="0"/>
              <a:t>For the benefit of train passengers and train transportation of Sri Lanka. </a:t>
            </a:r>
          </a:p>
          <a:p>
            <a:r>
              <a:rPr lang="en-US" dirty="0" smtClean="0"/>
              <a:t>A native Android mobile application and a Web application.</a:t>
            </a:r>
          </a:p>
          <a:p>
            <a:r>
              <a:rPr lang="en-US" dirty="0" smtClean="0"/>
              <a:t>Smart mobile device or a computer would be able to access the system through internet</a:t>
            </a:r>
          </a:p>
          <a:p>
            <a:r>
              <a:rPr lang="en-US" dirty="0"/>
              <a:t>Only the master data would be inserted into the system initially </a:t>
            </a:r>
          </a:p>
          <a:p>
            <a:r>
              <a:rPr lang="en-US" dirty="0"/>
              <a:t>Rest of the data required  are inserted by the train passengers</a:t>
            </a:r>
          </a:p>
          <a:p>
            <a:pPr lvl="1"/>
            <a:r>
              <a:rPr lang="en-US" dirty="0"/>
              <a:t>Hence the system is community based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35230"/>
            <a:ext cx="7704667" cy="6246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875763"/>
            <a:ext cx="8161867" cy="2421229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each question on system evaluation sections, following evaluation factors were assigned.</a:t>
            </a:r>
          </a:p>
          <a:p>
            <a:pPr lvl="1"/>
            <a:r>
              <a:rPr lang="en-US" dirty="0"/>
              <a:t> 1 - Very poor (1), 2 – Poor (3), 3 – Average (6), 4 - Good (8), 5 - Excellent (10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The critical line = 40%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90" y="2811037"/>
            <a:ext cx="5700309" cy="342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57008" y="6237287"/>
            <a:ext cx="28478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Figure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– Evaluation Chart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53413"/>
          </a:xfrm>
        </p:spPr>
        <p:txBody>
          <a:bodyPr>
            <a:normAutofit/>
          </a:bodyPr>
          <a:lstStyle/>
          <a:p>
            <a:r>
              <a:rPr lang="en-US" dirty="0"/>
              <a:t>Conclusion and further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133" y="940157"/>
            <a:ext cx="7704667" cy="5499279"/>
          </a:xfrm>
        </p:spPr>
        <p:txBody>
          <a:bodyPr>
            <a:normAutofit/>
          </a:bodyPr>
          <a:lstStyle/>
          <a:p>
            <a:r>
              <a:rPr lang="en-US" dirty="0"/>
              <a:t>This new system will provide the following information to a passenger, regarding a selected train.</a:t>
            </a:r>
          </a:p>
          <a:p>
            <a:pPr lvl="1"/>
            <a:r>
              <a:rPr lang="en-US" dirty="0"/>
              <a:t>Indication if the train is available or not.</a:t>
            </a:r>
          </a:p>
          <a:p>
            <a:pPr lvl="1"/>
            <a:r>
              <a:rPr lang="en-US" dirty="0"/>
              <a:t>The current position of the desired train.</a:t>
            </a:r>
          </a:p>
          <a:p>
            <a:pPr lvl="1"/>
            <a:r>
              <a:rPr lang="en-US" dirty="0"/>
              <a:t>The crowd density in each compartment.</a:t>
            </a:r>
          </a:p>
          <a:p>
            <a:pPr lvl="1"/>
            <a:r>
              <a:rPr lang="en-US" dirty="0"/>
              <a:t>Facility to provide the passenger’s suggestions, comments and criticisms regarding a selected train</a:t>
            </a:r>
          </a:p>
          <a:p>
            <a:pPr lvl="1"/>
            <a:r>
              <a:rPr lang="en-US" dirty="0"/>
              <a:t>A location aware alarm to indicate when the desired destination is reached</a:t>
            </a:r>
          </a:p>
          <a:p>
            <a:pPr lvl="1"/>
            <a:r>
              <a:rPr lang="en-US" dirty="0"/>
              <a:t>Facility to add train schedules in to a “Favorites List” for easy access</a:t>
            </a:r>
          </a:p>
          <a:p>
            <a:r>
              <a:rPr lang="en-US" dirty="0"/>
              <a:t>Analysis of a train schedule for administrators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40534"/>
          </a:xfrm>
        </p:spPr>
        <p:txBody>
          <a:bodyPr>
            <a:normAutofit/>
          </a:bodyPr>
          <a:lstStyle/>
          <a:p>
            <a:r>
              <a:rPr lang="en-US" dirty="0"/>
              <a:t>Conclusion and further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133" y="740533"/>
            <a:ext cx="7704667" cy="5853449"/>
          </a:xfrm>
        </p:spPr>
        <p:txBody>
          <a:bodyPr>
            <a:normAutofit/>
          </a:bodyPr>
          <a:lstStyle/>
          <a:p>
            <a:r>
              <a:rPr lang="en-US" dirty="0"/>
              <a:t>The above features would allow passengers </a:t>
            </a:r>
          </a:p>
          <a:p>
            <a:pPr lvl="1"/>
            <a:r>
              <a:rPr lang="en-US" dirty="0"/>
              <a:t>to save the waiting time at the stations for a train. </a:t>
            </a:r>
          </a:p>
          <a:p>
            <a:pPr lvl="1"/>
            <a:r>
              <a:rPr lang="en-US" dirty="0"/>
              <a:t>to select an alternative method of transportation</a:t>
            </a:r>
          </a:p>
          <a:p>
            <a:pPr lvl="1"/>
            <a:r>
              <a:rPr lang="en-US" dirty="0"/>
              <a:t>to use train service without hesitation – alarm clock</a:t>
            </a:r>
          </a:p>
          <a:p>
            <a:pPr lvl="1"/>
            <a:r>
              <a:rPr lang="en-US" dirty="0"/>
              <a:t>To conveniently use train service</a:t>
            </a:r>
          </a:p>
          <a:p>
            <a:r>
              <a:rPr lang="en-US" dirty="0"/>
              <a:t>analyzed patterns of train transportation can be used to identify the points where delays </a:t>
            </a:r>
            <a:r>
              <a:rPr lang="en-US" dirty="0" smtClean="0"/>
              <a:t>occur</a:t>
            </a:r>
          </a:p>
          <a:p>
            <a:pPr lvl="1"/>
            <a:r>
              <a:rPr lang="en-US" dirty="0" smtClean="0"/>
              <a:t>hence </a:t>
            </a:r>
            <a:r>
              <a:rPr lang="en-US" dirty="0"/>
              <a:t>to enhance the service</a:t>
            </a:r>
          </a:p>
          <a:p>
            <a:r>
              <a:rPr lang="en-US" dirty="0"/>
              <a:t>This can save many productive man hours for the country.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206062"/>
            <a:ext cx="7704667" cy="779171"/>
          </a:xfrm>
        </p:spPr>
        <p:txBody>
          <a:bodyPr>
            <a:normAutofit/>
          </a:bodyPr>
          <a:lstStyle/>
          <a:p>
            <a:r>
              <a:rPr lang="en-US" dirty="0"/>
              <a:t>Conclusion and further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133" y="779171"/>
            <a:ext cx="7704667" cy="5904964"/>
          </a:xfrm>
        </p:spPr>
        <p:txBody>
          <a:bodyPr>
            <a:normAutofit/>
          </a:bodyPr>
          <a:lstStyle/>
          <a:p>
            <a:r>
              <a:rPr lang="en-US" dirty="0"/>
              <a:t>Concerns of CBTLS </a:t>
            </a:r>
          </a:p>
          <a:p>
            <a:pPr lvl="1"/>
            <a:r>
              <a:rPr lang="en-US" dirty="0"/>
              <a:t>Reliability of gathered data -  crowdsourced</a:t>
            </a:r>
          </a:p>
          <a:p>
            <a:pPr lvl="2"/>
            <a:r>
              <a:rPr lang="en-US" dirty="0"/>
              <a:t> eliminated by using feedbacks from other users and data validation.</a:t>
            </a:r>
          </a:p>
          <a:p>
            <a:pPr lvl="1"/>
            <a:r>
              <a:rPr lang="en-US" dirty="0"/>
              <a:t>Location awareness of the mobile application for passengers require GPS or Android's Network Location Provider activated in the mobile application. </a:t>
            </a:r>
          </a:p>
          <a:p>
            <a:pPr lvl="2"/>
            <a:r>
              <a:rPr lang="en-US" dirty="0"/>
              <a:t>Both features are power consuming </a:t>
            </a:r>
          </a:p>
          <a:p>
            <a:pPr lvl="1"/>
            <a:r>
              <a:rPr lang="en-US" dirty="0"/>
              <a:t>An active internet connection is required to use this application. </a:t>
            </a:r>
          </a:p>
          <a:p>
            <a:pPr lvl="2"/>
            <a:r>
              <a:rPr lang="en-US" dirty="0"/>
              <a:t>Certain parts of Sri Lanka – still no complete coverage</a:t>
            </a:r>
          </a:p>
          <a:p>
            <a:pPr lvl="1"/>
            <a:r>
              <a:rPr lang="en-US" dirty="0"/>
              <a:t>To cater many simultaneous users, a powerful server infrastructure is required for production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27655"/>
          </a:xfrm>
        </p:spPr>
        <p:txBody>
          <a:bodyPr>
            <a:normAutofit/>
          </a:bodyPr>
          <a:lstStyle/>
          <a:p>
            <a:r>
              <a:rPr lang="en-US" dirty="0"/>
              <a:t>Conclusion and further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133" y="727655"/>
            <a:ext cx="7704667" cy="5853449"/>
          </a:xfrm>
        </p:spPr>
        <p:txBody>
          <a:bodyPr>
            <a:normAutofit/>
          </a:bodyPr>
          <a:lstStyle/>
          <a:p>
            <a:r>
              <a:rPr lang="en-US" dirty="0"/>
              <a:t>Data collected regarding each train daily by CBTLS would be a new set of data</a:t>
            </a:r>
          </a:p>
          <a:p>
            <a:pPr lvl="1"/>
            <a:r>
              <a:rPr lang="en-US" dirty="0"/>
              <a:t>could be used to generate new knowledge. </a:t>
            </a:r>
          </a:p>
          <a:p>
            <a:r>
              <a:rPr lang="en-US" dirty="0"/>
              <a:t>For an official </a:t>
            </a:r>
            <a:r>
              <a:rPr lang="en-US" dirty="0" smtClean="0"/>
              <a:t>implementation for Railway Department, </a:t>
            </a:r>
            <a:endParaRPr lang="en-US" dirty="0"/>
          </a:p>
          <a:p>
            <a:pPr lvl="1"/>
            <a:r>
              <a:rPr lang="en-US" dirty="0"/>
              <a:t>could be done </a:t>
            </a:r>
            <a:r>
              <a:rPr lang="en-US" dirty="0" smtClean="0"/>
              <a:t>at </a:t>
            </a:r>
            <a:r>
              <a:rPr lang="en-US" dirty="0"/>
              <a:t>a minimal </a:t>
            </a:r>
            <a:r>
              <a:rPr lang="en-US" dirty="0" smtClean="0"/>
              <a:t>cost - only </a:t>
            </a:r>
            <a:r>
              <a:rPr lang="en-US" dirty="0"/>
              <a:t>requirement would be to place a smart mobile device inside the train.</a:t>
            </a:r>
          </a:p>
          <a:p>
            <a:r>
              <a:rPr lang="en-US" dirty="0"/>
              <a:t>To analyses and study the pattern of train transportation varying with the factor of weather conditions</a:t>
            </a:r>
          </a:p>
          <a:p>
            <a:pPr lvl="1"/>
            <a:r>
              <a:rPr lang="en-US" dirty="0"/>
              <a:t>another dimension could be integrated in to CBTLS as to collect weather information along with train location updates. </a:t>
            </a:r>
          </a:p>
          <a:p>
            <a:pPr lvl="1"/>
            <a:r>
              <a:rPr lang="en-US" dirty="0"/>
              <a:t>For this purpose, a third party service could be easily integrated with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27655"/>
          </a:xfrm>
        </p:spPr>
        <p:txBody>
          <a:bodyPr>
            <a:normAutofit/>
          </a:bodyPr>
          <a:lstStyle/>
          <a:p>
            <a:r>
              <a:rPr lang="en-US" dirty="0"/>
              <a:t>Conclusion and further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133" y="727656"/>
            <a:ext cx="7704667" cy="3561010"/>
          </a:xfrm>
        </p:spPr>
        <p:txBody>
          <a:bodyPr>
            <a:normAutofit/>
          </a:bodyPr>
          <a:lstStyle/>
          <a:p>
            <a:r>
              <a:rPr lang="en-US" dirty="0" smtClean="0"/>
              <a:t>Comments </a:t>
            </a:r>
            <a:r>
              <a:rPr lang="en-US" dirty="0"/>
              <a:t>and feedbacks from passengers could be used by some responsible authority to get to know the feedback of general public on their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WEKA tool for prediction of train schedules</a:t>
            </a:r>
          </a:p>
          <a:p>
            <a:pPr lvl="1"/>
            <a:r>
              <a:rPr lang="en-US" dirty="0" smtClean="0"/>
              <a:t>Considering the factors like day of week, if it’s a holiday or not, weather conditions, if it got delayed at start station</a:t>
            </a:r>
          </a:p>
          <a:p>
            <a:pPr lvl="1"/>
            <a:r>
              <a:rPr lang="en-US" dirty="0" smtClean="0"/>
              <a:t>Using a decision tree like J48, it would be easy to predict if the train will get delayed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0" y="3789022"/>
            <a:ext cx="2785097" cy="30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33" y="2146301"/>
            <a:ext cx="7704667" cy="1981200"/>
          </a:xfrm>
        </p:spPr>
        <p:txBody>
          <a:bodyPr/>
          <a:lstStyle/>
          <a:p>
            <a:r>
              <a:rPr lang="en-US" dirty="0" smtClean="0"/>
              <a:t>System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23899"/>
          </a:xfrm>
        </p:spPr>
        <p:txBody>
          <a:bodyPr/>
          <a:lstStyle/>
          <a:p>
            <a:r>
              <a:rPr lang="en-US" dirty="0" smtClean="0"/>
              <a:t>References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23899"/>
            <a:ext cx="8060267" cy="6019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[1]	A. </a:t>
            </a:r>
            <a:r>
              <a:rPr lang="en-US" dirty="0" err="1"/>
              <a:t>Kumarage</a:t>
            </a:r>
            <a:r>
              <a:rPr lang="en-US" dirty="0"/>
              <a:t>, “Urban traffic congestion. the problem and its solutions,” 2002.</a:t>
            </a:r>
          </a:p>
          <a:p>
            <a:r>
              <a:rPr lang="en-US" dirty="0"/>
              <a:t>[2]	A. B. </a:t>
            </a:r>
            <a:r>
              <a:rPr lang="en-US" dirty="0" err="1"/>
              <a:t>Jayasinghe</a:t>
            </a:r>
            <a:r>
              <a:rPr lang="en-US" dirty="0"/>
              <a:t> and N. </a:t>
            </a:r>
            <a:r>
              <a:rPr lang="en-US" dirty="0" err="1"/>
              <a:t>Pathiranage</a:t>
            </a:r>
            <a:r>
              <a:rPr lang="en-US" dirty="0"/>
              <a:t>, “Centrality measures’ as a tool to identify the </a:t>
            </a:r>
            <a:r>
              <a:rPr lang="en-US" dirty="0" err="1"/>
              <a:t>transist</a:t>
            </a:r>
            <a:r>
              <a:rPr lang="en-US" dirty="0"/>
              <a:t> demand at railway stations: the case of railway network, Sri Lanka,” 2015.</a:t>
            </a:r>
          </a:p>
          <a:p>
            <a:r>
              <a:rPr lang="en-US" dirty="0"/>
              <a:t>[3]	“Economic and social infrastructure - Central Bank of Sri Lanka - ANNUAL REPORT 2012,” CENTRAL BANK OF SRI LANKA, ANNUAL REPORT 2012, Mar. 2013.</a:t>
            </a:r>
          </a:p>
          <a:p>
            <a:r>
              <a:rPr lang="en-US" dirty="0"/>
              <a:t>[4]	“Statistics, Ministry of Internal Transport,” </a:t>
            </a:r>
            <a:r>
              <a:rPr lang="en-US" i="1" dirty="0"/>
              <a:t>Ministry of Transport and Civil Aviation - Sri Lanka</a:t>
            </a:r>
            <a:r>
              <a:rPr lang="en-US" dirty="0"/>
              <a:t>, 28-Oct-2015. [Online]. Available: http://www.transport.gov.lk/web/index.php?option=com_content&amp;view=article&amp;id=141&amp;Itemid=113&amp;lang=en. [Accessed: 13-Mar-2016].</a:t>
            </a:r>
          </a:p>
          <a:p>
            <a:r>
              <a:rPr lang="en-US" dirty="0"/>
              <a:t>[5]	G. Bradley, International Association for Development of the Information Society, and Albert-</a:t>
            </a:r>
            <a:r>
              <a:rPr lang="en-US" dirty="0" err="1"/>
              <a:t>Ludwigs</a:t>
            </a:r>
            <a:r>
              <a:rPr lang="en-US" dirty="0"/>
              <a:t>-</a:t>
            </a:r>
            <a:r>
              <a:rPr lang="en-US" dirty="0" err="1"/>
              <a:t>Universität</a:t>
            </a:r>
            <a:r>
              <a:rPr lang="en-US" dirty="0"/>
              <a:t> Freiburg, Eds., </a:t>
            </a:r>
            <a:r>
              <a:rPr lang="en-US" i="1" dirty="0"/>
              <a:t>Proceedings of the IADIS International Conference ICT, Society and Human Beings 2010: part of the IADIS Multi Conference on Computer Science and Information Systems 2010 ; Freiburg, Germany, July 29 - 31, 2010</a:t>
            </a:r>
            <a:r>
              <a:rPr lang="en-US" dirty="0"/>
              <a:t>. </a:t>
            </a:r>
            <a:r>
              <a:rPr lang="en-US" dirty="0" err="1"/>
              <a:t>Lisboa</a:t>
            </a:r>
            <a:r>
              <a:rPr lang="en-US" dirty="0"/>
              <a:t>: IADIS Press, 2010.</a:t>
            </a:r>
          </a:p>
          <a:p>
            <a:r>
              <a:rPr lang="en-US" dirty="0"/>
              <a:t>[6]	S. </a:t>
            </a:r>
            <a:r>
              <a:rPr lang="en-US" dirty="0" err="1"/>
              <a:t>Rainford</a:t>
            </a:r>
            <a:r>
              <a:rPr lang="en-US" dirty="0"/>
              <a:t>, “e-Sri Lanka: An integrated approach to e-government case study,” </a:t>
            </a:r>
            <a:r>
              <a:rPr lang="en-US" i="1" dirty="0"/>
              <a:t>Reg. Dev. Dialogue</a:t>
            </a:r>
            <a:r>
              <a:rPr lang="en-US" dirty="0"/>
              <a:t>, vol. 27, no. 2, pp. 209–218, 2006.</a:t>
            </a:r>
          </a:p>
          <a:p>
            <a:r>
              <a:rPr lang="en-US" dirty="0"/>
              <a:t>[7]	ICTA, “Sri Lanka Railways - Train Schedule,” </a:t>
            </a:r>
            <a:r>
              <a:rPr lang="en-US" i="1" dirty="0"/>
              <a:t>Sri Lanka Railways</a:t>
            </a:r>
            <a:r>
              <a:rPr lang="en-US" dirty="0"/>
              <a:t>, 2011. [Online]. Available: http://eservices.railway.gov.lk/schedule. [Accessed: 13-Mar-2016].</a:t>
            </a:r>
          </a:p>
          <a:p>
            <a:r>
              <a:rPr lang="en-US" dirty="0"/>
              <a:t>[8]	G. </a:t>
            </a:r>
            <a:r>
              <a:rPr lang="en-US" dirty="0" err="1"/>
              <a:t>Bhashitha</a:t>
            </a:r>
            <a:r>
              <a:rPr lang="en-US" dirty="0"/>
              <a:t> </a:t>
            </a:r>
            <a:r>
              <a:rPr lang="en-US" dirty="0" err="1"/>
              <a:t>Nadun</a:t>
            </a:r>
            <a:r>
              <a:rPr lang="en-US" dirty="0"/>
              <a:t>, “Sri Lanka Train Schedule - Android Apps on Google Play,” </a:t>
            </a:r>
            <a:r>
              <a:rPr lang="en-US" i="1" dirty="0"/>
              <a:t>Google Play</a:t>
            </a:r>
            <a:r>
              <a:rPr lang="en-US" dirty="0"/>
              <a:t>, 04-Mar-2014. [Online]. Available: https://play.google.com/store/apps/details?id=lk.icta.mobile.apps.railway. [Accessed: 13-Mar-2016].</a:t>
            </a:r>
          </a:p>
          <a:p>
            <a:r>
              <a:rPr lang="en-US" dirty="0"/>
              <a:t>[9]	</a:t>
            </a:r>
            <a:r>
              <a:rPr lang="en-US" dirty="0" err="1"/>
              <a:t>Leelaratne</a:t>
            </a:r>
            <a:r>
              <a:rPr lang="en-US" dirty="0"/>
              <a:t>, “Train Schedules of Sri Lanka - Android Apps on Google Play,” </a:t>
            </a:r>
            <a:r>
              <a:rPr lang="en-US" i="1" dirty="0"/>
              <a:t>Google Play</a:t>
            </a:r>
            <a:r>
              <a:rPr lang="en-US" dirty="0"/>
              <a:t>, 14-Oct-2014. [Online]. Available: https://play.google.com/store/apps/details?id=com.aselalee.trainschedule. [Accessed: 13-Mar-2016</a:t>
            </a:r>
            <a:r>
              <a:rPr lang="en-US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2389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23899"/>
            <a:ext cx="8060267" cy="60198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[</a:t>
            </a:r>
            <a:r>
              <a:rPr lang="en-US" dirty="0"/>
              <a:t>10]	K. Mobiles, “Train Guide - Sri Lanka,” </a:t>
            </a:r>
            <a:r>
              <a:rPr lang="en-US" i="1" dirty="0"/>
              <a:t>Google Play</a:t>
            </a:r>
            <a:r>
              <a:rPr lang="en-US" dirty="0"/>
              <a:t>, 30-Jul-2014. [Online]. Available: https://play.google.com/store/apps/details?id=k.dw.timetable. [Accessed: 13-Mar-2016].</a:t>
            </a:r>
          </a:p>
          <a:p>
            <a:r>
              <a:rPr lang="en-US" dirty="0"/>
              <a:t>[11]	“Railway Traffic Optimisation System,” </a:t>
            </a:r>
            <a:r>
              <a:rPr lang="en-US" i="1" dirty="0"/>
              <a:t>Sri Lanka Railways</a:t>
            </a:r>
            <a:r>
              <a:rPr lang="en-US" dirty="0"/>
              <a:t>, 01-Aug-2014. [Online]. Available: www.slrail.info/tracking/timetable.php. [Accessed: 22-Nov-2015].</a:t>
            </a:r>
          </a:p>
          <a:p>
            <a:r>
              <a:rPr lang="en-US" dirty="0"/>
              <a:t>[12]	</a:t>
            </a:r>
            <a:r>
              <a:rPr lang="en-US" dirty="0" err="1"/>
              <a:t>Prasanna</a:t>
            </a:r>
            <a:r>
              <a:rPr lang="en-US" dirty="0"/>
              <a:t>, “How to search where the train is in Sri </a:t>
            </a:r>
            <a:r>
              <a:rPr lang="en-US" dirty="0" err="1"/>
              <a:t>lanka</a:t>
            </a:r>
            <a:r>
              <a:rPr lang="en-US" dirty="0"/>
              <a:t> (system to keep track of trains),” </a:t>
            </a:r>
            <a:r>
              <a:rPr lang="en-US" i="1" dirty="0"/>
              <a:t>Synergy Y</a:t>
            </a:r>
            <a:r>
              <a:rPr lang="en-US" dirty="0"/>
              <a:t>, 17-Jul-2014.</a:t>
            </a:r>
          </a:p>
          <a:p>
            <a:r>
              <a:rPr lang="en-US" dirty="0"/>
              <a:t>[13]	D. </a:t>
            </a:r>
            <a:r>
              <a:rPr lang="en-US" dirty="0" err="1"/>
              <a:t>Jayakody</a:t>
            </a:r>
            <a:r>
              <a:rPr lang="en-US" dirty="0"/>
              <a:t>, M. </a:t>
            </a:r>
            <a:r>
              <a:rPr lang="en-US" dirty="0" err="1"/>
              <a:t>Gunawardana</a:t>
            </a:r>
            <a:r>
              <a:rPr lang="en-US" dirty="0"/>
              <a:t>, N. W. </a:t>
            </a:r>
            <a:r>
              <a:rPr lang="en-US" dirty="0" err="1"/>
              <a:t>Surendra</a:t>
            </a:r>
            <a:r>
              <a:rPr lang="en-US" dirty="0"/>
              <a:t>, D. G. </a:t>
            </a:r>
            <a:r>
              <a:rPr lang="en-US" dirty="0" err="1"/>
              <a:t>Jayasekara</a:t>
            </a:r>
            <a:r>
              <a:rPr lang="en-US" dirty="0"/>
              <a:t>, C. </a:t>
            </a:r>
            <a:r>
              <a:rPr lang="en-US" dirty="0" err="1"/>
              <a:t>Upendra</a:t>
            </a:r>
            <a:r>
              <a:rPr lang="en-US" dirty="0"/>
              <a:t>, and R. De Silva, “GPS/GSM based train tracking system – utilizing mobile networks to support public transportation,” 2011.</a:t>
            </a:r>
          </a:p>
          <a:p>
            <a:r>
              <a:rPr lang="en-US" dirty="0"/>
              <a:t>[14]	N. S. </a:t>
            </a:r>
            <a:r>
              <a:rPr lang="en-US" dirty="0" err="1"/>
              <a:t>Gunasekara</a:t>
            </a:r>
            <a:r>
              <a:rPr lang="en-US" dirty="0"/>
              <a:t>, “GPS based tracking system for trains in Sri Lanka.” 07-Jan-2006.</a:t>
            </a:r>
          </a:p>
          <a:p>
            <a:r>
              <a:rPr lang="en-US" dirty="0"/>
              <a:t>[15]	ICTA, “Future Plans -  Information Technology,” </a:t>
            </a:r>
            <a:r>
              <a:rPr lang="en-US" i="1" dirty="0"/>
              <a:t>Sri Lanka Railways</a:t>
            </a:r>
            <a:r>
              <a:rPr lang="en-US" dirty="0"/>
              <a:t>, 11-Sep-2011. [Online]. Available: http://www.railway.gov.lk/web/index.php?option=com_content&amp;view=article&amp;id=126&amp;Itemid=180&amp;lang=en#IT. [Accessed: 13-Mar-2016].</a:t>
            </a:r>
          </a:p>
          <a:p>
            <a:r>
              <a:rPr lang="en-US" dirty="0"/>
              <a:t>[16]	B. </a:t>
            </a:r>
            <a:r>
              <a:rPr lang="en-US" dirty="0" err="1"/>
              <a:t>Coifman</a:t>
            </a:r>
            <a:r>
              <a:rPr lang="en-US" dirty="0"/>
              <a:t>, D. </a:t>
            </a:r>
            <a:r>
              <a:rPr lang="en-US" dirty="0" err="1"/>
              <a:t>Beymer</a:t>
            </a:r>
            <a:r>
              <a:rPr lang="en-US" dirty="0"/>
              <a:t>, P. </a:t>
            </a:r>
            <a:r>
              <a:rPr lang="en-US" dirty="0" err="1"/>
              <a:t>McLauchlan</a:t>
            </a:r>
            <a:r>
              <a:rPr lang="en-US" dirty="0"/>
              <a:t>, and J. Malik, “A real-time computer vision system for vehicle tracking and traffic surveillance,” </a:t>
            </a:r>
            <a:r>
              <a:rPr lang="en-US" i="1" dirty="0"/>
              <a:t>Transp. Res. Part C </a:t>
            </a:r>
            <a:r>
              <a:rPr lang="en-US" i="1" dirty="0" err="1"/>
              <a:t>Emerg</a:t>
            </a:r>
            <a:r>
              <a:rPr lang="en-US" i="1" dirty="0"/>
              <a:t>. Technol.</a:t>
            </a:r>
            <a:r>
              <a:rPr lang="en-US" dirty="0"/>
              <a:t>, vol. 6, no. 4, pp. 271–288, 1998.</a:t>
            </a:r>
          </a:p>
          <a:p>
            <a:r>
              <a:rPr lang="en-US" dirty="0"/>
              <a:t>[17]	D. J. Dailey, L. Li, T. Northwest, and others, “Video image processing to create a speed sensor,” Washington State Department of Transportation, 2000.</a:t>
            </a:r>
          </a:p>
          <a:p>
            <a:r>
              <a:rPr lang="en-US" dirty="0"/>
              <a:t>[18]	N. </a:t>
            </a:r>
            <a:r>
              <a:rPr lang="en-US" dirty="0" err="1"/>
              <a:t>Chadil</a:t>
            </a:r>
            <a:r>
              <a:rPr lang="en-US" dirty="0"/>
              <a:t>, A. </a:t>
            </a:r>
            <a:r>
              <a:rPr lang="en-US" dirty="0" err="1"/>
              <a:t>Russameesawang</a:t>
            </a:r>
            <a:r>
              <a:rPr lang="en-US" dirty="0"/>
              <a:t>, and P. </a:t>
            </a:r>
            <a:r>
              <a:rPr lang="en-US" dirty="0" err="1"/>
              <a:t>Keeratiwintakorn</a:t>
            </a:r>
            <a:r>
              <a:rPr lang="en-US" dirty="0"/>
              <a:t>, “Real-time tracking management system using GPS, GPRS and Google earth,” 2008, pp. 393–396.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33" y="2146300"/>
            <a:ext cx="8136467" cy="248919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67" y="94964"/>
            <a:ext cx="8681605" cy="663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58538"/>
            <a:ext cx="7955972" cy="5756562"/>
          </a:xfrm>
        </p:spPr>
        <p:txBody>
          <a:bodyPr>
            <a:normAutofit/>
          </a:bodyPr>
          <a:lstStyle/>
          <a:p>
            <a:r>
              <a:rPr lang="en-US" dirty="0"/>
              <a:t>update the train locations, compartment details, and view current and/or last known locations of a train, view </a:t>
            </a:r>
            <a:r>
              <a:rPr lang="en-US" dirty="0" smtClean="0"/>
              <a:t>analysis on </a:t>
            </a:r>
            <a:r>
              <a:rPr lang="en-US" dirty="0"/>
              <a:t>train schedules. </a:t>
            </a:r>
          </a:p>
          <a:p>
            <a:r>
              <a:rPr lang="en-US" dirty="0"/>
              <a:t>a location aware alarm clock </a:t>
            </a:r>
          </a:p>
          <a:p>
            <a:pPr lvl="1"/>
            <a:r>
              <a:rPr lang="en-US" dirty="0"/>
              <a:t>for the use of passengers to indicate when their destination has been reached </a:t>
            </a:r>
            <a:endParaRPr lang="en-US" dirty="0" smtClean="0"/>
          </a:p>
          <a:p>
            <a:r>
              <a:rPr lang="en-US" dirty="0" smtClean="0"/>
              <a:t>analytical </a:t>
            </a:r>
            <a:r>
              <a:rPr lang="en-US" dirty="0"/>
              <a:t>component available in web </a:t>
            </a:r>
            <a:r>
              <a:rPr lang="en-US" dirty="0" smtClean="0"/>
              <a:t>application </a:t>
            </a:r>
          </a:p>
          <a:p>
            <a:pPr lvl="1"/>
            <a:r>
              <a:rPr lang="en-US" dirty="0" smtClean="0"/>
              <a:t>to allow </a:t>
            </a:r>
            <a:r>
              <a:rPr lang="en-US" dirty="0"/>
              <a:t>a selected set of users to view the patterns of </a:t>
            </a:r>
            <a:r>
              <a:rPr lang="en-US" dirty="0" smtClean="0"/>
              <a:t>train schedules – to detect occurrences of delays.</a:t>
            </a:r>
            <a:endParaRPr lang="en-US" dirty="0"/>
          </a:p>
          <a:p>
            <a:r>
              <a:rPr lang="en-US" dirty="0" smtClean="0"/>
              <a:t>location-aware </a:t>
            </a:r>
            <a:r>
              <a:rPr lang="en-US" dirty="0"/>
              <a:t>android mobile application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allow the system to gather information regarding train’s location through passenger.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location would be gathered through GPS and the Network Location Provider of </a:t>
            </a:r>
            <a:r>
              <a:rPr lang="en-US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829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4" y="146918"/>
            <a:ext cx="8401050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and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963178"/>
            <a:ext cx="7990609" cy="5645439"/>
          </a:xfrm>
        </p:spPr>
        <p:txBody>
          <a:bodyPr>
            <a:normAutofit fontScale="92500"/>
          </a:bodyPr>
          <a:lstStyle/>
          <a:p>
            <a:r>
              <a:rPr lang="en-US" dirty="0"/>
              <a:t>heavy traffic congestion could be observed daily </a:t>
            </a:r>
            <a:r>
              <a:rPr lang="en-US" dirty="0" smtClean="0"/>
              <a:t>in </a:t>
            </a:r>
            <a:r>
              <a:rPr lang="en-US" dirty="0"/>
              <a:t>city areas, especially around and in city of </a:t>
            </a:r>
            <a:r>
              <a:rPr lang="en-US" dirty="0" smtClean="0"/>
              <a:t>Colombo</a:t>
            </a:r>
            <a:endParaRPr lang="en-US" dirty="0"/>
          </a:p>
          <a:p>
            <a:r>
              <a:rPr lang="en-US" dirty="0"/>
              <a:t>valuable man hours and other </a:t>
            </a:r>
            <a:r>
              <a:rPr lang="en-US" dirty="0" smtClean="0"/>
              <a:t>resources are </a:t>
            </a:r>
            <a:r>
              <a:rPr lang="en-US" dirty="0"/>
              <a:t>wasted on </a:t>
            </a:r>
            <a:r>
              <a:rPr lang="en-US" dirty="0" smtClean="0"/>
              <a:t>roads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School </a:t>
            </a:r>
            <a:r>
              <a:rPr lang="en-US" dirty="0"/>
              <a:t>students, University Students, Government and public sector employees, and general public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become one of the major concerns in </a:t>
            </a:r>
            <a:r>
              <a:rPr lang="en-US" dirty="0" smtClean="0"/>
              <a:t>country </a:t>
            </a:r>
          </a:p>
          <a:p>
            <a:r>
              <a:rPr lang="en-US" dirty="0" smtClean="0"/>
              <a:t>Possible solutions – </a:t>
            </a:r>
          </a:p>
          <a:p>
            <a:pPr lvl="1"/>
            <a:r>
              <a:rPr lang="en-US" dirty="0" smtClean="0"/>
              <a:t>introducing </a:t>
            </a:r>
            <a:r>
              <a:rPr lang="en-US" dirty="0"/>
              <a:t>proper alternative methods of </a:t>
            </a:r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enhancing </a:t>
            </a:r>
            <a:r>
              <a:rPr lang="en-US" dirty="0"/>
              <a:t>the efficiency, reliability and quality of currently available public transport systems.</a:t>
            </a:r>
          </a:p>
          <a:p>
            <a:r>
              <a:rPr lang="en-US" dirty="0" smtClean="0"/>
              <a:t>A main </a:t>
            </a:r>
            <a:r>
              <a:rPr lang="en-US" dirty="0"/>
              <a:t>mode of currently available </a:t>
            </a:r>
            <a:r>
              <a:rPr lang="en-US" dirty="0" smtClean="0"/>
              <a:t> public transportation in </a:t>
            </a:r>
            <a:r>
              <a:rPr lang="en-US" dirty="0"/>
              <a:t>S</a:t>
            </a:r>
            <a:r>
              <a:rPr lang="en-US" dirty="0" smtClean="0"/>
              <a:t>ri </a:t>
            </a:r>
            <a:r>
              <a:rPr lang="en-US" dirty="0"/>
              <a:t>L</a:t>
            </a:r>
            <a:r>
              <a:rPr lang="en-US" dirty="0" smtClean="0"/>
              <a:t>anka – Rail </a:t>
            </a:r>
            <a:r>
              <a:rPr lang="en-US" dirty="0"/>
              <a:t>transportation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very important to support and enhance railway transportation as an alternative method of </a:t>
            </a:r>
            <a:r>
              <a:rPr lang="en-US" dirty="0" smtClean="0"/>
              <a:t>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3" y="136527"/>
            <a:ext cx="8328314" cy="642792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and Motivation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779319"/>
            <a:ext cx="8017164" cy="59955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common issues could be observed in Sri Lanka train transportation are; </a:t>
            </a:r>
          </a:p>
          <a:p>
            <a:pPr lvl="1"/>
            <a:r>
              <a:rPr lang="en-US" dirty="0" smtClean="0"/>
              <a:t>Delay </a:t>
            </a:r>
            <a:r>
              <a:rPr lang="en-US" dirty="0"/>
              <a:t>of Trains </a:t>
            </a:r>
            <a:endParaRPr lang="en-US" dirty="0" smtClean="0"/>
          </a:p>
          <a:p>
            <a:pPr lvl="1"/>
            <a:r>
              <a:rPr lang="en-US" dirty="0" smtClean="0"/>
              <a:t>Cancellation of trains </a:t>
            </a:r>
            <a:r>
              <a:rPr lang="en-US" dirty="0"/>
              <a:t>without </a:t>
            </a:r>
            <a:r>
              <a:rPr lang="en-US" dirty="0" smtClean="0"/>
              <a:t>prior notification</a:t>
            </a:r>
          </a:p>
          <a:p>
            <a:pPr lvl="1"/>
            <a:r>
              <a:rPr lang="en-US" dirty="0" smtClean="0"/>
              <a:t>Train Schedule available for public – not updating frequently</a:t>
            </a:r>
          </a:p>
          <a:p>
            <a:r>
              <a:rPr lang="en-US" dirty="0" smtClean="0"/>
              <a:t>One approach to solve these issues – make train passengers aware of the situation beforehand</a:t>
            </a:r>
          </a:p>
          <a:p>
            <a:pPr lvl="1"/>
            <a:r>
              <a:rPr lang="en-US" dirty="0" smtClean="0"/>
              <a:t>Allow to make </a:t>
            </a:r>
            <a:r>
              <a:rPr lang="en-US" dirty="0"/>
              <a:t>a better decision on their method and time of </a:t>
            </a:r>
            <a:r>
              <a:rPr lang="en-US" dirty="0" smtClean="0"/>
              <a:t>transportation</a:t>
            </a:r>
          </a:p>
          <a:p>
            <a:r>
              <a:rPr lang="en-US" dirty="0" smtClean="0"/>
              <a:t>For Railway administration, to collect data </a:t>
            </a:r>
            <a:r>
              <a:rPr lang="en-US" dirty="0"/>
              <a:t>on each </a:t>
            </a:r>
            <a:r>
              <a:rPr lang="en-US" dirty="0" smtClean="0"/>
              <a:t>schedule daily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be used to </a:t>
            </a:r>
            <a:r>
              <a:rPr lang="en-US" dirty="0" err="1"/>
              <a:t>analyse</a:t>
            </a:r>
            <a:r>
              <a:rPr lang="en-US" dirty="0"/>
              <a:t> the existing issues in the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the reasons for the train delays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locations </a:t>
            </a:r>
            <a:r>
              <a:rPr lang="en-US" dirty="0"/>
              <a:t>where trains gets delayed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solutions </a:t>
            </a:r>
            <a:r>
              <a:rPr lang="en-US" dirty="0" smtClean="0"/>
              <a:t>for </a:t>
            </a:r>
            <a:r>
              <a:rPr lang="en-US" dirty="0"/>
              <a:t>them and finally enhance the service.</a:t>
            </a:r>
          </a:p>
          <a:p>
            <a:r>
              <a:rPr lang="en-US" dirty="0" smtClean="0"/>
              <a:t>For passengers, analyzed data could be used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deciding which train to travel </a:t>
            </a:r>
            <a:r>
              <a:rPr lang="en-US" dirty="0" smtClean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028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32" y="94963"/>
            <a:ext cx="8536132" cy="694747"/>
          </a:xfrm>
        </p:spPr>
        <p:txBody>
          <a:bodyPr>
            <a:normAutofit fontScale="90000"/>
          </a:bodyPr>
          <a:lstStyle/>
          <a:p>
            <a:r>
              <a:rPr lang="en-US" dirty="0"/>
              <a:t>Aims and Objectives of the </a:t>
            </a:r>
            <a:r>
              <a:rPr lang="en-US" dirty="0" smtClean="0"/>
              <a:t>CBTLS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89710"/>
            <a:ext cx="8077200" cy="6068290"/>
          </a:xfrm>
        </p:spPr>
        <p:txBody>
          <a:bodyPr>
            <a:normAutofit/>
          </a:bodyPr>
          <a:lstStyle/>
          <a:p>
            <a:r>
              <a:rPr lang="en-US" dirty="0"/>
              <a:t>The expected outcome of this research is to provide a comprehensive software application solution - named as Community Based Train Locating System (CBTLS),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train passengers in Sri </a:t>
            </a:r>
            <a:r>
              <a:rPr lang="en-US" dirty="0" smtClean="0"/>
              <a:t>Lanka</a:t>
            </a:r>
          </a:p>
          <a:p>
            <a:pPr lvl="1"/>
            <a:r>
              <a:rPr lang="en-US" dirty="0" smtClean="0"/>
              <a:t>To aid for </a:t>
            </a:r>
            <a:r>
              <a:rPr lang="en-US" dirty="0"/>
              <a:t>an efficient usage of current train transportation </a:t>
            </a:r>
            <a:r>
              <a:rPr lang="en-US" dirty="0" smtClean="0"/>
              <a:t>service.</a:t>
            </a:r>
          </a:p>
          <a:p>
            <a:r>
              <a:rPr lang="en-US" dirty="0"/>
              <a:t>For Railway </a:t>
            </a:r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the collected </a:t>
            </a:r>
            <a:r>
              <a:rPr lang="en-US" dirty="0"/>
              <a:t>data on each schedule daily, along the entire route</a:t>
            </a:r>
          </a:p>
          <a:p>
            <a:pPr lvl="1"/>
            <a:r>
              <a:rPr lang="en-US" dirty="0"/>
              <a:t>could be used to </a:t>
            </a:r>
            <a:r>
              <a:rPr lang="en-US" dirty="0" err="1"/>
              <a:t>analyse</a:t>
            </a:r>
            <a:r>
              <a:rPr lang="en-US" dirty="0"/>
              <a:t> the existing issues in the system</a:t>
            </a:r>
          </a:p>
          <a:p>
            <a:pPr lvl="2"/>
            <a:r>
              <a:rPr lang="en-US" dirty="0"/>
              <a:t>the reasons for the train delays,</a:t>
            </a:r>
          </a:p>
          <a:p>
            <a:pPr lvl="2"/>
            <a:r>
              <a:rPr lang="en-US" dirty="0"/>
              <a:t>locations where trains gets delayed</a:t>
            </a:r>
          </a:p>
          <a:p>
            <a:pPr lvl="1"/>
            <a:r>
              <a:rPr lang="en-US" dirty="0"/>
              <a:t>find solutions for them and finally enhance the service.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58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8" y="84572"/>
            <a:ext cx="8619259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Aims and </a:t>
            </a:r>
            <a:r>
              <a:rPr lang="en-US" dirty="0" smtClean="0"/>
              <a:t>Objectives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893618"/>
            <a:ext cx="8255000" cy="5964382"/>
          </a:xfrm>
        </p:spPr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features </a:t>
            </a:r>
            <a:r>
              <a:rPr lang="en-US" dirty="0" smtClean="0"/>
              <a:t>of CBTLS, which are </a:t>
            </a:r>
            <a:r>
              <a:rPr lang="en-US" dirty="0"/>
              <a:t>not available in current systems</a:t>
            </a:r>
          </a:p>
          <a:p>
            <a:pPr lvl="1"/>
            <a:r>
              <a:rPr lang="en-US" dirty="0" smtClean="0"/>
              <a:t>Facility </a:t>
            </a:r>
            <a:r>
              <a:rPr lang="en-US" dirty="0"/>
              <a:t>for the passengers to update train’s current location actively or passively</a:t>
            </a:r>
          </a:p>
          <a:p>
            <a:pPr lvl="1"/>
            <a:r>
              <a:rPr lang="en-US" dirty="0" smtClean="0"/>
              <a:t>Searching </a:t>
            </a:r>
            <a:r>
              <a:rPr lang="en-US" dirty="0"/>
              <a:t>and locating trains in real time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information about the passenger density in each compartment of the selected train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data collected over a period on a given </a:t>
            </a:r>
            <a:r>
              <a:rPr lang="en-US" dirty="0" smtClean="0"/>
              <a:t>train, and indicate more accurate travelling times.</a:t>
            </a:r>
            <a:endParaRPr lang="en-US" dirty="0"/>
          </a:p>
          <a:p>
            <a:pPr lvl="1"/>
            <a:r>
              <a:rPr lang="en-US" dirty="0" smtClean="0"/>
              <a:t>Location </a:t>
            </a:r>
            <a:r>
              <a:rPr lang="en-US" dirty="0"/>
              <a:t>based alarm to indicate if the passenger has reached the destination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 feedback on selected train schedules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0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14301"/>
            <a:ext cx="8047567" cy="711199"/>
          </a:xfrm>
        </p:spPr>
        <p:txBody>
          <a:bodyPr/>
          <a:lstStyle/>
          <a:p>
            <a:r>
              <a:rPr lang="en-US" dirty="0"/>
              <a:t>Aims and Objectives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698500"/>
            <a:ext cx="7950200" cy="6032500"/>
          </a:xfrm>
        </p:spPr>
        <p:txBody>
          <a:bodyPr>
            <a:normAutofit/>
          </a:bodyPr>
          <a:lstStyle/>
          <a:p>
            <a:r>
              <a:rPr lang="en-US" dirty="0" smtClean="0"/>
              <a:t>CBTLS will be </a:t>
            </a:r>
            <a:r>
              <a:rPr lang="en-US" dirty="0"/>
              <a:t>an enhancement and combination over the features available in currently available systems for the same purpose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Facilitate </a:t>
            </a:r>
            <a:r>
              <a:rPr lang="en-US" dirty="0"/>
              <a:t>the storage and analysis of historical data related with each train by storing them in a centralized database. </a:t>
            </a:r>
            <a:endParaRPr lang="en-US" dirty="0" smtClean="0"/>
          </a:p>
          <a:p>
            <a:r>
              <a:rPr lang="en-US" dirty="0" smtClean="0"/>
              <a:t>Authorized </a:t>
            </a:r>
            <a:r>
              <a:rPr lang="en-US" dirty="0"/>
              <a:t>users </a:t>
            </a:r>
            <a:r>
              <a:rPr lang="en-US" dirty="0" smtClean="0"/>
              <a:t>are allowed </a:t>
            </a:r>
            <a:r>
              <a:rPr lang="en-US" dirty="0"/>
              <a:t>analyze patterns of train travelling </a:t>
            </a:r>
            <a:r>
              <a:rPr lang="en-US" dirty="0" smtClean="0"/>
              <a:t>daily</a:t>
            </a:r>
            <a:r>
              <a:rPr lang="en-US" dirty="0"/>
              <a:t>.</a:t>
            </a:r>
          </a:p>
          <a:p>
            <a:r>
              <a:rPr lang="en-US" dirty="0" smtClean="0"/>
              <a:t>Users are </a:t>
            </a:r>
            <a:r>
              <a:rPr lang="en-US" dirty="0" smtClean="0"/>
              <a:t>allowed </a:t>
            </a:r>
            <a:r>
              <a:rPr lang="en-US" dirty="0"/>
              <a:t>to post their comments, criticisms and suggestions regarding a selected train. </a:t>
            </a:r>
            <a:endParaRPr lang="en-US" dirty="0" smtClean="0"/>
          </a:p>
          <a:p>
            <a:r>
              <a:rPr lang="en-US" dirty="0" smtClean="0"/>
              <a:t>Authorized </a:t>
            </a:r>
            <a:r>
              <a:rPr lang="en-US" dirty="0"/>
              <a:t>users </a:t>
            </a:r>
            <a:r>
              <a:rPr lang="en-US" dirty="0" smtClean="0"/>
              <a:t>are </a:t>
            </a:r>
            <a:r>
              <a:rPr lang="en-US" dirty="0"/>
              <a:t>allowed to view these </a:t>
            </a:r>
            <a:r>
              <a:rPr lang="en-US" dirty="0" smtClean="0"/>
              <a:t>comments, criticisms </a:t>
            </a:r>
            <a:r>
              <a:rPr lang="en-US" dirty="0"/>
              <a:t>or suggestions by the passengers.</a:t>
            </a:r>
          </a:p>
        </p:txBody>
      </p:sp>
    </p:spTree>
    <p:extLst>
      <p:ext uri="{BB962C8B-B14F-4D97-AF65-F5344CB8AC3E}">
        <p14:creationId xmlns:p14="http://schemas.microsoft.com/office/powerpoint/2010/main" val="234307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1460</TotalTime>
  <Words>2696</Words>
  <Application>Microsoft Office PowerPoint</Application>
  <PresentationFormat>On-screen Show (4:3)</PresentationFormat>
  <Paragraphs>312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Corbel</vt:lpstr>
      <vt:lpstr>Times New Roman</vt:lpstr>
      <vt:lpstr>Parallax</vt:lpstr>
      <vt:lpstr>Community Based Train Locating System (CBTLS)</vt:lpstr>
      <vt:lpstr>Content</vt:lpstr>
      <vt:lpstr>CBTLS  - Introduction</vt:lpstr>
      <vt:lpstr>Introduction – Cont.</vt:lpstr>
      <vt:lpstr>Background and Motivation</vt:lpstr>
      <vt:lpstr>Background and Motivation – Cont.</vt:lpstr>
      <vt:lpstr>Aims and Objectives of the CBTLS</vt:lpstr>
      <vt:lpstr>Aims and Objectives – Cont.</vt:lpstr>
      <vt:lpstr>Aims and Objectives – Cont.</vt:lpstr>
      <vt:lpstr>Current approaches available</vt:lpstr>
      <vt:lpstr>Current approaches available – Contd.</vt:lpstr>
      <vt:lpstr>Current approaches available – Contd.</vt:lpstr>
      <vt:lpstr>Current approaches available – Contd.</vt:lpstr>
      <vt:lpstr>Current approaches available – Contd.</vt:lpstr>
      <vt:lpstr>Research Plan</vt:lpstr>
      <vt:lpstr>Technologies Adapted</vt:lpstr>
      <vt:lpstr>Design Considerations</vt:lpstr>
      <vt:lpstr>Design Considerations – Cont.</vt:lpstr>
      <vt:lpstr>Technology Stack</vt:lpstr>
      <vt:lpstr>Analysis and Design of CBTLS</vt:lpstr>
      <vt:lpstr>Detailed Software Architecture</vt:lpstr>
      <vt:lpstr>Detailed Software Architecture - explained</vt:lpstr>
      <vt:lpstr>Implementing CBTLS for real time information</vt:lpstr>
      <vt:lpstr>Implementing CBTLS for real time information</vt:lpstr>
      <vt:lpstr>Implementing CBTLS for real time information</vt:lpstr>
      <vt:lpstr>Implementing CBTLS for real time information</vt:lpstr>
      <vt:lpstr>PowerPoint Presentation</vt:lpstr>
      <vt:lpstr>PowerPoint Presentation</vt:lpstr>
      <vt:lpstr>System Evaluation</vt:lpstr>
      <vt:lpstr>System Evaluation</vt:lpstr>
      <vt:lpstr>Conclusion and further work</vt:lpstr>
      <vt:lpstr>Conclusion and further work</vt:lpstr>
      <vt:lpstr>Conclusion and further work</vt:lpstr>
      <vt:lpstr>Conclusion and further work</vt:lpstr>
      <vt:lpstr>Conclusion and further work</vt:lpstr>
      <vt:lpstr>System Demonstration</vt:lpstr>
      <vt:lpstr>References - Cont</vt:lpstr>
      <vt:lpstr>References</vt:lpstr>
      <vt:lpstr>Thank you!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Based Train Locating System (CBTLS)</dc:title>
  <dc:creator>Nadeeshani Senevirathna</dc:creator>
  <cp:lastModifiedBy>Nadeeshani Senevirathna</cp:lastModifiedBy>
  <cp:revision>195</cp:revision>
  <dcterms:created xsi:type="dcterms:W3CDTF">2016-02-13T14:12:13Z</dcterms:created>
  <dcterms:modified xsi:type="dcterms:W3CDTF">2016-04-03T02:10:29Z</dcterms:modified>
</cp:coreProperties>
</file>