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sldIdLst>
    <p:sldId id="256" r:id="rId2"/>
    <p:sldId id="263" r:id="rId3"/>
    <p:sldId id="262" r:id="rId4"/>
    <p:sldId id="260" r:id="rId5"/>
    <p:sldId id="264" r:id="rId6"/>
    <p:sldId id="268" r:id="rId7"/>
    <p:sldId id="266" r:id="rId8"/>
    <p:sldId id="267" r:id="rId9"/>
    <p:sldId id="274" r:id="rId10"/>
    <p:sldId id="275" r:id="rId11"/>
    <p:sldId id="273" r:id="rId12"/>
    <p:sldId id="269" r:id="rId13"/>
    <p:sldId id="270" r:id="rId14"/>
    <p:sldId id="271" r:id="rId15"/>
    <p:sldId id="272" r:id="rId16"/>
    <p:sldId id="261" r:id="rId17"/>
    <p:sldId id="265"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p:nvGrpSpPr>
        <p:grpSpPr bwMode="gray">
          <a:xfrm>
            <a:off x="2336801" y="2"/>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1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p:nvGrpSpPr>
        <p:grpSpPr>
          <a:xfrm>
            <a:off x="1291456" y="6170992"/>
            <a:ext cx="12192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87739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1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6"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8"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58127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tx1"/>
                </a:solidFill>
              </a:defRPr>
            </a:lvl1pPr>
          </a:lstStyle>
          <a:p>
            <a:r>
              <a:rPr lang="en-US" noProof="0" smtClean="0"/>
              <a:t>Click to edit Master title style</a:t>
            </a:r>
            <a:endParaRPr lang="en-GB" noProof="0"/>
          </a:p>
        </p:txBody>
      </p:sp>
      <p:cxnSp>
        <p:nvCxnSpPr>
          <p:cNvPr id="11" name="Shape 10"/>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2" name="TextBox 11"/>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5" name="Content Placeholder 26"/>
          <p:cNvSpPr>
            <a:spLocks noGrp="1"/>
          </p:cNvSpPr>
          <p:nvPr>
            <p:ph sz="quarter" idx="15"/>
          </p:nvPr>
        </p:nvSpPr>
        <p:spPr>
          <a:xfrm>
            <a:off x="711200" y="1752600"/>
            <a:ext cx="107696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1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836909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lnSpc>
                <a:spcPct val="100000"/>
              </a:lnSpc>
              <a:defRPr baseline="0">
                <a:solidFill>
                  <a:schemeClr val="bg1"/>
                </a:solidFill>
              </a:defRPr>
            </a:lvl1pPr>
          </a:lstStyle>
          <a:p>
            <a:r>
              <a:rPr lang="en-US" noProof="0" smtClean="0"/>
              <a:t>Click to edit Master title style</a:t>
            </a:r>
            <a:endParaRPr lang="en-GB" noProof="0"/>
          </a:p>
        </p:txBody>
      </p:sp>
      <p:sp>
        <p:nvSpPr>
          <p:cNvPr id="3" name="Content Placeholder 2"/>
          <p:cNvSpPr>
            <a:spLocks noGrp="1"/>
          </p:cNvSpPr>
          <p:nvPr>
            <p:ph idx="1"/>
          </p:nvPr>
        </p:nvSpPr>
        <p:spPr>
          <a:xfrm>
            <a:off x="711200" y="1752600"/>
            <a:ext cx="107696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2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29" name="TextBox 28"/>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310552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2"/>
            <a:ext cx="10769600" cy="1066799"/>
          </a:xfrm>
        </p:spPr>
        <p:txBody>
          <a:bodyPr anchor="t" anchorCtr="0">
            <a:noAutofit/>
          </a:bodyPr>
          <a:lstStyle>
            <a:lvl1pPr>
              <a:lnSpc>
                <a:spcPct val="90000"/>
              </a:lnSpc>
              <a:defRPr sz="3200">
                <a:solidFill>
                  <a:schemeClr val="tx1"/>
                </a:solidFill>
              </a:defRPr>
            </a:lvl1pPr>
          </a:lstStyle>
          <a:p>
            <a:r>
              <a:rPr lang="en-US" noProof="0" smtClean="0"/>
              <a:t>Click to edit Master title style</a:t>
            </a:r>
            <a:endParaRPr lang="en-GB" noProof="0" smtClean="0"/>
          </a:p>
        </p:txBody>
      </p:sp>
      <p:sp>
        <p:nvSpPr>
          <p:cNvPr id="58" name="Subtitle 2"/>
          <p:cNvSpPr>
            <a:spLocks noGrp="1"/>
          </p:cNvSpPr>
          <p:nvPr>
            <p:ph type="subTitle" idx="1"/>
          </p:nvPr>
        </p:nvSpPr>
        <p:spPr bwMode="black">
          <a:xfrm>
            <a:off x="711200" y="1905002"/>
            <a:ext cx="107696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GB" noProof="0" smtClean="0"/>
          </a:p>
        </p:txBody>
      </p:sp>
      <p:sp>
        <p:nvSpPr>
          <p:cNvPr id="33"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4" name="TextBox 33"/>
          <p:cNvSpPr txBox="1"/>
          <p:nvPr/>
        </p:nvSpPr>
        <p:spPr>
          <a:xfrm>
            <a:off x="711200" y="6477002"/>
            <a:ext cx="3454400" cy="152399"/>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10024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baseline="0">
                <a:solidFill>
                  <a:schemeClr val="bg1"/>
                </a:solidFill>
              </a:defRPr>
            </a:lvl1pPr>
          </a:lstStyle>
          <a:p>
            <a:r>
              <a:rPr lang="en-US" noProof="0" smtClean="0"/>
              <a:t>Click to edit Master title style</a:t>
            </a:r>
            <a:endParaRPr lang="en-GB" noProof="0"/>
          </a:p>
        </p:txBody>
      </p:sp>
      <p:sp>
        <p:nvSpPr>
          <p:cNvPr id="22" name="Subtitle 2"/>
          <p:cNvSpPr>
            <a:spLocks noGrp="1"/>
          </p:cNvSpPr>
          <p:nvPr>
            <p:ph type="subTitle" idx="1"/>
          </p:nvPr>
        </p:nvSpPr>
        <p:spPr bwMode="black">
          <a:xfrm>
            <a:off x="711200" y="1905000"/>
            <a:ext cx="107696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8" name="TextBox 37"/>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1" name="Shape 10"/>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3888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711200" y="685800"/>
            <a:ext cx="10769600" cy="1066800"/>
          </a:xfrm>
        </p:spPr>
        <p:txBody>
          <a:bodyPr anchor="t" anchorCtr="0">
            <a:noAutofit/>
          </a:bodyPr>
          <a:lstStyle>
            <a:lvl1pPr>
              <a:lnSpc>
                <a:spcPct val="90000"/>
              </a:lnSpc>
              <a:defRPr sz="3200">
                <a:solidFill>
                  <a:schemeClr val="bg1"/>
                </a:solidFill>
              </a:defRPr>
            </a:lvl1pPr>
          </a:lstStyle>
          <a:p>
            <a:r>
              <a:rPr lang="en-US" noProof="0" smtClean="0"/>
              <a:t>Click to edit Master title style</a:t>
            </a:r>
            <a:endParaRPr lang="en-GB" noProof="0" smtClean="0"/>
          </a:p>
        </p:txBody>
      </p:sp>
      <p:sp>
        <p:nvSpPr>
          <p:cNvPr id="20" name="Content Placeholder 19"/>
          <p:cNvSpPr>
            <a:spLocks noGrp="1"/>
          </p:cNvSpPr>
          <p:nvPr>
            <p:ph sz="quarter" idx="13"/>
          </p:nvPr>
        </p:nvSpPr>
        <p:spPr>
          <a:xfrm>
            <a:off x="711202" y="2819400"/>
            <a:ext cx="52831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33" name="Subtitle 2"/>
          <p:cNvSpPr>
            <a:spLocks noGrp="1"/>
          </p:cNvSpPr>
          <p:nvPr>
            <p:ph type="subTitle" idx="1"/>
          </p:nvPr>
        </p:nvSpPr>
        <p:spPr bwMode="black">
          <a:xfrm>
            <a:off x="711200" y="1905001"/>
            <a:ext cx="107696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US" noProof="0" smtClean="0"/>
              <a:t>Click to edit Master subtitle style</a:t>
            </a:r>
            <a:endParaRPr lang="en-GB" noProof="0" smtClean="0"/>
          </a:p>
        </p:txBody>
      </p:sp>
      <p:sp>
        <p:nvSpPr>
          <p:cNvPr id="31"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bg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solidFill>
                  <a:schemeClr val="bg1"/>
                </a:solidFill>
                <a:latin typeface="Arial" pitchFamily="34" charset="0"/>
                <a:cs typeface="Arial" pitchFamily="34" charset="0"/>
              </a:rPr>
              <a:t>PwC</a:t>
            </a:r>
            <a:endParaRPr lang="en-GB" sz="1000" noProof="0">
              <a:solidFill>
                <a:schemeClr val="bg1"/>
              </a:solidFill>
              <a:latin typeface="Arial" pitchFamily="34" charset="0"/>
              <a:cs typeface="Arial" pitchFamily="34" charset="0"/>
            </a:endParaRPr>
          </a:p>
        </p:txBody>
      </p:sp>
      <p:cxnSp>
        <p:nvCxnSpPr>
          <p:cNvPr id="12" name="Shape 11"/>
          <p:cNvCxnSpPr/>
          <p:nvPr/>
        </p:nvCxnSpPr>
        <p:spPr>
          <a:xfrm rot="5400000" flipH="1" flipV="1">
            <a:off x="5918202" y="-4800600"/>
            <a:ext cx="152399" cy="109728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bg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318022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6820410" y="-3874008"/>
            <a:ext cx="152399" cy="9119616"/>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2527301" y="838200"/>
            <a:ext cx="7124700"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2527301" y="1828800"/>
            <a:ext cx="7124700"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2527300" y="374904"/>
            <a:ext cx="5474208"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02" name="Group 101"/>
          <p:cNvGrpSpPr>
            <a:grpSpLocks noChangeAspect="1"/>
          </p:cNvGrpSpPr>
          <p:nvPr/>
        </p:nvGrpSpPr>
        <p:grpSpPr>
          <a:xfrm>
            <a:off x="1291457" y="5768682"/>
            <a:ext cx="1643044"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grpSp>
    </p:spTree>
    <p:extLst>
      <p:ext uri="{BB962C8B-B14F-4D97-AF65-F5344CB8AC3E}">
        <p14:creationId xmlns:p14="http://schemas.microsoft.com/office/powerpoint/2010/main" val="2475593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p:nvGrpSpPr>
        <p:grpSpPr bwMode="gray">
          <a:xfrm>
            <a:off x="2336801" y="2"/>
            <a:ext cx="98552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31" name="Picture Placeholder 76"/>
          <p:cNvSpPr>
            <a:spLocks noGrp="1"/>
          </p:cNvSpPr>
          <p:nvPr>
            <p:ph type="pic" sz="quarter" idx="13"/>
          </p:nvPr>
        </p:nvSpPr>
        <p:spPr>
          <a:xfrm>
            <a:off x="812801" y="3048000"/>
            <a:ext cx="1219200" cy="762000"/>
          </a:xfrm>
        </p:spPr>
        <p:txBody>
          <a:bodyPr/>
          <a:lstStyle>
            <a:lvl1pPr>
              <a:defRPr sz="1400"/>
            </a:lvl1pPr>
          </a:lstStyle>
          <a:p>
            <a:r>
              <a:rPr lang="en-US" noProof="0" smtClean="0"/>
              <a:t>Click icon to add picture</a:t>
            </a:r>
            <a:endParaRPr lang="en-GB" noProof="0" dirty="0"/>
          </a:p>
        </p:txBody>
      </p:sp>
      <p:grpSp>
        <p:nvGrpSpPr>
          <p:cNvPr id="3" name="Group 31"/>
          <p:cNvGrpSpPr/>
          <p:nvPr/>
        </p:nvGrpSpPr>
        <p:grpSpPr>
          <a:xfrm>
            <a:off x="652115" y="2901698"/>
            <a:ext cx="1613003"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smtClean="0"/>
              <a:t>Click to add the presentation’s main title</a:t>
            </a:r>
            <a:endParaRPr lang="en-GB" noProof="0"/>
          </a:p>
        </p:txBody>
      </p:sp>
      <p:sp>
        <p:nvSpPr>
          <p:cNvPr id="46"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96" name="Group 32"/>
          <p:cNvGrpSpPr/>
          <p:nvPr/>
        </p:nvGrpSpPr>
        <p:grpSpPr>
          <a:xfrm>
            <a:off x="1291456" y="6170992"/>
            <a:ext cx="12192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61252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p:nvGrpSpPr>
        <p:grpSpPr bwMode="gray">
          <a:xfrm>
            <a:off x="2336801" y="2"/>
            <a:ext cx="98552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a:p>
          </p:txBody>
        </p:sp>
      </p:grpSp>
      <p:sp>
        <p:nvSpPr>
          <p:cNvPr id="54"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sp>
        <p:nvSpPr>
          <p:cNvPr id="17" name="Picture Placeholder 76"/>
          <p:cNvSpPr>
            <a:spLocks noGrp="1"/>
          </p:cNvSpPr>
          <p:nvPr>
            <p:ph type="pic" sz="quarter" idx="13"/>
          </p:nvPr>
        </p:nvSpPr>
        <p:spPr>
          <a:xfrm>
            <a:off x="2336800" y="2899978"/>
            <a:ext cx="8432800" cy="3272223"/>
          </a:xfrm>
        </p:spPr>
        <p:txBody>
          <a:bodyPr/>
          <a:lstStyle>
            <a:lvl1pPr>
              <a:defRPr sz="1400"/>
            </a:lvl1pPr>
          </a:lstStyle>
          <a:p>
            <a:r>
              <a:rPr lang="en-US" noProof="0" smtClean="0"/>
              <a:t>Click icon to add picture</a:t>
            </a:r>
            <a:endParaRPr lang="en-GB" noProof="0" dirty="0"/>
          </a:p>
        </p:txBody>
      </p:sp>
      <p:grpSp>
        <p:nvGrpSpPr>
          <p:cNvPr id="18" name="Group 32"/>
          <p:cNvGrpSpPr/>
          <p:nvPr/>
        </p:nvGrpSpPr>
        <p:grpSpPr>
          <a:xfrm>
            <a:off x="1291456" y="6170992"/>
            <a:ext cx="12192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331246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a:lvl1p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7"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2" name="TextBox 31"/>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5" name="Shape 14"/>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0"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0617697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9855200" y="685802"/>
            <a:ext cx="23368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1" name="Rectangle 648"/>
          <p:cNvSpPr>
            <a:spLocks noChangeArrowheads="1"/>
          </p:cNvSpPr>
          <p:nvPr/>
        </p:nvSpPr>
        <p:spPr bwMode="gray">
          <a:xfrm>
            <a:off x="2336800" y="0"/>
            <a:ext cx="75184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83" name="Rectangle 650"/>
          <p:cNvSpPr>
            <a:spLocks noChangeArrowheads="1"/>
          </p:cNvSpPr>
          <p:nvPr/>
        </p:nvSpPr>
        <p:spPr bwMode="gray">
          <a:xfrm>
            <a:off x="2336800" y="685800"/>
            <a:ext cx="75184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50" name="Title 1"/>
          <p:cNvSpPr>
            <a:spLocks noGrp="1"/>
          </p:cNvSpPr>
          <p:nvPr>
            <p:ph type="ctrTitle" hasCustomPrompt="1"/>
          </p:nvPr>
        </p:nvSpPr>
        <p:spPr bwMode="white">
          <a:xfrm>
            <a:off x="2527301" y="838200"/>
            <a:ext cx="7124700"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2527301" y="1828800"/>
            <a:ext cx="7124700"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2527300" y="374904"/>
            <a:ext cx="5474208"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smtClean="0"/>
              <a:t>www.pwc.com</a:t>
            </a:r>
            <a:endParaRPr lang="en-GB" noProof="0"/>
          </a:p>
        </p:txBody>
      </p:sp>
      <p:grpSp>
        <p:nvGrpSpPr>
          <p:cNvPr id="11" name="Group 32"/>
          <p:cNvGrpSpPr/>
          <p:nvPr/>
        </p:nvGrpSpPr>
        <p:grpSpPr>
          <a:xfrm>
            <a:off x="1291456" y="6170992"/>
            <a:ext cx="12192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800"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800" noProof="0"/>
            </a:p>
          </p:txBody>
        </p:sp>
      </p:grpSp>
    </p:spTree>
    <p:extLst>
      <p:ext uri="{BB962C8B-B14F-4D97-AF65-F5344CB8AC3E}">
        <p14:creationId xmlns:p14="http://schemas.microsoft.com/office/powerpoint/2010/main" val="2090310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lvl1pPr>
              <a:defRPr sz="3200">
                <a:solidFill>
                  <a:schemeClr val="tx1"/>
                </a:solidFill>
              </a:defRPr>
            </a:lvl1pPr>
          </a:lstStyle>
          <a:p>
            <a:r>
              <a:rPr lang="en-US" noProof="0" smtClean="0"/>
              <a:t>Click to edit Master title style</a:t>
            </a:r>
            <a:endParaRPr lang="en-GB" noProof="0"/>
          </a:p>
        </p:txBody>
      </p:sp>
      <p:sp>
        <p:nvSpPr>
          <p:cNvPr id="11" name="Text Placeholder 10"/>
          <p:cNvSpPr>
            <a:spLocks noGrp="1"/>
          </p:cNvSpPr>
          <p:nvPr>
            <p:ph type="body" sz="quarter" idx="10" hasCustomPrompt="1"/>
          </p:nvPr>
        </p:nvSpPr>
        <p:spPr>
          <a:xfrm>
            <a:off x="711200" y="5867400"/>
            <a:ext cx="6400800" cy="762000"/>
          </a:xfrm>
        </p:spPr>
        <p:txBody>
          <a:bodyPr anchor="b"/>
          <a:lstStyle>
            <a:lvl1pPr>
              <a:defRPr sz="900">
                <a:latin typeface="Arial" pitchFamily="34" charset="0"/>
                <a:cs typeface="Arial" pitchFamily="34" charset="0"/>
              </a:defRPr>
            </a:lvl1pPr>
          </a:lstStyle>
          <a:p>
            <a:pPr lvl="0"/>
            <a:r>
              <a:rPr lang="en-GB" noProof="0" smtClean="0"/>
              <a:t>Add legal and copyright disclaimers here.</a:t>
            </a:r>
            <a:endParaRPr lang="en-GB" noProof="0"/>
          </a:p>
        </p:txBody>
      </p:sp>
      <p:cxnSp>
        <p:nvCxnSpPr>
          <p:cNvPr id="7" name="Shape 6"/>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4913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F96933-BCDE-45FD-84DA-E092D0EBF93C}"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042A2-7A88-4EA8-B710-7DBEA843F749}" type="slidenum">
              <a:rPr lang="en-US" smtClean="0"/>
              <a:t>‹#›</a:t>
            </a:fld>
            <a:endParaRPr lang="en-US"/>
          </a:p>
        </p:txBody>
      </p:sp>
    </p:spTree>
    <p:extLst>
      <p:ext uri="{BB962C8B-B14F-4D97-AF65-F5344CB8AC3E}">
        <p14:creationId xmlns:p14="http://schemas.microsoft.com/office/powerpoint/2010/main" val="37289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1752602"/>
            <a:ext cx="52832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2" y="1752600"/>
            <a:ext cx="5283199" cy="44196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62" name="Shape 61"/>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09654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1"/>
            <a:ext cx="10769600" cy="914400"/>
          </a:xfrm>
        </p:spPr>
        <p:txBody>
          <a:bodyPr/>
          <a:lstStyle/>
          <a:p>
            <a:r>
              <a:rPr lang="en-US" noProof="0" smtClean="0"/>
              <a:t>Click to edit Master title style</a:t>
            </a:r>
            <a:endParaRPr lang="en-GB" noProof="0"/>
          </a:p>
        </p:txBody>
      </p:sp>
      <p:sp>
        <p:nvSpPr>
          <p:cNvPr id="27" name="Content Placeholder 26"/>
          <p:cNvSpPr>
            <a:spLocks noGrp="1"/>
          </p:cNvSpPr>
          <p:nvPr>
            <p:ph sz="quarter" idx="13"/>
          </p:nvPr>
        </p:nvSpPr>
        <p:spPr>
          <a:xfrm>
            <a:off x="711200" y="1752602"/>
            <a:ext cx="34544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28" name="Content Placeholder 26"/>
          <p:cNvSpPr>
            <a:spLocks noGrp="1"/>
          </p:cNvSpPr>
          <p:nvPr>
            <p:ph sz="quarter" idx="14"/>
          </p:nvPr>
        </p:nvSpPr>
        <p:spPr>
          <a:xfrm>
            <a:off x="4368802" y="1752602"/>
            <a:ext cx="3454399"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8026400" y="1752602"/>
            <a:ext cx="3454400" cy="441959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6"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7" name="TextBox 36"/>
          <p:cNvSpPr txBox="1"/>
          <p:nvPr/>
        </p:nvSpPr>
        <p:spPr>
          <a:xfrm>
            <a:off x="711200" y="6477001"/>
            <a:ext cx="3454400" cy="152401"/>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9" name="Shape 18"/>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63542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711200" y="3352800"/>
            <a:ext cx="5283200" cy="28194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1" name="Content Placeholder 26"/>
          <p:cNvSpPr>
            <a:spLocks noGrp="1"/>
          </p:cNvSpPr>
          <p:nvPr>
            <p:ph sz="quarter" idx="15"/>
          </p:nvPr>
        </p:nvSpPr>
        <p:spPr>
          <a:xfrm>
            <a:off x="6197600" y="3352800"/>
            <a:ext cx="5283201" cy="28194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3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33" name="TextBox 32"/>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sp>
        <p:nvSpPr>
          <p:cNvPr id="13" name="Text Placeholder 12"/>
          <p:cNvSpPr>
            <a:spLocks noGrp="1"/>
          </p:cNvSpPr>
          <p:nvPr>
            <p:ph type="body" sz="quarter" idx="16"/>
          </p:nvPr>
        </p:nvSpPr>
        <p:spPr>
          <a:xfrm>
            <a:off x="711200" y="1752600"/>
            <a:ext cx="10769600" cy="1447800"/>
          </a:xfrm>
        </p:spPr>
        <p:txBody>
          <a:bodyPr/>
          <a:lstStyle/>
          <a:p>
            <a:pPr lvl="0"/>
            <a:r>
              <a:rPr lang="en-US" noProof="0" smtClean="0"/>
              <a:t>Edit Master text styles</a:t>
            </a: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0343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28" name="Content Placeholder 26"/>
          <p:cNvSpPr>
            <a:spLocks noGrp="1"/>
          </p:cNvSpPr>
          <p:nvPr>
            <p:ph sz="quarter" idx="14"/>
          </p:nvPr>
        </p:nvSpPr>
        <p:spPr>
          <a:xfrm>
            <a:off x="8026400" y="1752600"/>
            <a:ext cx="3454400" cy="2133600"/>
          </a:xfrm>
        </p:spPr>
        <p:txBody>
          <a:bodyPr/>
          <a:lstStyle/>
          <a:p>
            <a:pPr lvl="0"/>
            <a:r>
              <a:rPr lang="en-US" noProof="0" smtClean="0"/>
              <a:t>Edit Master text styles</a:t>
            </a:r>
          </a:p>
        </p:txBody>
      </p:sp>
      <p:sp>
        <p:nvSpPr>
          <p:cNvPr id="31" name="Content Placeholder 26"/>
          <p:cNvSpPr>
            <a:spLocks noGrp="1"/>
          </p:cNvSpPr>
          <p:nvPr>
            <p:ph sz="quarter" idx="15"/>
          </p:nvPr>
        </p:nvSpPr>
        <p:spPr>
          <a:xfrm>
            <a:off x="8026400" y="4038600"/>
            <a:ext cx="3454400" cy="2133600"/>
          </a:xfrm>
        </p:spPr>
        <p:txBody>
          <a:bodyPr/>
          <a:lstStyle/>
          <a:p>
            <a:pPr lvl="0"/>
            <a:r>
              <a:rPr lang="en-US" noProof="0" smtClean="0"/>
              <a:t>Edit Master text styles</a:t>
            </a:r>
          </a:p>
        </p:txBody>
      </p:sp>
      <p:sp>
        <p:nvSpPr>
          <p:cNvPr id="13" name="Text Placeholder 12"/>
          <p:cNvSpPr>
            <a:spLocks noGrp="1"/>
          </p:cNvSpPr>
          <p:nvPr>
            <p:ph type="body" sz="quarter" idx="16"/>
          </p:nvPr>
        </p:nvSpPr>
        <p:spPr>
          <a:xfrm>
            <a:off x="711200" y="1752600"/>
            <a:ext cx="7112000" cy="4419600"/>
          </a:xfrm>
        </p:spPr>
        <p:txBody>
          <a:bodyPr/>
          <a:lstStyle/>
          <a:p>
            <a:pPr lvl="0"/>
            <a:r>
              <a:rPr lang="en-US" noProof="0" smtClean="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31550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711200" y="1752600"/>
            <a:ext cx="3454400" cy="2133600"/>
          </a:xfrm>
        </p:spPr>
        <p:txBody>
          <a:bodyPr/>
          <a:lstStyle/>
          <a:p>
            <a:pPr lvl="0"/>
            <a:r>
              <a:rPr lang="en-US" noProof="0" smtClean="0"/>
              <a:t>Edit Master text styles</a:t>
            </a:r>
          </a:p>
        </p:txBody>
      </p:sp>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31" name="Content Placeholder 26"/>
          <p:cNvSpPr>
            <a:spLocks noGrp="1"/>
          </p:cNvSpPr>
          <p:nvPr>
            <p:ph sz="quarter" idx="15"/>
          </p:nvPr>
        </p:nvSpPr>
        <p:spPr>
          <a:xfrm>
            <a:off x="711200" y="4038600"/>
            <a:ext cx="3454400" cy="2133600"/>
          </a:xfrm>
        </p:spPr>
        <p:txBody>
          <a:bodyPr/>
          <a:lstStyle/>
          <a:p>
            <a:pPr lvl="0"/>
            <a:r>
              <a:rPr lang="en-US" noProof="0" smtClean="0"/>
              <a:t>Edit Master text styles</a:t>
            </a:r>
          </a:p>
        </p:txBody>
      </p:sp>
      <p:sp>
        <p:nvSpPr>
          <p:cNvPr id="13" name="Text Placeholder 12"/>
          <p:cNvSpPr>
            <a:spLocks noGrp="1"/>
          </p:cNvSpPr>
          <p:nvPr>
            <p:ph type="body" sz="quarter" idx="16"/>
          </p:nvPr>
        </p:nvSpPr>
        <p:spPr>
          <a:xfrm>
            <a:off x="4368800" y="1752600"/>
            <a:ext cx="7112000" cy="4419600"/>
          </a:xfrm>
        </p:spPr>
        <p:txBody>
          <a:bodyPr/>
          <a:lstStyle/>
          <a:p>
            <a:pPr lvl="0"/>
            <a:r>
              <a:rPr lang="en-US" noProof="0" smtClean="0"/>
              <a:t>Edit Master text styles</a:t>
            </a:r>
          </a:p>
        </p:txBody>
      </p:sp>
      <p:sp>
        <p:nvSpPr>
          <p:cNvPr id="19"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20" name="TextBox 19"/>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4" name="Shape 13"/>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2"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295058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4368800" y="685800"/>
            <a:ext cx="7112000" cy="914400"/>
          </a:xfrm>
        </p:spPr>
        <p:txBody>
          <a:bodyPr/>
          <a:lstStyle>
            <a:lvl1pPr>
              <a:defRPr/>
            </a:lvl1pPr>
          </a:lstStyle>
          <a:p>
            <a:r>
              <a:rPr lang="en-US" noProof="1" smtClean="0"/>
              <a:t>Click to edit Master title style</a:t>
            </a:r>
            <a:endParaRPr lang="en-GB" noProof="1"/>
          </a:p>
        </p:txBody>
      </p:sp>
      <p:sp>
        <p:nvSpPr>
          <p:cNvPr id="31" name="Content Placeholder 26"/>
          <p:cNvSpPr>
            <a:spLocks noGrp="1"/>
          </p:cNvSpPr>
          <p:nvPr>
            <p:ph sz="quarter" idx="15"/>
          </p:nvPr>
        </p:nvSpPr>
        <p:spPr>
          <a:xfrm>
            <a:off x="4368800" y="1752600"/>
            <a:ext cx="7112000" cy="4419600"/>
          </a:xfrm>
        </p:spPr>
        <p:txBody>
          <a:bodyPr/>
          <a:lstStyle>
            <a:lvl1pPr>
              <a:defRPr baseline="0"/>
            </a:lvl1pPr>
          </a:lstStyle>
          <a:p>
            <a:pPr lvl="0"/>
            <a:r>
              <a:rPr lang="en-US" noProof="1" smtClean="0"/>
              <a:t>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en-GB" noProof="1"/>
          </a:p>
        </p:txBody>
      </p:sp>
      <p:sp>
        <p:nvSpPr>
          <p:cNvPr id="12" name="Text Placeholder 11"/>
          <p:cNvSpPr>
            <a:spLocks noGrp="1"/>
          </p:cNvSpPr>
          <p:nvPr>
            <p:ph type="body" sz="quarter" idx="16"/>
          </p:nvPr>
        </p:nvSpPr>
        <p:spPr>
          <a:xfrm>
            <a:off x="711200" y="1752600"/>
            <a:ext cx="3454400" cy="2130552"/>
          </a:xfrm>
        </p:spPr>
        <p:txBody>
          <a:bodyPr/>
          <a:lstStyle>
            <a:lvl1pPr>
              <a:defRPr sz="2400" b="1" i="1" baseline="0">
                <a:solidFill>
                  <a:schemeClr val="tx2"/>
                </a:solidFill>
              </a:defRPr>
            </a:lvl1pPr>
          </a:lstStyle>
          <a:p>
            <a:pPr lvl="0"/>
            <a:r>
              <a:rPr lang="en-US" noProof="1" smtClean="0"/>
              <a:t>Edit Master text styles</a:t>
            </a:r>
          </a:p>
        </p:txBody>
      </p:sp>
      <p:sp>
        <p:nvSpPr>
          <p:cNvPr id="18"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9" name="TextBox 18"/>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1" smtClean="0">
                <a:latin typeface="Arial" pitchFamily="34" charset="0"/>
                <a:cs typeface="Arial" pitchFamily="34" charset="0"/>
              </a:rPr>
              <a:t>PwC</a:t>
            </a:r>
            <a:endParaRPr lang="en-GB" sz="1000" noProof="1">
              <a:latin typeface="Arial" pitchFamily="34" charset="0"/>
              <a:cs typeface="Arial" pitchFamily="34" charset="0"/>
            </a:endParaRPr>
          </a:p>
        </p:txBody>
      </p:sp>
      <p:cxnSp>
        <p:nvCxnSpPr>
          <p:cNvPr id="30" name="Shape 29"/>
          <p:cNvCxnSpPr/>
          <p:nvPr/>
        </p:nvCxnSpPr>
        <p:spPr>
          <a:xfrm rot="5400000" flipH="1" flipV="1">
            <a:off x="7747002" y="-2971800"/>
            <a:ext cx="152399" cy="73152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11"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96303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711200" y="685800"/>
            <a:ext cx="10769600" cy="914400"/>
          </a:xfrm>
        </p:spPr>
        <p:txBody>
          <a:bodyPr/>
          <a:lstStyle/>
          <a:p>
            <a:r>
              <a:rPr lang="en-US" noProof="0" smtClean="0"/>
              <a:t>Click to edit Master title style</a:t>
            </a:r>
            <a:endParaRPr lang="en-GB" noProof="0"/>
          </a:p>
        </p:txBody>
      </p:sp>
      <p:sp>
        <p:nvSpPr>
          <p:cNvPr id="12" name="Footer Placeholder 4"/>
          <p:cNvSpPr>
            <a:spLocks noGrp="1"/>
          </p:cNvSpPr>
          <p:nvPr>
            <p:ph type="ftr" sz="quarter" idx="3"/>
          </p:nvPr>
        </p:nvSpPr>
        <p:spPr>
          <a:xfrm>
            <a:off x="711200" y="6324600"/>
            <a:ext cx="7010400" cy="152400"/>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
        <p:nvSpPr>
          <p:cNvPr id="16" name="TextBox 15"/>
          <p:cNvSpPr txBox="1"/>
          <p:nvPr/>
        </p:nvSpPr>
        <p:spPr>
          <a:xfrm>
            <a:off x="711200" y="6477001"/>
            <a:ext cx="3454400" cy="152400"/>
          </a:xfrm>
          <a:prstGeom prst="rect">
            <a:avLst/>
          </a:prstGeom>
          <a:noFill/>
        </p:spPr>
        <p:txBody>
          <a:bodyPr vert="horz" wrap="square" lIns="0" tIns="0" rIns="0" bIns="0" rtlCol="0" anchor="t" anchorCtr="0">
            <a:noAutofit/>
          </a:bodyPr>
          <a:lstStyle/>
          <a:p>
            <a:r>
              <a:rPr lang="en-GB" sz="1000" noProof="0" smtClean="0">
                <a:latin typeface="Arial" pitchFamily="34" charset="0"/>
                <a:cs typeface="Arial" pitchFamily="34" charset="0"/>
              </a:rPr>
              <a:t>PwC</a:t>
            </a:r>
            <a:endParaRPr lang="en-GB" sz="1000" noProof="0">
              <a:latin typeface="Arial" pitchFamily="34" charset="0"/>
              <a:cs typeface="Arial" pitchFamily="34" charset="0"/>
            </a:endParaRPr>
          </a:p>
        </p:txBody>
      </p:sp>
      <p:cxnSp>
        <p:nvCxnSpPr>
          <p:cNvPr id="10" name="Shape 9"/>
          <p:cNvCxnSpPr/>
          <p:nvPr/>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9"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Tree>
    <p:extLst>
      <p:ext uri="{BB962C8B-B14F-4D97-AF65-F5344CB8AC3E}">
        <p14:creationId xmlns:p14="http://schemas.microsoft.com/office/powerpoint/2010/main" val="1002677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11201" y="685800"/>
            <a:ext cx="10769601" cy="914400"/>
          </a:xfrm>
          <a:prstGeom prst="rect">
            <a:avLst/>
          </a:prstGeom>
        </p:spPr>
        <p:txBody>
          <a:bodyPr vert="horz" lIns="0" tIns="0" rIns="0" bIns="0" rtlCol="0" anchor="t" anchorCtr="0">
            <a:noAutofit/>
          </a:bodyPr>
          <a:lstStyle/>
          <a:p>
            <a:r>
              <a:rPr lang="en-GB" noProof="0" smtClean="0"/>
              <a:t>Click to edit</a:t>
            </a:r>
            <a:br>
              <a:rPr lang="en-GB" noProof="0" smtClean="0"/>
            </a:br>
            <a:r>
              <a:rPr lang="en-GB" noProof="0" smtClean="0"/>
              <a:t>Master title style</a:t>
            </a:r>
            <a:endParaRPr lang="en-GB" noProof="0"/>
          </a:p>
        </p:txBody>
      </p:sp>
      <p:sp>
        <p:nvSpPr>
          <p:cNvPr id="3" name="Text Placeholder 2"/>
          <p:cNvSpPr>
            <a:spLocks noGrp="1"/>
          </p:cNvSpPr>
          <p:nvPr>
            <p:ph type="body" idx="1"/>
          </p:nvPr>
        </p:nvSpPr>
        <p:spPr>
          <a:xfrm>
            <a:off x="711202" y="1752600"/>
            <a:ext cx="10769599" cy="441960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smtClean="0"/>
          </a:p>
        </p:txBody>
      </p:sp>
      <p:sp>
        <p:nvSpPr>
          <p:cNvPr id="4" name="Slide Number Placeholder 5"/>
          <p:cNvSpPr>
            <a:spLocks noGrp="1"/>
          </p:cNvSpPr>
          <p:nvPr>
            <p:ph type="sldNum" sz="quarter" idx="4"/>
          </p:nvPr>
        </p:nvSpPr>
        <p:spPr>
          <a:xfrm>
            <a:off x="9448800" y="6477000"/>
            <a:ext cx="2036064"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3AA042A2-7A88-4EA8-B710-7DBEA843F749}" type="slidenum">
              <a:rPr lang="en-US" smtClean="0"/>
              <a:t>‹#›</a:t>
            </a:fld>
            <a:endParaRPr lang="en-US"/>
          </a:p>
        </p:txBody>
      </p:sp>
      <p:sp>
        <p:nvSpPr>
          <p:cNvPr id="6" name="Date Placeholder 3"/>
          <p:cNvSpPr>
            <a:spLocks noGrp="1"/>
          </p:cNvSpPr>
          <p:nvPr>
            <p:ph type="dt" sz="half" idx="2"/>
          </p:nvPr>
        </p:nvSpPr>
        <p:spPr>
          <a:xfrm>
            <a:off x="9448800" y="6324600"/>
            <a:ext cx="2032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C0F96933-BCDE-45FD-84DA-E092D0EBF93C}" type="datetimeFigureOut">
              <a:rPr lang="en-US" smtClean="0"/>
              <a:t>5/21/2018</a:t>
            </a:fld>
            <a:endParaRPr lang="en-US"/>
          </a:p>
        </p:txBody>
      </p:sp>
      <p:sp>
        <p:nvSpPr>
          <p:cNvPr id="7" name="Footer Placeholder 4"/>
          <p:cNvSpPr>
            <a:spLocks noGrp="1"/>
          </p:cNvSpPr>
          <p:nvPr>
            <p:ph type="ftr" sz="quarter" idx="3"/>
          </p:nvPr>
        </p:nvSpPr>
        <p:spPr>
          <a:xfrm>
            <a:off x="707136" y="6324600"/>
            <a:ext cx="7014464"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309061429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Lst>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atlassian.com/agile/scrum" TargetMode="External"/><Relationship Id="rId3" Type="http://schemas.openxmlformats.org/officeDocument/2006/relationships/hyperlink" Target="http://agilemanifesto.org/" TargetMode="External"/><Relationship Id="rId7" Type="http://schemas.openxmlformats.org/officeDocument/2006/relationships/hyperlink" Target="https://www.scrumguides.org/docs/scrumguide/v2017/2017-Scrum-Guide-US.pdf#zoom=100" TargetMode="External"/><Relationship Id="rId12" Type="http://schemas.openxmlformats.org/officeDocument/2006/relationships/hyperlink" Target="http://www.agilenutshell.com/" TargetMode="External"/><Relationship Id="rId2" Type="http://schemas.openxmlformats.org/officeDocument/2006/relationships/hyperlink" Target="https://www.scrum.org/resources/what-is-scrum" TargetMode="External"/><Relationship Id="rId1" Type="http://schemas.openxmlformats.org/officeDocument/2006/relationships/slideLayout" Target="../slideLayouts/slideLayout2.xml"/><Relationship Id="rId6" Type="http://schemas.openxmlformats.org/officeDocument/2006/relationships/hyperlink" Target="https://www.cprime.com/2015/03/5-tips-to-manage-scrum-processes-in-the-real-world/" TargetMode="External"/><Relationship Id="rId11" Type="http://schemas.openxmlformats.org/officeDocument/2006/relationships/hyperlink" Target="https://www.youtube.com/watch?v=sCCUEtjCpCs" TargetMode="External"/><Relationship Id="rId5" Type="http://schemas.openxmlformats.org/officeDocument/2006/relationships/hyperlink" Target="http://www.mountaingoatsoftware.com/agile/scrum" TargetMode="External"/><Relationship Id="rId10" Type="http://schemas.openxmlformats.org/officeDocument/2006/relationships/hyperlink" Target="https://www.youtube.com/watch?v=LvRVnFmLpSA" TargetMode="External"/><Relationship Id="rId4" Type="http://schemas.openxmlformats.org/officeDocument/2006/relationships/hyperlink" Target="https://www.cprime.com/resources/what-is-agile-what-is-scrum/" TargetMode="External"/><Relationship Id="rId9" Type="http://schemas.openxmlformats.org/officeDocument/2006/relationships/hyperlink" Target="http://www.agilenutshell.com/what_is_ag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Scrum </a:t>
            </a:r>
            <a:r>
              <a:rPr lang="en-US" dirty="0" smtClean="0"/>
              <a:t>Process Framework</a:t>
            </a:r>
            <a:endParaRPr lang="en-US" dirty="0"/>
          </a:p>
        </p:txBody>
      </p:sp>
      <p:sp>
        <p:nvSpPr>
          <p:cNvPr id="5" name="Subtitle 4"/>
          <p:cNvSpPr>
            <a:spLocks noGrp="1"/>
          </p:cNvSpPr>
          <p:nvPr>
            <p:ph type="subTitle" idx="1"/>
          </p:nvPr>
        </p:nvSpPr>
        <p:spPr/>
        <p:txBody>
          <a:bodyPr/>
          <a:lstStyle/>
          <a:p>
            <a:r>
              <a:rPr lang="en-US" dirty="0" smtClean="0"/>
              <a:t>Training Session</a:t>
            </a:r>
          </a:p>
          <a:p>
            <a:r>
              <a:rPr lang="en-US" dirty="0" smtClean="0"/>
              <a:t>2018/05/22</a:t>
            </a:r>
            <a:endParaRPr lang="en-US" dirty="0"/>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25212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master</a:t>
            </a:r>
          </a:p>
        </p:txBody>
      </p:sp>
      <p:sp>
        <p:nvSpPr>
          <p:cNvPr id="3" name="Content Placeholder 2"/>
          <p:cNvSpPr>
            <a:spLocks noGrp="1"/>
          </p:cNvSpPr>
          <p:nvPr>
            <p:ph sz="quarter" idx="15"/>
          </p:nvPr>
        </p:nvSpPr>
        <p:spPr>
          <a:xfrm>
            <a:off x="955899" y="1600200"/>
            <a:ext cx="10769600" cy="4419600"/>
          </a:xfrm>
        </p:spPr>
        <p:txBody>
          <a:bodyPr/>
          <a:lstStyle/>
          <a:p>
            <a:r>
              <a:rPr lang="en-GB" dirty="0" smtClean="0"/>
              <a:t>Acts </a:t>
            </a:r>
            <a:r>
              <a:rPr lang="en-GB" dirty="0"/>
              <a:t>as a facilitator for the Product Owner and the team. </a:t>
            </a:r>
            <a:endParaRPr lang="en-GB" dirty="0" smtClean="0"/>
          </a:p>
          <a:p>
            <a:r>
              <a:rPr lang="en-GB" dirty="0" smtClean="0"/>
              <a:t>The </a:t>
            </a:r>
            <a:r>
              <a:rPr lang="en-GB" dirty="0"/>
              <a:t>Scrum </a:t>
            </a:r>
            <a:r>
              <a:rPr lang="en-GB" dirty="0" smtClean="0"/>
              <a:t>Master </a:t>
            </a:r>
            <a:r>
              <a:rPr lang="en-GB" dirty="0"/>
              <a:t>does not manage the team</a:t>
            </a:r>
            <a:r>
              <a:rPr lang="en-GB" dirty="0" smtClean="0"/>
              <a:t>.</a:t>
            </a:r>
          </a:p>
          <a:p>
            <a:r>
              <a:rPr lang="en-GB" dirty="0" smtClean="0"/>
              <a:t>Works </a:t>
            </a:r>
            <a:r>
              <a:rPr lang="en-GB" dirty="0"/>
              <a:t>to remove any </a:t>
            </a:r>
            <a:r>
              <a:rPr lang="en-GB" dirty="0" smtClean="0"/>
              <a:t>obstacles </a:t>
            </a:r>
            <a:r>
              <a:rPr lang="en-GB" dirty="0"/>
              <a:t>that are obstructing the team from achieving its sprint goals. </a:t>
            </a:r>
            <a:endParaRPr lang="en-GB" dirty="0" smtClean="0"/>
          </a:p>
          <a:p>
            <a:r>
              <a:rPr lang="en-GB" dirty="0" smtClean="0"/>
              <a:t>Helps </a:t>
            </a:r>
            <a:r>
              <a:rPr lang="en-GB" dirty="0"/>
              <a:t>the team remain creative and productive while making sure its successes are visible to the Product Owner. </a:t>
            </a:r>
            <a:endParaRPr lang="en-GB" dirty="0" smtClean="0"/>
          </a:p>
          <a:p>
            <a:r>
              <a:rPr lang="en-GB" dirty="0" smtClean="0"/>
              <a:t>The </a:t>
            </a:r>
            <a:r>
              <a:rPr lang="en-GB" dirty="0"/>
              <a:t>Scrum Master also works to advise the Product Owner about how to maximize ROI for the team.</a:t>
            </a:r>
            <a:endParaRPr lang="en-US" dirty="0"/>
          </a:p>
        </p:txBody>
      </p:sp>
    </p:spTree>
    <p:extLst>
      <p:ext uri="{BB962C8B-B14F-4D97-AF65-F5344CB8AC3E}">
        <p14:creationId xmlns:p14="http://schemas.microsoft.com/office/powerpoint/2010/main" val="221514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ceremonies of Scrum</a:t>
            </a:r>
            <a:endParaRPr lang="en-US" dirty="0"/>
          </a:p>
        </p:txBody>
      </p:sp>
      <p:sp>
        <p:nvSpPr>
          <p:cNvPr id="3" name="Content Placeholder 2"/>
          <p:cNvSpPr>
            <a:spLocks noGrp="1"/>
          </p:cNvSpPr>
          <p:nvPr>
            <p:ph sz="quarter" idx="15"/>
          </p:nvPr>
        </p:nvSpPr>
        <p:spPr>
          <a:xfrm>
            <a:off x="711200" y="1600200"/>
            <a:ext cx="10769600" cy="4826358"/>
          </a:xfrm>
        </p:spPr>
        <p:txBody>
          <a:bodyPr/>
          <a:lstStyle/>
          <a:p>
            <a:pPr marL="68580" indent="-342900">
              <a:buFont typeface="Arial" panose="020B0604020202020204" pitchFamily="34" charset="0"/>
              <a:buChar char="•"/>
            </a:pPr>
            <a:r>
              <a:rPr lang="en-GB" sz="2400" b="1" dirty="0"/>
              <a:t>Sprint planning</a:t>
            </a:r>
            <a:r>
              <a:rPr lang="en-GB" sz="2400" dirty="0"/>
              <a:t>: </a:t>
            </a:r>
            <a:endParaRPr lang="en-GB" sz="2400" dirty="0" smtClean="0"/>
          </a:p>
          <a:p>
            <a:pPr marL="617220" lvl="2" indent="-342900">
              <a:buFont typeface="Arial" panose="020B0604020202020204" pitchFamily="34" charset="0"/>
              <a:buChar char="•"/>
            </a:pPr>
            <a:r>
              <a:rPr lang="en-GB" dirty="0" smtClean="0"/>
              <a:t>A </a:t>
            </a:r>
            <a:r>
              <a:rPr lang="en-GB" dirty="0"/>
              <a:t>team planning meeting that determines what to complete in the coming sprint.</a:t>
            </a:r>
          </a:p>
          <a:p>
            <a:pPr marL="68580" indent="-342900">
              <a:buFont typeface="Arial" panose="020B0604020202020204" pitchFamily="34" charset="0"/>
              <a:buChar char="•"/>
            </a:pPr>
            <a:r>
              <a:rPr lang="en-GB" sz="2400" b="1" dirty="0"/>
              <a:t>Daily stand-up</a:t>
            </a:r>
            <a:r>
              <a:rPr lang="en-GB" sz="2400" dirty="0"/>
              <a:t>: </a:t>
            </a:r>
            <a:endParaRPr lang="en-GB" sz="2400" dirty="0" smtClean="0"/>
          </a:p>
          <a:p>
            <a:pPr marL="617220" lvl="2" indent="-342900">
              <a:buFont typeface="Arial" panose="020B0604020202020204" pitchFamily="34" charset="0"/>
              <a:buChar char="•"/>
            </a:pPr>
            <a:r>
              <a:rPr lang="en-GB" dirty="0" smtClean="0"/>
              <a:t>Also </a:t>
            </a:r>
            <a:r>
              <a:rPr lang="en-GB" dirty="0"/>
              <a:t>known as a daily scrum, a 15-minute mini-meeting for the software team to sync</a:t>
            </a:r>
            <a:r>
              <a:rPr lang="en-GB" sz="2400" dirty="0"/>
              <a:t>.</a:t>
            </a:r>
          </a:p>
          <a:p>
            <a:pPr marL="68580" indent="-342900">
              <a:buFont typeface="Arial" panose="020B0604020202020204" pitchFamily="34" charset="0"/>
              <a:buChar char="•"/>
            </a:pPr>
            <a:r>
              <a:rPr lang="en-GB" sz="2400" b="1" dirty="0"/>
              <a:t>Sprint demo</a:t>
            </a:r>
            <a:r>
              <a:rPr lang="en-GB" sz="2400" dirty="0"/>
              <a:t>: </a:t>
            </a:r>
            <a:endParaRPr lang="en-GB" sz="2400" dirty="0" smtClean="0"/>
          </a:p>
          <a:p>
            <a:pPr marL="617220" lvl="2" indent="-342900">
              <a:buFont typeface="Arial" panose="020B0604020202020204" pitchFamily="34" charset="0"/>
              <a:buChar char="•"/>
            </a:pPr>
            <a:r>
              <a:rPr lang="en-GB" dirty="0" smtClean="0"/>
              <a:t>A </a:t>
            </a:r>
            <a:r>
              <a:rPr lang="en-GB" dirty="0"/>
              <a:t>sharing meeting where the team shows what they've shipped in that sprint.</a:t>
            </a:r>
          </a:p>
          <a:p>
            <a:pPr marL="68580" indent="-342900">
              <a:buFont typeface="Arial" panose="020B0604020202020204" pitchFamily="34" charset="0"/>
              <a:buChar char="•"/>
            </a:pPr>
            <a:r>
              <a:rPr lang="en-GB" sz="2400" b="1" dirty="0"/>
              <a:t>Sprint retrospective</a:t>
            </a:r>
            <a:r>
              <a:rPr lang="en-GB" sz="2400" dirty="0"/>
              <a:t>: </a:t>
            </a:r>
            <a:endParaRPr lang="en-GB" sz="2400" dirty="0" smtClean="0"/>
          </a:p>
          <a:p>
            <a:pPr marL="617220" lvl="2" indent="-342900">
              <a:buFont typeface="Arial" panose="020B0604020202020204" pitchFamily="34" charset="0"/>
              <a:buChar char="•"/>
            </a:pPr>
            <a:r>
              <a:rPr lang="en-GB" dirty="0" smtClean="0"/>
              <a:t>A </a:t>
            </a:r>
            <a:r>
              <a:rPr lang="en-GB" dirty="0"/>
              <a:t>review of what did and didn't go well with actions to make the next sprint better.</a:t>
            </a:r>
            <a:endParaRPr lang="en-US" dirty="0"/>
          </a:p>
        </p:txBody>
      </p:sp>
    </p:spTree>
    <p:extLst>
      <p:ext uri="{BB962C8B-B14F-4D97-AF65-F5344CB8AC3E}">
        <p14:creationId xmlns:p14="http://schemas.microsoft.com/office/powerpoint/2010/main" val="1965984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p>
        </p:txBody>
      </p:sp>
      <p:sp>
        <p:nvSpPr>
          <p:cNvPr id="3" name="Content Placeholder 2"/>
          <p:cNvSpPr>
            <a:spLocks noGrp="1"/>
          </p:cNvSpPr>
          <p:nvPr>
            <p:ph sz="quarter" idx="15"/>
          </p:nvPr>
        </p:nvSpPr>
        <p:spPr>
          <a:xfrm>
            <a:off x="711200" y="1275008"/>
            <a:ext cx="10769600" cy="4897192"/>
          </a:xfrm>
        </p:spPr>
        <p:txBody>
          <a:bodyPr/>
          <a:lstStyle/>
          <a:p>
            <a:r>
              <a:rPr lang="en-GB" sz="2400" b="1" i="1" dirty="0"/>
              <a:t>Attendees: </a:t>
            </a:r>
            <a:r>
              <a:rPr lang="en-GB" sz="2400" dirty="0"/>
              <a:t>development team, scrum master, product </a:t>
            </a:r>
            <a:r>
              <a:rPr lang="en-GB" sz="2400" dirty="0" smtClean="0"/>
              <a:t>owner</a:t>
            </a:r>
            <a:endParaRPr lang="en-GB" sz="2400" dirty="0"/>
          </a:p>
          <a:p>
            <a:r>
              <a:rPr lang="en-GB" sz="2400" b="1" i="1" dirty="0"/>
              <a:t>When: </a:t>
            </a:r>
            <a:r>
              <a:rPr lang="en-GB" sz="2400" dirty="0"/>
              <a:t>At the beginning of a sprint</a:t>
            </a:r>
            <a:r>
              <a:rPr lang="en-GB" sz="2400" dirty="0" smtClean="0"/>
              <a:t>.</a:t>
            </a:r>
            <a:endParaRPr lang="en-GB" sz="2400" dirty="0"/>
          </a:p>
          <a:p>
            <a:r>
              <a:rPr lang="en-GB" sz="2400" b="1" i="1" dirty="0"/>
              <a:t>Duration: </a:t>
            </a:r>
            <a:r>
              <a:rPr lang="en-GB" sz="2400" dirty="0"/>
              <a:t>Usually an hour per week of iteration–e.g. a two-week sprint kicks off with a two-hour planning meeting</a:t>
            </a:r>
            <a:r>
              <a:rPr lang="en-GB" sz="2400" dirty="0" smtClean="0"/>
              <a:t>.</a:t>
            </a:r>
            <a:endParaRPr lang="en-GB" sz="2400" dirty="0"/>
          </a:p>
          <a:p>
            <a:r>
              <a:rPr lang="en-GB" sz="2400" b="1" i="1" dirty="0" smtClean="0"/>
              <a:t>Purpose</a:t>
            </a:r>
            <a:r>
              <a:rPr lang="en-GB" sz="2400" b="1" i="1" dirty="0"/>
              <a:t>: </a:t>
            </a:r>
            <a:endParaRPr lang="en-GB" sz="2400" b="1" i="1" dirty="0" smtClean="0"/>
          </a:p>
          <a:p>
            <a:pPr marL="68580" indent="-342900">
              <a:buFont typeface="Arial" panose="020B0604020202020204" pitchFamily="34" charset="0"/>
              <a:buChar char="•"/>
            </a:pPr>
            <a:r>
              <a:rPr lang="en-GB" dirty="0" smtClean="0"/>
              <a:t>Sprint </a:t>
            </a:r>
            <a:r>
              <a:rPr lang="en-GB" dirty="0"/>
              <a:t>planning sets up the entire team for success throughout the sprint. </a:t>
            </a:r>
            <a:endParaRPr lang="en-GB" dirty="0" smtClean="0"/>
          </a:p>
          <a:p>
            <a:pPr marL="68580" indent="-342900">
              <a:buFont typeface="Arial" panose="020B0604020202020204" pitchFamily="34" charset="0"/>
              <a:buChar char="•"/>
            </a:pPr>
            <a:r>
              <a:rPr lang="en-GB" dirty="0" smtClean="0"/>
              <a:t>Coming </a:t>
            </a:r>
            <a:r>
              <a:rPr lang="en-GB" dirty="0"/>
              <a:t>into the meeting, the product owner will have a prioritized product backlog. </a:t>
            </a:r>
            <a:endParaRPr lang="en-GB" dirty="0" smtClean="0"/>
          </a:p>
          <a:p>
            <a:pPr marL="68580" indent="-342900">
              <a:buFont typeface="Arial" panose="020B0604020202020204" pitchFamily="34" charset="0"/>
              <a:buChar char="•"/>
            </a:pPr>
            <a:r>
              <a:rPr lang="en-GB" dirty="0" smtClean="0"/>
              <a:t>They </a:t>
            </a:r>
            <a:r>
              <a:rPr lang="en-GB" dirty="0"/>
              <a:t>discuss each item with the development team, and the group collectively estimates the effort involved. </a:t>
            </a:r>
            <a:endParaRPr lang="en-GB" dirty="0" smtClean="0"/>
          </a:p>
          <a:p>
            <a:pPr marL="68580" indent="-342900">
              <a:buFont typeface="Arial" panose="020B0604020202020204" pitchFamily="34" charset="0"/>
              <a:buChar char="•"/>
            </a:pPr>
            <a:r>
              <a:rPr lang="en-GB" dirty="0" smtClean="0"/>
              <a:t>The </a:t>
            </a:r>
            <a:r>
              <a:rPr lang="en-GB" dirty="0"/>
              <a:t>development team will then make a sprint forecast outlining how much work the team can complete from the product backlog. </a:t>
            </a:r>
            <a:endParaRPr lang="en-GB" dirty="0" smtClean="0"/>
          </a:p>
          <a:p>
            <a:pPr marL="68580" indent="-342900">
              <a:buFont typeface="Arial" panose="020B0604020202020204" pitchFamily="34" charset="0"/>
              <a:buChar char="•"/>
            </a:pPr>
            <a:r>
              <a:rPr lang="en-GB" dirty="0" smtClean="0"/>
              <a:t>That </a:t>
            </a:r>
            <a:r>
              <a:rPr lang="en-GB" dirty="0"/>
              <a:t>body of work then becomes the sprint backlog.</a:t>
            </a:r>
            <a:endParaRPr lang="en-US" dirty="0"/>
          </a:p>
        </p:txBody>
      </p:sp>
    </p:spTree>
    <p:extLst>
      <p:ext uri="{BB962C8B-B14F-4D97-AF65-F5344CB8AC3E}">
        <p14:creationId xmlns:p14="http://schemas.microsoft.com/office/powerpoint/2010/main" val="144155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Stand-up</a:t>
            </a:r>
          </a:p>
        </p:txBody>
      </p:sp>
      <p:sp>
        <p:nvSpPr>
          <p:cNvPr id="3" name="Content Placeholder 2"/>
          <p:cNvSpPr>
            <a:spLocks noGrp="1"/>
          </p:cNvSpPr>
          <p:nvPr>
            <p:ph sz="quarter" idx="15"/>
          </p:nvPr>
        </p:nvSpPr>
        <p:spPr>
          <a:xfrm>
            <a:off x="711200" y="1262130"/>
            <a:ext cx="10769600" cy="4910070"/>
          </a:xfrm>
        </p:spPr>
        <p:txBody>
          <a:bodyPr/>
          <a:lstStyle/>
          <a:p>
            <a:r>
              <a:rPr lang="en-GB" dirty="0"/>
              <a:t>Attendees: development team, scrum master, product </a:t>
            </a:r>
            <a:r>
              <a:rPr lang="en-GB" dirty="0" smtClean="0"/>
              <a:t>owner</a:t>
            </a:r>
            <a:endParaRPr lang="en-GB" dirty="0"/>
          </a:p>
          <a:p>
            <a:r>
              <a:rPr lang="en-GB" dirty="0"/>
              <a:t>When: Once per day, typically in the morning</a:t>
            </a:r>
            <a:r>
              <a:rPr lang="en-GB" dirty="0" smtClean="0"/>
              <a:t>.</a:t>
            </a:r>
            <a:endParaRPr lang="en-GB" dirty="0"/>
          </a:p>
          <a:p>
            <a:r>
              <a:rPr lang="en-GB" dirty="0"/>
              <a:t>Duration: No more than 15 minutes. Don't book a conference room and conduct the stand up sitting down. Standing up helps keep the meeting short</a:t>
            </a:r>
            <a:r>
              <a:rPr lang="en-GB" dirty="0" smtClean="0"/>
              <a:t>!</a:t>
            </a:r>
            <a:endParaRPr lang="en-GB" dirty="0"/>
          </a:p>
          <a:p>
            <a:r>
              <a:rPr lang="en-GB" dirty="0" smtClean="0"/>
              <a:t>Purpose</a:t>
            </a:r>
            <a:r>
              <a:rPr lang="en-GB" dirty="0"/>
              <a:t>: Stand-up is designed to quickly inform everyone of what's going on across the team. It's not a detailed status meeting. The tone should be light and fun, but informative. Have each team member answer the following questions</a:t>
            </a:r>
            <a:r>
              <a:rPr lang="en-GB" dirty="0" smtClean="0"/>
              <a:t>:</a:t>
            </a:r>
            <a:endParaRPr lang="en-GB" dirty="0"/>
          </a:p>
          <a:p>
            <a:pPr marL="68580" indent="-342900">
              <a:buFont typeface="Arial" panose="020B0604020202020204" pitchFamily="34" charset="0"/>
              <a:buChar char="•"/>
            </a:pPr>
            <a:r>
              <a:rPr lang="en-GB" dirty="0"/>
              <a:t>What did I complete yesterday?</a:t>
            </a:r>
          </a:p>
          <a:p>
            <a:pPr marL="68580" indent="-342900">
              <a:buFont typeface="Arial" panose="020B0604020202020204" pitchFamily="34" charset="0"/>
              <a:buChar char="•"/>
            </a:pPr>
            <a:r>
              <a:rPr lang="en-GB" dirty="0"/>
              <a:t>What will I work on today?</a:t>
            </a:r>
          </a:p>
          <a:p>
            <a:pPr marL="68580" indent="-342900">
              <a:buFont typeface="Arial" panose="020B0604020202020204" pitchFamily="34" charset="0"/>
              <a:buChar char="•"/>
            </a:pPr>
            <a:r>
              <a:rPr lang="en-GB" dirty="0"/>
              <a:t>Am I blocked by anything?</a:t>
            </a:r>
          </a:p>
          <a:p>
            <a:r>
              <a:rPr lang="en-GB" dirty="0"/>
              <a:t>There's an implicit accountability in reporting what work you completed yesterday in front of your peers. No one wants to be the team member who is constantly doing the same thing and not making progress. </a:t>
            </a:r>
            <a:endParaRPr lang="en-US" dirty="0"/>
          </a:p>
        </p:txBody>
      </p:sp>
    </p:spTree>
    <p:extLst>
      <p:ext uri="{BB962C8B-B14F-4D97-AF65-F5344CB8AC3E}">
        <p14:creationId xmlns:p14="http://schemas.microsoft.com/office/powerpoint/2010/main" val="959182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review</a:t>
            </a:r>
          </a:p>
        </p:txBody>
      </p:sp>
      <p:sp>
        <p:nvSpPr>
          <p:cNvPr id="3" name="Content Placeholder 2"/>
          <p:cNvSpPr>
            <a:spLocks noGrp="1"/>
          </p:cNvSpPr>
          <p:nvPr>
            <p:ph sz="quarter" idx="15"/>
          </p:nvPr>
        </p:nvSpPr>
        <p:spPr/>
        <p:txBody>
          <a:bodyPr/>
          <a:lstStyle/>
          <a:p>
            <a:r>
              <a:rPr lang="en-GB" dirty="0" smtClean="0"/>
              <a:t>Attendees: Required</a:t>
            </a:r>
            <a:r>
              <a:rPr lang="en-GB" dirty="0"/>
              <a:t>: development team, scrum master, product owner</a:t>
            </a:r>
          </a:p>
          <a:p>
            <a:r>
              <a:rPr lang="en-GB" dirty="0"/>
              <a:t>Optional: project </a:t>
            </a:r>
            <a:r>
              <a:rPr lang="en-GB" dirty="0" smtClean="0"/>
              <a:t>stakeholders</a:t>
            </a:r>
            <a:endParaRPr lang="en-GB" dirty="0"/>
          </a:p>
          <a:p>
            <a:r>
              <a:rPr lang="en-GB" dirty="0"/>
              <a:t>When: At the end of a sprint or milestone</a:t>
            </a:r>
            <a:r>
              <a:rPr lang="en-GB" dirty="0" smtClean="0"/>
              <a:t>.</a:t>
            </a:r>
            <a:endParaRPr lang="en-GB" dirty="0"/>
          </a:p>
          <a:p>
            <a:r>
              <a:rPr lang="en-GB" dirty="0"/>
              <a:t>Duration: 30-60 minutes</a:t>
            </a:r>
            <a:r>
              <a:rPr lang="en-GB" dirty="0" smtClean="0"/>
              <a:t>.</a:t>
            </a:r>
            <a:endParaRPr lang="en-GB" dirty="0"/>
          </a:p>
          <a:p>
            <a:r>
              <a:rPr lang="en-GB" dirty="0" smtClean="0"/>
              <a:t>Purpose</a:t>
            </a:r>
            <a:r>
              <a:rPr lang="en-GB" dirty="0"/>
              <a:t>: Iteration review is a time to showcase the work of the team. They can be in a casual format like "demo Fridays", or in a more formal meeting structure. This is the time for the team to celebrate their accomplishments, demonstrate work finished within the iteration, and get immediate feedback from project stakeholders. Remember, work should be fully demonstrable and meet the team's quality bar to be considered complete and ready to showcase in the review. </a:t>
            </a:r>
            <a:endParaRPr lang="en-US" dirty="0"/>
          </a:p>
        </p:txBody>
      </p:sp>
    </p:spTree>
    <p:extLst>
      <p:ext uri="{BB962C8B-B14F-4D97-AF65-F5344CB8AC3E}">
        <p14:creationId xmlns:p14="http://schemas.microsoft.com/office/powerpoint/2010/main" val="421212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Retrospective</a:t>
            </a:r>
          </a:p>
        </p:txBody>
      </p:sp>
      <p:sp>
        <p:nvSpPr>
          <p:cNvPr id="3" name="Content Placeholder 2"/>
          <p:cNvSpPr>
            <a:spLocks noGrp="1"/>
          </p:cNvSpPr>
          <p:nvPr>
            <p:ph sz="quarter" idx="15"/>
          </p:nvPr>
        </p:nvSpPr>
        <p:spPr/>
        <p:txBody>
          <a:bodyPr/>
          <a:lstStyle/>
          <a:p>
            <a:r>
              <a:rPr lang="en-GB" dirty="0"/>
              <a:t>Attendees: development team, scrum master, product </a:t>
            </a:r>
            <a:r>
              <a:rPr lang="en-GB" dirty="0" smtClean="0"/>
              <a:t>owner</a:t>
            </a:r>
            <a:endParaRPr lang="en-GB" dirty="0"/>
          </a:p>
          <a:p>
            <a:r>
              <a:rPr lang="en-GB" dirty="0"/>
              <a:t>When: At the end of an iteration</a:t>
            </a:r>
            <a:r>
              <a:rPr lang="en-GB" dirty="0" smtClean="0"/>
              <a:t>.</a:t>
            </a:r>
            <a:endParaRPr lang="en-GB" dirty="0"/>
          </a:p>
          <a:p>
            <a:r>
              <a:rPr lang="en-GB" dirty="0"/>
              <a:t>Duration: 60 minutes</a:t>
            </a:r>
            <a:r>
              <a:rPr lang="en-GB" dirty="0" smtClean="0"/>
              <a:t>.</a:t>
            </a:r>
            <a:endParaRPr lang="en-GB" dirty="0"/>
          </a:p>
          <a:p>
            <a:r>
              <a:rPr lang="en-GB" dirty="0" smtClean="0"/>
              <a:t>Purpose</a:t>
            </a:r>
            <a:r>
              <a:rPr lang="en-GB" dirty="0"/>
              <a:t>: Agile is about getting rapid feedback to make the product and development culture better. Retrospectives help the team understand what worked well–and what didn't</a:t>
            </a:r>
            <a:r>
              <a:rPr lang="en-GB" dirty="0" smtClean="0"/>
              <a:t>.</a:t>
            </a:r>
            <a:endParaRPr lang="en-GB" dirty="0"/>
          </a:p>
          <a:p>
            <a:r>
              <a:rPr lang="en-GB" dirty="0"/>
              <a:t>Retrospectives aren't just a time for complaints without action. Use retrospectives to find out what's working so the team can continue to focus on those areas. Also, find out what's not working and use the time to find creative solutions and develop an action plan. Continuous improvement is what sustains and drives development within an agile team, and retrospectives are a key part of that. </a:t>
            </a:r>
            <a:endParaRPr lang="en-US" dirty="0"/>
          </a:p>
        </p:txBody>
      </p:sp>
    </p:spTree>
    <p:extLst>
      <p:ext uri="{BB962C8B-B14F-4D97-AF65-F5344CB8AC3E}">
        <p14:creationId xmlns:p14="http://schemas.microsoft.com/office/powerpoint/2010/main" val="342923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gile burndown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704" y="2243337"/>
            <a:ext cx="6071676" cy="42501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Burndown</a:t>
            </a:r>
            <a:r>
              <a:rPr lang="en-US" dirty="0"/>
              <a:t> Charts</a:t>
            </a:r>
          </a:p>
        </p:txBody>
      </p:sp>
      <p:sp>
        <p:nvSpPr>
          <p:cNvPr id="3" name="Content Placeholder 2"/>
          <p:cNvSpPr>
            <a:spLocks noGrp="1"/>
          </p:cNvSpPr>
          <p:nvPr>
            <p:ph sz="quarter" idx="15"/>
          </p:nvPr>
        </p:nvSpPr>
        <p:spPr/>
        <p:txBody>
          <a:bodyPr/>
          <a:lstStyle/>
          <a:p>
            <a:r>
              <a:rPr lang="en-GB" dirty="0" smtClean="0"/>
              <a:t>A </a:t>
            </a:r>
            <a:r>
              <a:rPr lang="en-GB" dirty="0"/>
              <a:t>chart that shows how quickly </a:t>
            </a:r>
            <a:r>
              <a:rPr lang="en-GB" dirty="0" smtClean="0"/>
              <a:t>the team is </a:t>
            </a:r>
            <a:r>
              <a:rPr lang="en-GB" dirty="0"/>
              <a:t>burning through </a:t>
            </a:r>
            <a:r>
              <a:rPr lang="en-GB" dirty="0" smtClean="0"/>
              <a:t>the </a:t>
            </a:r>
            <a:r>
              <a:rPr lang="en-GB" dirty="0"/>
              <a:t>customer's user stories. </a:t>
            </a:r>
            <a:endParaRPr lang="en-GB" dirty="0" smtClean="0"/>
          </a:p>
          <a:p>
            <a:r>
              <a:rPr lang="en-GB" dirty="0"/>
              <a:t>S</a:t>
            </a:r>
            <a:r>
              <a:rPr lang="en-GB" dirty="0" smtClean="0"/>
              <a:t>hows </a:t>
            </a:r>
            <a:r>
              <a:rPr lang="en-GB" dirty="0"/>
              <a:t>the total effort against the amount of work </a:t>
            </a:r>
            <a:r>
              <a:rPr lang="en-GB" dirty="0" smtClean="0"/>
              <a:t>delivered in </a:t>
            </a:r>
            <a:r>
              <a:rPr lang="en-GB" dirty="0"/>
              <a:t>each iteration. </a:t>
            </a:r>
            <a:endParaRPr lang="en-GB" dirty="0" smtClean="0"/>
          </a:p>
          <a:p>
            <a:pPr marL="617220" lvl="2" indent="-342900">
              <a:buFont typeface="Arial" panose="020B0604020202020204" pitchFamily="34" charset="0"/>
              <a:buChar char="•"/>
            </a:pPr>
            <a:r>
              <a:rPr lang="en-GB" dirty="0" smtClean="0"/>
              <a:t>The </a:t>
            </a:r>
            <a:r>
              <a:rPr lang="en-GB" dirty="0"/>
              <a:t>total effort </a:t>
            </a:r>
            <a:r>
              <a:rPr lang="en-GB" dirty="0" smtClean="0"/>
              <a:t>is on </a:t>
            </a:r>
            <a:r>
              <a:rPr lang="en-GB" dirty="0"/>
              <a:t>the left, </a:t>
            </a:r>
            <a:endParaRPr lang="en-GB" dirty="0" smtClean="0"/>
          </a:p>
          <a:p>
            <a:pPr marL="617220" lvl="2" indent="-342900">
              <a:buFont typeface="Arial" panose="020B0604020202020204" pitchFamily="34" charset="0"/>
              <a:buChar char="•"/>
            </a:pPr>
            <a:r>
              <a:rPr lang="en-GB" dirty="0" smtClean="0"/>
              <a:t>The </a:t>
            </a:r>
            <a:r>
              <a:rPr lang="en-GB" dirty="0"/>
              <a:t>team velocity on the right. </a:t>
            </a:r>
            <a:endParaRPr lang="en-GB" dirty="0" smtClean="0"/>
          </a:p>
          <a:p>
            <a:r>
              <a:rPr lang="en-GB" dirty="0" smtClean="0"/>
              <a:t>Other information from this </a:t>
            </a:r>
            <a:r>
              <a:rPr lang="en-GB" dirty="0"/>
              <a:t>simple </a:t>
            </a:r>
            <a:r>
              <a:rPr lang="en-GB" dirty="0" smtClean="0"/>
              <a:t>graph,</a:t>
            </a:r>
            <a:endParaRPr lang="en-GB" dirty="0"/>
          </a:p>
          <a:p>
            <a:pPr marL="617220" lvl="2" indent="-342900">
              <a:buFont typeface="Arial" panose="020B0604020202020204" pitchFamily="34" charset="0"/>
              <a:buChar char="•"/>
            </a:pPr>
            <a:r>
              <a:rPr lang="en-GB" dirty="0" smtClean="0"/>
              <a:t>Work </a:t>
            </a:r>
            <a:r>
              <a:rPr lang="en-GB" dirty="0"/>
              <a:t>done each iteration</a:t>
            </a:r>
          </a:p>
          <a:p>
            <a:pPr marL="617220" lvl="2" indent="-342900">
              <a:buFont typeface="Arial" panose="020B0604020202020204" pitchFamily="34" charset="0"/>
              <a:buChar char="•"/>
            </a:pPr>
            <a:r>
              <a:rPr lang="en-GB" dirty="0"/>
              <a:t>Work remaining</a:t>
            </a:r>
          </a:p>
          <a:p>
            <a:pPr marL="617220" lvl="2" indent="-342900">
              <a:buFont typeface="Arial" panose="020B0604020202020204" pitchFamily="34" charset="0"/>
              <a:buChar char="•"/>
            </a:pPr>
            <a:r>
              <a:rPr lang="en-GB" dirty="0"/>
              <a:t>Work done so far</a:t>
            </a:r>
          </a:p>
          <a:p>
            <a:pPr marL="617220" lvl="2" indent="-342900">
              <a:buFont typeface="Arial" panose="020B0604020202020204" pitchFamily="34" charset="0"/>
              <a:buChar char="•"/>
            </a:pPr>
            <a:r>
              <a:rPr lang="en-GB" dirty="0"/>
              <a:t>When </a:t>
            </a:r>
            <a:r>
              <a:rPr lang="en-GB" dirty="0" smtClean="0"/>
              <a:t>it is expected </a:t>
            </a:r>
            <a:r>
              <a:rPr lang="en-GB" dirty="0"/>
              <a:t>to be done</a:t>
            </a:r>
            <a:endParaRPr lang="en-US" dirty="0"/>
          </a:p>
        </p:txBody>
      </p:sp>
    </p:spTree>
    <p:extLst>
      <p:ext uri="{BB962C8B-B14F-4D97-AF65-F5344CB8AC3E}">
        <p14:creationId xmlns:p14="http://schemas.microsoft.com/office/powerpoint/2010/main" val="354327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a:t>realistic </a:t>
            </a:r>
            <a:r>
              <a:rPr lang="en-US" dirty="0" err="1" smtClean="0"/>
              <a:t>burndown</a:t>
            </a:r>
            <a:r>
              <a:rPr lang="en-US" dirty="0" smtClean="0"/>
              <a:t> chart</a:t>
            </a:r>
            <a:endParaRPr lang="en-US" dirty="0"/>
          </a:p>
        </p:txBody>
      </p:sp>
      <p:pic>
        <p:nvPicPr>
          <p:cNvPr id="4098" name="Picture 2" descr="agile burndown chart"/>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1931831" y="1523953"/>
            <a:ext cx="7701566" cy="5334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67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Reference/Further Readings</a:t>
            </a:r>
            <a:endParaRPr lang="en-US" dirty="0"/>
          </a:p>
        </p:txBody>
      </p:sp>
      <p:sp>
        <p:nvSpPr>
          <p:cNvPr id="3" name="Content Placeholder 2"/>
          <p:cNvSpPr>
            <a:spLocks noGrp="1"/>
          </p:cNvSpPr>
          <p:nvPr>
            <p:ph sz="quarter" idx="15"/>
          </p:nvPr>
        </p:nvSpPr>
        <p:spPr/>
        <p:txBody>
          <a:bodyPr/>
          <a:lstStyle/>
          <a:p>
            <a:r>
              <a:rPr lang="en-US" dirty="0">
                <a:hlinkClick r:id="rId2"/>
              </a:rPr>
              <a:t>https://</a:t>
            </a:r>
            <a:r>
              <a:rPr lang="en-US" dirty="0" smtClean="0">
                <a:hlinkClick r:id="rId2"/>
              </a:rPr>
              <a:t>www.scrum.org/resources/what-is-scrum</a:t>
            </a:r>
            <a:endParaRPr lang="en-US" dirty="0" smtClean="0"/>
          </a:p>
          <a:p>
            <a:r>
              <a:rPr lang="en-US" dirty="0">
                <a:hlinkClick r:id="rId3"/>
              </a:rPr>
              <a:t>http://agilemanifesto.org</a:t>
            </a:r>
            <a:r>
              <a:rPr lang="en-US" dirty="0" smtClean="0">
                <a:hlinkClick r:id="rId3"/>
              </a:rPr>
              <a:t>/</a:t>
            </a:r>
            <a:endParaRPr lang="en-US" dirty="0" smtClean="0"/>
          </a:p>
          <a:p>
            <a:r>
              <a:rPr lang="en-US" dirty="0">
                <a:hlinkClick r:id="rId4"/>
              </a:rPr>
              <a:t>https://www.cprime.com/resources/what-is-agile-what-is-scrum</a:t>
            </a:r>
            <a:r>
              <a:rPr lang="en-US" dirty="0" smtClean="0">
                <a:hlinkClick r:id="rId4"/>
              </a:rPr>
              <a:t>/</a:t>
            </a:r>
            <a:endParaRPr lang="en-US" dirty="0" smtClean="0"/>
          </a:p>
          <a:p>
            <a:r>
              <a:rPr lang="en-US" dirty="0">
                <a:hlinkClick r:id="rId5"/>
              </a:rPr>
              <a:t>http://</a:t>
            </a:r>
            <a:r>
              <a:rPr lang="en-US" dirty="0" smtClean="0">
                <a:hlinkClick r:id="rId5"/>
              </a:rPr>
              <a:t>www.mountaingoatsoftware.com/agile/scrum</a:t>
            </a:r>
            <a:endParaRPr lang="en-US" dirty="0" smtClean="0"/>
          </a:p>
          <a:p>
            <a:r>
              <a:rPr lang="en-US" dirty="0">
                <a:hlinkClick r:id="rId6"/>
              </a:rPr>
              <a:t>https://www.cprime.com/2015/03/5-tips-to-manage-scrum-processes-in-the-real-world</a:t>
            </a:r>
            <a:r>
              <a:rPr lang="en-US" dirty="0" smtClean="0">
                <a:hlinkClick r:id="rId6"/>
              </a:rPr>
              <a:t>/</a:t>
            </a:r>
            <a:endParaRPr lang="en-US" dirty="0" smtClean="0"/>
          </a:p>
          <a:p>
            <a:r>
              <a:rPr lang="en-US" dirty="0">
                <a:hlinkClick r:id="rId7"/>
              </a:rPr>
              <a:t>https://</a:t>
            </a:r>
            <a:r>
              <a:rPr lang="en-US" dirty="0" smtClean="0">
                <a:hlinkClick r:id="rId7"/>
              </a:rPr>
              <a:t>www.scrumguides.org/docs/scrumguide/v2017/2017-Scrum-Guide-US.pdf#zoom=100</a:t>
            </a:r>
            <a:endParaRPr lang="en-US" dirty="0" smtClean="0"/>
          </a:p>
          <a:p>
            <a:r>
              <a:rPr lang="en-US" dirty="0">
                <a:hlinkClick r:id="rId8"/>
              </a:rPr>
              <a:t>https://</a:t>
            </a:r>
            <a:r>
              <a:rPr lang="en-US" dirty="0" smtClean="0">
                <a:hlinkClick r:id="rId8"/>
              </a:rPr>
              <a:t>www.atlassian.com/agile/scrum</a:t>
            </a:r>
            <a:r>
              <a:rPr lang="en-US" dirty="0" smtClean="0"/>
              <a:t> </a:t>
            </a:r>
          </a:p>
          <a:p>
            <a:r>
              <a:rPr lang="en-US" dirty="0">
                <a:hlinkClick r:id="rId9"/>
              </a:rPr>
              <a:t>http://</a:t>
            </a:r>
            <a:r>
              <a:rPr lang="en-US" dirty="0" smtClean="0">
                <a:hlinkClick r:id="rId9"/>
              </a:rPr>
              <a:t>www.agilenutshell.com/what_is_agile</a:t>
            </a:r>
            <a:r>
              <a:rPr lang="en-US" dirty="0" smtClean="0"/>
              <a:t> </a:t>
            </a:r>
            <a:endParaRPr lang="en-US" dirty="0"/>
          </a:p>
          <a:p>
            <a:r>
              <a:rPr lang="en-US" dirty="0" smtClean="0"/>
              <a:t>User Stories:- </a:t>
            </a:r>
            <a:r>
              <a:rPr lang="en-US" dirty="0" smtClean="0">
                <a:hlinkClick r:id="rId10"/>
              </a:rPr>
              <a:t>https</a:t>
            </a:r>
            <a:r>
              <a:rPr lang="en-US" dirty="0">
                <a:hlinkClick r:id="rId10"/>
              </a:rPr>
              <a:t>://</a:t>
            </a:r>
            <a:r>
              <a:rPr lang="en-US" dirty="0" smtClean="0">
                <a:hlinkClick r:id="rId10"/>
              </a:rPr>
              <a:t>www.youtube.com/watch?v=LvRVnFmLpSA</a:t>
            </a:r>
            <a:endParaRPr lang="en-US" dirty="0" smtClean="0"/>
          </a:p>
          <a:p>
            <a:r>
              <a:rPr lang="en-US" dirty="0"/>
              <a:t>Estimation :- </a:t>
            </a:r>
            <a:r>
              <a:rPr lang="en-US" dirty="0">
                <a:hlinkClick r:id="rId11"/>
              </a:rPr>
              <a:t>https://</a:t>
            </a:r>
            <a:r>
              <a:rPr lang="en-US" dirty="0" smtClean="0">
                <a:hlinkClick r:id="rId11"/>
              </a:rPr>
              <a:t>www.youtube.com/watch?v=sCCUEtjCpCs</a:t>
            </a:r>
            <a:r>
              <a:rPr lang="en-US" dirty="0" smtClean="0"/>
              <a:t> </a:t>
            </a:r>
          </a:p>
          <a:p>
            <a:r>
              <a:rPr lang="en-US" dirty="0">
                <a:hlinkClick r:id="rId12"/>
              </a:rPr>
              <a:t>http://</a:t>
            </a:r>
            <a:r>
              <a:rPr lang="en-US" dirty="0" smtClean="0">
                <a:hlinkClick r:id="rId12"/>
              </a:rPr>
              <a:t>www.agilenutshell.com</a:t>
            </a:r>
            <a:r>
              <a:rPr lang="en-US" dirty="0" smtClean="0"/>
              <a:t> </a:t>
            </a:r>
            <a:endParaRPr lang="en-US" dirty="0" smtClean="0"/>
          </a:p>
          <a:p>
            <a:endParaRPr lang="en-US" dirty="0" smtClean="0"/>
          </a:p>
          <a:p>
            <a:endParaRPr lang="en-US" dirty="0"/>
          </a:p>
        </p:txBody>
      </p:sp>
    </p:spTree>
    <p:extLst>
      <p:ext uri="{BB962C8B-B14F-4D97-AF65-F5344CB8AC3E}">
        <p14:creationId xmlns:p14="http://schemas.microsoft.com/office/powerpoint/2010/main" val="1062825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Simple Truths</a:t>
            </a:r>
            <a:endParaRPr lang="en-US" dirty="0"/>
          </a:p>
        </p:txBody>
      </p:sp>
      <p:sp>
        <p:nvSpPr>
          <p:cNvPr id="3" name="Content Placeholder 2"/>
          <p:cNvSpPr>
            <a:spLocks noGrp="1"/>
          </p:cNvSpPr>
          <p:nvPr>
            <p:ph sz="quarter" idx="15"/>
          </p:nvPr>
        </p:nvSpPr>
        <p:spPr>
          <a:xfrm>
            <a:off x="711200" y="1429555"/>
            <a:ext cx="10769600" cy="4742645"/>
          </a:xfrm>
        </p:spPr>
        <p:txBody>
          <a:bodyPr/>
          <a:lstStyle/>
          <a:p>
            <a:r>
              <a:rPr lang="en-GB" dirty="0"/>
              <a:t>There are three simple truths that, once accepted, dispense with much of the drama and dysfunction we typically see on software </a:t>
            </a:r>
            <a:r>
              <a:rPr lang="en-GB" dirty="0" smtClean="0"/>
              <a:t>projects.</a:t>
            </a:r>
          </a:p>
          <a:p>
            <a:endParaRPr lang="en-GB" dirty="0" smtClean="0"/>
          </a:p>
          <a:p>
            <a:pPr marL="182880" indent="-457200">
              <a:buFont typeface="+mj-lt"/>
              <a:buAutoNum type="arabicPeriod"/>
            </a:pPr>
            <a:r>
              <a:rPr lang="en-GB" sz="2800" dirty="0" smtClean="0"/>
              <a:t>It is impossible to gather all the requirements at the beginning of a project!</a:t>
            </a:r>
          </a:p>
          <a:p>
            <a:pPr marL="182880" indent="-457200">
              <a:buFont typeface="+mj-lt"/>
              <a:buAutoNum type="arabicPeriod"/>
            </a:pPr>
            <a:r>
              <a:rPr lang="en-GB" sz="2800" dirty="0" smtClean="0"/>
              <a:t>Whatever Requirements could be gathered are guaranteed to change!</a:t>
            </a:r>
          </a:p>
          <a:p>
            <a:pPr marL="182880" indent="-457200">
              <a:buFont typeface="+mj-lt"/>
              <a:buAutoNum type="arabicPeriod"/>
            </a:pPr>
            <a:r>
              <a:rPr lang="en-GB" sz="2800" dirty="0" smtClean="0"/>
              <a:t>There will always be more to do than time and money will allow!</a:t>
            </a:r>
          </a:p>
          <a:p>
            <a:endParaRPr lang="en-US" dirty="0"/>
          </a:p>
        </p:txBody>
      </p:sp>
    </p:spTree>
    <p:extLst>
      <p:ext uri="{BB962C8B-B14F-4D97-AF65-F5344CB8AC3E}">
        <p14:creationId xmlns:p14="http://schemas.microsoft.com/office/powerpoint/2010/main" val="128688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gile in a nuts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710" y="4472196"/>
            <a:ext cx="4838011" cy="21604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What is Agile</a:t>
            </a:r>
          </a:p>
        </p:txBody>
      </p:sp>
      <p:sp>
        <p:nvSpPr>
          <p:cNvPr id="3" name="Content Placeholder 2"/>
          <p:cNvSpPr>
            <a:spLocks noGrp="1"/>
          </p:cNvSpPr>
          <p:nvPr>
            <p:ph sz="quarter" idx="15"/>
          </p:nvPr>
        </p:nvSpPr>
        <p:spPr/>
        <p:txBody>
          <a:bodyPr/>
          <a:lstStyle/>
          <a:p>
            <a:pPr marL="68580" indent="-342900">
              <a:buFont typeface="Arial" panose="020B0604020202020204" pitchFamily="34" charset="0"/>
              <a:buChar char="•"/>
            </a:pPr>
            <a:r>
              <a:rPr lang="en-GB" dirty="0"/>
              <a:t>Agile is </a:t>
            </a:r>
            <a:r>
              <a:rPr lang="en-GB" dirty="0" smtClean="0"/>
              <a:t>a </a:t>
            </a:r>
            <a:r>
              <a:rPr lang="en-GB" b="1" dirty="0" smtClean="0"/>
              <a:t>time </a:t>
            </a:r>
            <a:r>
              <a:rPr lang="en-GB" b="1" dirty="0"/>
              <a:t>boxed</a:t>
            </a:r>
            <a:r>
              <a:rPr lang="en-GB" dirty="0"/>
              <a:t>, </a:t>
            </a:r>
            <a:r>
              <a:rPr lang="en-GB" b="1" dirty="0"/>
              <a:t>iterative approach </a:t>
            </a:r>
            <a:r>
              <a:rPr lang="en-GB" dirty="0"/>
              <a:t>to software delivery </a:t>
            </a:r>
            <a:endParaRPr lang="en-GB" dirty="0" smtClean="0"/>
          </a:p>
          <a:p>
            <a:pPr marL="68580" indent="-342900">
              <a:buFont typeface="Arial" panose="020B0604020202020204" pitchFamily="34" charset="0"/>
              <a:buChar char="•"/>
            </a:pPr>
            <a:r>
              <a:rPr lang="en-GB" dirty="0"/>
              <a:t>B</a:t>
            </a:r>
            <a:r>
              <a:rPr lang="en-GB" dirty="0" smtClean="0"/>
              <a:t>uilds </a:t>
            </a:r>
            <a:r>
              <a:rPr lang="en-GB" dirty="0"/>
              <a:t>software </a:t>
            </a:r>
            <a:r>
              <a:rPr lang="en-GB" b="1" dirty="0"/>
              <a:t>incrementally</a:t>
            </a:r>
            <a:r>
              <a:rPr lang="en-GB" dirty="0"/>
              <a:t> from the start of the </a:t>
            </a:r>
            <a:r>
              <a:rPr lang="en-GB" dirty="0" smtClean="0"/>
              <a:t>project</a:t>
            </a:r>
          </a:p>
          <a:p>
            <a:endParaRPr lang="en-GB" dirty="0" smtClean="0"/>
          </a:p>
          <a:p>
            <a:pPr marL="68580" indent="-342900">
              <a:buFont typeface="Arial" panose="020B0604020202020204" pitchFamily="34" charset="0"/>
              <a:buChar char="•"/>
            </a:pPr>
            <a:r>
              <a:rPr lang="en-GB" dirty="0" smtClean="0"/>
              <a:t>In Agile,</a:t>
            </a:r>
          </a:p>
          <a:p>
            <a:pPr marL="617220" lvl="2" indent="-342900">
              <a:buFont typeface="Arial" panose="020B0604020202020204" pitchFamily="34" charset="0"/>
              <a:buChar char="•"/>
            </a:pPr>
            <a:r>
              <a:rPr lang="en-GB" dirty="0" smtClean="0"/>
              <a:t>Projects are broken </a:t>
            </a:r>
            <a:r>
              <a:rPr lang="en-GB" dirty="0"/>
              <a:t>down into </a:t>
            </a:r>
            <a:r>
              <a:rPr lang="en-GB" dirty="0" smtClean="0"/>
              <a:t>components of </a:t>
            </a:r>
            <a:r>
              <a:rPr lang="en-GB" dirty="0"/>
              <a:t>user </a:t>
            </a:r>
            <a:r>
              <a:rPr lang="en-GB" dirty="0" smtClean="0"/>
              <a:t>functionality </a:t>
            </a:r>
            <a:br>
              <a:rPr lang="en-GB" dirty="0" smtClean="0"/>
            </a:br>
            <a:r>
              <a:rPr lang="en-GB" dirty="0" smtClean="0"/>
              <a:t>		-  </a:t>
            </a:r>
            <a:r>
              <a:rPr lang="en-GB" dirty="0"/>
              <a:t>called </a:t>
            </a:r>
            <a:r>
              <a:rPr lang="en-GB" b="1" dirty="0" smtClean="0"/>
              <a:t>User Stories</a:t>
            </a:r>
          </a:p>
          <a:p>
            <a:pPr marL="617220" lvl="2" indent="-342900">
              <a:buFont typeface="Arial" panose="020B0604020202020204" pitchFamily="34" charset="0"/>
              <a:buChar char="•"/>
            </a:pPr>
            <a:r>
              <a:rPr lang="en-GB" dirty="0" smtClean="0"/>
              <a:t>User Stories are </a:t>
            </a:r>
            <a:r>
              <a:rPr lang="en-GB" b="1" dirty="0" smtClean="0"/>
              <a:t>prioritized</a:t>
            </a:r>
          </a:p>
          <a:p>
            <a:pPr marL="617220" lvl="2" indent="-342900">
              <a:buFont typeface="Arial" panose="020B0604020202020204" pitchFamily="34" charset="0"/>
              <a:buChar char="•"/>
            </a:pPr>
            <a:r>
              <a:rPr lang="en-GB" dirty="0"/>
              <a:t>User Stories are </a:t>
            </a:r>
            <a:r>
              <a:rPr lang="en-GB" b="1" dirty="0" smtClean="0"/>
              <a:t>Continuously Delivered </a:t>
            </a:r>
            <a:r>
              <a:rPr lang="en-GB" dirty="0" smtClean="0"/>
              <a:t>in </a:t>
            </a:r>
            <a:r>
              <a:rPr lang="en-GB" dirty="0"/>
              <a:t>short </a:t>
            </a:r>
            <a:r>
              <a:rPr lang="en-GB" dirty="0" smtClean="0"/>
              <a:t>cycles </a:t>
            </a:r>
            <a:br>
              <a:rPr lang="en-GB" dirty="0" smtClean="0"/>
            </a:br>
            <a:r>
              <a:rPr lang="en-GB" dirty="0" smtClean="0"/>
              <a:t>		-  </a:t>
            </a:r>
            <a:r>
              <a:rPr lang="en-GB" dirty="0"/>
              <a:t>called </a:t>
            </a:r>
            <a:r>
              <a:rPr lang="en-GB" b="1" dirty="0" smtClean="0"/>
              <a:t>Iterations</a:t>
            </a:r>
            <a:r>
              <a:rPr lang="en-GB" dirty="0"/>
              <a:t>.</a:t>
            </a:r>
            <a:endParaRPr lang="en-US" dirty="0"/>
          </a:p>
        </p:txBody>
      </p:sp>
      <p:pic>
        <p:nvPicPr>
          <p:cNvPr id="1026" name="Picture 2" descr="agile in a nutsh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932" y="1600200"/>
            <a:ext cx="3837904" cy="1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Scrum</a:t>
            </a:r>
          </a:p>
        </p:txBody>
      </p:sp>
      <p:sp>
        <p:nvSpPr>
          <p:cNvPr id="3" name="Content Placeholder 2"/>
          <p:cNvSpPr>
            <a:spLocks noGrp="1"/>
          </p:cNvSpPr>
          <p:nvPr>
            <p:ph sz="quarter" idx="15"/>
          </p:nvPr>
        </p:nvSpPr>
        <p:spPr>
          <a:xfrm>
            <a:off x="711200" y="1378039"/>
            <a:ext cx="10769600" cy="4794161"/>
          </a:xfrm>
        </p:spPr>
        <p:txBody>
          <a:bodyPr/>
          <a:lstStyle/>
          <a:p>
            <a:pPr marL="68580" indent="-342900">
              <a:buFont typeface="Arial" panose="020B0604020202020204" pitchFamily="34" charset="0"/>
              <a:buChar char="•"/>
            </a:pPr>
            <a:r>
              <a:rPr lang="en-GB" dirty="0"/>
              <a:t>Scrum and Agile are not the same</a:t>
            </a:r>
          </a:p>
          <a:p>
            <a:pPr marL="68580" indent="-342900">
              <a:buFont typeface="Arial" panose="020B0604020202020204" pitchFamily="34" charset="0"/>
              <a:buChar char="•"/>
            </a:pPr>
            <a:r>
              <a:rPr lang="en-GB" dirty="0"/>
              <a:t>It is one of the most popular frameworks for implementing agile methodology</a:t>
            </a:r>
          </a:p>
          <a:p>
            <a:pPr marL="822960" lvl="4" indent="0">
              <a:buNone/>
            </a:pPr>
            <a:r>
              <a:rPr lang="en-GB" dirty="0" smtClean="0"/>
              <a:t>- co-creators </a:t>
            </a:r>
            <a:r>
              <a:rPr lang="en-GB" dirty="0"/>
              <a:t>Ken </a:t>
            </a:r>
            <a:r>
              <a:rPr lang="en-GB" dirty="0" err="1"/>
              <a:t>Schwaber</a:t>
            </a:r>
            <a:r>
              <a:rPr lang="en-GB" dirty="0"/>
              <a:t> and Jeff Sutherland</a:t>
            </a:r>
          </a:p>
          <a:p>
            <a:pPr marL="68580" indent="-342900">
              <a:buFont typeface="Arial" panose="020B0604020202020204" pitchFamily="34" charset="0"/>
              <a:buChar char="•"/>
            </a:pPr>
            <a:r>
              <a:rPr lang="en-GB" dirty="0"/>
              <a:t>Many frameworks can be used to implement agile. </a:t>
            </a:r>
            <a:r>
              <a:rPr lang="en-GB" dirty="0" err="1"/>
              <a:t>Eg</a:t>
            </a:r>
            <a:r>
              <a:rPr lang="en-GB" dirty="0"/>
              <a:t>:- </a:t>
            </a:r>
            <a:r>
              <a:rPr lang="en-GB" dirty="0" err="1"/>
              <a:t>kanban</a:t>
            </a:r>
            <a:endParaRPr lang="en-GB" dirty="0"/>
          </a:p>
          <a:p>
            <a:pPr marL="68580" indent="-342900">
              <a:buFont typeface="Arial" panose="020B0604020202020204" pitchFamily="34" charset="0"/>
              <a:buChar char="•"/>
            </a:pPr>
            <a:r>
              <a:rPr lang="en-GB" dirty="0"/>
              <a:t>Scrum is an agile way to manage a project, usually software development. </a:t>
            </a:r>
          </a:p>
          <a:p>
            <a:pPr marL="68580" indent="-342900">
              <a:buFont typeface="Arial" panose="020B0604020202020204" pitchFamily="34" charset="0"/>
              <a:buChar char="•"/>
            </a:pPr>
            <a:r>
              <a:rPr lang="en-GB" dirty="0"/>
              <a:t>Scrum facilitates </a:t>
            </a:r>
            <a:endParaRPr lang="en-GB" dirty="0" smtClean="0"/>
          </a:p>
          <a:p>
            <a:pPr marL="548640" lvl="3" indent="0">
              <a:buNone/>
            </a:pPr>
            <a:r>
              <a:rPr lang="en-GB" dirty="0"/>
              <a:t> </a:t>
            </a:r>
            <a:r>
              <a:rPr lang="en-GB" dirty="0" smtClean="0"/>
              <a:t>- addressing </a:t>
            </a:r>
            <a:r>
              <a:rPr lang="en-GB" b="1" dirty="0"/>
              <a:t>complex adaptive</a:t>
            </a:r>
            <a:r>
              <a:rPr lang="en-GB" dirty="0"/>
              <a:t> problems, </a:t>
            </a:r>
            <a:endParaRPr lang="en-GB" dirty="0" smtClean="0"/>
          </a:p>
          <a:p>
            <a:pPr marL="548640" lvl="3" indent="0">
              <a:buNone/>
            </a:pPr>
            <a:r>
              <a:rPr lang="en-GB" dirty="0"/>
              <a:t> </a:t>
            </a:r>
            <a:r>
              <a:rPr lang="en-GB" dirty="0" smtClean="0"/>
              <a:t>- while </a:t>
            </a:r>
            <a:r>
              <a:rPr lang="en-GB" b="1" dirty="0"/>
              <a:t>productively</a:t>
            </a:r>
            <a:r>
              <a:rPr lang="en-GB" dirty="0"/>
              <a:t> and </a:t>
            </a:r>
            <a:r>
              <a:rPr lang="en-GB" b="1" dirty="0"/>
              <a:t>creatively</a:t>
            </a:r>
            <a:r>
              <a:rPr lang="en-GB" dirty="0"/>
              <a:t> </a:t>
            </a:r>
            <a:r>
              <a:rPr lang="en-GB" b="1" dirty="0"/>
              <a:t>delivering</a:t>
            </a:r>
            <a:r>
              <a:rPr lang="en-GB" dirty="0"/>
              <a:t> </a:t>
            </a:r>
            <a:r>
              <a:rPr lang="en-GB" dirty="0" smtClean="0"/>
              <a:t>products, </a:t>
            </a:r>
          </a:p>
          <a:p>
            <a:pPr marL="548640" lvl="3" indent="0">
              <a:buNone/>
            </a:pPr>
            <a:r>
              <a:rPr lang="en-GB" dirty="0"/>
              <a:t> </a:t>
            </a:r>
            <a:r>
              <a:rPr lang="en-GB" dirty="0" smtClean="0"/>
              <a:t>- of </a:t>
            </a:r>
            <a:r>
              <a:rPr lang="en-GB" dirty="0"/>
              <a:t>the </a:t>
            </a:r>
            <a:r>
              <a:rPr lang="en-GB" b="1" dirty="0"/>
              <a:t>highest</a:t>
            </a:r>
            <a:r>
              <a:rPr lang="en-GB" dirty="0"/>
              <a:t> possible </a:t>
            </a:r>
            <a:r>
              <a:rPr lang="en-GB" b="1" dirty="0"/>
              <a:t>value</a:t>
            </a:r>
            <a:r>
              <a:rPr lang="en-GB" dirty="0" smtClean="0"/>
              <a:t>.</a:t>
            </a:r>
          </a:p>
          <a:p>
            <a:pPr marL="548640" lvl="3" indent="0">
              <a:buNone/>
            </a:pPr>
            <a:endParaRPr lang="en-GB" dirty="0"/>
          </a:p>
          <a:p>
            <a:pPr marL="68580" indent="-342900">
              <a:buFont typeface="Arial" panose="020B0604020202020204" pitchFamily="34" charset="0"/>
              <a:buChar char="•"/>
            </a:pPr>
            <a:r>
              <a:rPr lang="en-GB" dirty="0"/>
              <a:t>Scrum </a:t>
            </a:r>
            <a:r>
              <a:rPr lang="en-GB" dirty="0" smtClean="0"/>
              <a:t>is: </a:t>
            </a:r>
            <a:r>
              <a:rPr lang="en-GB" b="1" dirty="0" smtClean="0"/>
              <a:t>Lightweight</a:t>
            </a:r>
            <a:r>
              <a:rPr lang="en-GB" dirty="0" smtClean="0"/>
              <a:t>, </a:t>
            </a:r>
            <a:r>
              <a:rPr lang="en-GB" b="1" dirty="0" smtClean="0"/>
              <a:t>Simple </a:t>
            </a:r>
            <a:r>
              <a:rPr lang="en-GB" b="1" dirty="0"/>
              <a:t>to </a:t>
            </a:r>
            <a:r>
              <a:rPr lang="en-GB" b="1" dirty="0" smtClean="0"/>
              <a:t>understand</a:t>
            </a:r>
            <a:r>
              <a:rPr lang="en-GB" dirty="0" smtClean="0"/>
              <a:t>, </a:t>
            </a:r>
            <a:r>
              <a:rPr lang="en-GB" b="1" dirty="0" smtClean="0"/>
              <a:t>Difficult </a:t>
            </a:r>
            <a:r>
              <a:rPr lang="en-GB" b="1" dirty="0"/>
              <a:t>to master</a:t>
            </a:r>
            <a:endParaRPr lang="en-US" b="1" dirty="0"/>
          </a:p>
        </p:txBody>
      </p:sp>
    </p:spTree>
    <p:extLst>
      <p:ext uri="{BB962C8B-B14F-4D97-AF65-F5344CB8AC3E}">
        <p14:creationId xmlns:p14="http://schemas.microsoft.com/office/powerpoint/2010/main" val="1329241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667" y="289275"/>
            <a:ext cx="11911542" cy="6266072"/>
          </a:xfrm>
          <a:prstGeom prst="rect">
            <a:avLst/>
          </a:prstGeom>
        </p:spPr>
      </p:pic>
    </p:spTree>
    <p:extLst>
      <p:ext uri="{BB962C8B-B14F-4D97-AF65-F5344CB8AC3E}">
        <p14:creationId xmlns:p14="http://schemas.microsoft.com/office/powerpoint/2010/main" val="2247435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Scrum framework in </a:t>
            </a:r>
            <a:r>
              <a:rPr lang="en-GB" dirty="0" smtClean="0"/>
              <a:t>action</a:t>
            </a:r>
            <a:endParaRPr lang="en-US" dirty="0"/>
          </a:p>
        </p:txBody>
      </p:sp>
      <p:sp>
        <p:nvSpPr>
          <p:cNvPr id="3" name="Content Placeholder 2"/>
          <p:cNvSpPr>
            <a:spLocks noGrp="1"/>
          </p:cNvSpPr>
          <p:nvPr>
            <p:ph sz="quarter" idx="15"/>
          </p:nvPr>
        </p:nvSpPr>
        <p:spPr/>
        <p:txBody>
          <a:bodyPr/>
          <a:lstStyle/>
          <a:p>
            <a:pPr marL="68580" indent="-342900">
              <a:buFont typeface="Arial" panose="020B0604020202020204" pitchFamily="34" charset="0"/>
              <a:buChar char="•"/>
            </a:pPr>
            <a:r>
              <a:rPr lang="en-GB" dirty="0"/>
              <a:t>A product owner creates a prioritized wish list called a product backlog.</a:t>
            </a:r>
          </a:p>
          <a:p>
            <a:pPr marL="68580" indent="-342900">
              <a:buFont typeface="Arial" panose="020B0604020202020204" pitchFamily="34" charset="0"/>
              <a:buChar char="•"/>
            </a:pPr>
            <a:r>
              <a:rPr lang="en-GB" dirty="0"/>
              <a:t>During sprint planning, the team pulls a small chunk from the top of that wish list, a sprint backlog, and decides how to implement those pieces.</a:t>
            </a:r>
          </a:p>
          <a:p>
            <a:pPr marL="68580" indent="-342900">
              <a:buFont typeface="Arial" panose="020B0604020202020204" pitchFamily="34" charset="0"/>
              <a:buChar char="•"/>
            </a:pPr>
            <a:r>
              <a:rPr lang="en-GB" dirty="0"/>
              <a:t>The team has a certain amount of time — a sprint (usually two to four weeks) — to complete its work, but it meets each day to assess its progress (daily Scrum).</a:t>
            </a:r>
          </a:p>
          <a:p>
            <a:pPr marL="68580" indent="-342900">
              <a:buFont typeface="Arial" panose="020B0604020202020204" pitchFamily="34" charset="0"/>
              <a:buChar char="•"/>
            </a:pPr>
            <a:r>
              <a:rPr lang="en-GB" dirty="0"/>
              <a:t>Along the way, the </a:t>
            </a:r>
            <a:r>
              <a:rPr lang="en-GB" dirty="0" err="1"/>
              <a:t>ScrumMaster</a:t>
            </a:r>
            <a:r>
              <a:rPr lang="en-GB" dirty="0"/>
              <a:t> keeps the team focused on its goal.</a:t>
            </a:r>
          </a:p>
          <a:p>
            <a:pPr marL="68580" indent="-342900">
              <a:buFont typeface="Arial" panose="020B0604020202020204" pitchFamily="34" charset="0"/>
              <a:buChar char="•"/>
            </a:pPr>
            <a:r>
              <a:rPr lang="en-GB" dirty="0"/>
              <a:t>At the end of the sprint, the work should be potentially shippable: ready to hand to a customer, put on a store shelf, or show to a stakeholder.</a:t>
            </a:r>
          </a:p>
          <a:p>
            <a:pPr marL="68580" indent="-342900">
              <a:buFont typeface="Arial" panose="020B0604020202020204" pitchFamily="34" charset="0"/>
              <a:buChar char="•"/>
            </a:pPr>
            <a:r>
              <a:rPr lang="en-GB" dirty="0"/>
              <a:t>The sprint ends with a sprint review and retrospective.</a:t>
            </a:r>
          </a:p>
          <a:p>
            <a:pPr marL="68580" indent="-342900">
              <a:buFont typeface="Arial" panose="020B0604020202020204" pitchFamily="34" charset="0"/>
              <a:buChar char="•"/>
            </a:pPr>
            <a:r>
              <a:rPr lang="en-GB" dirty="0"/>
              <a:t>As the next sprint begins, the team chooses another chunk of the product backlog and begins working again.</a:t>
            </a:r>
            <a:endParaRPr lang="en-US" dirty="0"/>
          </a:p>
        </p:txBody>
      </p:sp>
    </p:spTree>
    <p:extLst>
      <p:ext uri="{BB962C8B-B14F-4D97-AF65-F5344CB8AC3E}">
        <p14:creationId xmlns:p14="http://schemas.microsoft.com/office/powerpoint/2010/main" val="3138179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smtClean="0"/>
              <a:t>The Scrum Values</a:t>
            </a:r>
            <a:r>
              <a:rPr lang="en-US" i="0" dirty="0"/>
              <a:t/>
            </a:r>
            <a:br>
              <a:rPr lang="en-US" i="0" dirty="0"/>
            </a:br>
            <a:endParaRPr lang="en-US" dirty="0"/>
          </a:p>
        </p:txBody>
      </p:sp>
      <p:pic>
        <p:nvPicPr>
          <p:cNvPr id="4" name="Picture 3"/>
          <p:cNvPicPr>
            <a:picLocks noChangeAspect="1"/>
          </p:cNvPicPr>
          <p:nvPr/>
        </p:nvPicPr>
        <p:blipFill>
          <a:blip r:embed="rId2"/>
          <a:stretch>
            <a:fillRect/>
          </a:stretch>
        </p:blipFill>
        <p:spPr>
          <a:xfrm>
            <a:off x="1419538" y="1143000"/>
            <a:ext cx="9321442" cy="5605117"/>
          </a:xfrm>
          <a:prstGeom prst="rect">
            <a:avLst/>
          </a:prstGeom>
        </p:spPr>
      </p:pic>
    </p:spTree>
    <p:extLst>
      <p:ext uri="{BB962C8B-B14F-4D97-AF65-F5344CB8AC3E}">
        <p14:creationId xmlns:p14="http://schemas.microsoft.com/office/powerpoint/2010/main" val="118221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of the Scrum Team</a:t>
            </a:r>
            <a:endParaRPr lang="en-US" dirty="0"/>
          </a:p>
        </p:txBody>
      </p:sp>
      <p:sp>
        <p:nvSpPr>
          <p:cNvPr id="3" name="Content Placeholder 2"/>
          <p:cNvSpPr>
            <a:spLocks noGrp="1"/>
          </p:cNvSpPr>
          <p:nvPr>
            <p:ph sz="quarter" idx="15"/>
          </p:nvPr>
        </p:nvSpPr>
        <p:spPr>
          <a:xfrm>
            <a:off x="711200" y="1481070"/>
            <a:ext cx="10769600" cy="4691130"/>
          </a:xfrm>
        </p:spPr>
        <p:txBody>
          <a:bodyPr/>
          <a:lstStyle/>
          <a:p>
            <a:r>
              <a:rPr lang="en-GB" dirty="0"/>
              <a:t>Scrum Teams are </a:t>
            </a:r>
            <a:r>
              <a:rPr lang="en-GB" b="1" dirty="0"/>
              <a:t>self-organizing</a:t>
            </a:r>
            <a:r>
              <a:rPr lang="en-GB" dirty="0"/>
              <a:t> and </a:t>
            </a:r>
            <a:r>
              <a:rPr lang="en-GB" b="1" dirty="0"/>
              <a:t>cross-functional</a:t>
            </a:r>
            <a:r>
              <a:rPr lang="en-GB" dirty="0"/>
              <a:t>. </a:t>
            </a:r>
            <a:endParaRPr lang="en-GB" dirty="0" smtClean="0"/>
          </a:p>
          <a:p>
            <a:pPr marL="617220" lvl="2" indent="-342900">
              <a:buFont typeface="Arial" panose="020B0604020202020204" pitchFamily="34" charset="0"/>
              <a:buChar char="•"/>
            </a:pPr>
            <a:r>
              <a:rPr lang="en-GB" dirty="0"/>
              <a:t>Self-organizing teams </a:t>
            </a:r>
            <a:r>
              <a:rPr lang="en-GB" b="1" dirty="0"/>
              <a:t>choose how best to accomplish their work</a:t>
            </a:r>
            <a:r>
              <a:rPr lang="en-GB" dirty="0"/>
              <a:t>, rather than being directed by others outside the team. </a:t>
            </a:r>
          </a:p>
          <a:p>
            <a:pPr marL="617220" lvl="2" indent="-342900">
              <a:buFont typeface="Arial" panose="020B0604020202020204" pitchFamily="34" charset="0"/>
              <a:buChar char="•"/>
            </a:pPr>
            <a:r>
              <a:rPr lang="en-GB" dirty="0"/>
              <a:t>Cross-functional teams </a:t>
            </a:r>
            <a:r>
              <a:rPr lang="en-GB" b="1" dirty="0"/>
              <a:t>have all competencies needed to accomplish the work </a:t>
            </a:r>
            <a:r>
              <a:rPr lang="en-GB" dirty="0"/>
              <a:t>without depending on others not part of the </a:t>
            </a:r>
            <a:r>
              <a:rPr lang="en-GB" dirty="0" smtClean="0"/>
              <a:t>team</a:t>
            </a:r>
          </a:p>
          <a:p>
            <a:pPr marL="617220" lvl="2" indent="-342900">
              <a:buFont typeface="Arial" panose="020B0604020202020204" pitchFamily="34" charset="0"/>
              <a:buChar char="•"/>
            </a:pPr>
            <a:r>
              <a:rPr lang="en-GB" dirty="0"/>
              <a:t>The team model in Scrum is designed to </a:t>
            </a:r>
            <a:r>
              <a:rPr lang="en-GB" b="1" dirty="0"/>
              <a:t>optimize flexibility, creativity, and productivity</a:t>
            </a:r>
            <a:r>
              <a:rPr lang="en-GB" dirty="0"/>
              <a:t>.</a:t>
            </a:r>
            <a:endParaRPr lang="en-US" dirty="0"/>
          </a:p>
          <a:p>
            <a:r>
              <a:rPr lang="en-GB" dirty="0" smtClean="0"/>
              <a:t>The </a:t>
            </a:r>
            <a:r>
              <a:rPr lang="en-GB" dirty="0"/>
              <a:t>Scrum Team consists of a </a:t>
            </a:r>
            <a:endParaRPr lang="en-GB" dirty="0" smtClean="0"/>
          </a:p>
          <a:p>
            <a:pPr marL="891540" lvl="2" indent="-342900">
              <a:buFont typeface="Arial" panose="020B0604020202020204" pitchFamily="34" charset="0"/>
              <a:buChar char="•"/>
            </a:pPr>
            <a:r>
              <a:rPr lang="en-GB" b="1" dirty="0" smtClean="0"/>
              <a:t>Product </a:t>
            </a:r>
            <a:r>
              <a:rPr lang="en-GB" b="1" dirty="0"/>
              <a:t>Owner</a:t>
            </a:r>
            <a:r>
              <a:rPr lang="en-GB" dirty="0"/>
              <a:t>, </a:t>
            </a:r>
            <a:endParaRPr lang="en-GB" dirty="0" smtClean="0"/>
          </a:p>
          <a:p>
            <a:pPr marL="891540" lvl="2" indent="-342900">
              <a:buFont typeface="Arial" panose="020B0604020202020204" pitchFamily="34" charset="0"/>
              <a:buChar char="•"/>
            </a:pPr>
            <a:r>
              <a:rPr lang="en-GB" b="1" dirty="0" smtClean="0"/>
              <a:t>The </a:t>
            </a:r>
            <a:r>
              <a:rPr lang="en-GB" b="1" dirty="0"/>
              <a:t>Development Team</a:t>
            </a:r>
            <a:r>
              <a:rPr lang="en-GB" dirty="0"/>
              <a:t>, and a </a:t>
            </a:r>
            <a:endParaRPr lang="en-GB" dirty="0" smtClean="0"/>
          </a:p>
          <a:p>
            <a:pPr marL="891540" lvl="2" indent="-342900">
              <a:buFont typeface="Arial" panose="020B0604020202020204" pitchFamily="34" charset="0"/>
              <a:buChar char="•"/>
            </a:pPr>
            <a:r>
              <a:rPr lang="en-GB" b="1" dirty="0" smtClean="0"/>
              <a:t>Scrum </a:t>
            </a:r>
            <a:r>
              <a:rPr lang="en-GB" b="1" dirty="0"/>
              <a:t>Master</a:t>
            </a:r>
            <a:r>
              <a:rPr lang="en-GB" dirty="0" smtClean="0"/>
              <a:t>.</a:t>
            </a:r>
          </a:p>
          <a:p>
            <a:pPr indent="0"/>
            <a:r>
              <a:rPr lang="en-GB" dirty="0" smtClean="0"/>
              <a:t> </a:t>
            </a:r>
          </a:p>
        </p:txBody>
      </p:sp>
    </p:spTree>
    <p:extLst>
      <p:ext uri="{BB962C8B-B14F-4D97-AF65-F5344CB8AC3E}">
        <p14:creationId xmlns:p14="http://schemas.microsoft.com/office/powerpoint/2010/main" val="59806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Owner</a:t>
            </a:r>
            <a:endParaRPr lang="en-US" dirty="0"/>
          </a:p>
        </p:txBody>
      </p:sp>
      <p:sp>
        <p:nvSpPr>
          <p:cNvPr id="3" name="Content Placeholder 2"/>
          <p:cNvSpPr>
            <a:spLocks noGrp="1"/>
          </p:cNvSpPr>
          <p:nvPr>
            <p:ph sz="quarter" idx="15"/>
          </p:nvPr>
        </p:nvSpPr>
        <p:spPr>
          <a:xfrm>
            <a:off x="711200" y="1249251"/>
            <a:ext cx="10769600" cy="4922949"/>
          </a:xfrm>
        </p:spPr>
        <p:txBody>
          <a:bodyPr/>
          <a:lstStyle/>
          <a:p>
            <a:r>
              <a:rPr lang="en-GB" dirty="0" smtClean="0"/>
              <a:t>Is </a:t>
            </a:r>
            <a:r>
              <a:rPr lang="en-GB" dirty="0"/>
              <a:t>the sole person responsible for managing the Product </a:t>
            </a:r>
            <a:r>
              <a:rPr lang="en-GB" dirty="0" smtClean="0"/>
              <a:t>Backlog, which includes:</a:t>
            </a:r>
          </a:p>
          <a:p>
            <a:pPr marL="617220" lvl="2" indent="-342900">
              <a:buFont typeface="Arial" panose="020B0604020202020204" pitchFamily="34" charset="0"/>
              <a:buChar char="•"/>
            </a:pPr>
            <a:r>
              <a:rPr lang="en-GB" dirty="0"/>
              <a:t>Build and manage the product </a:t>
            </a:r>
            <a:r>
              <a:rPr lang="en-GB" dirty="0" smtClean="0"/>
              <a:t>backlog</a:t>
            </a:r>
          </a:p>
          <a:p>
            <a:pPr marL="617220" lvl="2" indent="-342900">
              <a:buFont typeface="Arial" panose="020B0604020202020204" pitchFamily="34" charset="0"/>
              <a:buChar char="•"/>
            </a:pPr>
            <a:r>
              <a:rPr lang="en-GB" dirty="0"/>
              <a:t>Closely partner with the business and the team to ensure everyone understands the work items in the product </a:t>
            </a:r>
            <a:r>
              <a:rPr lang="en-GB" dirty="0" smtClean="0"/>
              <a:t>backlog</a:t>
            </a:r>
          </a:p>
          <a:p>
            <a:pPr marL="617220" lvl="2" indent="-342900">
              <a:buFont typeface="Arial" panose="020B0604020202020204" pitchFamily="34" charset="0"/>
              <a:buChar char="•"/>
            </a:pPr>
            <a:r>
              <a:rPr lang="en-GB" dirty="0" smtClean="0"/>
              <a:t>Optimizing </a:t>
            </a:r>
            <a:r>
              <a:rPr lang="en-GB" dirty="0"/>
              <a:t>the value of the work the Development Team performs.</a:t>
            </a:r>
          </a:p>
          <a:p>
            <a:pPr marL="617220" lvl="2" indent="-342900">
              <a:buFont typeface="Arial" panose="020B0604020202020204" pitchFamily="34" charset="0"/>
              <a:buChar char="•"/>
            </a:pPr>
            <a:r>
              <a:rPr lang="en-GB" dirty="0"/>
              <a:t>Ensuring that the Product Backlog is visible, transparent, and clear to all, </a:t>
            </a:r>
            <a:r>
              <a:rPr lang="en-GB" dirty="0" smtClean="0"/>
              <a:t>a</a:t>
            </a:r>
          </a:p>
          <a:p>
            <a:pPr marL="617220" lvl="2" indent="-342900">
              <a:buFont typeface="Arial" panose="020B0604020202020204" pitchFamily="34" charset="0"/>
              <a:buChar char="•"/>
            </a:pPr>
            <a:r>
              <a:rPr lang="en-GB" dirty="0" smtClean="0"/>
              <a:t>shows </a:t>
            </a:r>
            <a:r>
              <a:rPr lang="en-GB" dirty="0"/>
              <a:t>what the Scrum Team will work on next.</a:t>
            </a:r>
          </a:p>
          <a:p>
            <a:pPr marL="617220" lvl="2" indent="-342900">
              <a:buFont typeface="Arial" panose="020B0604020202020204" pitchFamily="34" charset="0"/>
              <a:buChar char="•"/>
            </a:pPr>
            <a:r>
              <a:rPr lang="en-GB" dirty="0"/>
              <a:t>Decide when to ship the product with the predisposition towards more frequent delivery </a:t>
            </a:r>
          </a:p>
          <a:p>
            <a:r>
              <a:rPr lang="en-GB" dirty="0" smtClean="0"/>
              <a:t>The </a:t>
            </a:r>
            <a:r>
              <a:rPr lang="en-GB" dirty="0"/>
              <a:t>Product Owner is one person, </a:t>
            </a:r>
            <a:r>
              <a:rPr lang="en-GB" dirty="0" smtClean="0"/>
              <a:t>but may </a:t>
            </a:r>
            <a:r>
              <a:rPr lang="en-GB" dirty="0"/>
              <a:t>represent the desires of a </a:t>
            </a:r>
            <a:r>
              <a:rPr lang="en-GB" dirty="0" smtClean="0"/>
              <a:t>committee.</a:t>
            </a:r>
          </a:p>
          <a:p>
            <a:r>
              <a:rPr lang="en-GB" dirty="0" smtClean="0"/>
              <a:t>To </a:t>
            </a:r>
            <a:r>
              <a:rPr lang="en-GB" dirty="0"/>
              <a:t>succeed, the entire organization must respect his or her decisions. </a:t>
            </a:r>
            <a:endParaRPr lang="en-GB" dirty="0" smtClean="0"/>
          </a:p>
          <a:p>
            <a:r>
              <a:rPr lang="en-GB" dirty="0"/>
              <a:t>A product owner is </a:t>
            </a:r>
            <a:r>
              <a:rPr lang="en-GB" b="1" dirty="0"/>
              <a:t>not a project manager</a:t>
            </a:r>
            <a:r>
              <a:rPr lang="en-GB" dirty="0"/>
              <a:t>, do not manage the status of the program. </a:t>
            </a:r>
          </a:p>
          <a:p>
            <a:r>
              <a:rPr lang="en-GB" dirty="0" smtClean="0"/>
              <a:t>.</a:t>
            </a:r>
            <a:endParaRPr lang="en-US" dirty="0"/>
          </a:p>
        </p:txBody>
      </p:sp>
    </p:spTree>
    <p:extLst>
      <p:ext uri="{BB962C8B-B14F-4D97-AF65-F5344CB8AC3E}">
        <p14:creationId xmlns:p14="http://schemas.microsoft.com/office/powerpoint/2010/main" val="3312217783"/>
      </p:ext>
    </p:extLst>
  </p:cSld>
  <p:clrMapOvr>
    <a:masterClrMapping/>
  </p:clrMapOvr>
</p:sld>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E27588"/>
      </a:accent4>
      <a:accent5>
        <a:srgbClr val="A32020"/>
      </a:accent5>
      <a:accent6>
        <a:srgbClr val="E0301E"/>
      </a:accent6>
      <a:hlink>
        <a:srgbClr val="0000FF"/>
      </a:hlink>
      <a:folHlink>
        <a:srgbClr val="0000FF"/>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1332</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Georgia</vt:lpstr>
      <vt:lpstr>PwC</vt:lpstr>
      <vt:lpstr>Scrum Process Framework</vt:lpstr>
      <vt:lpstr>Three Simple Truths</vt:lpstr>
      <vt:lpstr>What is Agile</vt:lpstr>
      <vt:lpstr>What is Scrum</vt:lpstr>
      <vt:lpstr>PowerPoint Presentation</vt:lpstr>
      <vt:lpstr>The Scrum framework in action</vt:lpstr>
      <vt:lpstr>The Scrum Values </vt:lpstr>
      <vt:lpstr>Roles of the Scrum Team</vt:lpstr>
      <vt:lpstr>Product Owner</vt:lpstr>
      <vt:lpstr>The scrum master</vt:lpstr>
      <vt:lpstr>Four ceremonies of Scrum</vt:lpstr>
      <vt:lpstr>Sprint Planning</vt:lpstr>
      <vt:lpstr>Daily Stand-up</vt:lpstr>
      <vt:lpstr>Iteration review</vt:lpstr>
      <vt:lpstr>Retrospective</vt:lpstr>
      <vt:lpstr>Burndown Charts</vt:lpstr>
      <vt:lpstr>More realistic burndown chart</vt:lpstr>
      <vt:lpstr>Reference/Further Readings</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Nadeeshani Senevirathna</dc:creator>
  <cp:lastModifiedBy>Windows User</cp:lastModifiedBy>
  <cp:revision>28</cp:revision>
  <dcterms:created xsi:type="dcterms:W3CDTF">2018-05-21T07:50:16Z</dcterms:created>
  <dcterms:modified xsi:type="dcterms:W3CDTF">2018-05-21T18:20:24Z</dcterms:modified>
</cp:coreProperties>
</file>