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handoutMasterIdLst>
    <p:handoutMasterId r:id="rId35"/>
  </p:handoutMasterIdLst>
  <p:sldIdLst>
    <p:sldId id="256" r:id="rId2"/>
    <p:sldId id="263" r:id="rId3"/>
    <p:sldId id="262" r:id="rId4"/>
    <p:sldId id="260" r:id="rId5"/>
    <p:sldId id="266" r:id="rId6"/>
    <p:sldId id="264" r:id="rId7"/>
    <p:sldId id="278" r:id="rId8"/>
    <p:sldId id="279" r:id="rId9"/>
    <p:sldId id="280" r:id="rId10"/>
    <p:sldId id="284" r:id="rId11"/>
    <p:sldId id="281" r:id="rId12"/>
    <p:sldId id="282" r:id="rId13"/>
    <p:sldId id="287" r:id="rId14"/>
    <p:sldId id="267" r:id="rId15"/>
    <p:sldId id="274" r:id="rId16"/>
    <p:sldId id="275" r:id="rId17"/>
    <p:sldId id="276" r:id="rId18"/>
    <p:sldId id="277" r:id="rId19"/>
    <p:sldId id="273" r:id="rId20"/>
    <p:sldId id="269" r:id="rId21"/>
    <p:sldId id="270" r:id="rId22"/>
    <p:sldId id="271" r:id="rId23"/>
    <p:sldId id="272" r:id="rId24"/>
    <p:sldId id="261" r:id="rId25"/>
    <p:sldId id="265" r:id="rId26"/>
    <p:sldId id="283" r:id="rId27"/>
    <p:sldId id="285" r:id="rId28"/>
    <p:sldId id="286" r:id="rId29"/>
    <p:sldId id="291" r:id="rId30"/>
    <p:sldId id="268" r:id="rId31"/>
    <p:sldId id="290" r:id="rId32"/>
    <p:sldId id="292" r:id="rId33"/>
    <p:sldId id="258" r:id="rId34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04252-23D9-4766-AB25-893E881614B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E7B1-893D-470E-B656-8DBD37B9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773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59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125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31246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090310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91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agile/scrum" TargetMode="External"/><Relationship Id="rId13" Type="http://schemas.openxmlformats.org/officeDocument/2006/relationships/hyperlink" Target="http://www.agilenutshell.com/agile_vs_waterfall" TargetMode="External"/><Relationship Id="rId3" Type="http://schemas.openxmlformats.org/officeDocument/2006/relationships/hyperlink" Target="http://agilemanifesto.org/" TargetMode="External"/><Relationship Id="rId7" Type="http://schemas.openxmlformats.org/officeDocument/2006/relationships/hyperlink" Target="https://www.scrumguides.org/docs/scrumguide/v2017/2017-Scrum-Guide-US.pdf#zoom=100" TargetMode="External"/><Relationship Id="rId12" Type="http://schemas.openxmlformats.org/officeDocument/2006/relationships/hyperlink" Target="http://www.agilenutshell.com/" TargetMode="External"/><Relationship Id="rId2" Type="http://schemas.openxmlformats.org/officeDocument/2006/relationships/hyperlink" Target="https://www.scrum.org/resources/what-is-scr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rime.com/2015/03/5-tips-to-manage-scrum-processes-in-the-real-world/" TargetMode="External"/><Relationship Id="rId11" Type="http://schemas.openxmlformats.org/officeDocument/2006/relationships/hyperlink" Target="https://www.youtube.com/watch?v=sCCUEtjCpCs" TargetMode="External"/><Relationship Id="rId5" Type="http://schemas.openxmlformats.org/officeDocument/2006/relationships/hyperlink" Target="http://www.mountaingoatsoftware.com/agile/scrum" TargetMode="External"/><Relationship Id="rId10" Type="http://schemas.openxmlformats.org/officeDocument/2006/relationships/hyperlink" Target="https://www.youtube.com/watch?v=LvRVnFmLpSA" TargetMode="External"/><Relationship Id="rId4" Type="http://schemas.openxmlformats.org/officeDocument/2006/relationships/hyperlink" Target="https://www.cprime.com/resources/what-is-agile-what-is-scrum/" TargetMode="External"/><Relationship Id="rId9" Type="http://schemas.openxmlformats.org/officeDocument/2006/relationships/hyperlink" Target="http://www.agilenutshell.com/what_is_ag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Process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</a:p>
          <a:p>
            <a:r>
              <a:rPr lang="en-US" dirty="0" smtClean="0"/>
              <a:t>2018/05/22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prin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4" y="698350"/>
            <a:ext cx="96583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Sprint Backlog</a:t>
            </a:r>
            <a:endParaRPr lang="en-US" dirty="0"/>
          </a:p>
        </p:txBody>
      </p:sp>
      <p:pic>
        <p:nvPicPr>
          <p:cNvPr id="4098" name="Picture 2" descr="https://www.mountaingoatsoftware.com/uploads/blog/SprintBack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222019"/>
            <a:ext cx="9175078" cy="51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Backlog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752599"/>
            <a:ext cx="10769600" cy="4648201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team </a:t>
            </a:r>
            <a:r>
              <a:rPr lang="en-US" dirty="0"/>
              <a:t>members are expected to update the sprint backlog as new information is </a:t>
            </a:r>
            <a:r>
              <a:rPr lang="en-US" dirty="0" smtClean="0"/>
              <a:t>available during sprint,</a:t>
            </a:r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minimally </a:t>
            </a:r>
            <a:r>
              <a:rPr lang="en-US" dirty="0"/>
              <a:t>once per day.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teams will do this during the daily scrum.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each day, the estimated work remaining in the sprint is calculated and graphed by the </a:t>
            </a:r>
            <a:r>
              <a:rPr lang="en-US" dirty="0" err="1"/>
              <a:t>ScrumMaster</a:t>
            </a:r>
            <a:r>
              <a:rPr lang="en-US" dirty="0"/>
              <a:t>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resulting </a:t>
            </a:r>
            <a:r>
              <a:rPr lang="en-US" dirty="0"/>
              <a:t>in a </a:t>
            </a:r>
            <a:r>
              <a:rPr lang="en-US" b="1" dirty="0"/>
              <a:t>sprint </a:t>
            </a:r>
            <a:r>
              <a:rPr lang="en-US" b="1" dirty="0" err="1"/>
              <a:t>burndown</a:t>
            </a:r>
            <a:r>
              <a:rPr lang="en-US" b="1" dirty="0"/>
              <a:t> </a:t>
            </a:r>
            <a:r>
              <a:rPr lang="en-US" b="1" dirty="0" smtClean="0"/>
              <a:t>chart</a:t>
            </a:r>
            <a:r>
              <a:rPr lang="en-US" dirty="0" smtClean="0"/>
              <a:t>.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team does its best to pull the right amount of work into the Scrum sprint,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sometimes too much or too little work is pulled in during planning.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case, the team needs to add or remove tasks.</a:t>
            </a:r>
          </a:p>
        </p:txBody>
      </p:sp>
      <p:pic>
        <p:nvPicPr>
          <p:cNvPr id="5122" name="Picture 2" descr="https://www.mountaingoatsoftware.com/uploads/blog/sprint-burndown-upda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02" y="1819275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Input for sprint :- </a:t>
            </a:r>
            <a:r>
              <a:rPr lang="en-US" dirty="0"/>
              <a:t>entries </a:t>
            </a:r>
            <a:r>
              <a:rPr lang="en-US" dirty="0" smtClean="0"/>
              <a:t>taken from </a:t>
            </a:r>
            <a:r>
              <a:rPr lang="en-US" b="1" dirty="0"/>
              <a:t>Product Backlog </a:t>
            </a: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activities needed for the implementation of entries </a:t>
            </a:r>
            <a:r>
              <a:rPr lang="en-US" dirty="0" smtClean="0"/>
              <a:t>are </a:t>
            </a:r>
            <a:r>
              <a:rPr lang="en-US" dirty="0"/>
              <a:t>performed within Sprints </a:t>
            </a:r>
            <a:endParaRPr lang="en-US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also </a:t>
            </a:r>
            <a:r>
              <a:rPr lang="en-US" dirty="0"/>
              <a:t>called 'Iterations</a:t>
            </a:r>
            <a:r>
              <a:rPr lang="en-US" dirty="0" smtClean="0"/>
              <a:t>'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always </a:t>
            </a:r>
            <a:r>
              <a:rPr lang="en-US" dirty="0"/>
              <a:t>short: normally about 2-4 weeks.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Each Sprint start with two planning sessions to define the content of the Sprint: </a:t>
            </a:r>
            <a:endParaRPr lang="en-US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WHAT-Meeting  - </a:t>
            </a:r>
            <a:r>
              <a:rPr lang="en-US" dirty="0"/>
              <a:t>Scrum Team commits to the User Stories from the Scrum </a:t>
            </a:r>
            <a:r>
              <a:rPr lang="en-US" b="1" dirty="0"/>
              <a:t>Product Backlog</a:t>
            </a:r>
            <a:endParaRPr lang="en-US" b="1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HOW-Meeting - </a:t>
            </a:r>
            <a:r>
              <a:rPr lang="en-US" dirty="0"/>
              <a:t>break the committed User Stories into smaller and concrete tasks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combination of these two meeting are also defined as Sprint Planning Meeting.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Output from Sprint:- </a:t>
            </a:r>
            <a:r>
              <a:rPr lang="en-US" b="1" dirty="0" smtClean="0"/>
              <a:t>Sprint Backlog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of the Scrum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481070"/>
            <a:ext cx="10769600" cy="4691130"/>
          </a:xfrm>
        </p:spPr>
        <p:txBody>
          <a:bodyPr/>
          <a:lstStyle/>
          <a:p>
            <a:r>
              <a:rPr lang="en-GB" dirty="0"/>
              <a:t>Scrum Teams are </a:t>
            </a:r>
            <a:r>
              <a:rPr lang="en-GB" b="1" dirty="0"/>
              <a:t>self-organizing</a:t>
            </a:r>
            <a:r>
              <a:rPr lang="en-GB" dirty="0"/>
              <a:t> and </a:t>
            </a:r>
            <a:r>
              <a:rPr lang="en-GB" b="1" dirty="0"/>
              <a:t>cross-functional</a:t>
            </a:r>
            <a:r>
              <a:rPr lang="en-GB" dirty="0"/>
              <a:t>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Self-organizing teams </a:t>
            </a:r>
            <a:r>
              <a:rPr lang="en-GB" b="1" dirty="0"/>
              <a:t>choose how best to accomplish their work</a:t>
            </a:r>
            <a:r>
              <a:rPr lang="en-GB" dirty="0"/>
              <a:t>, rather than being directed by others outside the team. 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Cross-functional teams </a:t>
            </a:r>
            <a:r>
              <a:rPr lang="en-GB" b="1" dirty="0"/>
              <a:t>have all competencies needed to accomplish the work </a:t>
            </a:r>
            <a:r>
              <a:rPr lang="en-GB" dirty="0"/>
              <a:t>without depending on others not part of the </a:t>
            </a:r>
            <a:r>
              <a:rPr lang="en-GB" dirty="0" smtClean="0"/>
              <a:t>team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The team model in Scrum is designed to </a:t>
            </a:r>
            <a:r>
              <a:rPr lang="en-GB" b="1" dirty="0"/>
              <a:t>optimize flexibility, creativity, and productivity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smtClean="0"/>
              <a:t>The </a:t>
            </a:r>
            <a:r>
              <a:rPr lang="en-GB" dirty="0"/>
              <a:t>Scrum Team consists of a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Product </a:t>
            </a:r>
            <a:r>
              <a:rPr lang="en-GB" b="1" dirty="0"/>
              <a:t>Owner</a:t>
            </a:r>
            <a:r>
              <a:rPr lang="en-GB" dirty="0"/>
              <a:t>,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The </a:t>
            </a:r>
            <a:r>
              <a:rPr lang="en-GB" b="1" dirty="0"/>
              <a:t>Development Team</a:t>
            </a:r>
            <a:r>
              <a:rPr lang="en-GB" dirty="0"/>
              <a:t>, and a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Scrum </a:t>
            </a:r>
            <a:r>
              <a:rPr lang="en-GB" b="1" dirty="0"/>
              <a:t>Master</a:t>
            </a:r>
            <a:r>
              <a:rPr lang="en-GB" dirty="0" smtClean="0"/>
              <a:t>.</a:t>
            </a:r>
          </a:p>
          <a:p>
            <a:pPr indent="0"/>
            <a:r>
              <a:rPr lang="en-GB" dirty="0" smtClean="0"/>
              <a:t> </a:t>
            </a:r>
          </a:p>
        </p:txBody>
      </p:sp>
      <p:pic>
        <p:nvPicPr>
          <p:cNvPr id="1026" name="Picture 2" descr="https://www.scrum-institute.org/images_scrum/Scrum_Roles_Stakehol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93" y="1206951"/>
            <a:ext cx="6021362" cy="52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249251"/>
            <a:ext cx="10769600" cy="4922949"/>
          </a:xfrm>
        </p:spPr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</a:t>
            </a:r>
            <a:r>
              <a:rPr lang="en-GB" dirty="0"/>
              <a:t>the sole person responsible for managing the Product </a:t>
            </a:r>
            <a:r>
              <a:rPr lang="en-GB" dirty="0" smtClean="0"/>
              <a:t>Backlog, which includes:</a:t>
            </a:r>
          </a:p>
          <a:p>
            <a:pPr lvl="2"/>
            <a:r>
              <a:rPr lang="en-GB" dirty="0"/>
              <a:t>Build and manage the product </a:t>
            </a:r>
            <a:r>
              <a:rPr lang="en-GB" dirty="0" smtClean="0"/>
              <a:t>backlog</a:t>
            </a:r>
          </a:p>
          <a:p>
            <a:pPr lvl="2"/>
            <a:r>
              <a:rPr lang="en-GB" dirty="0"/>
              <a:t>Closely partner with the business and the team </a:t>
            </a:r>
            <a:endParaRPr lang="en-GB" dirty="0" smtClean="0"/>
          </a:p>
          <a:p>
            <a:pPr lvl="4"/>
            <a:r>
              <a:rPr lang="en-GB" dirty="0" smtClean="0"/>
              <a:t>to </a:t>
            </a:r>
            <a:r>
              <a:rPr lang="en-GB" dirty="0"/>
              <a:t>ensure everyone understands the work items in the product </a:t>
            </a:r>
            <a:r>
              <a:rPr lang="en-GB" dirty="0" smtClean="0"/>
              <a:t>backlog</a:t>
            </a:r>
          </a:p>
          <a:p>
            <a:pPr lvl="2"/>
            <a:r>
              <a:rPr lang="en-GB" dirty="0" smtClean="0"/>
              <a:t>Optimizing </a:t>
            </a:r>
            <a:r>
              <a:rPr lang="en-GB" dirty="0"/>
              <a:t>the value of the work the Development Team performs.</a:t>
            </a:r>
          </a:p>
          <a:p>
            <a:pPr lvl="2"/>
            <a:r>
              <a:rPr lang="en-GB" dirty="0"/>
              <a:t>Ensuring that the Product Backlog is visible, transparent, and clear to all, </a:t>
            </a:r>
            <a:r>
              <a:rPr lang="en-GB" dirty="0" smtClean="0"/>
              <a:t>a</a:t>
            </a:r>
          </a:p>
          <a:p>
            <a:pPr lvl="2"/>
            <a:r>
              <a:rPr lang="en-GB" dirty="0" smtClean="0"/>
              <a:t>shows </a:t>
            </a:r>
            <a:r>
              <a:rPr lang="en-GB" dirty="0"/>
              <a:t>what the Scrum Team will work on next.</a:t>
            </a:r>
          </a:p>
          <a:p>
            <a:pPr lvl="2"/>
            <a:r>
              <a:rPr lang="en-GB" dirty="0"/>
              <a:t>Decide when to ship the product with the predisposition towards more frequent delivery 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Product Owner is one person, </a:t>
            </a:r>
            <a:r>
              <a:rPr lang="en-GB" dirty="0" smtClean="0"/>
              <a:t>but may </a:t>
            </a:r>
            <a:r>
              <a:rPr lang="en-GB" dirty="0"/>
              <a:t>represent the desires of a </a:t>
            </a:r>
            <a:r>
              <a:rPr lang="en-GB" dirty="0" smtClean="0"/>
              <a:t>committee.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</a:t>
            </a:r>
            <a:r>
              <a:rPr lang="en-GB" dirty="0"/>
              <a:t>succeed, the entire organization must respect his or her decisions. </a:t>
            </a:r>
            <a:endParaRPr lang="en-GB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dirty="0"/>
              <a:t>A product owner is </a:t>
            </a:r>
            <a:r>
              <a:rPr lang="en-GB" b="1" dirty="0"/>
              <a:t>not a project manager</a:t>
            </a:r>
            <a:r>
              <a:rPr lang="en-GB" dirty="0"/>
              <a:t>, do not manage the status of the program. </a:t>
            </a:r>
          </a:p>
          <a:p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ScrumMaster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955899" y="1600200"/>
            <a:ext cx="10769600" cy="4419600"/>
          </a:xfrm>
        </p:spPr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dirty="0" smtClean="0"/>
              <a:t>Acts </a:t>
            </a:r>
            <a:r>
              <a:rPr lang="en-GB" dirty="0"/>
              <a:t>as a facilitator for the Product Owner and the team. 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US" dirty="0" err="1"/>
              <a:t>ScrumMaster</a:t>
            </a:r>
            <a:r>
              <a:rPr lang="en-GB" dirty="0" smtClean="0"/>
              <a:t> </a:t>
            </a:r>
            <a:r>
              <a:rPr lang="en-GB" dirty="0"/>
              <a:t>does not manage the </a:t>
            </a:r>
            <a:r>
              <a:rPr lang="en-GB" dirty="0" smtClean="0"/>
              <a:t>team,</a:t>
            </a:r>
            <a:r>
              <a:rPr lang="en-GB" dirty="0" smtClean="0"/>
              <a:t> but </a:t>
            </a:r>
            <a:r>
              <a:rPr lang="en-US" dirty="0"/>
              <a:t>schedules meetings, runs the daily standups</a:t>
            </a:r>
            <a:endParaRPr lang="en-GB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ScrumMaster</a:t>
            </a:r>
            <a:r>
              <a:rPr lang="en-US" dirty="0" smtClean="0"/>
              <a:t> </a:t>
            </a:r>
            <a:r>
              <a:rPr lang="en-US" dirty="0"/>
              <a:t>is responsible for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Helping </a:t>
            </a:r>
            <a:r>
              <a:rPr lang="en-US" dirty="0"/>
              <a:t>the team to </a:t>
            </a:r>
            <a:r>
              <a:rPr lang="en-US" dirty="0" smtClean="0"/>
              <a:t>reach an agreement; 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what can be achieved during a specific period of time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Helping </a:t>
            </a:r>
            <a:r>
              <a:rPr lang="en-US" dirty="0"/>
              <a:t>the team to reach </a:t>
            </a:r>
            <a:r>
              <a:rPr lang="en-US" dirty="0" smtClean="0"/>
              <a:t>agreement </a:t>
            </a:r>
            <a:r>
              <a:rPr lang="en-US" dirty="0"/>
              <a:t>during the daily scrum.</a:t>
            </a:r>
          </a:p>
          <a:p>
            <a:pPr lvl="2"/>
            <a:r>
              <a:rPr lang="en-US" dirty="0" smtClean="0"/>
              <a:t>Helping </a:t>
            </a:r>
            <a:r>
              <a:rPr lang="en-US" dirty="0"/>
              <a:t>the team to stay focused and follow the agreed-upon rules for daily </a:t>
            </a:r>
            <a:r>
              <a:rPr lang="en-US" dirty="0" smtClean="0"/>
              <a:t>scrums.</a:t>
            </a:r>
            <a:endParaRPr lang="en-US" dirty="0"/>
          </a:p>
          <a:p>
            <a:pPr lvl="2"/>
            <a:r>
              <a:rPr lang="en-US" dirty="0" smtClean="0"/>
              <a:t>Removing </a:t>
            </a:r>
            <a:r>
              <a:rPr lang="en-US" dirty="0"/>
              <a:t>obstacles that are </a:t>
            </a:r>
            <a:r>
              <a:rPr lang="en-GB" dirty="0"/>
              <a:t>obstructing</a:t>
            </a:r>
            <a:r>
              <a:rPr lang="en-US" dirty="0" smtClean="0"/>
              <a:t> </a:t>
            </a:r>
            <a:r>
              <a:rPr lang="en-US" dirty="0"/>
              <a:t>the team's progress.</a:t>
            </a:r>
          </a:p>
          <a:p>
            <a:pPr lvl="2"/>
            <a:r>
              <a:rPr lang="en-US" dirty="0" smtClean="0"/>
              <a:t>Protecting </a:t>
            </a:r>
            <a:r>
              <a:rPr lang="en-US" dirty="0"/>
              <a:t>the team from outside distractions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ensures </a:t>
            </a:r>
            <a:r>
              <a:rPr lang="en-US" dirty="0"/>
              <a:t>the entire team works as effectively as possible throughout each sprint.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Scrum Development Team – “we're </a:t>
            </a:r>
            <a:r>
              <a:rPr lang="en-US" dirty="0"/>
              <a:t>all in this </a:t>
            </a:r>
            <a:r>
              <a:rPr lang="en-US" dirty="0" smtClean="0"/>
              <a:t>together”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en-US" dirty="0" smtClean="0"/>
              <a:t>Team </a:t>
            </a:r>
            <a:r>
              <a:rPr lang="en-US" dirty="0"/>
              <a:t>is a collection of individuals working together to deliver the requested and committed product increments</a:t>
            </a:r>
            <a:r>
              <a:rPr lang="en-US" dirty="0" smtClean="0"/>
              <a:t>. (preferably 3-9)</a:t>
            </a:r>
          </a:p>
          <a:p>
            <a:pPr lvl="2"/>
            <a:r>
              <a:rPr lang="en-US" dirty="0"/>
              <a:t>Optimal Development Team size is small enough to remain </a:t>
            </a:r>
            <a:r>
              <a:rPr lang="en-US" dirty="0" smtClean="0"/>
              <a:t>agile </a:t>
            </a:r>
            <a:r>
              <a:rPr lang="en-US" dirty="0"/>
              <a:t>and large enough to complete significant work within a Sprint.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includes people with traditional software engineering titles such as programmer, designer, tester, or architect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work effectively it is important </a:t>
            </a:r>
            <a:r>
              <a:rPr lang="en-US" dirty="0" smtClean="0"/>
              <a:t>that </a:t>
            </a:r>
            <a:r>
              <a:rPr lang="en-US" dirty="0"/>
              <a:t>everyone within the team</a:t>
            </a:r>
          </a:p>
          <a:p>
            <a:pPr lvl="2"/>
            <a:r>
              <a:rPr lang="en-US" dirty="0"/>
              <a:t>follows a common goal</a:t>
            </a:r>
          </a:p>
          <a:p>
            <a:pPr lvl="2"/>
            <a:r>
              <a:rPr lang="en-US" dirty="0"/>
              <a:t>adheres the same norms and rules</a:t>
            </a:r>
          </a:p>
          <a:p>
            <a:pPr lvl="2"/>
            <a:r>
              <a:rPr lang="en-US" dirty="0"/>
              <a:t>shows respect to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Everyone </a:t>
            </a:r>
            <a:r>
              <a:rPr lang="en-US" dirty="0"/>
              <a:t>on the project works together to complete the set of work they have collectively committed to complete within a sprint, regardless of their official title or preferred job tasks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Scrum Development </a:t>
            </a:r>
            <a:r>
              <a:rPr lang="en-US" dirty="0"/>
              <a:t>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463040"/>
            <a:ext cx="10769600" cy="4709160"/>
          </a:xfrm>
        </p:spPr>
        <p:txBody>
          <a:bodyPr/>
          <a:lstStyle/>
          <a:p>
            <a:pPr lvl="1"/>
            <a:r>
              <a:rPr lang="en-US" dirty="0"/>
              <a:t>They are self-organizing. </a:t>
            </a:r>
            <a:endParaRPr lang="en-US" dirty="0" smtClean="0"/>
          </a:p>
          <a:p>
            <a:pPr lvl="2"/>
            <a:r>
              <a:rPr lang="en-US" dirty="0" smtClean="0"/>
              <a:t>No </a:t>
            </a:r>
            <a:r>
              <a:rPr lang="en-US" dirty="0"/>
              <a:t>one (not even the Scrum Master) tells the Development Team how to turn Product Backlog into Increments of potentially releasable functionality;</a:t>
            </a:r>
          </a:p>
          <a:p>
            <a:pPr lvl="1"/>
            <a:r>
              <a:rPr lang="en-US" dirty="0"/>
              <a:t>Development Teams are cross-functional,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all the skills as a team necessary to create a product Increment;</a:t>
            </a:r>
          </a:p>
          <a:p>
            <a:pPr lvl="1"/>
            <a:r>
              <a:rPr lang="en-US" dirty="0"/>
              <a:t>Scrum recognizes no titles for Development Team members, </a:t>
            </a:r>
            <a:endParaRPr lang="en-US" dirty="0" smtClean="0"/>
          </a:p>
          <a:p>
            <a:pPr lvl="2"/>
            <a:r>
              <a:rPr lang="en-US" dirty="0" smtClean="0"/>
              <a:t>regardless </a:t>
            </a:r>
            <a:r>
              <a:rPr lang="en-US" dirty="0"/>
              <a:t>of the work being performed by the person; </a:t>
            </a:r>
          </a:p>
          <a:p>
            <a:pPr lvl="1"/>
            <a:r>
              <a:rPr lang="en-US" dirty="0"/>
              <a:t>Scrum recognizes no sub-teams in the Development Team, </a:t>
            </a:r>
            <a:endParaRPr lang="en-US" dirty="0" smtClean="0"/>
          </a:p>
          <a:p>
            <a:pPr lvl="2"/>
            <a:r>
              <a:rPr lang="en-US" dirty="0" smtClean="0"/>
              <a:t>regardless </a:t>
            </a:r>
            <a:r>
              <a:rPr lang="en-US" dirty="0"/>
              <a:t>of domains that need to be addressed like testing, architecture, operations or business analysis; </a:t>
            </a:r>
          </a:p>
          <a:p>
            <a:pPr lvl="1"/>
            <a:r>
              <a:rPr lang="en-US" dirty="0"/>
              <a:t>Individual Development Team members may have specialized skills and areas of focus, but accountability belongs to the Development Team as a whole.</a:t>
            </a:r>
          </a:p>
        </p:txBody>
      </p:sp>
    </p:spTree>
    <p:extLst>
      <p:ext uri="{BB962C8B-B14F-4D97-AF65-F5344CB8AC3E}">
        <p14:creationId xmlns:p14="http://schemas.microsoft.com/office/powerpoint/2010/main" val="41839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ceremonies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600200"/>
            <a:ext cx="10769600" cy="4826358"/>
          </a:xfrm>
        </p:spPr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Sprint planning</a:t>
            </a:r>
            <a:r>
              <a:rPr lang="en-GB" sz="2400" dirty="0"/>
              <a:t>: </a:t>
            </a:r>
            <a:endParaRPr lang="en-GB" sz="2400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team planning meeting that determines what to complete in the coming sprint.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Daily stand-up</a:t>
            </a:r>
            <a:r>
              <a:rPr lang="en-GB" sz="2400" dirty="0"/>
              <a:t>: </a:t>
            </a:r>
            <a:endParaRPr lang="en-GB" sz="2400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Also </a:t>
            </a:r>
            <a:r>
              <a:rPr lang="en-GB" dirty="0"/>
              <a:t>known as a daily scrum, a 15-minute mini-meeting for the software team to sync</a:t>
            </a:r>
            <a:r>
              <a:rPr lang="en-GB" sz="2400" dirty="0"/>
              <a:t>.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Sprint demo</a:t>
            </a:r>
            <a:r>
              <a:rPr lang="en-GB" sz="2400" dirty="0"/>
              <a:t>: </a:t>
            </a:r>
            <a:endParaRPr lang="en-GB" sz="2400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sharing meeting where the team shows what they've shipped in that sprint.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Sprint retrospective</a:t>
            </a:r>
            <a:r>
              <a:rPr lang="en-GB" sz="2400" dirty="0"/>
              <a:t>: </a:t>
            </a:r>
            <a:endParaRPr lang="en-GB" sz="2400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review of what did and didn't go well with actions to make the next sprint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Simple Truths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429555"/>
            <a:ext cx="10769600" cy="4742645"/>
          </a:xfrm>
        </p:spPr>
        <p:txBody>
          <a:bodyPr/>
          <a:lstStyle/>
          <a:p>
            <a:r>
              <a:rPr lang="en-GB" dirty="0"/>
              <a:t>There are three simple truths that, once accepted, dispense with much of the drama and dysfunction we typically see on software </a:t>
            </a:r>
            <a:r>
              <a:rPr lang="en-GB" dirty="0" smtClean="0"/>
              <a:t>projects.</a:t>
            </a: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It is impossible to gather all the requirements at the beginning of a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Whatever Requirements could be gathered are guaranteed to change!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There will always be more to do than time and money will allow!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275007"/>
            <a:ext cx="10769600" cy="50397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Attendees: </a:t>
            </a:r>
            <a:r>
              <a:rPr lang="en-GB" sz="2400" dirty="0"/>
              <a:t>development team, scrum master, product </a:t>
            </a:r>
            <a:r>
              <a:rPr lang="en-GB" sz="2400" dirty="0" smtClean="0"/>
              <a:t>owner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When: </a:t>
            </a:r>
            <a:r>
              <a:rPr lang="en-GB" sz="2400" dirty="0"/>
              <a:t>At the beginning of a sprint</a:t>
            </a:r>
            <a:r>
              <a:rPr lang="en-GB" sz="2400" dirty="0" smtClean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Duration: </a:t>
            </a:r>
            <a:r>
              <a:rPr lang="en-GB" sz="2400" dirty="0"/>
              <a:t>Usually an hour per week of </a:t>
            </a:r>
            <a:r>
              <a:rPr lang="en-GB" sz="2400" dirty="0" smtClean="0"/>
              <a:t>iteration</a:t>
            </a:r>
          </a:p>
          <a:p>
            <a:pPr marL="1440180" lvl="4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e.g</a:t>
            </a:r>
            <a:r>
              <a:rPr lang="en-GB" sz="2400" dirty="0"/>
              <a:t>. a two-week sprint kicks off with a two-hour planning meeting</a:t>
            </a:r>
            <a:r>
              <a:rPr lang="en-GB" sz="2400" dirty="0" smtClean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 smtClean="0"/>
              <a:t>Purpose</a:t>
            </a:r>
            <a:r>
              <a:rPr lang="en-GB" sz="2400" b="1" i="1" dirty="0"/>
              <a:t>: </a:t>
            </a:r>
            <a:endParaRPr lang="en-GB" sz="2400" b="1" i="1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Sprint </a:t>
            </a:r>
            <a:r>
              <a:rPr lang="en-GB" dirty="0"/>
              <a:t>planning sets up the entire team for success throughout the sprint.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Coming </a:t>
            </a:r>
            <a:r>
              <a:rPr lang="en-GB" dirty="0"/>
              <a:t>into the meeting, the product owner will have a prioritized </a:t>
            </a:r>
            <a:r>
              <a:rPr lang="en-GB" b="1" dirty="0"/>
              <a:t>product backlog</a:t>
            </a:r>
            <a:r>
              <a:rPr lang="en-GB" dirty="0"/>
              <a:t>.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They </a:t>
            </a:r>
            <a:r>
              <a:rPr lang="en-GB" dirty="0"/>
              <a:t>discuss each item with the development team, and the group collectively estimates the effort involved.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development team will then make a sprint forecast outlining how much work the team can complete from the product backlog.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That </a:t>
            </a:r>
            <a:r>
              <a:rPr lang="en-GB" dirty="0"/>
              <a:t>body of work then becomes the </a:t>
            </a:r>
            <a:r>
              <a:rPr lang="en-GB" b="1" dirty="0"/>
              <a:t>sprint backlog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Stand-up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262130"/>
            <a:ext cx="10769600" cy="491007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Attendees</a:t>
            </a:r>
            <a:r>
              <a:rPr lang="en-GB" dirty="0"/>
              <a:t>: development team, scrum master, product </a:t>
            </a:r>
            <a:r>
              <a:rPr lang="en-GB" dirty="0" smtClean="0"/>
              <a:t>owner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When</a:t>
            </a:r>
            <a:r>
              <a:rPr lang="en-GB" dirty="0"/>
              <a:t>: Once per day, typically in the morning</a:t>
            </a:r>
            <a:r>
              <a:rPr lang="en-GB" dirty="0" smtClean="0"/>
              <a:t>.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Duration</a:t>
            </a:r>
            <a:r>
              <a:rPr lang="en-GB" dirty="0"/>
              <a:t>: No more than 15 minutes. Don't book a conference room and conduct the stand up sitting down. Standing up helps keep the meeting short</a:t>
            </a:r>
            <a:r>
              <a:rPr lang="en-GB" dirty="0" smtClean="0"/>
              <a:t>!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Purpose</a:t>
            </a:r>
            <a:r>
              <a:rPr lang="en-GB" dirty="0"/>
              <a:t>: Stand-up is designed to quickly inform everyone of what's going on across the team. It's not a detailed status meeting. The tone should be light and fun, but informative. Have each team member answer the following questions</a:t>
            </a:r>
            <a:r>
              <a:rPr lang="en-GB" dirty="0" smtClean="0"/>
              <a:t>:</a:t>
            </a:r>
            <a:endParaRPr lang="en-GB" dirty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B" dirty="0"/>
              <a:t>What did I complete yesterday?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B" dirty="0"/>
              <a:t>What will I work on today?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B" dirty="0"/>
              <a:t>Am I blocked by anything?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There's an implicit accountability in reporting what work you completed yesterday in front of your peers. 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No </a:t>
            </a:r>
            <a:r>
              <a:rPr lang="en-GB" b="1" dirty="0"/>
              <a:t>one wants to be the team member who is constantly doing the same thing and not making progress.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1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12433"/>
            <a:ext cx="10769600" cy="4859767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Attendees</a:t>
            </a:r>
            <a:r>
              <a:rPr lang="en-GB" dirty="0" smtClean="0"/>
              <a:t>: </a:t>
            </a:r>
            <a:r>
              <a:rPr lang="en-GB" b="1" dirty="0" smtClean="0"/>
              <a:t>Required</a:t>
            </a:r>
            <a:r>
              <a:rPr lang="en-GB" dirty="0"/>
              <a:t>: development team, scrum master, product owner</a:t>
            </a:r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GB" b="1" dirty="0"/>
              <a:t>Optional</a:t>
            </a:r>
            <a:r>
              <a:rPr lang="en-GB" dirty="0"/>
              <a:t>: project </a:t>
            </a:r>
            <a:r>
              <a:rPr lang="en-GB" dirty="0" smtClean="0"/>
              <a:t>stakeholders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When</a:t>
            </a:r>
            <a:r>
              <a:rPr lang="en-GB" dirty="0"/>
              <a:t>: At the end of a sprint or milestone</a:t>
            </a:r>
            <a:r>
              <a:rPr lang="en-GB" dirty="0" smtClean="0"/>
              <a:t>.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Duration</a:t>
            </a:r>
            <a:r>
              <a:rPr lang="en-GB" dirty="0"/>
              <a:t>: 30-60 minutes</a:t>
            </a:r>
            <a:r>
              <a:rPr lang="en-GB" dirty="0" smtClean="0"/>
              <a:t>.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Purpose</a:t>
            </a:r>
            <a:r>
              <a:rPr lang="en-GB" dirty="0"/>
              <a:t>: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Is </a:t>
            </a:r>
            <a:r>
              <a:rPr lang="en-GB" dirty="0"/>
              <a:t>a time to showcase the work of the team.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Time for </a:t>
            </a:r>
            <a:r>
              <a:rPr lang="en-GB" dirty="0"/>
              <a:t>the team </a:t>
            </a:r>
            <a:endParaRPr lang="en-GB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GB" dirty="0" smtClean="0"/>
              <a:t>to </a:t>
            </a:r>
            <a:r>
              <a:rPr lang="en-GB" dirty="0"/>
              <a:t>celebrate their accomplishments, </a:t>
            </a:r>
            <a:endParaRPr lang="en-GB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GB" dirty="0" smtClean="0"/>
              <a:t>demonstrate </a:t>
            </a:r>
            <a:r>
              <a:rPr lang="en-GB" dirty="0"/>
              <a:t>work finished within the iteration, </a:t>
            </a:r>
            <a:endParaRPr lang="en-GB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GB" dirty="0" smtClean="0"/>
              <a:t>and </a:t>
            </a:r>
            <a:r>
              <a:rPr lang="en-GB" dirty="0"/>
              <a:t>get immediate feedback from project stakeholders.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Remember</a:t>
            </a:r>
            <a:r>
              <a:rPr lang="en-GB" dirty="0"/>
              <a:t>, work should be </a:t>
            </a:r>
            <a:r>
              <a:rPr lang="en-GB" b="1" dirty="0"/>
              <a:t>fully demonstrable </a:t>
            </a:r>
            <a:r>
              <a:rPr lang="en-GB" dirty="0"/>
              <a:t>and meet the </a:t>
            </a:r>
            <a:r>
              <a:rPr lang="en-GB" b="1" dirty="0"/>
              <a:t>team's quality bar </a:t>
            </a:r>
            <a:r>
              <a:rPr lang="en-GB" dirty="0"/>
              <a:t>to be considered complete and ready to showcase in the review.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98494"/>
            <a:ext cx="10769600" cy="4773706"/>
          </a:xfrm>
        </p:spPr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Attendees</a:t>
            </a:r>
            <a:r>
              <a:rPr lang="en-GB" dirty="0"/>
              <a:t>: development team, scrum master, product </a:t>
            </a:r>
            <a:r>
              <a:rPr lang="en-GB" dirty="0" smtClean="0"/>
              <a:t>owner</a:t>
            </a:r>
            <a:endParaRPr lang="en-GB" dirty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When</a:t>
            </a:r>
            <a:r>
              <a:rPr lang="en-GB" dirty="0"/>
              <a:t>: At the end of an iteration</a:t>
            </a:r>
            <a:r>
              <a:rPr lang="en-GB" dirty="0" smtClean="0"/>
              <a:t>.</a:t>
            </a:r>
            <a:endParaRPr lang="en-GB" dirty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Duration</a:t>
            </a:r>
            <a:r>
              <a:rPr lang="en-GB" dirty="0"/>
              <a:t>: 60 minutes</a:t>
            </a:r>
            <a:r>
              <a:rPr lang="en-GB" dirty="0" smtClean="0"/>
              <a:t>.</a:t>
            </a:r>
            <a:endParaRPr lang="en-GB" dirty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GB" sz="2400" b="1" i="1" dirty="0"/>
              <a:t>Purpose</a:t>
            </a:r>
            <a:r>
              <a:rPr lang="en-GB" dirty="0"/>
              <a:t>: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Retrospectives </a:t>
            </a:r>
            <a:r>
              <a:rPr lang="en-GB" dirty="0"/>
              <a:t>help the team understand what worked well–and what </a:t>
            </a:r>
            <a:r>
              <a:rPr lang="en-GB" dirty="0" smtClean="0"/>
              <a:t>didn't.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Retrospectives </a:t>
            </a:r>
            <a:r>
              <a:rPr lang="en-GB" dirty="0"/>
              <a:t>aren't just a time for complaints without action.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find </a:t>
            </a:r>
            <a:r>
              <a:rPr lang="en-GB" dirty="0"/>
              <a:t>out what's working so the team can continue to focus on those </a:t>
            </a:r>
            <a:r>
              <a:rPr lang="en-GB" dirty="0" smtClean="0"/>
              <a:t>areas.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find </a:t>
            </a:r>
            <a:r>
              <a:rPr lang="en-GB" dirty="0"/>
              <a:t>out what's not working and use the time to find creative solutions and develop an action plan.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Continuous </a:t>
            </a:r>
            <a:r>
              <a:rPr lang="en-GB" dirty="0"/>
              <a:t>improvement is what sustains and drives development within an agile team, and retrospectives are a key part of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gile burndow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27" y="2243337"/>
            <a:ext cx="6284253" cy="43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chart that shows how quickly </a:t>
            </a:r>
            <a:r>
              <a:rPr lang="en-GB" dirty="0" smtClean="0"/>
              <a:t>the team is </a:t>
            </a:r>
            <a:r>
              <a:rPr lang="en-GB" dirty="0"/>
              <a:t>burning through </a:t>
            </a:r>
            <a:r>
              <a:rPr lang="en-GB" dirty="0" smtClean="0"/>
              <a:t>the </a:t>
            </a:r>
            <a:r>
              <a:rPr lang="en-GB" dirty="0"/>
              <a:t>customer's user stories. 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hows </a:t>
            </a:r>
            <a:r>
              <a:rPr lang="en-GB" dirty="0"/>
              <a:t>the total effort against the amount of work </a:t>
            </a:r>
            <a:r>
              <a:rPr lang="en-GB" dirty="0" smtClean="0"/>
              <a:t>delivered in </a:t>
            </a:r>
            <a:r>
              <a:rPr lang="en-GB" dirty="0"/>
              <a:t>each iteration.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total effort </a:t>
            </a:r>
            <a:r>
              <a:rPr lang="en-GB" dirty="0" smtClean="0"/>
              <a:t>is on </a:t>
            </a:r>
            <a:r>
              <a:rPr lang="en-GB" dirty="0"/>
              <a:t>the left, </a:t>
            </a:r>
            <a:endParaRPr lang="en-GB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team velocity on the right. </a:t>
            </a:r>
            <a:endParaRPr lang="en-GB" dirty="0" smtClean="0"/>
          </a:p>
          <a:p>
            <a:r>
              <a:rPr lang="en-GB" dirty="0" smtClean="0"/>
              <a:t>Other information from this </a:t>
            </a:r>
            <a:r>
              <a:rPr lang="en-GB" dirty="0"/>
              <a:t>simple </a:t>
            </a:r>
            <a:r>
              <a:rPr lang="en-GB" dirty="0" smtClean="0"/>
              <a:t>graph,</a:t>
            </a:r>
            <a:endParaRPr lang="en-GB" dirty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Work </a:t>
            </a:r>
            <a:r>
              <a:rPr lang="en-GB" dirty="0"/>
              <a:t>done each iteration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Work remaining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Work done so far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GB" dirty="0"/>
              <a:t>When </a:t>
            </a:r>
            <a:r>
              <a:rPr lang="en-GB" dirty="0" smtClean="0"/>
              <a:t>it is expected </a:t>
            </a:r>
            <a:r>
              <a:rPr lang="en-GB" dirty="0"/>
              <a:t>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realistic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098" name="Picture 2" descr="agile burndown chart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26" y="990653"/>
            <a:ext cx="8471571" cy="5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600200"/>
            <a:ext cx="10769600" cy="4572000"/>
          </a:xfrm>
        </p:spPr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short, simple descriptions of a feature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told </a:t>
            </a:r>
            <a:r>
              <a:rPr lang="en-US" dirty="0"/>
              <a:t>from the </a:t>
            </a:r>
            <a:r>
              <a:rPr lang="en-US" b="1" dirty="0"/>
              <a:t>perspective of the person who desires the new capability</a:t>
            </a:r>
            <a:r>
              <a:rPr lang="en-US" dirty="0"/>
              <a:t>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a </a:t>
            </a:r>
            <a:r>
              <a:rPr lang="en-US" b="1" dirty="0"/>
              <a:t>user or customer of the system</a:t>
            </a:r>
            <a:r>
              <a:rPr lang="en-US" dirty="0"/>
              <a:t>.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typically follow a simple template</a:t>
            </a:r>
            <a:r>
              <a:rPr lang="en-US" dirty="0" smtClean="0"/>
              <a:t>:</a:t>
            </a:r>
            <a:endParaRPr lang="en-US" dirty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b="1" dirty="0"/>
              <a:t>As a </a:t>
            </a:r>
            <a:r>
              <a:rPr lang="en-US" b="1" i="1" dirty="0"/>
              <a:t>&lt; type of user &gt;, </a:t>
            </a:r>
            <a:r>
              <a:rPr lang="en-US" b="1" dirty="0"/>
              <a:t>I want </a:t>
            </a:r>
            <a:r>
              <a:rPr lang="en-US" b="1" i="1" dirty="0"/>
              <a:t>&lt; some goal &gt; </a:t>
            </a:r>
            <a:r>
              <a:rPr lang="en-US" b="1" dirty="0"/>
              <a:t>so that </a:t>
            </a:r>
            <a:r>
              <a:rPr lang="en-US" b="1" i="1" dirty="0"/>
              <a:t>&lt; some reason &gt;.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written on index cards or sticky notes,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stored </a:t>
            </a:r>
            <a:r>
              <a:rPr lang="en-US" dirty="0"/>
              <a:t>in a shoe box,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arranged </a:t>
            </a:r>
            <a:r>
              <a:rPr lang="en-US" dirty="0"/>
              <a:t>on walls or tables to facilitate planning and discussion.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strongly shift the focus </a:t>
            </a:r>
            <a:r>
              <a:rPr lang="en-US" b="1" dirty="0"/>
              <a:t>from writing about features to discussing them</a:t>
            </a:r>
            <a:r>
              <a:rPr lang="en-US" dirty="0"/>
              <a:t>.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b="1" dirty="0"/>
              <a:t>discussions are more important than whatever text is written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8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Stories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87737"/>
            <a:ext cx="10769600" cy="4795221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be written at varying levels of detail.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user </a:t>
            </a:r>
            <a:r>
              <a:rPr lang="en-US" dirty="0" smtClean="0"/>
              <a:t>story could be written to </a:t>
            </a:r>
            <a:r>
              <a:rPr lang="en-US" dirty="0"/>
              <a:t>cover large amounts of functionality.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generally </a:t>
            </a:r>
            <a:r>
              <a:rPr lang="en-US" dirty="0"/>
              <a:t>known as </a:t>
            </a:r>
            <a:r>
              <a:rPr lang="en-US" b="1" dirty="0"/>
              <a:t>epics</a:t>
            </a:r>
            <a:r>
              <a:rPr lang="en-US" dirty="0"/>
              <a:t>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 epic </a:t>
            </a:r>
            <a:r>
              <a:rPr lang="en-US" dirty="0"/>
              <a:t>agile user </a:t>
            </a:r>
            <a:r>
              <a:rPr lang="en-US" dirty="0" smtClean="0"/>
              <a:t>story </a:t>
            </a:r>
            <a:r>
              <a:rPr lang="en-US" dirty="0"/>
              <a:t>from a desktop backup </a:t>
            </a:r>
            <a:r>
              <a:rPr lang="en-US" dirty="0" smtClean="0"/>
              <a:t>product</a:t>
            </a:r>
            <a:r>
              <a:rPr lang="en-US" dirty="0"/>
              <a:t>;</a:t>
            </a:r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b="1" dirty="0"/>
              <a:t>As a user, I can backup my entire hard drive.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/>
              <a:t>epic</a:t>
            </a:r>
            <a:r>
              <a:rPr lang="en-US" dirty="0"/>
              <a:t> is generally </a:t>
            </a:r>
            <a:r>
              <a:rPr lang="en-US" b="1" dirty="0"/>
              <a:t>too large</a:t>
            </a:r>
            <a:r>
              <a:rPr lang="en-US" dirty="0"/>
              <a:t> for an agile team to complete in one iteration,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/>
              <a:t>split</a:t>
            </a:r>
            <a:r>
              <a:rPr lang="en-US" dirty="0"/>
              <a:t> into multiple </a:t>
            </a:r>
            <a:r>
              <a:rPr lang="en-US" b="1" dirty="0"/>
              <a:t>smaller user stories</a:t>
            </a:r>
            <a:r>
              <a:rPr lang="en-US" dirty="0"/>
              <a:t> before it is worked on.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epic above could be split into </a:t>
            </a:r>
            <a:r>
              <a:rPr lang="en-US" dirty="0" smtClean="0"/>
              <a:t>many, </a:t>
            </a:r>
            <a:r>
              <a:rPr lang="en-US" dirty="0"/>
              <a:t>including these two</a:t>
            </a:r>
            <a:r>
              <a:rPr lang="en-US" dirty="0" smtClean="0"/>
              <a:t>:</a:t>
            </a:r>
            <a:endParaRPr lang="en-US" dirty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b="1" dirty="0"/>
              <a:t>As a power user, I can specify files or folders to backup based on file size, date created and date modified.</a:t>
            </a:r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b="1" dirty="0"/>
              <a:t>As a user, I can indicate folders not to backup so that my backup drive isn't filled up with things I don't need saved.</a:t>
            </a:r>
          </a:p>
        </p:txBody>
      </p:sp>
    </p:spTree>
    <p:extLst>
      <p:ext uri="{BB962C8B-B14F-4D97-AF65-F5344CB8AC3E}">
        <p14:creationId xmlns:p14="http://schemas.microsoft.com/office/powerpoint/2010/main" val="9654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scrum user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8" y="1022742"/>
            <a:ext cx="11264448" cy="50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289275"/>
            <a:ext cx="11911542" cy="62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gile in a nut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10" y="4472196"/>
            <a:ext cx="4838011" cy="21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Agile is </a:t>
            </a:r>
            <a:r>
              <a:rPr lang="en-GB" dirty="0" smtClean="0"/>
              <a:t>a </a:t>
            </a:r>
            <a:r>
              <a:rPr lang="en-GB" b="1" dirty="0" smtClean="0"/>
              <a:t>time </a:t>
            </a:r>
            <a:r>
              <a:rPr lang="en-GB" b="1" dirty="0"/>
              <a:t>boxed</a:t>
            </a:r>
            <a:r>
              <a:rPr lang="en-GB" dirty="0"/>
              <a:t>, </a:t>
            </a:r>
            <a:r>
              <a:rPr lang="en-GB" b="1" dirty="0"/>
              <a:t>iterative approach </a:t>
            </a:r>
            <a:r>
              <a:rPr lang="en-GB" dirty="0"/>
              <a:t>to software delivery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GB" dirty="0" smtClean="0"/>
              <a:t>uilds </a:t>
            </a:r>
            <a:r>
              <a:rPr lang="en-GB" dirty="0"/>
              <a:t>software </a:t>
            </a:r>
            <a:r>
              <a:rPr lang="en-GB" b="1" dirty="0"/>
              <a:t>incrementally</a:t>
            </a:r>
            <a:r>
              <a:rPr lang="en-GB" dirty="0"/>
              <a:t> from the start of the </a:t>
            </a:r>
            <a:r>
              <a:rPr lang="en-GB" dirty="0" smtClean="0"/>
              <a:t>project</a:t>
            </a:r>
          </a:p>
          <a:p>
            <a:endParaRPr lang="en-GB" dirty="0" smtClean="0"/>
          </a:p>
          <a:p>
            <a:pPr indent="0"/>
            <a:r>
              <a:rPr lang="en-GB" dirty="0" smtClean="0"/>
              <a:t>In Agile,</a:t>
            </a:r>
          </a:p>
          <a:p>
            <a:pPr lvl="2"/>
            <a:r>
              <a:rPr lang="en-GB" dirty="0" smtClean="0"/>
              <a:t>Projects are broken </a:t>
            </a:r>
            <a:r>
              <a:rPr lang="en-GB" dirty="0"/>
              <a:t>down into </a:t>
            </a:r>
            <a:r>
              <a:rPr lang="en-GB" dirty="0" smtClean="0"/>
              <a:t>components of </a:t>
            </a:r>
            <a:r>
              <a:rPr lang="en-GB" dirty="0"/>
              <a:t>user </a:t>
            </a:r>
            <a:r>
              <a:rPr lang="en-GB" dirty="0" smtClean="0"/>
              <a:t>functionality </a:t>
            </a:r>
            <a:br>
              <a:rPr lang="en-GB" dirty="0" smtClean="0"/>
            </a:br>
            <a:r>
              <a:rPr lang="en-GB" dirty="0" smtClean="0"/>
              <a:t>		-  </a:t>
            </a:r>
            <a:r>
              <a:rPr lang="en-GB" dirty="0"/>
              <a:t>called </a:t>
            </a:r>
            <a:r>
              <a:rPr lang="en-GB" b="1" dirty="0" smtClean="0"/>
              <a:t>User Stories</a:t>
            </a:r>
          </a:p>
          <a:p>
            <a:pPr lvl="2"/>
            <a:r>
              <a:rPr lang="en-GB" dirty="0" smtClean="0"/>
              <a:t>User Stories are </a:t>
            </a:r>
            <a:r>
              <a:rPr lang="en-GB" b="1" dirty="0" smtClean="0"/>
              <a:t>prioritized</a:t>
            </a:r>
          </a:p>
          <a:p>
            <a:pPr lvl="2"/>
            <a:r>
              <a:rPr lang="en-GB" dirty="0"/>
              <a:t>User Stories are </a:t>
            </a:r>
            <a:r>
              <a:rPr lang="en-GB" b="1" dirty="0" smtClean="0"/>
              <a:t>Continuously Delivered </a:t>
            </a:r>
            <a:r>
              <a:rPr lang="en-GB" dirty="0" smtClean="0"/>
              <a:t>in </a:t>
            </a:r>
            <a:r>
              <a:rPr lang="en-GB" dirty="0"/>
              <a:t>short </a:t>
            </a:r>
            <a:r>
              <a:rPr lang="en-GB" dirty="0" smtClean="0"/>
              <a:t>cycles </a:t>
            </a:r>
            <a:br>
              <a:rPr lang="en-GB" dirty="0" smtClean="0"/>
            </a:br>
            <a:r>
              <a:rPr lang="en-GB" dirty="0" smtClean="0"/>
              <a:t>		-  </a:t>
            </a:r>
            <a:r>
              <a:rPr lang="en-GB" dirty="0"/>
              <a:t>called </a:t>
            </a:r>
            <a:r>
              <a:rPr lang="en-GB" b="1" dirty="0" smtClean="0"/>
              <a:t>Iterations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1026" name="Picture 2" descr="agile in a nut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1600200"/>
            <a:ext cx="3837904" cy="1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Scrum framework in </a:t>
            </a:r>
            <a:r>
              <a:rPr lang="en-GB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</a:t>
            </a:r>
            <a:r>
              <a:rPr lang="en-GB" b="1" dirty="0"/>
              <a:t>product owner</a:t>
            </a:r>
            <a:r>
              <a:rPr lang="en-GB" dirty="0"/>
              <a:t> creates a prioritized wish list called a </a:t>
            </a:r>
            <a:r>
              <a:rPr lang="en-GB" b="1" dirty="0"/>
              <a:t>product </a:t>
            </a:r>
            <a:r>
              <a:rPr lang="en-GB" b="1" dirty="0" smtClean="0"/>
              <a:t>backlog </a:t>
            </a:r>
            <a:r>
              <a:rPr lang="en-GB" dirty="0" smtClean="0"/>
              <a:t>containing</a:t>
            </a:r>
            <a:r>
              <a:rPr lang="en-GB" b="1" dirty="0" smtClean="0"/>
              <a:t> user stories</a:t>
            </a:r>
            <a:r>
              <a:rPr lang="en-GB" dirty="0" smtClean="0"/>
              <a:t>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During </a:t>
            </a:r>
            <a:r>
              <a:rPr lang="en-GB" b="1" dirty="0"/>
              <a:t>sprint</a:t>
            </a:r>
            <a:r>
              <a:rPr lang="en-GB" dirty="0"/>
              <a:t> </a:t>
            </a:r>
            <a:r>
              <a:rPr lang="en-GB" b="1" dirty="0"/>
              <a:t>planning</a:t>
            </a:r>
            <a:r>
              <a:rPr lang="en-GB" dirty="0"/>
              <a:t>, the team pulls a small chunk from the top of that wish list, a </a:t>
            </a:r>
            <a:r>
              <a:rPr lang="en-GB" b="1" dirty="0"/>
              <a:t>sprint backlog</a:t>
            </a:r>
            <a:r>
              <a:rPr lang="en-GB" dirty="0"/>
              <a:t>, and decides how to implement those pieces.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 smtClean="0"/>
              <a:t>development</a:t>
            </a:r>
            <a:r>
              <a:rPr lang="en-GB" dirty="0" smtClean="0"/>
              <a:t> </a:t>
            </a:r>
            <a:r>
              <a:rPr lang="en-GB" b="1" dirty="0" smtClean="0"/>
              <a:t>team</a:t>
            </a:r>
            <a:r>
              <a:rPr lang="en-GB" dirty="0" smtClean="0"/>
              <a:t> </a:t>
            </a:r>
            <a:r>
              <a:rPr lang="en-GB" dirty="0"/>
              <a:t>has a certain amount of time — a sprint (usually two to four weeks) — to complete its work, but it meets each day to assess its progress (</a:t>
            </a:r>
            <a:r>
              <a:rPr lang="en-GB" b="1" dirty="0"/>
              <a:t>daily Scrum</a:t>
            </a:r>
            <a:r>
              <a:rPr lang="en-GB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Along the way, the </a:t>
            </a:r>
            <a:r>
              <a:rPr lang="en-GB" b="1" dirty="0" err="1"/>
              <a:t>ScrumMaster</a:t>
            </a:r>
            <a:r>
              <a:rPr lang="en-GB" dirty="0"/>
              <a:t> keeps the team focused on its goal.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At the end of the sprint, the work should be potentially shippable: ready to hand to a customer, put on a store shelf, or show to a stakeholder.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sprint ends with a </a:t>
            </a:r>
            <a:r>
              <a:rPr lang="en-GB" b="1" dirty="0"/>
              <a:t>sprint review</a:t>
            </a:r>
            <a:r>
              <a:rPr lang="en-GB" dirty="0"/>
              <a:t> and </a:t>
            </a:r>
            <a:r>
              <a:rPr lang="en-GB" b="1" dirty="0"/>
              <a:t>retrospective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the next sprint begins, the team chooses another chunk of the product backlog and begins working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Tips to Manage Scrum Processes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12432"/>
            <a:ext cx="10769600" cy="5346551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b="1" dirty="0" smtClean="0"/>
              <a:t>Be </a:t>
            </a:r>
            <a:r>
              <a:rPr lang="en-US" b="1" dirty="0"/>
              <a:t>Dedicated to the Daily Scrum </a:t>
            </a:r>
            <a:r>
              <a:rPr lang="en-US" b="1" dirty="0" smtClean="0"/>
              <a:t>Meeting</a:t>
            </a:r>
            <a:endParaRPr lang="en-US" b="1" dirty="0"/>
          </a:p>
          <a:p>
            <a:pPr lvl="3"/>
            <a:r>
              <a:rPr lang="en-US" sz="1800" dirty="0" smtClean="0"/>
              <a:t>Even </a:t>
            </a:r>
            <a:r>
              <a:rPr lang="en-US" sz="1800" dirty="0"/>
              <a:t>if only a few team members are able to attend on any given day, </a:t>
            </a:r>
            <a:r>
              <a:rPr lang="en-US" sz="1800" b="1" dirty="0"/>
              <a:t>NEVER</a:t>
            </a:r>
            <a:r>
              <a:rPr lang="en-US" sz="1800" dirty="0"/>
              <a:t> cancel a daily Scrum meeting. </a:t>
            </a:r>
            <a:endParaRPr lang="en-US" sz="1800" dirty="0" smtClean="0"/>
          </a:p>
          <a:p>
            <a:pPr lvl="3"/>
            <a:r>
              <a:rPr lang="en-US" sz="1800" dirty="0"/>
              <a:t>Once you cancel one, it becomes easier to cancel the </a:t>
            </a:r>
            <a:r>
              <a:rPr lang="en-US" sz="1800" dirty="0" smtClean="0"/>
              <a:t>next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Enlist a Strong Scrum </a:t>
            </a:r>
            <a:r>
              <a:rPr lang="en-US" b="1" dirty="0" smtClean="0"/>
              <a:t>Master</a:t>
            </a:r>
          </a:p>
          <a:p>
            <a:pPr lvl="3"/>
            <a:r>
              <a:rPr lang="en-US" sz="1800" dirty="0"/>
              <a:t>The Scrum Master (similar to a Project Manager) acts as the day-to-day lead for the team</a:t>
            </a:r>
            <a:r>
              <a:rPr lang="en-US" sz="1800" dirty="0" smtClean="0"/>
              <a:t>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Make Scrum and Agile training a high </a:t>
            </a:r>
            <a:r>
              <a:rPr lang="en-US" b="1" dirty="0"/>
              <a:t>priority</a:t>
            </a:r>
          </a:p>
          <a:p>
            <a:pPr lvl="3"/>
            <a:r>
              <a:rPr lang="en-US" sz="1800" dirty="0"/>
              <a:t>training </a:t>
            </a:r>
            <a:r>
              <a:rPr lang="en-US" sz="1800" dirty="0" smtClean="0"/>
              <a:t>the </a:t>
            </a:r>
            <a:r>
              <a:rPr lang="en-US" sz="1800" dirty="0"/>
              <a:t>team on Scrum and Agile development is key to ensure each member understands how to play a role </a:t>
            </a:r>
            <a:endParaRPr lang="en-US" sz="1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Obtain complete </a:t>
            </a:r>
            <a:r>
              <a:rPr lang="en-US" b="1" dirty="0"/>
              <a:t>buy-in</a:t>
            </a:r>
          </a:p>
          <a:p>
            <a:pPr lvl="3"/>
            <a:r>
              <a:rPr lang="en-US" sz="1800" dirty="0"/>
              <a:t>if the </a:t>
            </a:r>
            <a:r>
              <a:rPr lang="en-US" sz="1800" b="1" dirty="0"/>
              <a:t>organizational culture</a:t>
            </a:r>
            <a:r>
              <a:rPr lang="en-US" sz="1800" dirty="0"/>
              <a:t> does not change to accept and support a full transition to an agile way of working, the </a:t>
            </a:r>
            <a:r>
              <a:rPr lang="en-US" sz="1800" b="1" dirty="0"/>
              <a:t>transformation will fail</a:t>
            </a:r>
            <a:r>
              <a:rPr lang="en-US" sz="1800" dirty="0"/>
              <a:t>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Record</a:t>
            </a:r>
            <a:r>
              <a:rPr lang="en-US" b="1" dirty="0"/>
              <a:t>, Report and Rejoice </a:t>
            </a:r>
            <a:r>
              <a:rPr lang="en-US" b="1" dirty="0" smtClean="0"/>
              <a:t>Result</a:t>
            </a:r>
          </a:p>
          <a:p>
            <a:pPr lvl="3"/>
            <a:r>
              <a:rPr lang="en-US" sz="1800" dirty="0"/>
              <a:t>Agile is not just a theory. Its success can be validated. </a:t>
            </a:r>
            <a:r>
              <a:rPr lang="en-US" sz="1800" dirty="0"/>
              <a:t>rejoice with </a:t>
            </a:r>
            <a:r>
              <a:rPr lang="en-US" sz="1800" dirty="0" smtClean="0"/>
              <a:t>the </a:t>
            </a:r>
            <a:r>
              <a:rPr lang="en-US" sz="1800" dirty="0"/>
              <a:t>team and celebrate </a:t>
            </a:r>
            <a:r>
              <a:rPr lang="en-US" sz="1800" dirty="0" smtClean="0"/>
              <a:t>the </a:t>
            </a:r>
            <a:r>
              <a:rPr lang="en-US" sz="1800" dirty="0"/>
              <a:t>accomplishments.</a:t>
            </a:r>
          </a:p>
        </p:txBody>
      </p:sp>
    </p:spTree>
    <p:extLst>
      <p:ext uri="{BB962C8B-B14F-4D97-AF65-F5344CB8AC3E}">
        <p14:creationId xmlns:p14="http://schemas.microsoft.com/office/powerpoint/2010/main" val="38505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en-US" sz="2800" dirty="0"/>
              <a:t>To successfully manage Scrum processes, there is no substitute for </a:t>
            </a:r>
            <a:r>
              <a:rPr lang="en-US" sz="2800" b="1" dirty="0"/>
              <a:t>practice</a:t>
            </a:r>
            <a:r>
              <a:rPr lang="en-US" sz="2800" dirty="0"/>
              <a:t>. 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The </a:t>
            </a:r>
            <a:r>
              <a:rPr lang="en-US" sz="2800" dirty="0"/>
              <a:t>more you do it, the better you will become. </a:t>
            </a:r>
          </a:p>
        </p:txBody>
      </p:sp>
    </p:spTree>
    <p:extLst>
      <p:ext uri="{BB962C8B-B14F-4D97-AF65-F5344CB8AC3E}">
        <p14:creationId xmlns:p14="http://schemas.microsoft.com/office/powerpoint/2010/main" val="1593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Reference/Further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161826"/>
            <a:ext cx="10769600" cy="501037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www.scrum.org/resources/what-is-scrum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http://agilemanifesto.org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https://www.cprime.com/resources/what-is-agile-what-is-scrum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www.mountaingoatsoftware.com/agile/scrum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https://www.cprime.com/2015/03/5-tips-to-manage-scrum-processes-in-the-real-world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www.scrumguides.org/docs/scrumguide/v2017/2017-Scrum-Guide-US.pdf#zoom=100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www.atlassian.com/agile/scrum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www.agilenutshell.com/what_is_agile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User Stories:-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www.youtube.com/watch?v=LvRVnFmLpSA</a:t>
            </a:r>
            <a:endParaRPr lang="en-US" dirty="0" smtClean="0"/>
          </a:p>
          <a:p>
            <a:r>
              <a:rPr lang="en-US" dirty="0"/>
              <a:t>Estimation :-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www.youtube.com/watch?v=sCCUEtjCpCs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www.agilenutshell.com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www.agilenutshell.com/agile_vs_waterfall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78039"/>
            <a:ext cx="10769600" cy="4794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Scrum and Agile are not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one of the most popular frameworks for implementing agile methodology</a:t>
            </a:r>
          </a:p>
          <a:p>
            <a:pPr lvl="4"/>
            <a:r>
              <a:rPr lang="en-GB" dirty="0" smtClean="0"/>
              <a:t>- co-creators </a:t>
            </a:r>
            <a:r>
              <a:rPr lang="en-GB" dirty="0"/>
              <a:t>Ken </a:t>
            </a:r>
            <a:r>
              <a:rPr lang="en-GB" dirty="0" err="1"/>
              <a:t>Schwaber</a:t>
            </a:r>
            <a:r>
              <a:rPr lang="en-GB" dirty="0"/>
              <a:t> and Jeff Sutherland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Many frameworks can be used to implement agile. </a:t>
            </a:r>
            <a:r>
              <a:rPr lang="en-GB" dirty="0" err="1"/>
              <a:t>Eg</a:t>
            </a:r>
            <a:r>
              <a:rPr lang="en-GB" dirty="0"/>
              <a:t>:- </a:t>
            </a:r>
            <a:r>
              <a:rPr lang="en-GB" dirty="0" err="1"/>
              <a:t>kanban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Scrum is an agile way to manage a project, usually software development.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Scrum facilitates </a:t>
            </a:r>
            <a:endParaRPr lang="en-GB" dirty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addressing </a:t>
            </a:r>
            <a:r>
              <a:rPr lang="en-GB" b="1" dirty="0"/>
              <a:t>complex adaptive</a:t>
            </a:r>
            <a:r>
              <a:rPr lang="en-GB" dirty="0"/>
              <a:t> problems, </a:t>
            </a:r>
            <a:endParaRPr lang="en-GB" dirty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while </a:t>
            </a:r>
            <a:r>
              <a:rPr lang="en-GB" b="1" dirty="0"/>
              <a:t>productively</a:t>
            </a:r>
            <a:r>
              <a:rPr lang="en-GB" dirty="0"/>
              <a:t> and </a:t>
            </a:r>
            <a:r>
              <a:rPr lang="en-GB" b="1" dirty="0"/>
              <a:t>creatively</a:t>
            </a:r>
            <a:r>
              <a:rPr lang="en-GB" dirty="0"/>
              <a:t> </a:t>
            </a:r>
            <a:r>
              <a:rPr lang="en-GB" b="1" dirty="0"/>
              <a:t>delivering</a:t>
            </a:r>
            <a:r>
              <a:rPr lang="en-GB" dirty="0"/>
              <a:t> </a:t>
            </a:r>
            <a:r>
              <a:rPr lang="en-GB" dirty="0" smtClean="0"/>
              <a:t>products, </a:t>
            </a:r>
            <a:endParaRPr lang="en-GB" dirty="0" smtClean="0"/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of </a:t>
            </a:r>
            <a:r>
              <a:rPr lang="en-GB" dirty="0"/>
              <a:t>the </a:t>
            </a:r>
            <a:r>
              <a:rPr lang="en-GB" b="1" dirty="0"/>
              <a:t>highest</a:t>
            </a:r>
            <a:r>
              <a:rPr lang="en-GB" dirty="0"/>
              <a:t> possible </a:t>
            </a:r>
            <a:r>
              <a:rPr lang="en-GB" b="1" dirty="0"/>
              <a:t>value</a:t>
            </a:r>
            <a:r>
              <a:rPr lang="en-GB" dirty="0" smtClean="0"/>
              <a:t>.</a:t>
            </a:r>
          </a:p>
          <a:p>
            <a:pPr lvl="3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Scrum </a:t>
            </a:r>
            <a:r>
              <a:rPr lang="en-GB" dirty="0" smtClean="0"/>
              <a:t>is: </a:t>
            </a:r>
            <a:r>
              <a:rPr lang="en-GB" b="1" dirty="0" smtClean="0"/>
              <a:t>Lightweight</a:t>
            </a:r>
            <a:r>
              <a:rPr lang="en-GB" dirty="0" smtClean="0"/>
              <a:t>, </a:t>
            </a:r>
            <a:r>
              <a:rPr lang="en-GB" b="1" dirty="0" smtClean="0"/>
              <a:t>Simple </a:t>
            </a:r>
            <a:r>
              <a:rPr lang="en-GB" b="1" dirty="0"/>
              <a:t>to </a:t>
            </a:r>
            <a:r>
              <a:rPr lang="en-GB" b="1" dirty="0" smtClean="0"/>
              <a:t>understand</a:t>
            </a:r>
            <a:r>
              <a:rPr lang="en-GB" dirty="0" smtClean="0"/>
              <a:t>, </a:t>
            </a:r>
            <a:r>
              <a:rPr lang="en-GB" b="1" dirty="0" smtClean="0"/>
              <a:t>Difficult </a:t>
            </a:r>
            <a:r>
              <a:rPr lang="en-GB" b="1" dirty="0"/>
              <a:t>to master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2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The Scrum Values</a:t>
            </a:r>
            <a:r>
              <a:rPr lang="en-US" i="0" dirty="0"/>
              <a:t/>
            </a:r>
            <a:br>
              <a:rPr lang="en-US" i="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38" y="1099970"/>
            <a:ext cx="9321442" cy="56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289275"/>
            <a:ext cx="11911542" cy="62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1333949"/>
            <a:ext cx="10769600" cy="522014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prioritized features list, </a:t>
            </a:r>
            <a:endParaRPr lang="en-US" dirty="0" smtClean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contains </a:t>
            </a:r>
            <a:r>
              <a:rPr lang="en-US" dirty="0"/>
              <a:t>short descriptions of all functionality desired in the product.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user </a:t>
            </a:r>
            <a:r>
              <a:rPr lang="en-US" b="1" dirty="0"/>
              <a:t>stories</a:t>
            </a:r>
            <a:r>
              <a:rPr lang="en-US" dirty="0"/>
              <a:t> have emerged as the best and most popular form of product backlog </a:t>
            </a:r>
            <a:r>
              <a:rPr lang="en-US" dirty="0" smtClean="0"/>
              <a:t>items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it can </a:t>
            </a:r>
            <a:r>
              <a:rPr lang="en-US" dirty="0"/>
              <a:t>be whatever the team </a:t>
            </a:r>
            <a:r>
              <a:rPr lang="en-US" dirty="0" smtClean="0"/>
              <a:t>desires (</a:t>
            </a:r>
            <a:r>
              <a:rPr lang="en-US" dirty="0" err="1" smtClean="0"/>
              <a:t>eg</a:t>
            </a:r>
            <a:r>
              <a:rPr lang="en-US" dirty="0" smtClean="0"/>
              <a:t>:- use case)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allowed </a:t>
            </a:r>
            <a:r>
              <a:rPr lang="en-US" dirty="0"/>
              <a:t>to grow and change as more is learned about the product and its customers.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May comprises </a:t>
            </a:r>
            <a:r>
              <a:rPr lang="en-US" dirty="0"/>
              <a:t>the following different types of items</a:t>
            </a:r>
            <a:r>
              <a:rPr lang="en-US" dirty="0" smtClean="0"/>
              <a:t>:</a:t>
            </a:r>
            <a:endParaRPr lang="en-US" dirty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/>
              <a:t>Bugs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/>
              <a:t>Technical work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dirty="0"/>
              <a:t>Knowledge acquisition</a:t>
            </a:r>
          </a:p>
        </p:txBody>
      </p:sp>
      <p:pic>
        <p:nvPicPr>
          <p:cNvPr id="3074" name="Picture 2" descr="Produc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05" y="3422545"/>
            <a:ext cx="2917936" cy="32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Scrum Product Backlog</a:t>
            </a:r>
          </a:p>
        </p:txBody>
      </p:sp>
      <p:pic>
        <p:nvPicPr>
          <p:cNvPr id="2050" name="Picture 2" descr="https://www.scrum-institute.org/images_scrum/Example_Scrum_Product_Back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72" y="1751833"/>
            <a:ext cx="7428567" cy="487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list of tasks identified by the Scrum team to be completed during the Scrum sprint. 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sprint planning meeting,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team selects some number of </a:t>
            </a:r>
            <a:r>
              <a:rPr lang="en-US" b="1" dirty="0"/>
              <a:t>product backlog items</a:t>
            </a:r>
            <a:r>
              <a:rPr lang="en-US" dirty="0"/>
              <a:t>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in the form of </a:t>
            </a:r>
            <a:r>
              <a:rPr lang="en-US" b="1" dirty="0"/>
              <a:t>user stories</a:t>
            </a:r>
            <a:r>
              <a:rPr lang="en-US" dirty="0"/>
              <a:t>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the </a:t>
            </a:r>
            <a:r>
              <a:rPr lang="en-US" b="1" dirty="0"/>
              <a:t>tasks</a:t>
            </a:r>
            <a:r>
              <a:rPr lang="en-US" dirty="0"/>
              <a:t> necessary to complete each user story.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estimate</a:t>
            </a:r>
            <a:r>
              <a:rPr lang="en-US" dirty="0" smtClean="0"/>
              <a:t> </a:t>
            </a:r>
            <a:r>
              <a:rPr lang="en-US" dirty="0"/>
              <a:t>how many hours each task will take someone on the team to complete</a:t>
            </a:r>
            <a:r>
              <a:rPr lang="en-US" dirty="0" smtClean="0"/>
              <a:t>.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It's critical that the team selects the items and size of the sprint backlog.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are the people committing to completing the tasks, </a:t>
            </a:r>
            <a:endParaRPr lang="en-US" dirty="0" smtClean="0"/>
          </a:p>
          <a:p>
            <a:pPr marL="89154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must be the people to choose what they are committing to during the Scrum sprint</a:t>
            </a:r>
            <a:r>
              <a:rPr lang="en-US" dirty="0" smtClean="0"/>
              <a:t>.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 sprint backlog is commonly maintained as a </a:t>
            </a:r>
            <a:r>
              <a:rPr lang="en-US" dirty="0" smtClean="0"/>
              <a:t>spreadsheet, but custom software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2444</Words>
  <Application>Microsoft Office PowerPoint</Application>
  <PresentationFormat>Widescreen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Georgia</vt:lpstr>
      <vt:lpstr>PwC</vt:lpstr>
      <vt:lpstr>Scrum Process Framework</vt:lpstr>
      <vt:lpstr>Three Simple Truths</vt:lpstr>
      <vt:lpstr>What is Agile</vt:lpstr>
      <vt:lpstr>What is Scrum</vt:lpstr>
      <vt:lpstr>The Scrum Values </vt:lpstr>
      <vt:lpstr>PowerPoint Presentation</vt:lpstr>
      <vt:lpstr>The Scrum Product Backlog</vt:lpstr>
      <vt:lpstr>Example Scrum Product Backlog</vt:lpstr>
      <vt:lpstr>Sprint Backlog</vt:lpstr>
      <vt:lpstr>PowerPoint Presentation</vt:lpstr>
      <vt:lpstr>Example Sprint Backlog</vt:lpstr>
      <vt:lpstr>Sprint Backlog cont.</vt:lpstr>
      <vt:lpstr>Sprint</vt:lpstr>
      <vt:lpstr>Roles of the Scrum Team</vt:lpstr>
      <vt:lpstr>Product Owner</vt:lpstr>
      <vt:lpstr>The ScrumMaster</vt:lpstr>
      <vt:lpstr>The Scrum Development Team – “we're all in this together”</vt:lpstr>
      <vt:lpstr>Characteristics of Scrum Development Teams</vt:lpstr>
      <vt:lpstr>Four ceremonies of Scrum</vt:lpstr>
      <vt:lpstr>Sprint Planning</vt:lpstr>
      <vt:lpstr>Daily Stand-up</vt:lpstr>
      <vt:lpstr>Iteration review</vt:lpstr>
      <vt:lpstr>Retrospective</vt:lpstr>
      <vt:lpstr>Burndown Charts</vt:lpstr>
      <vt:lpstr>More realistic burndown chart</vt:lpstr>
      <vt:lpstr>User Stories</vt:lpstr>
      <vt:lpstr>User Stories cont.</vt:lpstr>
      <vt:lpstr>PowerPoint Presentation</vt:lpstr>
      <vt:lpstr>PowerPoint Presentation</vt:lpstr>
      <vt:lpstr>The Scrum framework in action</vt:lpstr>
      <vt:lpstr>5 Tips to Manage Scrum Processes in the Real World</vt:lpstr>
      <vt:lpstr>Practice Makes Perfect</vt:lpstr>
      <vt:lpstr>Reference/Further Readings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Nadeeshani Senevirathna</dc:creator>
  <cp:lastModifiedBy>Nadeeshani Senevirathna</cp:lastModifiedBy>
  <cp:revision>80</cp:revision>
  <cp:lastPrinted>2018-05-22T08:43:30Z</cp:lastPrinted>
  <dcterms:created xsi:type="dcterms:W3CDTF">2018-05-21T07:50:16Z</dcterms:created>
  <dcterms:modified xsi:type="dcterms:W3CDTF">2018-05-22T09:53:10Z</dcterms:modified>
</cp:coreProperties>
</file>