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ret" charset="1" panose="00000000000000000000"/>
      <p:regular r:id="rId14"/>
    </p:embeddedFont>
    <p:embeddedFont>
      <p:font typeface="Garet Bold" charset="1" panose="00000000000000000000"/>
      <p:regular r:id="rId15"/>
    </p:embeddedFont>
    <p:embeddedFont>
      <p:font typeface="Open Sans" charset="1" panose="00000000000000000000"/>
      <p:regular r:id="rId16"/>
    </p:embeddedFont>
    <p:embeddedFont>
      <p:font typeface="Inter" charset="1" panose="020B0502030000000004"/>
      <p:regular r:id="rId17"/>
    </p:embeddedFont>
    <p:embeddedFont>
      <p:font typeface="Open Sans Bold" charset="1" panose="00000000000000000000"/>
      <p:regular r:id="rId18"/>
    </p:embeddedFont>
    <p:embeddedFont>
      <p:font typeface="Montserrat Semi-Bold" charset="1" panose="00000700000000000000"/>
      <p:regular r:id="rId19"/>
    </p:embeddedFont>
    <p:embeddedFont>
      <p:font typeface="Open Sans Medium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13405" t="0" r="-11951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1842469" cy="3177813"/>
            <a:chOff x="0" y="0"/>
            <a:chExt cx="9357013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57013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57013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64774" y="8206851"/>
            <a:ext cx="398383" cy="280860"/>
          </a:xfrm>
          <a:custGeom>
            <a:avLst/>
            <a:gdLst/>
            <a:ahLst/>
            <a:cxnLst/>
            <a:rect r="r" b="b" t="t" l="l"/>
            <a:pathLst>
              <a:path h="280860" w="398383">
                <a:moveTo>
                  <a:pt x="0" y="0"/>
                </a:moveTo>
                <a:lnTo>
                  <a:pt x="398382" y="0"/>
                </a:lnTo>
                <a:lnTo>
                  <a:pt x="398382" y="280860"/>
                </a:lnTo>
                <a:lnTo>
                  <a:pt x="0" y="280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624423" y="5334010"/>
            <a:ext cx="4176257" cy="784224"/>
            <a:chOff x="0" y="0"/>
            <a:chExt cx="1099919" cy="2065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99919" cy="206545"/>
            </a:xfrm>
            <a:custGeom>
              <a:avLst/>
              <a:gdLst/>
              <a:ahLst/>
              <a:cxnLst/>
              <a:rect r="r" b="b" t="t" l="l"/>
              <a:pathLst>
                <a:path h="206545" w="1099919">
                  <a:moveTo>
                    <a:pt x="94543" y="0"/>
                  </a:moveTo>
                  <a:lnTo>
                    <a:pt x="1005376" y="0"/>
                  </a:lnTo>
                  <a:cubicBezTo>
                    <a:pt x="1057591" y="0"/>
                    <a:pt x="1099919" y="42329"/>
                    <a:pt x="1099919" y="94543"/>
                  </a:cubicBezTo>
                  <a:lnTo>
                    <a:pt x="1099919" y="112001"/>
                  </a:lnTo>
                  <a:cubicBezTo>
                    <a:pt x="1099919" y="164216"/>
                    <a:pt x="1057591" y="206545"/>
                    <a:pt x="1005376" y="206545"/>
                  </a:cubicBezTo>
                  <a:lnTo>
                    <a:pt x="94543" y="206545"/>
                  </a:lnTo>
                  <a:cubicBezTo>
                    <a:pt x="42329" y="206545"/>
                    <a:pt x="0" y="164216"/>
                    <a:pt x="0" y="112001"/>
                  </a:cubicBezTo>
                  <a:lnTo>
                    <a:pt x="0" y="94543"/>
                  </a:lnTo>
                  <a:cubicBezTo>
                    <a:pt x="0" y="42329"/>
                    <a:pt x="42329" y="0"/>
                    <a:pt x="94543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099919" cy="2732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sz="33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Project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24423" y="786854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1776373" y="8769681"/>
            <a:ext cx="375185" cy="375185"/>
          </a:xfrm>
          <a:custGeom>
            <a:avLst/>
            <a:gdLst/>
            <a:ahLst/>
            <a:cxnLst/>
            <a:rect r="r" b="b" t="t" l="l"/>
            <a:pathLst>
              <a:path h="375185" w="375185">
                <a:moveTo>
                  <a:pt x="0" y="0"/>
                </a:moveTo>
                <a:lnTo>
                  <a:pt x="375184" y="0"/>
                </a:lnTo>
                <a:lnTo>
                  <a:pt x="375184" y="375185"/>
                </a:lnTo>
                <a:lnTo>
                  <a:pt x="0" y="3751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776373" y="9351336"/>
            <a:ext cx="405674" cy="405674"/>
          </a:xfrm>
          <a:custGeom>
            <a:avLst/>
            <a:gdLst/>
            <a:ahLst/>
            <a:cxnLst/>
            <a:rect r="r" b="b" t="t" l="l"/>
            <a:pathLst>
              <a:path h="405674" w="405674">
                <a:moveTo>
                  <a:pt x="0" y="0"/>
                </a:moveTo>
                <a:lnTo>
                  <a:pt x="405674" y="0"/>
                </a:lnTo>
                <a:lnTo>
                  <a:pt x="405674" y="405674"/>
                </a:lnTo>
                <a:lnTo>
                  <a:pt x="0" y="4056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293629" y="775246"/>
            <a:ext cx="319139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Nadeem Khan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293629" y="8168751"/>
            <a:ext cx="51025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khan.datawave@gmail.com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293629" y="8768361"/>
            <a:ext cx="538123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linkedin.com/in/nadeem-khan98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24423" y="3071130"/>
            <a:ext cx="9502558" cy="162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40"/>
              </a:lnSpc>
            </a:pPr>
            <a:r>
              <a:rPr lang="en-US" sz="56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CUSTOMER RETENTION ANALYSIS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93629" y="9365261"/>
            <a:ext cx="408207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github.com/nadeem-khan98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8099" y="7082472"/>
            <a:ext cx="5421286" cy="2799389"/>
            <a:chOff x="0" y="0"/>
            <a:chExt cx="1427828" cy="737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7828" cy="737288"/>
            </a:xfrm>
            <a:custGeom>
              <a:avLst/>
              <a:gdLst/>
              <a:ahLst/>
              <a:cxnLst/>
              <a:rect r="r" b="b" t="t" l="l"/>
              <a:pathLst>
                <a:path h="737288" w="142782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378" y="3107192"/>
            <a:ext cx="16339447" cy="6417970"/>
            <a:chOff x="0" y="0"/>
            <a:chExt cx="4303393" cy="1690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3394" cy="1690329"/>
            </a:xfrm>
            <a:custGeom>
              <a:avLst/>
              <a:gdLst/>
              <a:ahLst/>
              <a:cxnLst/>
              <a:rect r="r" b="b" t="t" l="l"/>
              <a:pathLst>
                <a:path h="1690329" w="4303394">
                  <a:moveTo>
                    <a:pt x="24165" y="0"/>
                  </a:moveTo>
                  <a:lnTo>
                    <a:pt x="4279229" y="0"/>
                  </a:lnTo>
                  <a:cubicBezTo>
                    <a:pt x="4292575" y="0"/>
                    <a:pt x="4303394" y="10819"/>
                    <a:pt x="4303394" y="24165"/>
                  </a:cubicBezTo>
                  <a:lnTo>
                    <a:pt x="4303394" y="1666165"/>
                  </a:lnTo>
                  <a:cubicBezTo>
                    <a:pt x="4303394" y="1679510"/>
                    <a:pt x="4292575" y="1690329"/>
                    <a:pt x="4279229" y="1690329"/>
                  </a:cubicBezTo>
                  <a:lnTo>
                    <a:pt x="24165" y="1690329"/>
                  </a:lnTo>
                  <a:cubicBezTo>
                    <a:pt x="10819" y="1690329"/>
                    <a:pt x="0" y="1679510"/>
                    <a:pt x="0" y="1666165"/>
                  </a:cubicBezTo>
                  <a:lnTo>
                    <a:pt x="0" y="24165"/>
                  </a:lnTo>
                  <a:cubicBezTo>
                    <a:pt x="0" y="10819"/>
                    <a:pt x="10819" y="0"/>
                    <a:pt x="24165" y="0"/>
                  </a:cubicBezTo>
                  <a:close/>
                </a:path>
              </a:pathLst>
            </a:custGeom>
            <a:solidFill>
              <a:srgbClr val="FAF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03393" cy="172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6893" y="2167028"/>
            <a:ext cx="1346653" cy="134665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90356" y="2454777"/>
            <a:ext cx="765547" cy="771156"/>
          </a:xfrm>
          <a:custGeom>
            <a:avLst/>
            <a:gdLst/>
            <a:ahLst/>
            <a:cxnLst/>
            <a:rect r="r" b="b" t="t" l="l"/>
            <a:pathLst>
              <a:path h="771156" w="765547">
                <a:moveTo>
                  <a:pt x="0" y="0"/>
                </a:moveTo>
                <a:lnTo>
                  <a:pt x="765547" y="0"/>
                </a:lnTo>
                <a:lnTo>
                  <a:pt x="765547" y="771156"/>
                </a:lnTo>
                <a:lnTo>
                  <a:pt x="0" y="771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19853" y="29693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PROJECT OVERVIEW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35498" y="4088484"/>
            <a:ext cx="12961775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4C4A4D"/>
                </a:solidFill>
                <a:latin typeface="Garet"/>
                <a:ea typeface="Garet"/>
                <a:cs typeface="Garet"/>
                <a:sym typeface="Garet"/>
              </a:rPr>
              <a:t>To understand customer behavior and identify key factors influencing retention.</a:t>
            </a:r>
          </a:p>
          <a:p>
            <a:pPr algn="l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4C4A4D"/>
                </a:solidFill>
                <a:latin typeface="Garet"/>
                <a:ea typeface="Garet"/>
                <a:cs typeface="Garet"/>
                <a:sym typeface="Garet"/>
              </a:rPr>
              <a:t>Improve business decisions by visualizing churn risk, loyalty, and engagement metrics.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74334" y="5216568"/>
            <a:ext cx="1696250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27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Tool Used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74334" y="5884058"/>
            <a:ext cx="7170303" cy="82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Power BI – for interactive dashboard building and data visualization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Python &amp; Pandas – for data cleaning and preparation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Excel – for initial inspection and minor formatting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74334" y="7008964"/>
            <a:ext cx="1696250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27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Data Size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74334" y="7656029"/>
            <a:ext cx="6881049" cy="82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Synthetic dataset of 100,000 customer records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CustomerID, SignupDate, TotalSpend, CustomerSegment, CustomerType, and more 15+ columns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601126" y="5216568"/>
            <a:ext cx="4775906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27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Key Pages in Dashboard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40916" y="5884058"/>
            <a:ext cx="4896326" cy="82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Customer</a:t>
            </a: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 Overview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Purchase &amp; Revenue Analysis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Loyalty &amp; Tenure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35498" y="3402684"/>
            <a:ext cx="216324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9"/>
              </a:lnSpc>
            </a:pPr>
            <a:r>
              <a:rPr lang="en-US" sz="29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  <a:ln w="762000" cap="sq">
              <a:solidFill>
                <a:srgbClr val="A273E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5400000">
            <a:off x="16230431" y="1781166"/>
            <a:ext cx="771724" cy="77172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47625" cap="sq">
              <a:solidFill>
                <a:srgbClr val="A273EF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38099" y="7082472"/>
            <a:ext cx="5421286" cy="2799389"/>
            <a:chOff x="0" y="0"/>
            <a:chExt cx="1427828" cy="737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27828" cy="737288"/>
            </a:xfrm>
            <a:custGeom>
              <a:avLst/>
              <a:gdLst/>
              <a:ahLst/>
              <a:cxnLst/>
              <a:rect r="r" b="b" t="t" l="l"/>
              <a:pathLst>
                <a:path h="737288" w="1427828">
                  <a:moveTo>
                    <a:pt x="72831" y="0"/>
                  </a:moveTo>
                  <a:lnTo>
                    <a:pt x="1354997" y="0"/>
                  </a:lnTo>
                  <a:cubicBezTo>
                    <a:pt x="1374313" y="0"/>
                    <a:pt x="1392838" y="7673"/>
                    <a:pt x="1406497" y="21332"/>
                  </a:cubicBezTo>
                  <a:cubicBezTo>
                    <a:pt x="1420155" y="34990"/>
                    <a:pt x="1427828" y="53515"/>
                    <a:pt x="1427828" y="72831"/>
                  </a:cubicBezTo>
                  <a:lnTo>
                    <a:pt x="1427828" y="664457"/>
                  </a:lnTo>
                  <a:cubicBezTo>
                    <a:pt x="1427828" y="704680"/>
                    <a:pt x="1395221" y="737288"/>
                    <a:pt x="1354997" y="737288"/>
                  </a:cubicBezTo>
                  <a:lnTo>
                    <a:pt x="72831" y="737288"/>
                  </a:lnTo>
                  <a:cubicBezTo>
                    <a:pt x="32608" y="737288"/>
                    <a:pt x="0" y="704680"/>
                    <a:pt x="0" y="664457"/>
                  </a:cubicBezTo>
                  <a:lnTo>
                    <a:pt x="0" y="72831"/>
                  </a:lnTo>
                  <a:cubicBezTo>
                    <a:pt x="0" y="32608"/>
                    <a:pt x="32608" y="0"/>
                    <a:pt x="72831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27828" cy="775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9853" y="3187935"/>
            <a:ext cx="16339447" cy="6417970"/>
            <a:chOff x="0" y="0"/>
            <a:chExt cx="4303393" cy="16903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03394" cy="1690329"/>
            </a:xfrm>
            <a:custGeom>
              <a:avLst/>
              <a:gdLst/>
              <a:ahLst/>
              <a:cxnLst/>
              <a:rect r="r" b="b" t="t" l="l"/>
              <a:pathLst>
                <a:path h="1690329" w="4303394">
                  <a:moveTo>
                    <a:pt x="24165" y="0"/>
                  </a:moveTo>
                  <a:lnTo>
                    <a:pt x="4279229" y="0"/>
                  </a:lnTo>
                  <a:cubicBezTo>
                    <a:pt x="4292575" y="0"/>
                    <a:pt x="4303394" y="10819"/>
                    <a:pt x="4303394" y="24165"/>
                  </a:cubicBezTo>
                  <a:lnTo>
                    <a:pt x="4303394" y="1666165"/>
                  </a:lnTo>
                  <a:cubicBezTo>
                    <a:pt x="4303394" y="1679510"/>
                    <a:pt x="4292575" y="1690329"/>
                    <a:pt x="4279229" y="1690329"/>
                  </a:cubicBezTo>
                  <a:lnTo>
                    <a:pt x="24165" y="1690329"/>
                  </a:lnTo>
                  <a:cubicBezTo>
                    <a:pt x="10819" y="1690329"/>
                    <a:pt x="0" y="1679510"/>
                    <a:pt x="0" y="1666165"/>
                  </a:cubicBezTo>
                  <a:lnTo>
                    <a:pt x="0" y="24165"/>
                  </a:lnTo>
                  <a:cubicBezTo>
                    <a:pt x="0" y="10819"/>
                    <a:pt x="10819" y="0"/>
                    <a:pt x="24165" y="0"/>
                  </a:cubicBezTo>
                  <a:close/>
                </a:path>
              </a:pathLst>
            </a:custGeom>
            <a:solidFill>
              <a:srgbClr val="FAF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303393" cy="172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21726" y="223959"/>
            <a:ext cx="8439034" cy="1144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b="true" sz="3300" spc="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DATA CLEANING &amp; PREPARATION (PYTHON + PANDAS)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79873" y="4141701"/>
            <a:ext cx="12961775" cy="313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13" indent="-205106" lvl="1">
              <a:lnSpc>
                <a:spcPts val="2660"/>
              </a:lnSpc>
              <a:buFont typeface="Arial"/>
              <a:buChar char="•"/>
            </a:pPr>
            <a:r>
              <a:rPr lang="en-US" sz="1900">
                <a:solidFill>
                  <a:srgbClr val="4C4A4D"/>
                </a:solidFill>
                <a:latin typeface="Garet"/>
                <a:ea typeface="Garet"/>
                <a:cs typeface="Garet"/>
                <a:sym typeface="Garet"/>
              </a:rPr>
              <a:t>Transform raw customer data into a clean, analysis-ready format.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78000" y="4839017"/>
            <a:ext cx="6090498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27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Handled Missing &amp; Duplicate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878000" y="5486083"/>
            <a:ext cx="7170303" cy="549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H</a:t>
            </a: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andled Missing &amp; Duplicate Data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Removed rows with missing CustomerID, SignupDate, and TotalSpend.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253292" y="4843733"/>
            <a:ext cx="5185894" cy="50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9"/>
              </a:lnSpc>
            </a:pPr>
            <a:r>
              <a:rPr lang="en-US" sz="2832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Data Type Conversion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253292" y="5486083"/>
            <a:ext cx="6881049" cy="273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Co</a:t>
            </a: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nverted SignupDate, LastPurchaseDate to datetime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78000" y="6523180"/>
            <a:ext cx="4775906" cy="513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</a:pPr>
            <a:r>
              <a:rPr lang="en-US" sz="27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Created New Columns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78000" y="7170245"/>
            <a:ext cx="6825311" cy="1654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CustomerT</a:t>
            </a: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enure: How long a customer has stayed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DaysSinceLastPurchase: Recency metric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AverageBasketValue: Spend per purchase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CustomerType: New vs Returning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CustomerLoyaltyGroup: Loyalty categories based on tenure 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And more etc.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73784" y="3539143"/>
            <a:ext cx="216324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49"/>
              </a:lnSpc>
            </a:pPr>
            <a:r>
              <a:rPr lang="en-US" sz="2999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Objective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53292" y="5999092"/>
            <a:ext cx="5185894" cy="50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9"/>
              </a:lnSpc>
            </a:pPr>
            <a:r>
              <a:rPr lang="en-US" sz="2832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Tools Used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53292" y="6604776"/>
            <a:ext cx="6881049" cy="826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Jupyter Notebook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Pandas, NumPy</a:t>
            </a:r>
          </a:p>
          <a:p>
            <a:pPr algn="l" marL="345417" indent="-172708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303C36"/>
                </a:solidFill>
                <a:latin typeface="Inter"/>
                <a:ea typeface="Inter"/>
                <a:cs typeface="Inter"/>
                <a:sym typeface="Inter"/>
              </a:rPr>
              <a:t>Excel (initial preview)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146893" y="2287739"/>
            <a:ext cx="1346653" cy="134665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490356" y="2575488"/>
            <a:ext cx="765547" cy="771156"/>
          </a:xfrm>
          <a:custGeom>
            <a:avLst/>
            <a:gdLst/>
            <a:ahLst/>
            <a:cxnLst/>
            <a:rect r="r" b="b" t="t" l="l"/>
            <a:pathLst>
              <a:path h="771156" w="765547">
                <a:moveTo>
                  <a:pt x="0" y="0"/>
                </a:moveTo>
                <a:lnTo>
                  <a:pt x="765547" y="0"/>
                </a:lnTo>
                <a:lnTo>
                  <a:pt x="765547" y="771156"/>
                </a:lnTo>
                <a:lnTo>
                  <a:pt x="0" y="771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  <a:ln w="762000" cap="sq">
              <a:solidFill>
                <a:srgbClr val="A273E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5400000">
            <a:off x="16053324" y="1901877"/>
            <a:ext cx="771724" cy="771724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47625" cap="sq">
              <a:solidFill>
                <a:srgbClr val="A273EF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70594" cy="10287000"/>
            <a:chOff x="0" y="0"/>
            <a:chExt cx="17832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320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3202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15686"/>
              </a:srgbClr>
            </a:solidFill>
            <a:ln w="762000" cap="sq">
              <a:solidFill>
                <a:srgbClr val="A273E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5400000">
            <a:off x="7292317" y="111292"/>
            <a:ext cx="1479329" cy="1508526"/>
            <a:chOff x="0" y="0"/>
            <a:chExt cx="812800" cy="8288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28842"/>
            </a:xfrm>
            <a:custGeom>
              <a:avLst/>
              <a:gdLst/>
              <a:ahLst/>
              <a:cxnLst/>
              <a:rect r="r" b="b" t="t" l="l"/>
              <a:pathLst>
                <a:path h="828842" w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61939"/>
                  </a:lnTo>
                  <a:cubicBezTo>
                    <a:pt x="812800" y="709346"/>
                    <a:pt x="693303" y="828842"/>
                    <a:pt x="545897" y="828842"/>
                  </a:cubicBezTo>
                  <a:lnTo>
                    <a:pt x="266903" y="828842"/>
                  </a:lnTo>
                  <a:cubicBezTo>
                    <a:pt x="119497" y="828842"/>
                    <a:pt x="0" y="709346"/>
                    <a:pt x="0" y="561939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A273EF">
                <a:alpha val="2980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66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8278430" y="937775"/>
            <a:ext cx="771724" cy="7717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>
                <a:alpha val="40000"/>
              </a:srgbClr>
            </a:solidFill>
            <a:ln w="47625" cap="sq">
              <a:solidFill>
                <a:srgbClr val="A273EF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750035" y="4153410"/>
            <a:ext cx="557331" cy="445865"/>
          </a:xfrm>
          <a:custGeom>
            <a:avLst/>
            <a:gdLst/>
            <a:ahLst/>
            <a:cxnLst/>
            <a:rect r="r" b="b" t="t" l="l"/>
            <a:pathLst>
              <a:path h="445865" w="557331">
                <a:moveTo>
                  <a:pt x="0" y="0"/>
                </a:moveTo>
                <a:lnTo>
                  <a:pt x="557330" y="0"/>
                </a:lnTo>
                <a:lnTo>
                  <a:pt x="557330" y="445865"/>
                </a:lnTo>
                <a:lnTo>
                  <a:pt x="0" y="4458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755716" y="592812"/>
            <a:ext cx="5164987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</a:pPr>
            <a:r>
              <a:rPr lang="en-US" b="true" sz="3800" spc="7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EXPLORATORY DATA ANALYSIS          CUSTOMER INSIGHTS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5716" y="4978685"/>
            <a:ext cx="5865408" cy="143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4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Understand customer demographics, behavior, and trends to uncover key retention drivers.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278430" y="2624813"/>
            <a:ext cx="9328172" cy="6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Chart: Pie Chart of CustomerSegment</a:t>
            </a:r>
          </a:p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Insight: Majority customers fall into the "Mid Value" segment, followed by "High Value."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942657" y="2180380"/>
            <a:ext cx="550364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Customer Segmentation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58120" y="3989627"/>
            <a:ext cx="2230300" cy="659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79"/>
              </a:lnSpc>
            </a:pPr>
            <a:r>
              <a:rPr lang="en-US" sz="35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Goal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554979" y="359290"/>
            <a:ext cx="8051623" cy="58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Key Insights &amp; Analysis Performed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78430" y="3914697"/>
            <a:ext cx="9328172" cy="6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Chart: Bar chart of PurchaseRecencyGroup</a:t>
            </a:r>
          </a:p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Insight: Large number of users haven't purchased recently → risk of churn.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942657" y="3469575"/>
            <a:ext cx="550364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Recency Analysis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78430" y="5201786"/>
            <a:ext cx="9328172" cy="6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Chart: Column chart of CustomerTenureGroup</a:t>
            </a:r>
          </a:p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Insight: Most customers are either new (&lt; 6 months) or highly loyal (&gt; 12 months).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942657" y="4757354"/>
            <a:ext cx="550364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 Tenure Analysis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278430" y="6488874"/>
            <a:ext cx="9328172" cy="6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Chart: Donut of CustomerType (New vs. Returning)</a:t>
            </a:r>
          </a:p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Insight: Returning customers contribute to most of the revenue.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942657" y="5953609"/>
            <a:ext cx="550364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Revenue Drivers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78430" y="7775963"/>
            <a:ext cx="9328172" cy="648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Chart: Line chart of customers acquired per month</a:t>
            </a:r>
          </a:p>
          <a:p>
            <a:pPr algn="just" marL="367034" indent="-183517" lvl="1">
              <a:lnSpc>
                <a:spcPts val="2635"/>
              </a:lnSpc>
              <a:buFont typeface="Arial"/>
              <a:buChar char="•"/>
            </a:pPr>
            <a:r>
              <a:rPr lang="en-US" sz="1700">
                <a:solidFill>
                  <a:srgbClr val="4C4A4D"/>
                </a:solidFill>
                <a:latin typeface="Open Sans"/>
                <a:ea typeface="Open Sans"/>
                <a:cs typeface="Open Sans"/>
                <a:sym typeface="Open Sans"/>
              </a:rPr>
              <a:t>Insight: Customer acquisition peaked during festival season (Oct–Dec).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942657" y="7331531"/>
            <a:ext cx="550364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Growth Trends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97629" y="1617735"/>
            <a:ext cx="1310100" cy="0"/>
          </a:xfrm>
          <a:prstGeom prst="line">
            <a:avLst/>
          </a:prstGeom>
          <a:ln cap="flat" w="95250">
            <a:solidFill>
              <a:srgbClr val="A273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14255" y="2036274"/>
            <a:ext cx="4101702" cy="600791"/>
            <a:chOff x="0" y="0"/>
            <a:chExt cx="2746403" cy="4022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46403" cy="402276"/>
            </a:xfrm>
            <a:custGeom>
              <a:avLst/>
              <a:gdLst/>
              <a:ahLst/>
              <a:cxnLst/>
              <a:rect r="r" b="b" t="t" l="l"/>
              <a:pathLst>
                <a:path h="402276" w="2746403">
                  <a:moveTo>
                    <a:pt x="2543203" y="0"/>
                  </a:moveTo>
                  <a:cubicBezTo>
                    <a:pt x="2655427" y="0"/>
                    <a:pt x="2746403" y="90052"/>
                    <a:pt x="2746403" y="201138"/>
                  </a:cubicBezTo>
                  <a:cubicBezTo>
                    <a:pt x="2746403" y="312223"/>
                    <a:pt x="2655427" y="402276"/>
                    <a:pt x="2543203" y="402276"/>
                  </a:cubicBezTo>
                  <a:lnTo>
                    <a:pt x="203200" y="402276"/>
                  </a:lnTo>
                  <a:cubicBezTo>
                    <a:pt x="90976" y="402276"/>
                    <a:pt x="0" y="312223"/>
                    <a:pt x="0" y="201138"/>
                  </a:cubicBezTo>
                  <a:cubicBezTo>
                    <a:pt x="0" y="9005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746403" cy="4403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Customer Overview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796514" y="312567"/>
            <a:ext cx="9057834" cy="109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b="true" sz="3200" spc="64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CUSTOMER RETENTION DASHBOARD INSIGHTS AT A GLANCE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7729" y="3094304"/>
            <a:ext cx="7518499" cy="723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Total Customers, Avg Basket Value, % Returning Customers, New Customers etc.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709419" y="-2174505"/>
            <a:ext cx="3744615" cy="374461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93790" y="8368261"/>
            <a:ext cx="3744615" cy="374461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12941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807729" y="4140884"/>
            <a:ext cx="9913480" cy="14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Bar Chart: Customer Segment Distribution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Column Chart: Customer Recency (Last Purchase Days)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Donut Chart: Customer Type (New vs Returning)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Histogram: Tenure Distribution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60992" y="3845549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60992" y="2732294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KPI Cards: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514255" y="5850272"/>
            <a:ext cx="4593576" cy="584267"/>
            <a:chOff x="0" y="0"/>
            <a:chExt cx="3348442" cy="42589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348442" cy="425895"/>
            </a:xfrm>
            <a:custGeom>
              <a:avLst/>
              <a:gdLst/>
              <a:ahLst/>
              <a:cxnLst/>
              <a:rect r="r" b="b" t="t" l="l"/>
              <a:pathLst>
                <a:path h="425895" w="3348442">
                  <a:moveTo>
                    <a:pt x="3145242" y="0"/>
                  </a:moveTo>
                  <a:cubicBezTo>
                    <a:pt x="3257466" y="0"/>
                    <a:pt x="3348442" y="95340"/>
                    <a:pt x="3348442" y="212948"/>
                  </a:cubicBezTo>
                  <a:cubicBezTo>
                    <a:pt x="3348442" y="330556"/>
                    <a:pt x="3257466" y="425895"/>
                    <a:pt x="3145242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348442" cy="463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Purchase &amp; Revenue Analysis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954466" y="6863237"/>
            <a:ext cx="8015608" cy="14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Total Spend</a:t>
            </a:r>
          </a:p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Average Spend per Customer</a:t>
            </a:r>
          </a:p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Revenue from Returning Customers</a:t>
            </a:r>
          </a:p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Average Basket Value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54466" y="8692158"/>
            <a:ext cx="9913480" cy="14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Column Chart: Revenue by Segment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 Scatter Plot: Basket Value by Segment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 Histogram: Tenure vs Spend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Correlation Heatmap (Key Metrics)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07729" y="8358723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07729" y="6529788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KPI Cards: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1011061" y="2036274"/>
            <a:ext cx="4593576" cy="584267"/>
            <a:chOff x="0" y="0"/>
            <a:chExt cx="3348442" cy="4258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348442" cy="425895"/>
            </a:xfrm>
            <a:custGeom>
              <a:avLst/>
              <a:gdLst/>
              <a:ahLst/>
              <a:cxnLst/>
              <a:rect r="r" b="b" t="t" l="l"/>
              <a:pathLst>
                <a:path h="425895" w="3348442">
                  <a:moveTo>
                    <a:pt x="3145242" y="0"/>
                  </a:moveTo>
                  <a:cubicBezTo>
                    <a:pt x="3257466" y="0"/>
                    <a:pt x="3348442" y="95340"/>
                    <a:pt x="3348442" y="212948"/>
                  </a:cubicBezTo>
                  <a:cubicBezTo>
                    <a:pt x="3348442" y="330556"/>
                    <a:pt x="3257466" y="425895"/>
                    <a:pt x="3145242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3348442" cy="463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b="true" sz="21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Customer Loyalty &amp; Tenure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277126" y="3094304"/>
            <a:ext cx="8015608" cy="1095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Average Tenure</a:t>
            </a:r>
          </a:p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 Customer Loyalty Score</a:t>
            </a:r>
          </a:p>
          <a:p>
            <a:pPr algn="l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 Days Since Last Purchase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130389" y="4691148"/>
            <a:ext cx="9913480" cy="1466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Area Chart: Active vs Lost Customers Over Time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Donut Chart: Loyalty Category Distribution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Stacked Column Chart: Tenure by Segment</a:t>
            </a:r>
          </a:p>
          <a:p>
            <a:pPr algn="just" marL="431457" indent="-215729" lvl="1">
              <a:lnSpc>
                <a:spcPts val="2997"/>
              </a:lnSpc>
              <a:buFont typeface="Arial"/>
              <a:buChar char="•"/>
            </a:pPr>
            <a:r>
              <a:rPr lang="en-US" sz="1998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Bar Chart: Support Interactions by Segment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130389" y="4302348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Charts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130389" y="2732294"/>
            <a:ext cx="9913480" cy="352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97"/>
              </a:lnSpc>
            </a:pPr>
            <a:r>
              <a:rPr lang="en-US" b="true" sz="1998">
                <a:solidFill>
                  <a:srgbClr val="303C3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KPI Cards: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4772813" y="1497300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55782" y="1624283"/>
            <a:ext cx="4235092" cy="10287000"/>
            <a:chOff x="0" y="0"/>
            <a:chExt cx="3346246" cy="8128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46246" cy="8128000"/>
            </a:xfrm>
            <a:custGeom>
              <a:avLst/>
              <a:gdLst/>
              <a:ahLst/>
              <a:cxnLst/>
              <a:rect r="r" b="b" t="t" l="l"/>
              <a:pathLst>
                <a:path h="8128000" w="3346246">
                  <a:moveTo>
                    <a:pt x="0" y="0"/>
                  </a:moveTo>
                  <a:lnTo>
                    <a:pt x="3346246" y="0"/>
                  </a:lnTo>
                  <a:lnTo>
                    <a:pt x="3346246" y="8128000"/>
                  </a:lnTo>
                  <a:lnTo>
                    <a:pt x="0" y="8128000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346246" cy="8166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775479" y="7679329"/>
            <a:ext cx="3277467" cy="327746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9627694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37129" y="186882"/>
            <a:ext cx="6568161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3600" spc="72">
                <a:solidFill>
                  <a:srgbClr val="4C4A4D"/>
                </a:solidFill>
                <a:latin typeface="Garet Bold"/>
                <a:ea typeface="Garet Bold"/>
                <a:cs typeface="Garet Bold"/>
                <a:sym typeface="Garet Bold"/>
              </a:rPr>
              <a:t>TOOLS, TECHNOLOGIES &amp; SKILLS UTILIZED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776499" y="1795733"/>
            <a:ext cx="5473113" cy="669452"/>
            <a:chOff x="0" y="0"/>
            <a:chExt cx="3481912" cy="4258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481912" cy="454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1. Data Collection &amp; Generation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088162" y="2712835"/>
            <a:ext cx="7484024" cy="1644488"/>
            <a:chOff x="0" y="0"/>
            <a:chExt cx="1971101" cy="4331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971101" cy="433116"/>
            </a:xfrm>
            <a:custGeom>
              <a:avLst/>
              <a:gdLst/>
              <a:ahLst/>
              <a:cxnLst/>
              <a:rect r="r" b="b" t="t" l="l"/>
              <a:pathLst>
                <a:path h="433116" w="1971101">
                  <a:moveTo>
                    <a:pt x="52757" y="0"/>
                  </a:moveTo>
                  <a:lnTo>
                    <a:pt x="1918343" y="0"/>
                  </a:lnTo>
                  <a:cubicBezTo>
                    <a:pt x="1932336" y="0"/>
                    <a:pt x="1945754" y="5558"/>
                    <a:pt x="1955648" y="15452"/>
                  </a:cubicBezTo>
                  <a:cubicBezTo>
                    <a:pt x="1965542" y="25346"/>
                    <a:pt x="1971101" y="38765"/>
                    <a:pt x="1971101" y="52757"/>
                  </a:cubicBezTo>
                  <a:lnTo>
                    <a:pt x="1971101" y="380359"/>
                  </a:lnTo>
                  <a:cubicBezTo>
                    <a:pt x="1971101" y="394351"/>
                    <a:pt x="1965542" y="407770"/>
                    <a:pt x="1955648" y="417664"/>
                  </a:cubicBezTo>
                  <a:cubicBezTo>
                    <a:pt x="1945754" y="427558"/>
                    <a:pt x="1932336" y="433116"/>
                    <a:pt x="1918343" y="433116"/>
                  </a:cubicBezTo>
                  <a:lnTo>
                    <a:pt x="52757" y="433116"/>
                  </a:lnTo>
                  <a:cubicBezTo>
                    <a:pt x="23620" y="433116"/>
                    <a:pt x="0" y="409496"/>
                    <a:pt x="0" y="380359"/>
                  </a:cubicBezTo>
                  <a:lnTo>
                    <a:pt x="0" y="52757"/>
                  </a:lnTo>
                  <a:cubicBezTo>
                    <a:pt x="0" y="23620"/>
                    <a:pt x="23620" y="0"/>
                    <a:pt x="5275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971101" cy="47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10209" indent="-205105" lvl="1">
                <a:lnSpc>
                  <a:spcPts val="2659"/>
                </a:lnSpc>
                <a:buAutoNum type="arabicPeriod" startAt="1"/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449763" y="2816457"/>
            <a:ext cx="4126584" cy="3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8"/>
              </a:lnSpc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Python (Pandas, NumPy, ChatGPT)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529505" y="3175273"/>
            <a:ext cx="6462397" cy="10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Used 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to generate a realistic synthetic dataset with 100,000+ </a:t>
            </a:r>
          </a:p>
          <a:p>
            <a:pPr algn="just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rows for customer behavior and retention analysis.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776499" y="4573693"/>
            <a:ext cx="5473113" cy="669452"/>
            <a:chOff x="0" y="0"/>
            <a:chExt cx="3481912" cy="42589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3481912" cy="454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2. Data Cleaning &amp; Preparation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088162" y="5486433"/>
            <a:ext cx="7484024" cy="1637032"/>
            <a:chOff x="0" y="0"/>
            <a:chExt cx="1971101" cy="4311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971101" cy="431153"/>
            </a:xfrm>
            <a:custGeom>
              <a:avLst/>
              <a:gdLst/>
              <a:ahLst/>
              <a:cxnLst/>
              <a:rect r="r" b="b" t="t" l="l"/>
              <a:pathLst>
                <a:path h="431153" w="1971101">
                  <a:moveTo>
                    <a:pt x="52757" y="0"/>
                  </a:moveTo>
                  <a:lnTo>
                    <a:pt x="1918343" y="0"/>
                  </a:lnTo>
                  <a:cubicBezTo>
                    <a:pt x="1932336" y="0"/>
                    <a:pt x="1945754" y="5558"/>
                    <a:pt x="1955648" y="15452"/>
                  </a:cubicBezTo>
                  <a:cubicBezTo>
                    <a:pt x="1965542" y="25346"/>
                    <a:pt x="1971101" y="38765"/>
                    <a:pt x="1971101" y="52757"/>
                  </a:cubicBezTo>
                  <a:lnTo>
                    <a:pt x="1971101" y="378395"/>
                  </a:lnTo>
                  <a:cubicBezTo>
                    <a:pt x="1971101" y="407532"/>
                    <a:pt x="1947481" y="431153"/>
                    <a:pt x="1918343" y="431153"/>
                  </a:cubicBezTo>
                  <a:lnTo>
                    <a:pt x="52757" y="431153"/>
                  </a:lnTo>
                  <a:cubicBezTo>
                    <a:pt x="38765" y="431153"/>
                    <a:pt x="25346" y="425594"/>
                    <a:pt x="15452" y="415700"/>
                  </a:cubicBezTo>
                  <a:cubicBezTo>
                    <a:pt x="5558" y="405806"/>
                    <a:pt x="0" y="392387"/>
                    <a:pt x="0" y="378395"/>
                  </a:cubicBezTo>
                  <a:lnTo>
                    <a:pt x="0" y="52757"/>
                  </a:lnTo>
                  <a:cubicBezTo>
                    <a:pt x="0" y="23620"/>
                    <a:pt x="23620" y="0"/>
                    <a:pt x="5275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971101" cy="4692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2449763" y="5547946"/>
            <a:ext cx="4126584" cy="3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8"/>
              </a:lnSpc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Jupyter Notebook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29505" y="5937684"/>
            <a:ext cx="6614495" cy="10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Da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ta type conversion, missing value handling, ne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w columns (tenure, recency, etc.)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Grouping, filtering, and transformations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776499" y="7337378"/>
            <a:ext cx="5473113" cy="669452"/>
            <a:chOff x="0" y="0"/>
            <a:chExt cx="3481912" cy="42589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3481912" cy="454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3. Exploratory Data Analysis (EDA)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2088162" y="8254480"/>
            <a:ext cx="7484024" cy="1289111"/>
            <a:chOff x="0" y="0"/>
            <a:chExt cx="1971101" cy="3395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971101" cy="339519"/>
            </a:xfrm>
            <a:custGeom>
              <a:avLst/>
              <a:gdLst/>
              <a:ahLst/>
              <a:cxnLst/>
              <a:rect r="r" b="b" t="t" l="l"/>
              <a:pathLst>
                <a:path h="339519" w="1971101">
                  <a:moveTo>
                    <a:pt x="52757" y="0"/>
                  </a:moveTo>
                  <a:lnTo>
                    <a:pt x="1918343" y="0"/>
                  </a:lnTo>
                  <a:cubicBezTo>
                    <a:pt x="1932336" y="0"/>
                    <a:pt x="1945754" y="5558"/>
                    <a:pt x="1955648" y="15452"/>
                  </a:cubicBezTo>
                  <a:cubicBezTo>
                    <a:pt x="1965542" y="25346"/>
                    <a:pt x="1971101" y="38765"/>
                    <a:pt x="1971101" y="52757"/>
                  </a:cubicBezTo>
                  <a:lnTo>
                    <a:pt x="1971101" y="286762"/>
                  </a:lnTo>
                  <a:cubicBezTo>
                    <a:pt x="1971101" y="315899"/>
                    <a:pt x="1947481" y="339519"/>
                    <a:pt x="1918343" y="339519"/>
                  </a:cubicBezTo>
                  <a:lnTo>
                    <a:pt x="52757" y="339519"/>
                  </a:lnTo>
                  <a:cubicBezTo>
                    <a:pt x="23620" y="339519"/>
                    <a:pt x="0" y="315899"/>
                    <a:pt x="0" y="286762"/>
                  </a:cubicBezTo>
                  <a:lnTo>
                    <a:pt x="0" y="52757"/>
                  </a:lnTo>
                  <a:cubicBezTo>
                    <a:pt x="0" y="23620"/>
                    <a:pt x="23620" y="0"/>
                    <a:pt x="5275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971101" cy="3776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449763" y="8260994"/>
            <a:ext cx="4126584" cy="3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8"/>
              </a:lnSpc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Matplotlib / Seaborn (Python)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29505" y="8649765"/>
            <a:ext cx="6614495" cy="664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Iden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tified trends, distributions, and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 outliers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Initial data validation before dashboard design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9883848" y="1795733"/>
            <a:ext cx="5473113" cy="669452"/>
            <a:chOff x="0" y="0"/>
            <a:chExt cx="3481912" cy="42589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3481912" cy="454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4. Data Visualization &amp; Dashboarding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195511" y="2712835"/>
            <a:ext cx="7484024" cy="1644488"/>
            <a:chOff x="0" y="0"/>
            <a:chExt cx="1971101" cy="433116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971101" cy="433116"/>
            </a:xfrm>
            <a:custGeom>
              <a:avLst/>
              <a:gdLst/>
              <a:ahLst/>
              <a:cxnLst/>
              <a:rect r="r" b="b" t="t" l="l"/>
              <a:pathLst>
                <a:path h="433116" w="1971101">
                  <a:moveTo>
                    <a:pt x="52757" y="0"/>
                  </a:moveTo>
                  <a:lnTo>
                    <a:pt x="1918343" y="0"/>
                  </a:lnTo>
                  <a:cubicBezTo>
                    <a:pt x="1932336" y="0"/>
                    <a:pt x="1945754" y="5558"/>
                    <a:pt x="1955648" y="15452"/>
                  </a:cubicBezTo>
                  <a:cubicBezTo>
                    <a:pt x="1965542" y="25346"/>
                    <a:pt x="1971101" y="38765"/>
                    <a:pt x="1971101" y="52757"/>
                  </a:cubicBezTo>
                  <a:lnTo>
                    <a:pt x="1971101" y="380359"/>
                  </a:lnTo>
                  <a:cubicBezTo>
                    <a:pt x="1971101" y="394351"/>
                    <a:pt x="1965542" y="407770"/>
                    <a:pt x="1955648" y="417664"/>
                  </a:cubicBezTo>
                  <a:cubicBezTo>
                    <a:pt x="1945754" y="427558"/>
                    <a:pt x="1932336" y="433116"/>
                    <a:pt x="1918343" y="433116"/>
                  </a:cubicBezTo>
                  <a:lnTo>
                    <a:pt x="52757" y="433116"/>
                  </a:lnTo>
                  <a:cubicBezTo>
                    <a:pt x="23620" y="433116"/>
                    <a:pt x="0" y="409496"/>
                    <a:pt x="0" y="380359"/>
                  </a:cubicBezTo>
                  <a:lnTo>
                    <a:pt x="0" y="52757"/>
                  </a:lnTo>
                  <a:cubicBezTo>
                    <a:pt x="0" y="23620"/>
                    <a:pt x="23620" y="0"/>
                    <a:pt x="5275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38100"/>
              <a:ext cx="1971101" cy="4712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10646229" y="2816457"/>
            <a:ext cx="4126584" cy="3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8"/>
              </a:lnSpc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Power BI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630276" y="3175273"/>
            <a:ext cx="6614495" cy="1007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Mul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ti-page interactive dashboard with KPI cards, bar/p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ie/area charts, and advanced DAX calculations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Used slicers and filters to enable user-driven insights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883848" y="4461298"/>
            <a:ext cx="5473113" cy="669452"/>
            <a:chOff x="0" y="0"/>
            <a:chExt cx="3481912" cy="42589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3481912" cy="454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5.  DAX (Data Analysis Expressions)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195511" y="5532376"/>
            <a:ext cx="7484024" cy="2139728"/>
            <a:chOff x="0" y="0"/>
            <a:chExt cx="1971101" cy="56355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971101" cy="563550"/>
            </a:xfrm>
            <a:custGeom>
              <a:avLst/>
              <a:gdLst/>
              <a:ahLst/>
              <a:cxnLst/>
              <a:rect r="r" b="b" t="t" l="l"/>
              <a:pathLst>
                <a:path h="563550" w="1971101">
                  <a:moveTo>
                    <a:pt x="52757" y="0"/>
                  </a:moveTo>
                  <a:lnTo>
                    <a:pt x="1918343" y="0"/>
                  </a:lnTo>
                  <a:cubicBezTo>
                    <a:pt x="1932336" y="0"/>
                    <a:pt x="1945754" y="5558"/>
                    <a:pt x="1955648" y="15452"/>
                  </a:cubicBezTo>
                  <a:cubicBezTo>
                    <a:pt x="1965542" y="25346"/>
                    <a:pt x="1971101" y="38765"/>
                    <a:pt x="1971101" y="52757"/>
                  </a:cubicBezTo>
                  <a:lnTo>
                    <a:pt x="1971101" y="510792"/>
                  </a:lnTo>
                  <a:cubicBezTo>
                    <a:pt x="1971101" y="524784"/>
                    <a:pt x="1965542" y="538203"/>
                    <a:pt x="1955648" y="548097"/>
                  </a:cubicBezTo>
                  <a:cubicBezTo>
                    <a:pt x="1945754" y="557991"/>
                    <a:pt x="1932336" y="563550"/>
                    <a:pt x="1918343" y="563550"/>
                  </a:cubicBezTo>
                  <a:lnTo>
                    <a:pt x="52757" y="563550"/>
                  </a:lnTo>
                  <a:cubicBezTo>
                    <a:pt x="23620" y="563550"/>
                    <a:pt x="0" y="539929"/>
                    <a:pt x="0" y="510792"/>
                  </a:cubicBezTo>
                  <a:lnTo>
                    <a:pt x="0" y="52757"/>
                  </a:lnTo>
                  <a:cubicBezTo>
                    <a:pt x="0" y="23620"/>
                    <a:pt x="23620" y="0"/>
                    <a:pt x="5275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1971101" cy="601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10646229" y="5672738"/>
            <a:ext cx="4126584" cy="322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718"/>
              </a:lnSpc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Created custom measures like: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646229" y="6061509"/>
            <a:ext cx="6614495" cy="1350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% Returning Customers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Averag</a:t>
            </a: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e Basket Value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Customer Loyalty Groups</a:t>
            </a:r>
          </a:p>
          <a:p>
            <a:pPr algn="l" marL="378636" indent="-189318" lvl="1">
              <a:lnSpc>
                <a:spcPts val="2718"/>
              </a:lnSpc>
              <a:buFont typeface="Arial"/>
              <a:buChar char="•"/>
            </a:pPr>
            <a:r>
              <a:rPr lang="en-US" sz="1753">
                <a:solidFill>
                  <a:srgbClr val="303C36"/>
                </a:solidFill>
                <a:latin typeface="Open Sans"/>
                <a:ea typeface="Open Sans"/>
                <a:cs typeface="Open Sans"/>
                <a:sym typeface="Open Sans"/>
              </a:rPr>
              <a:t>Monthly Revenue Trends etc.</a:t>
            </a:r>
          </a:p>
        </p:txBody>
      </p:sp>
      <p:sp>
        <p:nvSpPr>
          <p:cNvPr name="AutoShape 51" id="51"/>
          <p:cNvSpPr/>
          <p:nvPr/>
        </p:nvSpPr>
        <p:spPr>
          <a:xfrm>
            <a:off x="837543" y="1449675"/>
            <a:ext cx="1310100" cy="0"/>
          </a:xfrm>
          <a:prstGeom prst="line">
            <a:avLst/>
          </a:prstGeom>
          <a:ln cap="flat" w="95250">
            <a:solidFill>
              <a:srgbClr val="A273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2" id="52"/>
          <p:cNvGrpSpPr/>
          <p:nvPr/>
        </p:nvGrpSpPr>
        <p:grpSpPr>
          <a:xfrm rot="0">
            <a:off x="17793835" y="99646"/>
            <a:ext cx="3063266" cy="10287000"/>
            <a:chOff x="0" y="0"/>
            <a:chExt cx="806786" cy="2709333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067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06786">
                  <a:moveTo>
                    <a:pt x="128894" y="0"/>
                  </a:moveTo>
                  <a:lnTo>
                    <a:pt x="677892" y="0"/>
                  </a:lnTo>
                  <a:cubicBezTo>
                    <a:pt x="749078" y="0"/>
                    <a:pt x="806786" y="57708"/>
                    <a:pt x="806786" y="128894"/>
                  </a:cubicBezTo>
                  <a:lnTo>
                    <a:pt x="806786" y="2580439"/>
                  </a:lnTo>
                  <a:cubicBezTo>
                    <a:pt x="806786" y="2614624"/>
                    <a:pt x="793206" y="2647409"/>
                    <a:pt x="769034" y="2671581"/>
                  </a:cubicBezTo>
                  <a:cubicBezTo>
                    <a:pt x="744861" y="2695753"/>
                    <a:pt x="712077" y="2709333"/>
                    <a:pt x="677892" y="2709333"/>
                  </a:cubicBezTo>
                  <a:lnTo>
                    <a:pt x="128894" y="2709333"/>
                  </a:lnTo>
                  <a:cubicBezTo>
                    <a:pt x="57708" y="2709333"/>
                    <a:pt x="0" y="2651625"/>
                    <a:pt x="0" y="2580439"/>
                  </a:cubicBezTo>
                  <a:lnTo>
                    <a:pt x="0" y="128894"/>
                  </a:lnTo>
                  <a:cubicBezTo>
                    <a:pt x="0" y="57708"/>
                    <a:pt x="57708" y="0"/>
                    <a:pt x="128894" y="0"/>
                  </a:cubicBezTo>
                  <a:close/>
                </a:path>
              </a:pathLst>
            </a:custGeom>
            <a:solidFill>
              <a:srgbClr val="A273EF">
                <a:alpha val="31765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8067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9260522" y="-2415607"/>
            <a:ext cx="3744615" cy="3744615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15343" y="752475"/>
            <a:ext cx="4235092" cy="10287000"/>
            <a:chOff x="0" y="0"/>
            <a:chExt cx="3346246" cy="812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46246" cy="8128000"/>
            </a:xfrm>
            <a:custGeom>
              <a:avLst/>
              <a:gdLst/>
              <a:ahLst/>
              <a:cxnLst/>
              <a:rect r="r" b="b" t="t" l="l"/>
              <a:pathLst>
                <a:path h="8128000" w="3346246">
                  <a:moveTo>
                    <a:pt x="0" y="0"/>
                  </a:moveTo>
                  <a:lnTo>
                    <a:pt x="3346246" y="0"/>
                  </a:lnTo>
                  <a:lnTo>
                    <a:pt x="3346246" y="8128000"/>
                  </a:lnTo>
                  <a:lnTo>
                    <a:pt x="0" y="8128000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46246" cy="8166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5712" y="1881345"/>
            <a:ext cx="9345926" cy="1511724"/>
            <a:chOff x="0" y="0"/>
            <a:chExt cx="1291561" cy="20891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1561" cy="208913"/>
            </a:xfrm>
            <a:custGeom>
              <a:avLst/>
              <a:gdLst/>
              <a:ahLst/>
              <a:cxnLst/>
              <a:rect r="r" b="b" t="t" l="l"/>
              <a:pathLst>
                <a:path h="208913" w="1291561">
                  <a:moveTo>
                    <a:pt x="11597" y="0"/>
                  </a:moveTo>
                  <a:lnTo>
                    <a:pt x="1279964" y="0"/>
                  </a:lnTo>
                  <a:cubicBezTo>
                    <a:pt x="1283039" y="0"/>
                    <a:pt x="1285989" y="1222"/>
                    <a:pt x="1288164" y="3397"/>
                  </a:cubicBezTo>
                  <a:cubicBezTo>
                    <a:pt x="1290339" y="5572"/>
                    <a:pt x="1291561" y="8521"/>
                    <a:pt x="1291561" y="11597"/>
                  </a:cubicBezTo>
                  <a:lnTo>
                    <a:pt x="1291561" y="197315"/>
                  </a:lnTo>
                  <a:cubicBezTo>
                    <a:pt x="1291561" y="203720"/>
                    <a:pt x="1286369" y="208913"/>
                    <a:pt x="1279964" y="208913"/>
                  </a:cubicBezTo>
                  <a:lnTo>
                    <a:pt x="11597" y="208913"/>
                  </a:lnTo>
                  <a:cubicBezTo>
                    <a:pt x="8521" y="208913"/>
                    <a:pt x="5572" y="207691"/>
                    <a:pt x="3397" y="205516"/>
                  </a:cubicBezTo>
                  <a:cubicBezTo>
                    <a:pt x="1222" y="203341"/>
                    <a:pt x="0" y="200391"/>
                    <a:pt x="0" y="197315"/>
                  </a:cubicBezTo>
                  <a:lnTo>
                    <a:pt x="0" y="11597"/>
                  </a:lnTo>
                  <a:cubicBezTo>
                    <a:pt x="0" y="8521"/>
                    <a:pt x="1222" y="5572"/>
                    <a:pt x="3397" y="3397"/>
                  </a:cubicBezTo>
                  <a:cubicBezTo>
                    <a:pt x="5572" y="1222"/>
                    <a:pt x="8521" y="0"/>
                    <a:pt x="1159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91561" cy="2470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77180" y="1956813"/>
            <a:ext cx="3904596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High Retention Segments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51404" y="8094014"/>
            <a:ext cx="2190586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Rufus Stewart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45712" y="2351854"/>
            <a:ext cx="949511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Insight: Returning customers contribute over 70% of total revenue.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Action: Focus loyalty programs on this group to sustain long-term value.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2354660" y="-2756065"/>
            <a:ext cx="3987330" cy="398733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A273E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572274" y="0"/>
            <a:ext cx="3063266" cy="10287000"/>
            <a:chOff x="0" y="0"/>
            <a:chExt cx="806786" cy="2709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67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06786">
                  <a:moveTo>
                    <a:pt x="128894" y="0"/>
                  </a:moveTo>
                  <a:lnTo>
                    <a:pt x="677892" y="0"/>
                  </a:lnTo>
                  <a:cubicBezTo>
                    <a:pt x="749078" y="0"/>
                    <a:pt x="806786" y="57708"/>
                    <a:pt x="806786" y="128894"/>
                  </a:cubicBezTo>
                  <a:lnTo>
                    <a:pt x="806786" y="2580439"/>
                  </a:lnTo>
                  <a:cubicBezTo>
                    <a:pt x="806786" y="2614624"/>
                    <a:pt x="793206" y="2647409"/>
                    <a:pt x="769034" y="2671581"/>
                  </a:cubicBezTo>
                  <a:cubicBezTo>
                    <a:pt x="744861" y="2695753"/>
                    <a:pt x="712077" y="2709333"/>
                    <a:pt x="677892" y="2709333"/>
                  </a:cubicBezTo>
                  <a:lnTo>
                    <a:pt x="128894" y="2709333"/>
                  </a:lnTo>
                  <a:cubicBezTo>
                    <a:pt x="57708" y="2709333"/>
                    <a:pt x="0" y="2651625"/>
                    <a:pt x="0" y="2580439"/>
                  </a:cubicBezTo>
                  <a:lnTo>
                    <a:pt x="0" y="128894"/>
                  </a:lnTo>
                  <a:cubicBezTo>
                    <a:pt x="0" y="57708"/>
                    <a:pt x="57708" y="0"/>
                    <a:pt x="128894" y="0"/>
                  </a:cubicBezTo>
                  <a:close/>
                </a:path>
              </a:pathLst>
            </a:custGeom>
            <a:solidFill>
              <a:srgbClr val="A273EF">
                <a:alpha val="31765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067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16971" y="1278890"/>
            <a:ext cx="1310100" cy="0"/>
          </a:xfrm>
          <a:prstGeom prst="line">
            <a:avLst/>
          </a:prstGeom>
          <a:ln cap="flat" w="95250">
            <a:solidFill>
              <a:srgbClr val="034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1045712" y="183515"/>
            <a:ext cx="5599061" cy="1047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b="true" sz="3000" spc="6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INSIGHTS &amp; STRATEGIC RECOMMENDATIONS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-1464192" y="6373393"/>
            <a:ext cx="3277467" cy="327746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991403" y="3497822"/>
            <a:ext cx="9345926" cy="1681869"/>
            <a:chOff x="0" y="0"/>
            <a:chExt cx="1291561" cy="23242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291561" cy="232426"/>
            </a:xfrm>
            <a:custGeom>
              <a:avLst/>
              <a:gdLst/>
              <a:ahLst/>
              <a:cxnLst/>
              <a:rect r="r" b="b" t="t" l="l"/>
              <a:pathLst>
                <a:path h="232426" w="1291561">
                  <a:moveTo>
                    <a:pt x="11597" y="0"/>
                  </a:moveTo>
                  <a:lnTo>
                    <a:pt x="1279964" y="0"/>
                  </a:lnTo>
                  <a:cubicBezTo>
                    <a:pt x="1283039" y="0"/>
                    <a:pt x="1285989" y="1222"/>
                    <a:pt x="1288164" y="3397"/>
                  </a:cubicBezTo>
                  <a:cubicBezTo>
                    <a:pt x="1290339" y="5572"/>
                    <a:pt x="1291561" y="8521"/>
                    <a:pt x="1291561" y="11597"/>
                  </a:cubicBezTo>
                  <a:lnTo>
                    <a:pt x="1291561" y="220829"/>
                  </a:lnTo>
                  <a:cubicBezTo>
                    <a:pt x="1291561" y="223905"/>
                    <a:pt x="1290339" y="226854"/>
                    <a:pt x="1288164" y="229029"/>
                  </a:cubicBezTo>
                  <a:cubicBezTo>
                    <a:pt x="1285989" y="231204"/>
                    <a:pt x="1283039" y="232426"/>
                    <a:pt x="1279964" y="232426"/>
                  </a:cubicBezTo>
                  <a:lnTo>
                    <a:pt x="11597" y="232426"/>
                  </a:lnTo>
                  <a:cubicBezTo>
                    <a:pt x="8521" y="232426"/>
                    <a:pt x="5572" y="231204"/>
                    <a:pt x="3397" y="229029"/>
                  </a:cubicBezTo>
                  <a:cubicBezTo>
                    <a:pt x="1222" y="226854"/>
                    <a:pt x="0" y="223905"/>
                    <a:pt x="0" y="220829"/>
                  </a:cubicBezTo>
                  <a:lnTo>
                    <a:pt x="0" y="11597"/>
                  </a:lnTo>
                  <a:cubicBezTo>
                    <a:pt x="0" y="8521"/>
                    <a:pt x="1222" y="5572"/>
                    <a:pt x="3397" y="3397"/>
                  </a:cubicBezTo>
                  <a:cubicBezTo>
                    <a:pt x="5572" y="1222"/>
                    <a:pt x="8521" y="0"/>
                    <a:pt x="1159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1291561" cy="2705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122870" y="3573290"/>
            <a:ext cx="3904596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Recency Risk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5997" y="4001765"/>
            <a:ext cx="9345926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Insight: Large portion of customers haven't purchased in the last 90 days.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Action: Launch reactivation campaigns (email/SMS) targeting these segments.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1008415" y="5284465"/>
            <a:ext cx="9345926" cy="1610536"/>
            <a:chOff x="0" y="0"/>
            <a:chExt cx="1291561" cy="22256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291561" cy="222568"/>
            </a:xfrm>
            <a:custGeom>
              <a:avLst/>
              <a:gdLst/>
              <a:ahLst/>
              <a:cxnLst/>
              <a:rect r="r" b="b" t="t" l="l"/>
              <a:pathLst>
                <a:path h="222568" w="1291561">
                  <a:moveTo>
                    <a:pt x="11597" y="0"/>
                  </a:moveTo>
                  <a:lnTo>
                    <a:pt x="1279964" y="0"/>
                  </a:lnTo>
                  <a:cubicBezTo>
                    <a:pt x="1283039" y="0"/>
                    <a:pt x="1285989" y="1222"/>
                    <a:pt x="1288164" y="3397"/>
                  </a:cubicBezTo>
                  <a:cubicBezTo>
                    <a:pt x="1290339" y="5572"/>
                    <a:pt x="1291561" y="8521"/>
                    <a:pt x="1291561" y="11597"/>
                  </a:cubicBezTo>
                  <a:lnTo>
                    <a:pt x="1291561" y="210971"/>
                  </a:lnTo>
                  <a:cubicBezTo>
                    <a:pt x="1291561" y="217376"/>
                    <a:pt x="1286369" y="222568"/>
                    <a:pt x="1279964" y="222568"/>
                  </a:cubicBezTo>
                  <a:lnTo>
                    <a:pt x="11597" y="222568"/>
                  </a:lnTo>
                  <a:cubicBezTo>
                    <a:pt x="8521" y="222568"/>
                    <a:pt x="5572" y="221346"/>
                    <a:pt x="3397" y="219171"/>
                  </a:cubicBezTo>
                  <a:cubicBezTo>
                    <a:pt x="1222" y="216996"/>
                    <a:pt x="0" y="214047"/>
                    <a:pt x="0" y="210971"/>
                  </a:cubicBezTo>
                  <a:lnTo>
                    <a:pt x="0" y="11597"/>
                  </a:lnTo>
                  <a:cubicBezTo>
                    <a:pt x="0" y="8521"/>
                    <a:pt x="1222" y="5572"/>
                    <a:pt x="3397" y="3397"/>
                  </a:cubicBezTo>
                  <a:cubicBezTo>
                    <a:pt x="5572" y="1222"/>
                    <a:pt x="8521" y="0"/>
                    <a:pt x="11597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291561" cy="2606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139882" y="5359933"/>
            <a:ext cx="4795125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Customer Loyalty Distribution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1403" y="5745547"/>
            <a:ext cx="9345926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Insight: Most customers are in Low to Medium Loyalty buckets.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Action: Improve engagement through personalized offers and reward systems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32" id="32"/>
          <p:cNvGrpSpPr/>
          <p:nvPr/>
        </p:nvGrpSpPr>
        <p:grpSpPr>
          <a:xfrm rot="0">
            <a:off x="991403" y="7018826"/>
            <a:ext cx="9328914" cy="1333158"/>
            <a:chOff x="0" y="0"/>
            <a:chExt cx="1289210" cy="18423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89210" cy="184236"/>
            </a:xfrm>
            <a:custGeom>
              <a:avLst/>
              <a:gdLst/>
              <a:ahLst/>
              <a:cxnLst/>
              <a:rect r="r" b="b" t="t" l="l"/>
              <a:pathLst>
                <a:path h="184236" w="1289210">
                  <a:moveTo>
                    <a:pt x="11618" y="0"/>
                  </a:moveTo>
                  <a:lnTo>
                    <a:pt x="1277591" y="0"/>
                  </a:lnTo>
                  <a:cubicBezTo>
                    <a:pt x="1284008" y="0"/>
                    <a:pt x="1289210" y="5202"/>
                    <a:pt x="1289210" y="11618"/>
                  </a:cubicBezTo>
                  <a:lnTo>
                    <a:pt x="1289210" y="172617"/>
                  </a:lnTo>
                  <a:cubicBezTo>
                    <a:pt x="1289210" y="179034"/>
                    <a:pt x="1284008" y="184236"/>
                    <a:pt x="1277591" y="184236"/>
                  </a:cubicBezTo>
                  <a:lnTo>
                    <a:pt x="11618" y="184236"/>
                  </a:lnTo>
                  <a:cubicBezTo>
                    <a:pt x="5202" y="184236"/>
                    <a:pt x="0" y="179034"/>
                    <a:pt x="0" y="172617"/>
                  </a:cubicBezTo>
                  <a:lnTo>
                    <a:pt x="0" y="11618"/>
                  </a:lnTo>
                  <a:cubicBezTo>
                    <a:pt x="0" y="5202"/>
                    <a:pt x="5202" y="0"/>
                    <a:pt x="11618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89210" cy="2223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1177180" y="7148342"/>
            <a:ext cx="3904596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Peak Acquisition Period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1403" y="7396148"/>
            <a:ext cx="9234255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Insight: Customer acquisition spikes during festive seasons.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Action: Strengthen marketing in Oct–Dec to boost growth.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37" id="37"/>
          <p:cNvGrpSpPr/>
          <p:nvPr/>
        </p:nvGrpSpPr>
        <p:grpSpPr>
          <a:xfrm rot="0">
            <a:off x="991403" y="8599264"/>
            <a:ext cx="9291617" cy="1599841"/>
            <a:chOff x="0" y="0"/>
            <a:chExt cx="1284056" cy="22109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84056" cy="221090"/>
            </a:xfrm>
            <a:custGeom>
              <a:avLst/>
              <a:gdLst/>
              <a:ahLst/>
              <a:cxnLst/>
              <a:rect r="r" b="b" t="t" l="l"/>
              <a:pathLst>
                <a:path h="221090" w="1284056">
                  <a:moveTo>
                    <a:pt x="11665" y="0"/>
                  </a:moveTo>
                  <a:lnTo>
                    <a:pt x="1272391" y="0"/>
                  </a:lnTo>
                  <a:cubicBezTo>
                    <a:pt x="1275484" y="0"/>
                    <a:pt x="1278451" y="1229"/>
                    <a:pt x="1280639" y="3417"/>
                  </a:cubicBezTo>
                  <a:cubicBezTo>
                    <a:pt x="1282827" y="5604"/>
                    <a:pt x="1284056" y="8571"/>
                    <a:pt x="1284056" y="11665"/>
                  </a:cubicBezTo>
                  <a:lnTo>
                    <a:pt x="1284056" y="209425"/>
                  </a:lnTo>
                  <a:cubicBezTo>
                    <a:pt x="1284056" y="212519"/>
                    <a:pt x="1282827" y="215486"/>
                    <a:pt x="1280639" y="217674"/>
                  </a:cubicBezTo>
                  <a:cubicBezTo>
                    <a:pt x="1278451" y="219861"/>
                    <a:pt x="1275484" y="221090"/>
                    <a:pt x="1272391" y="221090"/>
                  </a:cubicBezTo>
                  <a:lnTo>
                    <a:pt x="11665" y="221090"/>
                  </a:lnTo>
                  <a:cubicBezTo>
                    <a:pt x="8571" y="221090"/>
                    <a:pt x="5604" y="219861"/>
                    <a:pt x="3417" y="217674"/>
                  </a:cubicBezTo>
                  <a:cubicBezTo>
                    <a:pt x="1229" y="215486"/>
                    <a:pt x="0" y="212519"/>
                    <a:pt x="0" y="209425"/>
                  </a:cubicBezTo>
                  <a:lnTo>
                    <a:pt x="0" y="11665"/>
                  </a:lnTo>
                  <a:cubicBezTo>
                    <a:pt x="0" y="8571"/>
                    <a:pt x="1229" y="5604"/>
                    <a:pt x="3417" y="3417"/>
                  </a:cubicBezTo>
                  <a:cubicBezTo>
                    <a:pt x="5604" y="1229"/>
                    <a:pt x="8571" y="0"/>
                    <a:pt x="11665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284056" cy="2591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77180" y="8704039"/>
            <a:ext cx="3904596" cy="356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High-Spend Segments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991403" y="9088848"/>
            <a:ext cx="9234255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Insight: "Very High Value" customers represent 15%+ but drive ~40% revenue.</a:t>
            </a: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Action: Prioritize them with exclusive deals and support.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grpSp>
        <p:nvGrpSpPr>
          <p:cNvPr name="Group 42" id="42"/>
          <p:cNvGrpSpPr/>
          <p:nvPr/>
        </p:nvGrpSpPr>
        <p:grpSpPr>
          <a:xfrm rot="0">
            <a:off x="10540827" y="1881345"/>
            <a:ext cx="5569415" cy="5146255"/>
            <a:chOff x="0" y="0"/>
            <a:chExt cx="769666" cy="71118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769666" cy="711187"/>
            </a:xfrm>
            <a:custGeom>
              <a:avLst/>
              <a:gdLst/>
              <a:ahLst/>
              <a:cxnLst/>
              <a:rect r="r" b="b" t="t" l="l"/>
              <a:pathLst>
                <a:path h="711187" w="769666">
                  <a:moveTo>
                    <a:pt x="19461" y="0"/>
                  </a:moveTo>
                  <a:lnTo>
                    <a:pt x="750205" y="0"/>
                  </a:lnTo>
                  <a:cubicBezTo>
                    <a:pt x="755366" y="0"/>
                    <a:pt x="760316" y="2050"/>
                    <a:pt x="763966" y="5700"/>
                  </a:cubicBezTo>
                  <a:cubicBezTo>
                    <a:pt x="767615" y="9350"/>
                    <a:pt x="769666" y="14300"/>
                    <a:pt x="769666" y="19461"/>
                  </a:cubicBezTo>
                  <a:lnTo>
                    <a:pt x="769666" y="691726"/>
                  </a:lnTo>
                  <a:cubicBezTo>
                    <a:pt x="769666" y="696887"/>
                    <a:pt x="767615" y="701837"/>
                    <a:pt x="763966" y="705487"/>
                  </a:cubicBezTo>
                  <a:cubicBezTo>
                    <a:pt x="760316" y="709137"/>
                    <a:pt x="755366" y="711187"/>
                    <a:pt x="750205" y="711187"/>
                  </a:cubicBezTo>
                  <a:lnTo>
                    <a:pt x="19461" y="711187"/>
                  </a:lnTo>
                  <a:cubicBezTo>
                    <a:pt x="8713" y="711187"/>
                    <a:pt x="0" y="702474"/>
                    <a:pt x="0" y="691726"/>
                  </a:cubicBezTo>
                  <a:lnTo>
                    <a:pt x="0" y="19461"/>
                  </a:lnTo>
                  <a:cubicBezTo>
                    <a:pt x="0" y="14300"/>
                    <a:pt x="2050" y="9350"/>
                    <a:pt x="5700" y="5700"/>
                  </a:cubicBezTo>
                  <a:cubicBezTo>
                    <a:pt x="9350" y="2050"/>
                    <a:pt x="14300" y="0"/>
                    <a:pt x="19461" y="0"/>
                  </a:cubicBezTo>
                  <a:close/>
                </a:path>
              </a:pathLst>
            </a:custGeom>
            <a:solidFill>
              <a:srgbClr val="F5F0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769666" cy="7492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10606561" y="2033720"/>
            <a:ext cx="5278275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>
                <a:solidFill>
                  <a:srgbClr val="303C36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Strategic Recommendations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572985" y="2573722"/>
            <a:ext cx="5537257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📢 Targeted Marketing: Run campaigns based on tenure, recency, and segment.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🎁 Loyalty Program: Encourage repeat purchases with rewards.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🛒 Basket Value Growth: Cross-sell &amp; upsell based on purchase patterns.</a:t>
            </a:r>
          </a:p>
          <a:p>
            <a:pPr algn="l">
              <a:lnSpc>
                <a:spcPts val="2800"/>
              </a:lnSpc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📞 Proa</a:t>
            </a:r>
            <a:r>
              <a:rPr lang="en-US" b="true" sz="2000">
                <a:solidFill>
                  <a:srgbClr val="303C36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ctive Support: Customers with higher support interaction tend to churn - address early.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t="0" r="-1296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425149"/>
            <a:ext cx="11842469" cy="3177813"/>
            <a:chOff x="0" y="0"/>
            <a:chExt cx="9357013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357013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57013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A273E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53887" y="786854"/>
            <a:ext cx="1977164" cy="197716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A273EF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624423" y="786854"/>
            <a:ext cx="586293" cy="483692"/>
          </a:xfrm>
          <a:custGeom>
            <a:avLst/>
            <a:gdLst/>
            <a:ahLst/>
            <a:cxnLst/>
            <a:rect r="r" b="b" t="t" l="l"/>
            <a:pathLst>
              <a:path h="483692" w="586293">
                <a:moveTo>
                  <a:pt x="0" y="0"/>
                </a:moveTo>
                <a:lnTo>
                  <a:pt x="586293" y="0"/>
                </a:lnTo>
                <a:lnTo>
                  <a:pt x="586293" y="483692"/>
                </a:lnTo>
                <a:lnTo>
                  <a:pt x="0" y="4836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293629" y="881291"/>
            <a:ext cx="3191396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Nadeem Khan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17570" y="4611279"/>
            <a:ext cx="87665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24423" y="3135538"/>
            <a:ext cx="8795646" cy="152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A273EF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764774" y="8206851"/>
            <a:ext cx="398383" cy="280860"/>
          </a:xfrm>
          <a:custGeom>
            <a:avLst/>
            <a:gdLst/>
            <a:ahLst/>
            <a:cxnLst/>
            <a:rect r="r" b="b" t="t" l="l"/>
            <a:pathLst>
              <a:path h="280860" w="398383">
                <a:moveTo>
                  <a:pt x="0" y="0"/>
                </a:moveTo>
                <a:lnTo>
                  <a:pt x="398382" y="0"/>
                </a:lnTo>
                <a:lnTo>
                  <a:pt x="398382" y="280860"/>
                </a:lnTo>
                <a:lnTo>
                  <a:pt x="0" y="280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76373" y="8769681"/>
            <a:ext cx="375185" cy="375185"/>
          </a:xfrm>
          <a:custGeom>
            <a:avLst/>
            <a:gdLst/>
            <a:ahLst/>
            <a:cxnLst/>
            <a:rect r="r" b="b" t="t" l="l"/>
            <a:pathLst>
              <a:path h="375185" w="375185">
                <a:moveTo>
                  <a:pt x="0" y="0"/>
                </a:moveTo>
                <a:lnTo>
                  <a:pt x="375184" y="0"/>
                </a:lnTo>
                <a:lnTo>
                  <a:pt x="375184" y="375185"/>
                </a:lnTo>
                <a:lnTo>
                  <a:pt x="0" y="3751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776373" y="9351336"/>
            <a:ext cx="405674" cy="405674"/>
          </a:xfrm>
          <a:custGeom>
            <a:avLst/>
            <a:gdLst/>
            <a:ahLst/>
            <a:cxnLst/>
            <a:rect r="r" b="b" t="t" l="l"/>
            <a:pathLst>
              <a:path h="405674" w="405674">
                <a:moveTo>
                  <a:pt x="0" y="0"/>
                </a:moveTo>
                <a:lnTo>
                  <a:pt x="405674" y="0"/>
                </a:lnTo>
                <a:lnTo>
                  <a:pt x="405674" y="405674"/>
                </a:lnTo>
                <a:lnTo>
                  <a:pt x="0" y="40567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293629" y="8168751"/>
            <a:ext cx="510254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khan.datawave@gmail.com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293629" y="8768361"/>
            <a:ext cx="5381239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linkedin.com/in/nadeem-khan98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293629" y="9365261"/>
            <a:ext cx="4082073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github.com/nadeem-khan98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DAGqIF_bYrk</dc:identifier>
  <dcterms:modified xsi:type="dcterms:W3CDTF">2011-08-01T06:04:30Z</dcterms:modified>
  <cp:revision>1</cp:revision>
  <dc:title>White Blue Simple Modern Business Proposal Pitch Deck Presentation Design</dc:title>
</cp:coreProperties>
</file>