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Design Patterns and Refactoring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Book: Improving the Design of Existing Code by Martin Fowler</a:t>
            </a:r>
            <a:endParaRPr lang="en-US"/>
          </a:p>
          <a:p>
            <a:endParaRPr lang="en-US"/>
          </a:p>
          <a:p>
            <a:r>
              <a:rPr lang="en-US"/>
              <a:t>Lecture - 1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Facade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81115" cy="4351655"/>
          </a:xfrm>
        </p:spPr>
        <p:txBody>
          <a:bodyPr/>
          <a:p>
            <a:r>
              <a:rPr lang="en-US"/>
              <a:t>A simplified interface over sub system</a:t>
            </a:r>
            <a:endParaRPr lang="en-US"/>
          </a:p>
        </p:txBody>
      </p:sp>
      <p:pic>
        <p:nvPicPr>
          <p:cNvPr id="5" name="Content Placeholder 4" descr="Facad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18485" y="2395220"/>
            <a:ext cx="5253990" cy="4132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Large Class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A class is trying to do too much</a:t>
            </a:r>
            <a:endParaRPr lang="en-US"/>
          </a:p>
          <a:p>
            <a:pPr lvl="1"/>
            <a:r>
              <a:rPr lang="en-US"/>
              <a:t>Too many instance variables, duplicated code</a:t>
            </a:r>
            <a:endParaRPr lang="en-US"/>
          </a:p>
          <a:p>
            <a:r>
              <a:rPr lang="en-US">
                <a:sym typeface="+mn-ea"/>
              </a:rPr>
              <a:t>–Extract class</a:t>
            </a:r>
            <a:endParaRPr lang="en-US">
              <a:sym typeface="+mn-ea"/>
            </a:endParaRPr>
          </a:p>
          <a:p>
            <a:r>
              <a:rPr lang="en-US"/>
              <a:t>–Extract subclass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sym typeface="+mn-ea"/>
              </a:rPr>
              <a:t>Long Parameter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 lnSpcReduction="10000"/>
          </a:bodyPr>
          <a:p>
            <a:r>
              <a:rPr lang="en-US"/>
              <a:t>Introduce Parameter Object</a:t>
            </a:r>
            <a:endParaRPr lang="en-US"/>
          </a:p>
          <a:p>
            <a:r>
              <a:rPr lang="en-US"/>
              <a:t>Preserve Whole Object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int low = daysTempRange().getLow();</a:t>
            </a:r>
            <a:endParaRPr lang="en-US"/>
          </a:p>
          <a:p>
            <a:pPr marL="0" indent="0">
              <a:buNone/>
            </a:pPr>
            <a:r>
              <a:rPr lang="en-US"/>
              <a:t>int high = daysTempRange().getHigh();</a:t>
            </a:r>
            <a:endParaRPr lang="en-US"/>
          </a:p>
          <a:p>
            <a:pPr marL="0" indent="0">
              <a:buNone/>
            </a:pPr>
            <a:r>
              <a:rPr lang="en-US"/>
              <a:t>withinPlan = plan.withinRange(low, high);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withinPlan = plan.withinRange(daysTempRange());</a:t>
            </a:r>
            <a:endParaRPr lang="en-US"/>
          </a:p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48380" y="4603115"/>
            <a:ext cx="0" cy="446405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sym typeface="+mn-ea"/>
              </a:rPr>
              <a:t>Long Parameter List Cont.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Replace parameter with Method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int basePrice = _quantity * _itemPrice;</a:t>
            </a:r>
            <a:endParaRPr lang="en-US"/>
          </a:p>
          <a:p>
            <a:pPr marL="0" indent="0">
              <a:buNone/>
            </a:pPr>
            <a:r>
              <a:rPr lang="en-US"/>
              <a:t>discountLevel = getDiscountLevel();</a:t>
            </a:r>
            <a:endParaRPr lang="en-US"/>
          </a:p>
          <a:p>
            <a:pPr marL="0" indent="0">
              <a:buNone/>
            </a:pPr>
            <a:r>
              <a:rPr lang="en-US"/>
              <a:t>double finalPrice = discountedPrice (basePrice, discountLevel);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int basePrice = _quantity * _itemPrice;</a:t>
            </a:r>
            <a:endParaRPr lang="en-US"/>
          </a:p>
          <a:p>
            <a:pPr marL="0" indent="0">
              <a:buNone/>
            </a:pPr>
            <a:r>
              <a:rPr lang="en-US"/>
              <a:t>double finalPrice = discountedPrice (basePrice);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52850" y="4347845"/>
            <a:ext cx="12700" cy="58674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Refactorings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 lnSpcReduction="10000"/>
          </a:bodyPr>
          <a:p>
            <a:r>
              <a:rPr lang="en-US"/>
              <a:t>Extract Method</a:t>
            </a:r>
            <a:endParaRPr lang="en-US"/>
          </a:p>
          <a:p>
            <a:r>
              <a:rPr lang="en-US"/>
              <a:t>Inline Method</a:t>
            </a:r>
            <a:endParaRPr lang="en-US"/>
          </a:p>
          <a:p>
            <a:r>
              <a:rPr lang="en-US"/>
              <a:t>Inline Temp</a:t>
            </a:r>
            <a:endParaRPr lang="en-US"/>
          </a:p>
          <a:p>
            <a:r>
              <a:rPr lang="en-US"/>
              <a:t>Replace Temp with Query</a:t>
            </a:r>
            <a:endParaRPr lang="en-US"/>
          </a:p>
          <a:p>
            <a:r>
              <a:rPr lang="en-US"/>
              <a:t>Introduce Explaining Variable</a:t>
            </a:r>
            <a:endParaRPr lang="en-US"/>
          </a:p>
          <a:p>
            <a:r>
              <a:rPr lang="en-US"/>
              <a:t>Split Temporary Variable</a:t>
            </a:r>
            <a:endParaRPr lang="en-US"/>
          </a:p>
          <a:p>
            <a:r>
              <a:rPr lang="en-US"/>
              <a:t>Substitute Algorithm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Inline Method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en-US"/>
              <a:t>A method's body is just as clear as its name</a:t>
            </a:r>
            <a:endParaRPr lang="en-US"/>
          </a:p>
          <a:p>
            <a:r>
              <a:rPr lang="en-US"/>
              <a:t>Put the method's body into the body of its callers and remove the method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Inline Method Cont.</a:t>
            </a:r>
            <a:endParaRPr lang="en-US" b="1"/>
          </a:p>
        </p:txBody>
      </p:sp>
      <p:pic>
        <p:nvPicPr>
          <p:cNvPr id="7" name="Content Placeholder 6" descr="InlineMetho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10840" y="1691005"/>
            <a:ext cx="5845175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Inline Temp</a:t>
            </a:r>
            <a:endParaRPr lang="en-US" b="1"/>
          </a:p>
        </p:txBody>
      </p:sp>
      <p:pic>
        <p:nvPicPr>
          <p:cNvPr id="5" name="Picture 4" descr="Inline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385" y="1758315"/>
            <a:ext cx="704723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Replace Temp With Query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You are using a temporary variable to hold the result of an expression</a:t>
            </a:r>
            <a:endParaRPr lang="en-US"/>
          </a:p>
        </p:txBody>
      </p:sp>
      <p:pic>
        <p:nvPicPr>
          <p:cNvPr id="6" name="Picture 5" descr="ReplaceTempWithQ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2675255"/>
            <a:ext cx="5629910" cy="2286635"/>
          </a:xfrm>
          <a:prstGeom prst="rect">
            <a:avLst/>
          </a:prstGeom>
        </p:spPr>
      </p:pic>
      <p:pic>
        <p:nvPicPr>
          <p:cNvPr id="7" name="Picture 6" descr="ReplaceTempWith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745" y="2509520"/>
            <a:ext cx="4886960" cy="321056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906135" y="3645535"/>
            <a:ext cx="765810" cy="52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Qui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080" y="837565"/>
            <a:ext cx="8274050" cy="5572760"/>
          </a:xfrm>
          <a:prstGeom prst="rect">
            <a:avLst/>
          </a:prstGeom>
        </p:spPr>
      </p:pic>
      <p:pic>
        <p:nvPicPr>
          <p:cNvPr id="8" name="Picture 7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0" y="17272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ym typeface="+mn-ea"/>
              </a:rPr>
              <a:t>Refactoring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pic>
        <p:nvPicPr>
          <p:cNvPr id="4" name="Content Placeholder 3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3210" y="1426210"/>
            <a:ext cx="4005580" cy="400558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 rot="2580000">
            <a:off x="5913120" y="1247775"/>
            <a:ext cx="3738880" cy="2086610"/>
          </a:xfrm>
          <a:prstGeom prst="cloudCallou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5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5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5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b="1"/>
              <a:t>Performance Optimization?</a:t>
            </a:r>
            <a:endParaRPr lang="en-US" sz="24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Quiz Solution</a:t>
            </a:r>
            <a:endParaRPr lang="en-US" b="1"/>
          </a:p>
        </p:txBody>
      </p:sp>
      <p:pic>
        <p:nvPicPr>
          <p:cNvPr id="5" name="Content Placeholder 4" descr="QuizSol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41070" y="1386840"/>
            <a:ext cx="6657975" cy="3543300"/>
          </a:xfrm>
          <a:prstGeom prst="rect">
            <a:avLst/>
          </a:prstGeom>
        </p:spPr>
      </p:pic>
      <p:pic>
        <p:nvPicPr>
          <p:cNvPr id="6" name="Picture 5" descr="QuizSo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5076190"/>
            <a:ext cx="654431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Introduce Explaining Variables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You have a complicated expression</a:t>
            </a:r>
            <a:endParaRPr lang="en-US"/>
          </a:p>
          <a:p>
            <a:r>
              <a:rPr lang="en-US"/>
              <a:t>Put the result of the expression, or parts of the expression, in a temporary variable with a name that explains the purpose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sym typeface="+mn-ea"/>
              </a:rPr>
              <a:t>Introduce Explaining Variables Cont.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65" y="1800225"/>
            <a:ext cx="10516235" cy="4351655"/>
          </a:xfrm>
        </p:spPr>
        <p:txBody>
          <a:bodyPr/>
          <a:p>
            <a:endParaRPr lang="en-US"/>
          </a:p>
        </p:txBody>
      </p:sp>
      <p:pic>
        <p:nvPicPr>
          <p:cNvPr id="5" name="Picture 4" descr="Explaining_Variabl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22070"/>
            <a:ext cx="8564245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Split Temporary Variable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You have a temporary variable assigned to more than once, but is not a loop variable nor a collecting temporary variable</a:t>
            </a:r>
            <a:endParaRPr lang="en-US"/>
          </a:p>
          <a:p>
            <a:r>
              <a:rPr lang="en-US"/>
              <a:t>Make a separate temporary variable for each assignment 68</a:t>
            </a:r>
            <a:endParaRPr lang="en-US"/>
          </a:p>
        </p:txBody>
      </p:sp>
      <p:pic>
        <p:nvPicPr>
          <p:cNvPr id="6" name="Content Placeholder 5" descr="SplitTempVariabl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0825" y="4021455"/>
            <a:ext cx="4886325" cy="1790700"/>
          </a:xfrm>
          <a:prstGeom prst="rect">
            <a:avLst/>
          </a:prstGeom>
        </p:spPr>
      </p:pic>
      <p:pic>
        <p:nvPicPr>
          <p:cNvPr id="7" name="Picture 6" descr="SplitTempVariable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4021455"/>
            <a:ext cx="6220460" cy="18192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33670" y="4944110"/>
            <a:ext cx="511175" cy="35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tip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1010" y="365125"/>
            <a:ext cx="1466850" cy="13239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" y="1825625"/>
            <a:ext cx="10892155" cy="4351655"/>
          </a:xfrm>
        </p:spPr>
        <p:txBody>
          <a:bodyPr/>
          <a:p>
            <a:r>
              <a:rPr lang="en-US"/>
              <a:t>Refactor small change</a:t>
            </a:r>
            <a:endParaRPr lang="en-US"/>
          </a:p>
          <a:p>
            <a:r>
              <a:rPr lang="en-US"/>
              <a:t>Test</a:t>
            </a:r>
            <a:endParaRPr lang="en-US"/>
          </a:p>
          <a:p>
            <a:r>
              <a:rPr lang="en-US"/>
              <a:t>Refactor </a:t>
            </a:r>
            <a:r>
              <a:rPr lang="en-US">
                <a:sym typeface="+mn-ea"/>
              </a:rPr>
              <a:t>small change</a:t>
            </a:r>
            <a:endParaRPr lang="en-US">
              <a:sym typeface="+mn-ea"/>
            </a:endParaRPr>
          </a:p>
          <a:p>
            <a:r>
              <a:rPr lang="en-US"/>
              <a:t>Test</a:t>
            </a:r>
            <a:endParaRPr lang="en-US"/>
          </a:p>
          <a:p>
            <a:r>
              <a:rPr lang="en-US">
                <a:sym typeface="+mn-ea"/>
              </a:rPr>
              <a:t>Refactor small change</a:t>
            </a:r>
            <a:endParaRPr lang="en-US">
              <a:sym typeface="+mn-ea"/>
            </a:endParaRPr>
          </a:p>
          <a:p>
            <a:r>
              <a:rPr lang="en-US"/>
              <a:t>Test</a:t>
            </a:r>
            <a:endParaRPr lang="en-US"/>
          </a:p>
          <a:p>
            <a:r>
              <a:rPr lang="en-US">
                <a:sym typeface="+mn-ea"/>
              </a:rPr>
              <a:t>Refactor small change</a:t>
            </a:r>
            <a:endParaRPr lang="en-US">
              <a:sym typeface="+mn-ea"/>
            </a:endParaRPr>
          </a:p>
          <a:p>
            <a:r>
              <a:rPr lang="en-US"/>
              <a:t>Test</a:t>
            </a:r>
            <a:endParaRPr lang="en-US"/>
          </a:p>
        </p:txBody>
      </p:sp>
      <p:pic>
        <p:nvPicPr>
          <p:cNvPr id="3" name="Picture 2" descr="good_programm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15" y="4909820"/>
            <a:ext cx="562038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Refactoring Cont.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A change made to the internal structure of software to make it </a:t>
            </a:r>
            <a:r>
              <a:rPr lang="en-US" b="1">
                <a:sym typeface="+mn-ea"/>
              </a:rPr>
              <a:t>easier to understand and cheaper to modify</a:t>
            </a:r>
            <a:r>
              <a:rPr lang="en-US">
                <a:sym typeface="+mn-ea"/>
              </a:rPr>
              <a:t> without changing its </a:t>
            </a:r>
            <a:r>
              <a:rPr lang="en-US" b="1">
                <a:sym typeface="+mn-ea"/>
              </a:rPr>
              <a:t>observable behavior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endParaRPr lang="en-US"/>
          </a:p>
          <a:p>
            <a:r>
              <a:rPr lang="en-US"/>
              <a:t>Purpose is to make the software easier to understand and modify</a:t>
            </a:r>
            <a:endParaRPr lang="en-US"/>
          </a:p>
          <a:p>
            <a:r>
              <a:rPr lang="en-US"/>
              <a:t>–Changes done for </a:t>
            </a:r>
            <a:r>
              <a:rPr lang="en-US" b="1"/>
              <a:t>performance optimization are not refactorin</a:t>
            </a:r>
            <a:r>
              <a:rPr lang="en-US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Refactoring Cont.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Why to refactor?</a:t>
            </a:r>
            <a:endParaRPr lang="en-US"/>
          </a:p>
          <a:p>
            <a:r>
              <a:rPr lang="en-US">
                <a:sym typeface="+mn-ea"/>
              </a:rPr>
              <a:t>When to refactor?</a:t>
            </a:r>
            <a:endParaRPr lang="en-US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When You Add Functionality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When You Need to Fix a Bug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When You Do a Code Review</a:t>
            </a:r>
            <a:endParaRPr lang="en-US" sz="2800"/>
          </a:p>
          <a:p>
            <a:pPr lvl="1"/>
            <a:endParaRPr lang="en-US">
              <a:sym typeface="+mn-ea"/>
            </a:endParaRPr>
          </a:p>
          <a:p>
            <a:r>
              <a:rPr lang="en-US"/>
              <a:t>When Not to refactor?</a:t>
            </a:r>
            <a:endParaRPr lang="en-US"/>
          </a:p>
          <a:p>
            <a:pPr lvl="1"/>
            <a:r>
              <a:rPr lang="en-US">
                <a:sym typeface="+mn-ea"/>
              </a:rPr>
              <a:t>when you are close to a deadline</a:t>
            </a:r>
            <a:endParaRPr lang="en-US" sz="2400"/>
          </a:p>
          <a:p>
            <a:pPr lvl="1"/>
            <a:r>
              <a:rPr lang="en-US" sz="2400"/>
              <a:t>Messy code, it would be easier to start from the begining.</a:t>
            </a:r>
            <a:endParaRPr lang="en-US" sz="2400"/>
          </a:p>
          <a:p>
            <a:pPr lvl="2"/>
            <a:r>
              <a:rPr lang="en-US" sz="2000"/>
              <a:t>Code has to work mostly correctly before you refactor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Are You A Good programmer?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en-US"/>
              <a:t>Why???</a:t>
            </a:r>
            <a:endParaRPr lang="en-US"/>
          </a:p>
          <a:p>
            <a:r>
              <a:rPr lang="en-US"/>
              <a:t>What are the parameters for defining a good programmer?</a:t>
            </a:r>
            <a:endParaRPr lang="en-US"/>
          </a:p>
        </p:txBody>
      </p:sp>
      <p:sp>
        <p:nvSpPr>
          <p:cNvPr id="4" name="Flowchart: Process 3"/>
          <p:cNvSpPr/>
          <p:nvPr/>
        </p:nvSpPr>
        <p:spPr>
          <a:xfrm rot="1800000">
            <a:off x="3404235" y="2338705"/>
            <a:ext cx="4819015" cy="23406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BAD SMELLS</a:t>
            </a:r>
            <a:endParaRPr lang="en-US" sz="5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Content Placeholder 6" descr="index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89085" y="4277995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Code Smells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>
            <a:normAutofit lnSpcReduction="20000"/>
          </a:bodyPr>
          <a:p>
            <a:r>
              <a:rPr lang="en-US" sz="2800">
                <a:sym typeface="+mn-ea"/>
              </a:rPr>
              <a:t>Duplicated Code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>
                <a:sym typeface="+mn-ea"/>
              </a:rPr>
              <a:t>Same expression in two methods of the same class</a:t>
            </a:r>
            <a:endParaRPr lang="en-US" sz="280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>
                <a:sym typeface="+mn-ea"/>
              </a:rPr>
              <a:t>Same expression in two sibling subclasses</a:t>
            </a:r>
            <a:endParaRPr lang="en-US" sz="280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>
                <a:sym typeface="+mn-ea"/>
              </a:rPr>
              <a:t>Methods do the same thing with a different algorithm</a:t>
            </a:r>
            <a:endParaRPr lang="en-US" sz="280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Duplicated code in two unrelated classes</a:t>
            </a:r>
            <a:endParaRPr lang="en-US" sz="2800"/>
          </a:p>
          <a:p>
            <a:pPr lvl="1"/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Refactoring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/>
              <a:t>Extract method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Extract method &amp; Pull up field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Substitute algorithm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Extract class</a:t>
            </a:r>
            <a:endParaRPr lang="en-US"/>
          </a:p>
          <a:p>
            <a:pPr lvl="1"/>
            <a:endParaRPr lang="en-US"/>
          </a:p>
          <a:p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/>
              <a:t>Long Method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Fucntion ProcessRequest()</a:t>
            </a:r>
            <a:endParaRPr lang="en-US"/>
          </a:p>
          <a:p>
            <a:endParaRPr lang="en-US"/>
          </a:p>
          <a:p>
            <a:pPr lvl="1"/>
            <a:r>
              <a:rPr lang="en-US"/>
              <a:t>GetAllAlerts()</a:t>
            </a:r>
            <a:endParaRPr lang="en-US"/>
          </a:p>
          <a:p>
            <a:pPr lvl="1"/>
            <a:r>
              <a:rPr lang="en-US"/>
              <a:t>.......</a:t>
            </a:r>
            <a:endParaRPr lang="en-US"/>
          </a:p>
          <a:p>
            <a:pPr lvl="1"/>
            <a:r>
              <a:rPr lang="en-US"/>
              <a:t>foreach on alerts</a:t>
            </a:r>
            <a:endParaRPr lang="en-US"/>
          </a:p>
          <a:p>
            <a:pPr lvl="1"/>
            <a:r>
              <a:rPr lang="en-US"/>
              <a:t>.......</a:t>
            </a:r>
            <a:endParaRPr lang="en-US"/>
          </a:p>
          <a:p>
            <a:pPr lvl="1"/>
            <a:r>
              <a:rPr lang="en-US"/>
              <a:t>Prepare mail body</a:t>
            </a:r>
            <a:endParaRPr lang="en-US"/>
          </a:p>
          <a:p>
            <a:pPr lvl="1"/>
            <a:r>
              <a:rPr lang="en-US"/>
              <a:t>Send email</a:t>
            </a:r>
            <a:endParaRPr lang="en-US"/>
          </a:p>
          <a:p>
            <a:pPr lvl="1"/>
            <a:r>
              <a:rPr lang="en-US"/>
              <a:t>Add to history</a:t>
            </a:r>
            <a:endParaRPr lang="en-US"/>
          </a:p>
          <a:p>
            <a:pPr lvl="1"/>
            <a:r>
              <a:rPr lang="en-US"/>
              <a:t>.......</a:t>
            </a:r>
            <a:endParaRPr lang="en-US"/>
          </a:p>
          <a:p>
            <a:pPr lvl="1"/>
            <a:r>
              <a:rPr lang="en-US"/>
              <a:t>Delete this entry from database</a:t>
            </a:r>
            <a:endParaRPr lang="en-US"/>
          </a:p>
          <a:p>
            <a:endParaRPr lang="en-US"/>
          </a:p>
          <a:p>
            <a:r>
              <a:rPr lang="en-US"/>
              <a:t>Consits of 111 lines</a:t>
            </a:r>
            <a:endParaRPr lang="en-US"/>
          </a:p>
        </p:txBody>
      </p:sp>
      <p:pic>
        <p:nvPicPr>
          <p:cNvPr id="5" name="Content Placeholder 4" descr="LongMetho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7490" y="817245"/>
            <a:ext cx="4553585" cy="5513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Long Method Cont.</a:t>
            </a:r>
            <a:endParaRPr lang="en-US" b="1"/>
          </a:p>
        </p:txBody>
      </p:sp>
      <p:pic>
        <p:nvPicPr>
          <p:cNvPr id="5" name="Content Placeholder 4" descr="srp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18105" y="1691005"/>
            <a:ext cx="6737350" cy="3914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7000" y="5050155"/>
            <a:ext cx="4876800" cy="167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SINGLE RESPONSIBLITY PRINCIPLE</a:t>
            </a:r>
            <a:endParaRPr lang="en-US" sz="32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Long Method Cont.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Extract Method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Fucntion ProcessRequest()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{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List = GetAllAlerts(); </a:t>
            </a:r>
            <a:endParaRPr lang="en-US">
              <a:sym typeface="+mn-ea"/>
            </a:endParaRPr>
          </a:p>
          <a:p>
            <a:r>
              <a:rPr lang="en-US"/>
              <a:t>SendEmail(List);</a:t>
            </a:r>
            <a:endParaRPr lang="en-US"/>
          </a:p>
          <a:p>
            <a:r>
              <a:rPr lang="en-US"/>
              <a:t>AddHistory(List);</a:t>
            </a:r>
            <a:endParaRPr lang="en-US"/>
          </a:p>
          <a:p>
            <a:r>
              <a:rPr lang="en-US">
                <a:sym typeface="+mn-ea"/>
              </a:rPr>
              <a:t>DeleteAlert();</a:t>
            </a:r>
            <a:endParaRPr lang="en-US">
              <a:sym typeface="+mn-ea"/>
            </a:endParaRPr>
          </a:p>
          <a:p>
            <a:r>
              <a:rPr lang="en-US"/>
              <a:t>}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58920" y="3556000"/>
            <a:ext cx="1009015" cy="306705"/>
          </a:xfrm>
          <a:prstGeom prst="straightConnector1">
            <a:avLst/>
          </a:prstGeom>
          <a:ln w="603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067935" y="386270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SRP</a:t>
            </a:r>
            <a:endParaRPr 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39515" y="4066540"/>
            <a:ext cx="1276985" cy="50800"/>
          </a:xfrm>
          <a:prstGeom prst="straightConnector1">
            <a:avLst/>
          </a:prstGeom>
          <a:ln w="603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39515" y="4321810"/>
            <a:ext cx="1276985" cy="292735"/>
          </a:xfrm>
          <a:prstGeom prst="straightConnector1">
            <a:avLst/>
          </a:prstGeom>
          <a:ln w="603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9515" y="4526280"/>
            <a:ext cx="1289685" cy="610870"/>
          </a:xfrm>
          <a:prstGeom prst="straightConnector1">
            <a:avLst/>
          </a:prstGeom>
          <a:ln w="603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16500" y="2546350"/>
            <a:ext cx="396240" cy="1264920"/>
          </a:xfrm>
          <a:prstGeom prst="straightConnector1">
            <a:avLst/>
          </a:prstGeom>
          <a:ln w="603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850765" y="2815590"/>
            <a:ext cx="702310" cy="382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825365" y="2917825"/>
            <a:ext cx="880745" cy="280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index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63435" y="2140585"/>
            <a:ext cx="3774440" cy="2853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3070</Words>
  <Application>WPS Presentation</Application>
  <PresentationFormat>Widescreen</PresentationFormat>
  <Paragraphs>169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Design Patterns and Refactoring</vt:lpstr>
      <vt:lpstr>Refactoring </vt:lpstr>
      <vt:lpstr>Refactoring Cont.</vt:lpstr>
      <vt:lpstr>Refactoring Cont.</vt:lpstr>
      <vt:lpstr>Are You A Good programmer?</vt:lpstr>
      <vt:lpstr>Code Smells</vt:lpstr>
      <vt:lpstr>Long Method</vt:lpstr>
      <vt:lpstr>Long Method Cont.</vt:lpstr>
      <vt:lpstr>Long Method Cont.</vt:lpstr>
      <vt:lpstr>Facade</vt:lpstr>
      <vt:lpstr>Large Class</vt:lpstr>
      <vt:lpstr>Long Parameter List</vt:lpstr>
      <vt:lpstr>Long Parameter List Cont.</vt:lpstr>
      <vt:lpstr>Refactorings</vt:lpstr>
      <vt:lpstr>Inline Method</vt:lpstr>
      <vt:lpstr>Inline Method Cont.</vt:lpstr>
      <vt:lpstr>Inline Temp</vt:lpstr>
      <vt:lpstr>Replace Temp With Query</vt:lpstr>
      <vt:lpstr>PowerPoint 演示文稿</vt:lpstr>
      <vt:lpstr>Quiz Solution</vt:lpstr>
      <vt:lpstr>Introduce Explaining Variables</vt:lpstr>
      <vt:lpstr>Introduce Explaining Variables Cont.</vt:lpstr>
      <vt:lpstr>Split Temporary Variable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and Refactoring</dc:title>
  <dc:creator>nadeem.younis</dc:creator>
  <cp:lastModifiedBy>nadeem.younis</cp:lastModifiedBy>
  <cp:revision>221</cp:revision>
  <dcterms:created xsi:type="dcterms:W3CDTF">2016-11-24T10:03:00Z</dcterms:created>
  <dcterms:modified xsi:type="dcterms:W3CDTF">2016-12-22T10:36:05Z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