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61" r:id="rId3"/>
    <p:sldId id="360" r:id="rId4"/>
    <p:sldId id="352" r:id="rId5"/>
    <p:sldId id="362" r:id="rId6"/>
    <p:sldId id="266" r:id="rId7"/>
    <p:sldId id="25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63" r:id="rId16"/>
    <p:sldId id="346" r:id="rId17"/>
    <p:sldId id="348" r:id="rId18"/>
    <p:sldId id="349" r:id="rId19"/>
    <p:sldId id="364" r:id="rId20"/>
    <p:sldId id="332" r:id="rId21"/>
    <p:sldId id="334" r:id="rId22"/>
    <p:sldId id="335" r:id="rId23"/>
    <p:sldId id="365" r:id="rId24"/>
    <p:sldId id="366" r:id="rId25"/>
    <p:sldId id="367" r:id="rId26"/>
    <p:sldId id="354" r:id="rId27"/>
    <p:sldId id="355" r:id="rId28"/>
    <p:sldId id="356" r:id="rId29"/>
    <p:sldId id="357" r:id="rId30"/>
    <p:sldId id="368" r:id="rId31"/>
    <p:sldId id="30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70" autoAdjust="0"/>
    <p:restoredTop sz="86446" autoAdjust="0"/>
  </p:normalViewPr>
  <p:slideViewPr>
    <p:cSldViewPr showGuides="1">
      <p:cViewPr varScale="1">
        <p:scale>
          <a:sx n="68" d="100"/>
          <a:sy n="68" d="100"/>
        </p:scale>
        <p:origin x="908" y="56"/>
      </p:cViewPr>
      <p:guideLst>
        <p:guide orient="horz" pos="816"/>
        <p:guide pos="2880"/>
      </p:guideLst>
    </p:cSldViewPr>
  </p:slideViewPr>
  <p:outlineViewPr>
    <p:cViewPr>
      <p:scale>
        <a:sx n="33" d="100"/>
        <a:sy n="33" d="100"/>
      </p:scale>
      <p:origin x="0" y="212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BA01B-9AAA-4F3B-883F-6B475F6BCBC3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16501-9CB6-425A-9667-ED08011AB4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1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6501-9CB6-425A-9667-ED08011AB46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7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6501-9CB6-425A-9667-ED08011AB46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9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662D-EE87-4FD5-A522-6E950A9F8A5D}" type="datetime1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2008-2017 by InftyReader Group,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D2F-0316-460A-9611-634426A56B54}" type="datetime1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2008-2017 by InftyReader Group,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9460-FF4D-47AA-809D-410C90462598}" type="datetime1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2008-2017 by InftyReader Group,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67A9-12B6-4DEA-9BAA-A720B22242D9}" type="datetime1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2008-2017 by InftyReader Group,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0073-A21B-4A57-B194-DF2DC28858B6}" type="datetime1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2008-2017 by InftyReader Group,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59ED-ED9B-444F-8BB7-DB513E8D3B4F}" type="datetime1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2008-2017 by InftyReader Group,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76AF-970B-4088-B8EF-5D52D44E05DA}" type="datetime1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2008-2017 by InftyReader Group,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1C7E-E1E3-46B2-A4FD-457B74F9C93C}" type="datetime1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2008-2017 by InftyReader Group,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0A88-D14B-4862-BC80-CE98883E3357}" type="datetime1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2008-2017 by InftyReader Group,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01DB-A11D-4F7E-B8A0-7CB0739A313C}" type="datetime1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2008-2017 by InftyReader Group,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F8E-8F15-49AD-908E-B4DA40A190CF}" type="datetime1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2008-2017 by InftyReader Group,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2321-8AFE-4798-B1BB-33084F1F2A2A}" type="datetime1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2008-2017 by InftyReader Group,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7A2-DBFE-4633-A327-C29AF30B8A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764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dirty="0"/>
              <a:t>Infty Software</a:t>
            </a:r>
            <a:br>
              <a:rPr lang="en-US" altLang="ja-JP" dirty="0"/>
            </a:br>
            <a:r>
              <a:rPr lang="en-US" altLang="ja-JP" dirty="0"/>
              <a:t>- Assistive Tools to Access STEM 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7810500" cy="25146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800" dirty="0">
                <a:solidFill>
                  <a:sysClr val="windowText" lastClr="000000"/>
                </a:solidFill>
              </a:rPr>
              <a:t>Katsuhito Yamaguchi and Toshihiro Kanahori </a:t>
            </a:r>
            <a:br>
              <a:rPr lang="en-US" altLang="ja-JP" sz="2800" dirty="0">
                <a:solidFill>
                  <a:sysClr val="windowText" lastClr="000000"/>
                </a:solidFill>
              </a:rPr>
            </a:br>
            <a:endParaRPr lang="en-US" altLang="ja-JP" sz="26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fld id="{D0C347A2-DBFE-4633-A327-C29AF30B8A61}" type="slidenum">
              <a:rPr lang="en-US" sz="2000" smtClean="0">
                <a:solidFill>
                  <a:schemeClr val="tx1"/>
                </a:solidFill>
              </a:rPr>
              <a:pPr/>
              <a:t>1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err="1"/>
              <a:t>InftyReader</a:t>
            </a:r>
            <a:r>
              <a:rPr lang="en-US" sz="3600" dirty="0"/>
              <a:t>: </a:t>
            </a:r>
            <a:br>
              <a:rPr lang="en-US" sz="3600" dirty="0"/>
            </a:br>
            <a:r>
              <a:rPr lang="en-US" sz="3600" dirty="0"/>
              <a:t>Minimum Requirements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1F7823C-9698-4E01-AD49-E09EEE648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The software recognizes only images carefully scanned, with minimum noise, in either 600 DPI or 400 DPI. </a:t>
            </a:r>
          </a:p>
          <a:p>
            <a:r>
              <a:rPr kumimoji="1" lang="en-US" altLang="ja-JP" dirty="0"/>
              <a:t>Image files have to be prepared in either TIF, PNG or PDF format. Gif files are not accepted.</a:t>
            </a:r>
          </a:p>
          <a:p>
            <a:endParaRPr kumimoji="1" lang="en-US" altLang="ja-JP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fld id="{D0C347A2-DBFE-4633-A327-C29AF30B8A61}" type="slidenum">
              <a:rPr lang="en-US" sz="2000" smtClean="0">
                <a:solidFill>
                  <a:schemeClr val="tx1"/>
                </a:solidFill>
              </a:rPr>
              <a:pPr/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5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772400" cy="1143000"/>
          </a:xfrm>
        </p:spPr>
        <p:txBody>
          <a:bodyPr>
            <a:noAutofit/>
          </a:bodyPr>
          <a:lstStyle/>
          <a:p>
            <a:r>
              <a:rPr lang="en-US" sz="3600" dirty="0"/>
              <a:t>Examples of Images That do not Meet </a:t>
            </a:r>
            <a:r>
              <a:rPr lang="en-US" sz="3600" dirty="0" err="1"/>
              <a:t>InftyReader’s</a:t>
            </a:r>
            <a:r>
              <a:rPr lang="en-US" sz="3600" dirty="0"/>
              <a:t> Minimum Requirements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fld id="{D0C347A2-DBFE-4633-A327-C29AF30B8A61}" type="slidenum">
              <a:rPr lang="en-US" sz="2000" smtClean="0">
                <a:solidFill>
                  <a:schemeClr val="tx1"/>
                </a:solidFill>
              </a:rPr>
              <a:pPr/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5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Peripheral</a:t>
            </a:r>
            <a:r>
              <a:rPr lang="ja-JP" altLang="en-US" sz="3600" dirty="0"/>
              <a:t> </a:t>
            </a:r>
            <a:r>
              <a:rPr lang="en-US" altLang="ja-JP" sz="3600" dirty="0"/>
              <a:t>Dark</a:t>
            </a:r>
            <a:r>
              <a:rPr lang="ja-JP" altLang="en-US" sz="3600" dirty="0"/>
              <a:t> </a:t>
            </a:r>
            <a:r>
              <a:rPr lang="en-US" altLang="ja-JP" sz="3600" dirty="0"/>
              <a:t>Frame</a:t>
            </a:r>
            <a:endParaRPr lang="en-US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58865"/>
            <a:ext cx="4191000" cy="5417873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fld id="{D0C347A2-DBFE-4633-A327-C29AF30B8A61}" type="slidenum">
              <a:rPr lang="en-US" sz="2000" smtClean="0">
                <a:solidFill>
                  <a:schemeClr val="tx1"/>
                </a:solidFill>
              </a:rPr>
              <a:pPr/>
              <a:t>12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4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Touched </a:t>
            </a:r>
            <a:r>
              <a:rPr lang="en-US" sz="3600" dirty="0"/>
              <a:t>Characters</a:t>
            </a:r>
          </a:p>
        </p:txBody>
      </p:sp>
      <p:pic>
        <p:nvPicPr>
          <p:cNvPr id="59394" name="Picture 2" descr="http://www.inftyreader.org/wordpress/wp-content/uploads/2017/01/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2514600"/>
            <a:ext cx="7239000" cy="1847850"/>
          </a:xfrm>
          <a:prstGeom prst="rect">
            <a:avLst/>
          </a:prstGeom>
          <a:noFill/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fld id="{D0C347A2-DBFE-4633-A327-C29AF30B8A61}" type="slidenum">
              <a:rPr lang="en-US" sz="2000" smtClean="0">
                <a:solidFill>
                  <a:schemeClr val="tx1"/>
                </a:solidFill>
              </a:rPr>
              <a:pPr/>
              <a:t>13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0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Broken Characters</a:t>
            </a:r>
          </a:p>
        </p:txBody>
      </p:sp>
      <p:pic>
        <p:nvPicPr>
          <p:cNvPr id="63490" name="Picture 2" descr="http://www.inftyreader.org/wordpress/wp-content/uploads/2017/01/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524000"/>
            <a:ext cx="7543800" cy="1556034"/>
          </a:xfrm>
          <a:prstGeom prst="rect">
            <a:avLst/>
          </a:prstGeom>
          <a:noFill/>
        </p:spPr>
      </p:pic>
      <p:pic>
        <p:nvPicPr>
          <p:cNvPr id="63492" name="Picture 4" descr="http://www.inftyreader.org/wordpress/wp-content/uploads/2017/01/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" y="3429000"/>
            <a:ext cx="7696200" cy="1939363"/>
          </a:xfrm>
          <a:prstGeom prst="rect">
            <a:avLst/>
          </a:prstGeom>
          <a:noFill/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457200" cy="365125"/>
          </a:xfrm>
        </p:spPr>
        <p:txBody>
          <a:bodyPr/>
          <a:lstStyle/>
          <a:p>
            <a:fld id="{D0C347A2-DBFE-4633-A327-C29AF30B8A61}" type="slidenum">
              <a:rPr lang="en-US" sz="2000" smtClean="0">
                <a:solidFill>
                  <a:schemeClr val="tx1"/>
                </a:solidFill>
              </a:rPr>
              <a:pPr/>
              <a:t>14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39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8F760-3561-4B8F-97FB-F78AE7C3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InftyReader3: New Features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82BD5A-631B-4305-A916-D19D961F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8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2BEFE-C6FD-47E6-A954-B7D8B1CA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Cut-and-Paste</a:t>
            </a:r>
            <a:r>
              <a:rPr kumimoji="1" lang="ja-JP" altLang="en-US" dirty="0"/>
              <a:t> </a:t>
            </a:r>
            <a:r>
              <a:rPr kumimoji="1" lang="en-US" altLang="ja-JP" dirty="0"/>
              <a:t>Conversion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7823C-9698-4E01-AD49-E09EEE648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Using "Snapshot" function in AcrobatReader, one can cut out a math image in 600DPI from PDF STEM contents.</a:t>
            </a:r>
          </a:p>
          <a:p>
            <a:r>
              <a:rPr kumimoji="1" lang="en-US" altLang="ja-JP" dirty="0"/>
              <a:t>It is converted into an accessible form automatically and can be pasted into a Microsoft-Word/ChattyInfty document.</a:t>
            </a:r>
          </a:p>
          <a:p>
            <a:r>
              <a:rPr kumimoji="1" lang="en-US" altLang="ja-JP" dirty="0"/>
              <a:t>InftyReader recognizes it in the background, and a user can use this function in a similar manner to the ordinary cut and paste.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57300E-66F1-4157-8627-E9A855CE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6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E-Born PDF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Originally produced in an electronical way such as LaTeX, Microsoft Word, etc.</a:t>
            </a:r>
          </a:p>
          <a:p>
            <a:r>
              <a:rPr kumimoji="1" lang="en-US" altLang="ja-JP" dirty="0"/>
              <a:t>Character information is embedded in it.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8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Recognition of STEM Contents in</a:t>
            </a:r>
            <a:br>
              <a:rPr kumimoji="1" lang="en-US" altLang="ja-JP" dirty="0"/>
            </a:br>
            <a:r>
              <a:rPr kumimoji="1" lang="en-US" altLang="ja-JP" dirty="0"/>
              <a:t>E-Born PDF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10000"/>
          </a:xfrm>
        </p:spPr>
        <p:txBody>
          <a:bodyPr/>
          <a:lstStyle/>
          <a:p>
            <a:r>
              <a:rPr kumimoji="1" lang="en-US" altLang="ja-JP" dirty="0"/>
              <a:t>By making Use of character information analyzed by a PDF parsor, the current version of InftyReader can get a better recognition result.</a:t>
            </a:r>
          </a:p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7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4B05A-51B1-404C-88F4-BEE48CA4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Infty Assistive Tools (2): ChattyInfty3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026982-07DF-475E-83DD-D02C7D17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1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55BA0-C73E-47D5-8FE2-904D8179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Infty Project and </a:t>
            </a:r>
            <a:br>
              <a:rPr kumimoji="1" lang="en-US" altLang="ja-JP" dirty="0"/>
            </a:br>
            <a:r>
              <a:rPr kumimoji="1" lang="en-US" altLang="ja-JP" dirty="0"/>
              <a:t>NPO: Science Accessibility Net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42AB49-458E-4536-BB1B-9084662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59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ChattyInfty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1"/>
            <a:ext cx="8001000" cy="3276600"/>
          </a:xfrm>
        </p:spPr>
        <p:txBody>
          <a:bodyPr>
            <a:noAutofit/>
          </a:bodyPr>
          <a:lstStyle/>
          <a:p>
            <a:pPr marL="231775" indent="-231775"/>
            <a:r>
              <a:rPr lang="en-US" dirty="0"/>
              <a:t>ChattyInfty 3 is a talking STEM editor.  It can be used to edit the files processed (OCR’d) by InftyReader.</a:t>
            </a:r>
          </a:p>
          <a:p>
            <a:pPr marL="231775" indent="-231775"/>
            <a:r>
              <a:rPr lang="en-US" dirty="0"/>
              <a:t>Once editing is complete, ChattyInfty 3 can export files into a wide range of accessible formats. 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fld id="{D0C347A2-DBFE-4633-A327-C29AF30B8A61}" type="slidenum">
              <a:rPr lang="en-US" sz="2000" smtClean="0">
                <a:solidFill>
                  <a:schemeClr val="tx1"/>
                </a:solidFill>
              </a:rPr>
              <a:pPr/>
              <a:t>20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ChattyInfty 3: File Export Formats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pPr marL="231775" indent="-231775"/>
            <a:r>
              <a:rPr lang="en-US" dirty="0"/>
              <a:t>LaTeX</a:t>
            </a:r>
          </a:p>
          <a:p>
            <a:pPr marL="231775" indent="-231775"/>
            <a:r>
              <a:rPr lang="en-US" dirty="0"/>
              <a:t>HTML</a:t>
            </a:r>
          </a:p>
          <a:p>
            <a:pPr marL="231775" indent="-231775"/>
            <a:r>
              <a:rPr lang="en-US" dirty="0"/>
              <a:t>MathML</a:t>
            </a:r>
          </a:p>
          <a:p>
            <a:pPr marL="231775" indent="-231775"/>
            <a:r>
              <a:rPr lang="en-US" dirty="0"/>
              <a:t>Microsoft Word XML</a:t>
            </a:r>
          </a:p>
          <a:p>
            <a:pPr marL="231775" indent="-231775"/>
            <a:r>
              <a:rPr lang="en-US" dirty="0"/>
              <a:t>Spoken Text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fld id="{D0C347A2-DBFE-4633-A327-C29AF30B8A61}" type="slidenum">
              <a:rPr lang="en-US" sz="2000" smtClean="0">
                <a:solidFill>
                  <a:schemeClr val="tx1"/>
                </a:solidFill>
              </a:rPr>
              <a:pPr/>
              <a:t>21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ChattyInfty 3: File Export Formats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lnSpcReduction="10000"/>
          </a:bodyPr>
          <a:lstStyle/>
          <a:p>
            <a:pPr marL="231775" indent="-231775"/>
            <a:r>
              <a:rPr lang="en-US" dirty="0"/>
              <a:t>DAISY 2.02 multimedia</a:t>
            </a:r>
          </a:p>
          <a:p>
            <a:pPr marL="231775" indent="-231775"/>
            <a:r>
              <a:rPr lang="en-US" dirty="0"/>
              <a:t>DAISY 2.02 audio</a:t>
            </a:r>
          </a:p>
          <a:p>
            <a:pPr marL="231775" indent="-231775"/>
            <a:r>
              <a:rPr lang="en-US" dirty="0"/>
              <a:t>DAISY 3 multimedia</a:t>
            </a:r>
          </a:p>
          <a:p>
            <a:pPr marL="231775" indent="-231775"/>
            <a:r>
              <a:rPr lang="en-US" dirty="0"/>
              <a:t>DAISY 3 text (with audio for math)</a:t>
            </a:r>
          </a:p>
          <a:p>
            <a:pPr marL="231775" indent="-231775"/>
            <a:r>
              <a:rPr lang="en-US" dirty="0"/>
              <a:t>DAISY 3 text-only</a:t>
            </a:r>
          </a:p>
          <a:p>
            <a:pPr marL="231775" indent="-231775"/>
            <a:r>
              <a:rPr lang="en-US" dirty="0"/>
              <a:t>EPUB3 media overlays</a:t>
            </a:r>
          </a:p>
          <a:p>
            <a:pPr marL="231775" indent="-231775"/>
            <a:r>
              <a:rPr lang="en-US" dirty="0"/>
              <a:t>EPUB3 no audio</a:t>
            </a:r>
          </a:p>
          <a:p>
            <a:pPr marL="231775" indent="-231775"/>
            <a:r>
              <a:rPr lang="en-US" dirty="0"/>
              <a:t>EPUB3 iBooks media overlays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fld id="{D0C347A2-DBFE-4633-A327-C29AF30B8A61}" type="slidenum">
              <a:rPr lang="en-US" sz="2000" smtClean="0">
                <a:solidFill>
                  <a:schemeClr val="tx1"/>
                </a:solidFill>
              </a:rPr>
              <a:pPr/>
              <a:t>22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2166C-B1AD-4917-BAC6-7F8E5A4E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ChattyInfty3: Accessibility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EA5891-0900-49D0-8481-3B9533A5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1" lang="en-US" altLang="ja-JP" dirty="0"/>
              <a:t>Not only can read but also author STEM contents with speech.</a:t>
            </a:r>
          </a:p>
          <a:p>
            <a:r>
              <a:rPr kumimoji="1" lang="en-US" altLang="ja-JP" dirty="0"/>
              <a:t>Can share the same contents with sighted people.</a:t>
            </a:r>
          </a:p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B5370D-112A-4916-AA06-CBE11A9D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36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1F3C8F-BD50-4E28-9FF9-AFFFCA0C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ChattyInfty3: Multilingual Support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026CC-610A-48E7-9091-AE767EE7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50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8629E-1CFA-40C1-A745-8C23A671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Multilingual Support in ChattyInfty3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50E5AE-7E64-42B0-B5E2-5DEE8431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English and Japanese versions have been developed since the very beginning of its release.</a:t>
            </a:r>
          </a:p>
          <a:p>
            <a:r>
              <a:rPr kumimoji="1" lang="en-US" altLang="ja-JP" dirty="0"/>
              <a:t>To release both versions efficiently/systematically, the definition of aloud reading, names of menu items, etc. are given independent on the main program.</a:t>
            </a:r>
          </a:p>
          <a:p>
            <a:pPr marL="457200" lvl="1" indent="0">
              <a:buNone/>
            </a:pPr>
            <a:r>
              <a:rPr kumimoji="1" lang="ja-JP" altLang="en-US" dirty="0"/>
              <a:t>←</a:t>
            </a:r>
            <a:r>
              <a:rPr kumimoji="1" lang="en-US" altLang="ja-JP" dirty="0"/>
              <a:t>In principle, possible to develop other-language versions without reforming the main program, but there still remained some problems.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2F1E4F-831E-4591-A559-E544C0A4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33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1EAB3-0FC6-4044-9677-2B572193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Multilingual-Support-Related Improvement</a:t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43480A-EA49-4514-95BA-C058FAD5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Unicode can be used on its main window.</a:t>
            </a:r>
          </a:p>
          <a:p>
            <a:r>
              <a:rPr lang="en-US" altLang="ja-JP" dirty="0"/>
              <a:t>The definition file for reading aloud math symbols and formulas, "ReadSetting.txt," is also represented in Unicode.</a:t>
            </a:r>
          </a:p>
          <a:p>
            <a:r>
              <a:rPr lang="en-US" altLang="ja-JP" dirty="0"/>
              <a:t>STEM terminology in menu items in "resource.xml" and "CodeMenu.tbl" can be replaced with local names.</a:t>
            </a:r>
          </a:p>
          <a:p>
            <a:r>
              <a:rPr lang="en-US" altLang="ja-JP" dirty="0"/>
              <a:t>Any SAPI5 voices can be selected for speech output.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9A8062-F8C9-483C-B820-CB5E5311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0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F1956-B609-47D8-A249-7F1ADC20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New Localization Scheme</a:t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2E07D5-C71B-4CCC-9BCC-C5112A97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We have recently compiled a build tool for end-users to incorporate ReadSetting.txt and the other necessary files efficiently/systematically into ChattyInfty3 without our help.</a:t>
            </a:r>
          </a:p>
          <a:p>
            <a:pPr marL="457200" lvl="1" indent="0">
              <a:buNone/>
            </a:pPr>
            <a:r>
              <a:rPr lang="ja-JP" altLang="en-US" dirty="0"/>
              <a:t>←</a:t>
            </a:r>
            <a:r>
              <a:rPr lang="en-US" altLang="ja-JP" dirty="0"/>
              <a:t>Allows themselves to customize ChattyInfty so that it can treat </a:t>
            </a:r>
            <a:br>
              <a:rPr lang="en-US" altLang="ja-JP" dirty="0"/>
            </a:br>
            <a:r>
              <a:rPr lang="en-US" altLang="ja-JP" dirty="0"/>
              <a:t>    their local language.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36143B9-5DE9-4AEF-B9E7-5481420E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7AAD8-B9D8-4813-8C00-7584CA3F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8100060" cy="12192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Model Case of </a:t>
            </a:r>
            <a:r>
              <a:rPr kumimoji="1" lang="en-US" altLang="ja-JP" dirty="0" err="1"/>
              <a:t>ChattyInfty3</a:t>
            </a:r>
            <a:r>
              <a:rPr kumimoji="1" lang="en-US" altLang="ja-JP" dirty="0"/>
              <a:t> Localization: Vietnamese (1)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D55A21-9F73-492D-B6C3-48F99B6D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886200"/>
          </a:xfrm>
        </p:spPr>
        <p:txBody>
          <a:bodyPr/>
          <a:lstStyle/>
          <a:p>
            <a:r>
              <a:rPr lang="en-US" altLang="ja-JP" dirty="0"/>
              <a:t>Situation in Vietnamese</a:t>
            </a:r>
          </a:p>
          <a:p>
            <a:pPr lvl="1"/>
            <a:r>
              <a:rPr lang="en-US" altLang="ja-JP" dirty="0"/>
              <a:t>Represented in alphabet with various (different eight types) accent marks, all included in Unicode.</a:t>
            </a:r>
          </a:p>
          <a:p>
            <a:pPr lvl="1"/>
            <a:r>
              <a:rPr lang="en-US" altLang="ja-JP" dirty="0"/>
              <a:t>Can be input with the ordinary keyboard by using an application, "Unikey."</a:t>
            </a:r>
          </a:p>
          <a:p>
            <a:pPr lvl="1"/>
            <a:r>
              <a:rPr lang="en-US" altLang="ja-JP" dirty="0"/>
              <a:t>Vietnamese SAPI5 TTS engines are rather of low quality, but available, anyhow.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1B8AE77-CC81-497D-8FCF-D978A113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ED467-56C4-4B48-A404-6231564C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1343024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A Model Case of </a:t>
            </a:r>
            <a:r>
              <a:rPr lang="en-US" altLang="ja-JP" dirty="0" err="1"/>
              <a:t>ChattyInfty3</a:t>
            </a:r>
            <a:r>
              <a:rPr lang="en-US" altLang="ja-JP" dirty="0"/>
              <a:t> Localization: Vietnamese (2)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AE2BDC-D368-41FB-9B4A-7E5359BE4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17750"/>
            <a:ext cx="8229600" cy="4038600"/>
          </a:xfrm>
        </p:spPr>
        <p:txBody>
          <a:bodyPr/>
          <a:lstStyle/>
          <a:p>
            <a:r>
              <a:rPr lang="en-US" altLang="ja-JP" dirty="0"/>
              <a:t>Supported by Japan International Cooperation System (JICS), "JICS NGO" Program.</a:t>
            </a:r>
          </a:p>
          <a:p>
            <a:r>
              <a:rPr lang="en-US" altLang="ja-JP" dirty="0"/>
              <a:t>Assistive Technology Developing Organization (ATDO) and our organization, sAccessNet have worked on developing the Vietnamese version of ChattyInfty3 in 2017 to provide with accessible STEM contents in DAISY.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3C19379-F17D-4CD3-92A6-888AA3B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3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03198F-0EE9-4097-BDAB-4354AEC0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Infty Project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EEFCD-1095-4234-8B71-EFA04232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Masakazu Suzuki who was a professor at Kyushu University undertook academic counselling of a blind student in 1995.</a:t>
            </a:r>
          </a:p>
          <a:p>
            <a:r>
              <a:rPr kumimoji="1" lang="ja-JP" altLang="en-US" dirty="0"/>
              <a:t>←</a:t>
            </a:r>
            <a:r>
              <a:rPr kumimoji="1" lang="en-US" altLang="ja-JP" dirty="0"/>
              <a:t>Keenly realized how difficult accessing math was for visually disabled people.</a:t>
            </a:r>
          </a:p>
          <a:p>
            <a:r>
              <a:rPr kumimoji="1" lang="en-US" altLang="ja-JP" dirty="0"/>
              <a:t>To remove that impediment, started studies on math accessibility.</a:t>
            </a:r>
          </a:p>
          <a:p>
            <a:r>
              <a:rPr kumimoji="1" lang="en-US" altLang="ja-JP" dirty="0"/>
              <a:t> Organized a research group: "</a:t>
            </a:r>
            <a:r>
              <a:rPr kumimoji="1" lang="en-US" altLang="ja-JP" dirty="0" err="1"/>
              <a:t>Infty</a:t>
            </a:r>
            <a:r>
              <a:rPr kumimoji="1" lang="en-US" altLang="ja-JP" dirty="0"/>
              <a:t> Project " in the end 1990s.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4791A1-5A05-4DBC-BE76-A9EE0F1D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57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F4203-6EC1-4C2A-8FEA-66292E68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New Features in the Next Version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9B51CD-2843-46BE-965F-753A2466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altLang="ja-JP" dirty="0"/>
              <a:t>Corresponds to languages using so-called "Grapheme Cluster“ such as Hindi, Nepali, etc.</a:t>
            </a:r>
          </a:p>
          <a:p>
            <a:r>
              <a:rPr kumimoji="1" lang="en-US" altLang="ja-JP" dirty="0"/>
              <a:t>Will be demonstrated at the EMPOWER 2018 Conference held in Sonipat, 25 – 27 Oct. 2018.</a:t>
            </a:r>
          </a:p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79E175-85BB-4B72-8B25-DB060019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40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Infty Project:</a:t>
            </a:r>
          </a:p>
          <a:p>
            <a:r>
              <a:rPr lang="en-US" dirty="0"/>
              <a:t>URL: http://www.inftyproject.org/en/ and </a:t>
            </a:r>
          </a:p>
          <a:p>
            <a:r>
              <a:rPr lang="en-US" dirty="0"/>
              <a:t>NPO: Science Accessibility Net</a:t>
            </a:r>
          </a:p>
          <a:p>
            <a:r>
              <a:rPr lang="en-US" dirty="0"/>
              <a:t>URL: http://www.sciaccess.net/en/</a:t>
            </a:r>
          </a:p>
          <a:p>
            <a:r>
              <a:rPr lang="en-US" dirty="0"/>
              <a:t>E-mail: office@mail.sciaccess.net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fld id="{D0C347A2-DBFE-4633-A327-C29AF30B8A61}" type="slidenum">
              <a:rPr lang="en-US" sz="2000" smtClean="0">
                <a:solidFill>
                  <a:schemeClr val="tx1"/>
                </a:solidFill>
              </a:rPr>
              <a:pPr/>
              <a:t>31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3ED11-FA80-4D29-AF98-8917515C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1825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NPO: Science Accessibility Net (sAccessNet)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62FDA5-4CDE-4564-B4D9-30A350F76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733800"/>
          </a:xfrm>
        </p:spPr>
        <p:txBody>
          <a:bodyPr/>
          <a:lstStyle/>
          <a:p>
            <a:r>
              <a:rPr kumimoji="1" lang="en-US" altLang="ja-JP" dirty="0"/>
              <a:t>Founded in August 2005</a:t>
            </a:r>
          </a:p>
          <a:p>
            <a:r>
              <a:rPr kumimoji="1" lang="en-US" altLang="ja-JP" dirty="0"/>
              <a:t>Has been working on the development of assistive tools and social activities to enable print-disabled people to access STEM contents.</a:t>
            </a:r>
          </a:p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DA82C5-4F95-47E1-9E73-E5FDA7EA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8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85364-0E18-4402-ACA1-303BA413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Infty Assistive Tools (1): InftyReader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C6ADE7-7F7B-40C5-A1D7-9E348FB1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47A2-DBFE-4633-A327-C29AF30B8A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InftyReader?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InftyReader is Optical Character Recognition (OCR) software that recognizes image-based STEM content </a:t>
            </a:r>
            <a:r>
              <a:rPr lang="en-US" i="1" dirty="0"/>
              <a:t>automatically, and can then </a:t>
            </a:r>
            <a:r>
              <a:rPr lang="en-US" dirty="0"/>
              <a:t>convert it into LaTeX, MathML, or other accessible formats. 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fld id="{D0C347A2-DBFE-4633-A327-C29AF30B8A61}" type="slidenum">
              <a:rPr lang="en-US" sz="2000" smtClean="0">
                <a:solidFill>
                  <a:schemeClr val="tx1"/>
                </a:solidFill>
              </a:rPr>
              <a:pPr/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InftyReader: Target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Autofit/>
          </a:bodyPr>
          <a:lstStyle/>
          <a:p>
            <a:pPr marL="231775" lvl="2" indent="-215900">
              <a:spcBef>
                <a:spcPts val="0"/>
              </a:spcBef>
            </a:pPr>
            <a:r>
              <a:rPr lang="en-US" altLang="ja-JP" sz="3200" dirty="0"/>
              <a:t>Scanned-page images of a printed book or PDF files including math formulas </a:t>
            </a:r>
            <a:r>
              <a:rPr lang="en-US" sz="3200" dirty="0"/>
              <a:t>and other technical symbols/notations.</a:t>
            </a:r>
          </a:p>
          <a:p>
            <a:pPr marL="231775" lvl="2" indent="-215900">
              <a:spcBef>
                <a:spcPts val="0"/>
              </a:spcBef>
            </a:pPr>
            <a:r>
              <a:rPr lang="ja-JP" altLang="en-US" sz="3200" dirty="0"/>
              <a:t>←</a:t>
            </a:r>
            <a:r>
              <a:rPr lang="en-US" altLang="ja-JP" sz="3200" dirty="0"/>
              <a:t>Cuts out math parts automatically and recognizes them with a special OCR engine for math.</a:t>
            </a:r>
            <a:endParaRPr lang="en-US" sz="32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fld id="{D0C347A2-DBFE-4633-A327-C29AF30B8A61}" type="slidenum">
              <a:rPr lang="en-US" sz="2000" smtClean="0">
                <a:solidFill>
                  <a:schemeClr val="tx1"/>
                </a:solidFill>
              </a:rPr>
              <a:pPr/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Example: Simple Layout Document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0668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Automatic conversion of simple layout documents is easy with </a:t>
            </a:r>
            <a:r>
              <a:rPr lang="en-US" sz="3200" dirty="0" err="1"/>
              <a:t>InftyReader</a:t>
            </a:r>
            <a:r>
              <a:rPr lang="en-US" sz="3200" dirty="0"/>
              <a:t>. For example: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fld id="{D0C347A2-DBFE-4633-A327-C29AF30B8A61}" type="slidenum">
              <a:rPr lang="en-US" sz="2000" smtClean="0">
                <a:solidFill>
                  <a:schemeClr val="tx1"/>
                </a:solidFill>
              </a:rPr>
              <a:pPr/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8" y="2438400"/>
            <a:ext cx="3020472" cy="441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71" y="2438400"/>
            <a:ext cx="3117396" cy="4419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331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pPr lvl="1" algn="ctr"/>
            <a:r>
              <a:rPr lang="en-US" sz="3600" dirty="0">
                <a:latin typeface="+mj-lt"/>
              </a:rPr>
              <a:t>Example: Complex Layout Document</a:t>
            </a:r>
            <a:r>
              <a:rPr lang="en-US" sz="36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For the</a:t>
            </a:r>
            <a:r>
              <a:rPr lang="ja-JP" altLang="en-US" sz="3200" dirty="0"/>
              <a:t> </a:t>
            </a:r>
            <a:r>
              <a:rPr lang="en-US" sz="3200" dirty="0"/>
              <a:t>layout like below, combination of automatic and manual actions will be required.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fld id="{D0C347A2-DBFE-4633-A327-C29AF30B8A61}" type="slidenum">
              <a:rPr lang="en-US" sz="2000" smtClean="0">
                <a:solidFill>
                  <a:schemeClr val="tx1"/>
                </a:solidFill>
              </a:rPr>
              <a:pPr/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0056"/>
            <a:ext cx="3455558" cy="46679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90056"/>
            <a:ext cx="3419540" cy="46679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394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18415</TotalTime>
  <Words>915</Words>
  <Application>Microsoft Office PowerPoint</Application>
  <PresentationFormat>画面に合わせる (4:3)</PresentationFormat>
  <Paragraphs>123</Paragraphs>
  <Slides>31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5" baseType="lpstr">
      <vt:lpstr>ＭＳ Ｐゴシック</vt:lpstr>
      <vt:lpstr>Arial</vt:lpstr>
      <vt:lpstr>Calibri</vt:lpstr>
      <vt:lpstr>Office Theme</vt:lpstr>
      <vt:lpstr>Infty Software - Assistive Tools to Access STEM -</vt:lpstr>
      <vt:lpstr>Infty Project and  NPO: Science Accessibility Net</vt:lpstr>
      <vt:lpstr>Infty Project</vt:lpstr>
      <vt:lpstr>NPO: Science Accessibility Net (sAccessNet)</vt:lpstr>
      <vt:lpstr>Infty Assistive Tools (1): InftyReader</vt:lpstr>
      <vt:lpstr>What is InftyReader?</vt:lpstr>
      <vt:lpstr>InftyReader: Target Documents</vt:lpstr>
      <vt:lpstr>Example: Simple Layout Document</vt:lpstr>
      <vt:lpstr>Example: Complex Layout Document.</vt:lpstr>
      <vt:lpstr>InftyReader:  Minimum Requirements</vt:lpstr>
      <vt:lpstr>Examples of Images That do not Meet InftyReader’s Minimum Requirements</vt:lpstr>
      <vt:lpstr>Peripheral Dark Frame</vt:lpstr>
      <vt:lpstr>Touched Characters</vt:lpstr>
      <vt:lpstr>Broken Characters</vt:lpstr>
      <vt:lpstr>InftyReader3: New Features</vt:lpstr>
      <vt:lpstr>Cut-and-Paste Conversion</vt:lpstr>
      <vt:lpstr>E-Born PDF</vt:lpstr>
      <vt:lpstr>Recognition of STEM Contents in E-Born PDF</vt:lpstr>
      <vt:lpstr>Infty Assistive Tools (2): ChattyInfty3</vt:lpstr>
      <vt:lpstr>What is ChattyInfty 3?</vt:lpstr>
      <vt:lpstr>ChattyInfty 3: File Export Formats (1) </vt:lpstr>
      <vt:lpstr>ChattyInfty 3: File Export Formats (2)</vt:lpstr>
      <vt:lpstr>ChattyInfty3: Accessibility</vt:lpstr>
      <vt:lpstr>ChattyInfty3: Multilingual Support</vt:lpstr>
      <vt:lpstr>Multilingual Support in ChattyInfty3</vt:lpstr>
      <vt:lpstr>Multilingual-Support-Related Improvement </vt:lpstr>
      <vt:lpstr>New Localization Scheme </vt:lpstr>
      <vt:lpstr>A Model Case of ChattyInfty3 Localization: Vietnamese (1)</vt:lpstr>
      <vt:lpstr>A Model Case of ChattyInfty3 Localization: Vietnamese (2)</vt:lpstr>
      <vt:lpstr>New Features in the Next Version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InftyReader and ChattyInfty</dc:title>
  <dc:creator>steve_000</dc:creator>
  <cp:lastModifiedBy>Yamaguchi Katsuhito</cp:lastModifiedBy>
  <cp:revision>291</cp:revision>
  <dcterms:created xsi:type="dcterms:W3CDTF">2017-03-06T17:07:33Z</dcterms:created>
  <dcterms:modified xsi:type="dcterms:W3CDTF">2018-08-24T14:13:03Z</dcterms:modified>
</cp:coreProperties>
</file>