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95" r:id="rId3"/>
    <p:sldId id="341" r:id="rId4"/>
    <p:sldId id="342" r:id="rId5"/>
    <p:sldId id="257" r:id="rId6"/>
    <p:sldId id="344" r:id="rId7"/>
    <p:sldId id="349" r:id="rId8"/>
    <p:sldId id="350" r:id="rId9"/>
    <p:sldId id="357" r:id="rId10"/>
    <p:sldId id="353" r:id="rId11"/>
    <p:sldId id="354" r:id="rId12"/>
    <p:sldId id="351" r:id="rId13"/>
    <p:sldId id="346" r:id="rId14"/>
    <p:sldId id="355" r:id="rId15"/>
    <p:sldId id="268" r:id="rId16"/>
    <p:sldId id="35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6" d="100"/>
          <a:sy n="86" d="100"/>
        </p:scale>
        <p:origin x="48" y="1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1A26B5-C7A3-4F07-A77A-5833D33AF464}" type="datetimeFigureOut">
              <a:rPr lang="en-US" smtClean="0"/>
              <a:t>7/14/2018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D3679-49C5-4D44-85BE-0430A9AA9CD3}" type="slidenum">
              <a:rPr lang="en-US" smtClean="0"/>
              <a:t>‹#›</a:t>
            </a:fld>
            <a:endParaRPr lang="en-US"/>
          </a:p>
        </p:txBody>
      </p:sp>
    </p:spTree>
    <p:extLst>
      <p:ext uri="{BB962C8B-B14F-4D97-AF65-F5344CB8AC3E}">
        <p14:creationId xmlns:p14="http://schemas.microsoft.com/office/powerpoint/2010/main" val="99336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3469C-A131-40C3-9C79-534621217D7F}" type="slidenum">
              <a:rPr lang="en-US" smtClean="0"/>
              <a:t>3</a:t>
            </a:fld>
            <a:endParaRPr lang="en-US"/>
          </a:p>
        </p:txBody>
      </p:sp>
    </p:spTree>
    <p:extLst>
      <p:ext uri="{BB962C8B-B14F-4D97-AF65-F5344CB8AC3E}">
        <p14:creationId xmlns:p14="http://schemas.microsoft.com/office/powerpoint/2010/main" val="933569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approach inclusive design at Microsoft starting from these 3 principles:</a:t>
            </a:r>
          </a:p>
          <a:p>
            <a:endParaRPr lang="en-US" sz="1400" b="1" spc="-30" dirty="0"/>
          </a:p>
          <a:p>
            <a:r>
              <a:rPr lang="en-US" sz="1400" b="1" spc="-30" dirty="0"/>
              <a:t>Recognize exclusion – </a:t>
            </a:r>
            <a:r>
              <a:rPr lang="en-US" sz="1400" dirty="0"/>
              <a:t>Exclusion happens when we solve problems using our own biases. As Microsoft designers, we seek out those exclusions, and use them as opportunities to create new ideas and inclusive designs. </a:t>
            </a:r>
          </a:p>
          <a:p>
            <a:endParaRPr lang="en-US" sz="1400" dirty="0"/>
          </a:p>
          <a:p>
            <a:r>
              <a:rPr lang="en-US" sz="1400" dirty="0"/>
              <a:t>I always want to read this one in a Captain Kirk voice: “As Microsoft designers, we seek out exclusions, to explore new ideas and create inclusive designs. To boldly go!! … you get the idea”</a:t>
            </a:r>
          </a:p>
          <a:p>
            <a:endParaRPr lang="en-US" sz="1400" dirty="0"/>
          </a:p>
          <a:p>
            <a:r>
              <a:rPr lang="en-US" sz="1400" b="1" spc="-30" dirty="0"/>
              <a:t>Learn from diversity – </a:t>
            </a:r>
            <a:r>
              <a:rPr lang="en-US" sz="1400" dirty="0"/>
              <a:t>Human beings are the real experts in adapting to diversity. Inclusive design puts people in the center from the very start of the process, and those fresh, diverse perspectives are the key to true insight. </a:t>
            </a:r>
          </a:p>
          <a:p>
            <a:endParaRPr lang="en-US" sz="1400" dirty="0"/>
          </a:p>
          <a:p>
            <a:r>
              <a:rPr lang="en-US" sz="1400" b="1" spc="-30" dirty="0"/>
              <a:t>Solve for one, extend to many – </a:t>
            </a:r>
            <a:r>
              <a:rPr lang="en-US" sz="1400" dirty="0"/>
              <a:t>Everyone has abilities, and limits to those abilities. Designing for people with permanent disabilities actually results in designs that benefit people universally. Constraints are a beautiful thing. </a:t>
            </a:r>
          </a:p>
          <a:p>
            <a:endParaRPr lang="en-US" sz="1400" dirty="0"/>
          </a:p>
          <a:p>
            <a:endParaRPr lang="en-US" sz="1400" dirty="0"/>
          </a:p>
          <a:p>
            <a:endParaRPr lang="en-US" dirty="0"/>
          </a:p>
        </p:txBody>
      </p:sp>
    </p:spTree>
    <p:extLst>
      <p:ext uri="{BB962C8B-B14F-4D97-AF65-F5344CB8AC3E}">
        <p14:creationId xmlns:p14="http://schemas.microsoft.com/office/powerpoint/2010/main" val="3003560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CE4C-4CF6-4AC2-A29B-BA5F830A53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217C52-E11B-427B-AC1E-C63AFB460E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45E6F4-1AC5-4055-87E7-2678DB3ABD8A}"/>
              </a:ext>
            </a:extLst>
          </p:cNvPr>
          <p:cNvSpPr>
            <a:spLocks noGrp="1"/>
          </p:cNvSpPr>
          <p:nvPr>
            <p:ph type="dt" sz="half" idx="10"/>
          </p:nvPr>
        </p:nvSpPr>
        <p:spPr/>
        <p:txBody>
          <a:bodyPr/>
          <a:lstStyle/>
          <a:p>
            <a:fld id="{37FF9666-695D-4883-8390-90CF4243188B}" type="datetimeFigureOut">
              <a:rPr lang="en-US" smtClean="0"/>
              <a:t>7/14/2018</a:t>
            </a:fld>
            <a:endParaRPr lang="en-US"/>
          </a:p>
        </p:txBody>
      </p:sp>
      <p:sp>
        <p:nvSpPr>
          <p:cNvPr id="5" name="Footer Placeholder 4">
            <a:extLst>
              <a:ext uri="{FF2B5EF4-FFF2-40B4-BE49-F238E27FC236}">
                <a16:creationId xmlns:a16="http://schemas.microsoft.com/office/drawing/2014/main" id="{AACF6C8C-CEE6-4C01-9F55-DFF292311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B6E01-0126-40BA-B45D-11EE0B3451CD}"/>
              </a:ext>
            </a:extLst>
          </p:cNvPr>
          <p:cNvSpPr>
            <a:spLocks noGrp="1"/>
          </p:cNvSpPr>
          <p:nvPr>
            <p:ph type="sldNum" sz="quarter" idx="12"/>
          </p:nvPr>
        </p:nvSpPr>
        <p:spPr/>
        <p:txBody>
          <a:bodyPr/>
          <a:lstStyle/>
          <a:p>
            <a:fld id="{1A027D1F-7235-4CFF-9372-F57DA6E0FE55}" type="slidenum">
              <a:rPr lang="en-US" smtClean="0"/>
              <a:t>‹#›</a:t>
            </a:fld>
            <a:endParaRPr lang="en-US"/>
          </a:p>
        </p:txBody>
      </p:sp>
    </p:spTree>
    <p:extLst>
      <p:ext uri="{BB962C8B-B14F-4D97-AF65-F5344CB8AC3E}">
        <p14:creationId xmlns:p14="http://schemas.microsoft.com/office/powerpoint/2010/main" val="428127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9FC1-6CD8-4041-84EC-56F3E2645D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154353-990C-4F4C-84D0-CC7EA45F0E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55C90-8FA6-40F7-BC97-ECF004D05568}"/>
              </a:ext>
            </a:extLst>
          </p:cNvPr>
          <p:cNvSpPr>
            <a:spLocks noGrp="1"/>
          </p:cNvSpPr>
          <p:nvPr>
            <p:ph type="dt" sz="half" idx="10"/>
          </p:nvPr>
        </p:nvSpPr>
        <p:spPr/>
        <p:txBody>
          <a:bodyPr/>
          <a:lstStyle/>
          <a:p>
            <a:fld id="{37FF9666-695D-4883-8390-90CF4243188B}" type="datetimeFigureOut">
              <a:rPr lang="en-US" smtClean="0"/>
              <a:t>7/14/2018</a:t>
            </a:fld>
            <a:endParaRPr lang="en-US"/>
          </a:p>
        </p:txBody>
      </p:sp>
      <p:sp>
        <p:nvSpPr>
          <p:cNvPr id="5" name="Footer Placeholder 4">
            <a:extLst>
              <a:ext uri="{FF2B5EF4-FFF2-40B4-BE49-F238E27FC236}">
                <a16:creationId xmlns:a16="http://schemas.microsoft.com/office/drawing/2014/main" id="{C99740DF-C9E9-4F07-854C-DF3E3C054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6C741-EC6F-47DE-85BD-AA64E780CF5E}"/>
              </a:ext>
            </a:extLst>
          </p:cNvPr>
          <p:cNvSpPr>
            <a:spLocks noGrp="1"/>
          </p:cNvSpPr>
          <p:nvPr>
            <p:ph type="sldNum" sz="quarter" idx="12"/>
          </p:nvPr>
        </p:nvSpPr>
        <p:spPr/>
        <p:txBody>
          <a:bodyPr/>
          <a:lstStyle/>
          <a:p>
            <a:fld id="{1A027D1F-7235-4CFF-9372-F57DA6E0FE55}" type="slidenum">
              <a:rPr lang="en-US" smtClean="0"/>
              <a:t>‹#›</a:t>
            </a:fld>
            <a:endParaRPr lang="en-US"/>
          </a:p>
        </p:txBody>
      </p:sp>
    </p:spTree>
    <p:extLst>
      <p:ext uri="{BB962C8B-B14F-4D97-AF65-F5344CB8AC3E}">
        <p14:creationId xmlns:p14="http://schemas.microsoft.com/office/powerpoint/2010/main" val="240480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320DC-C466-45AD-B083-DDCBD4CB61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65FC2C-B4CC-49C3-B8AF-5369FFA633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4D2F84-FC04-4A70-9517-23024F1644E8}"/>
              </a:ext>
            </a:extLst>
          </p:cNvPr>
          <p:cNvSpPr>
            <a:spLocks noGrp="1"/>
          </p:cNvSpPr>
          <p:nvPr>
            <p:ph type="dt" sz="half" idx="10"/>
          </p:nvPr>
        </p:nvSpPr>
        <p:spPr/>
        <p:txBody>
          <a:bodyPr/>
          <a:lstStyle/>
          <a:p>
            <a:fld id="{37FF9666-695D-4883-8390-90CF4243188B}" type="datetimeFigureOut">
              <a:rPr lang="en-US" smtClean="0"/>
              <a:t>7/14/2018</a:t>
            </a:fld>
            <a:endParaRPr lang="en-US"/>
          </a:p>
        </p:txBody>
      </p:sp>
      <p:sp>
        <p:nvSpPr>
          <p:cNvPr id="5" name="Footer Placeholder 4">
            <a:extLst>
              <a:ext uri="{FF2B5EF4-FFF2-40B4-BE49-F238E27FC236}">
                <a16:creationId xmlns:a16="http://schemas.microsoft.com/office/drawing/2014/main" id="{32944F51-C404-4C69-AF24-D17681144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EE25F-1760-43A6-ADB1-C03570D16F21}"/>
              </a:ext>
            </a:extLst>
          </p:cNvPr>
          <p:cNvSpPr>
            <a:spLocks noGrp="1"/>
          </p:cNvSpPr>
          <p:nvPr>
            <p:ph type="sldNum" sz="quarter" idx="12"/>
          </p:nvPr>
        </p:nvSpPr>
        <p:spPr/>
        <p:txBody>
          <a:bodyPr/>
          <a:lstStyle/>
          <a:p>
            <a:fld id="{1A027D1F-7235-4CFF-9372-F57DA6E0FE55}" type="slidenum">
              <a:rPr lang="en-US" smtClean="0"/>
              <a:t>‹#›</a:t>
            </a:fld>
            <a:endParaRPr lang="en-US"/>
          </a:p>
        </p:txBody>
      </p:sp>
    </p:spTree>
    <p:extLst>
      <p:ext uri="{BB962C8B-B14F-4D97-AF65-F5344CB8AC3E}">
        <p14:creationId xmlns:p14="http://schemas.microsoft.com/office/powerpoint/2010/main" val="614085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a:xfrm>
            <a:off x="838200" y="-533956"/>
            <a:ext cx="10515600" cy="445319"/>
          </a:xfrm>
          <a:prstGeom prst="rect">
            <a:avLst/>
          </a:prstGeom>
        </p:spPr>
        <p:txBody>
          <a:bodyPr/>
          <a:lstStyle>
            <a:lvl1pPr>
              <a:defRPr sz="2133"/>
            </a:lvl1pPr>
          </a:lstStyle>
          <a:p>
            <a:r>
              <a:rPr lang="en-US"/>
              <a:t>Click to edit Master title style</a:t>
            </a:r>
          </a:p>
        </p:txBody>
      </p:sp>
    </p:spTree>
    <p:extLst>
      <p:ext uri="{BB962C8B-B14F-4D97-AF65-F5344CB8AC3E}">
        <p14:creationId xmlns:p14="http://schemas.microsoft.com/office/powerpoint/2010/main" val="2567176997"/>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41E26-4D81-40D1-87DD-CCD87A31D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43123D-814C-4E3E-8695-C4B10B0974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139A5-5E75-4BBF-A90B-48100C2FA092}"/>
              </a:ext>
            </a:extLst>
          </p:cNvPr>
          <p:cNvSpPr>
            <a:spLocks noGrp="1"/>
          </p:cNvSpPr>
          <p:nvPr>
            <p:ph type="dt" sz="half" idx="10"/>
          </p:nvPr>
        </p:nvSpPr>
        <p:spPr/>
        <p:txBody>
          <a:bodyPr/>
          <a:lstStyle/>
          <a:p>
            <a:fld id="{37FF9666-695D-4883-8390-90CF4243188B}" type="datetimeFigureOut">
              <a:rPr lang="en-US" smtClean="0"/>
              <a:t>7/14/2018</a:t>
            </a:fld>
            <a:endParaRPr lang="en-US"/>
          </a:p>
        </p:txBody>
      </p:sp>
      <p:sp>
        <p:nvSpPr>
          <p:cNvPr id="5" name="Footer Placeholder 4">
            <a:extLst>
              <a:ext uri="{FF2B5EF4-FFF2-40B4-BE49-F238E27FC236}">
                <a16:creationId xmlns:a16="http://schemas.microsoft.com/office/drawing/2014/main" id="{88A2FFBF-807C-4AFB-927C-FB068BA54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44D2A-B3FF-46FF-B86F-CA43A74D95C7}"/>
              </a:ext>
            </a:extLst>
          </p:cNvPr>
          <p:cNvSpPr>
            <a:spLocks noGrp="1"/>
          </p:cNvSpPr>
          <p:nvPr>
            <p:ph type="sldNum" sz="quarter" idx="12"/>
          </p:nvPr>
        </p:nvSpPr>
        <p:spPr/>
        <p:txBody>
          <a:bodyPr/>
          <a:lstStyle/>
          <a:p>
            <a:fld id="{1A027D1F-7235-4CFF-9372-F57DA6E0FE55}" type="slidenum">
              <a:rPr lang="en-US" smtClean="0"/>
              <a:t>‹#›</a:t>
            </a:fld>
            <a:endParaRPr lang="en-US"/>
          </a:p>
        </p:txBody>
      </p:sp>
    </p:spTree>
    <p:extLst>
      <p:ext uri="{BB962C8B-B14F-4D97-AF65-F5344CB8AC3E}">
        <p14:creationId xmlns:p14="http://schemas.microsoft.com/office/powerpoint/2010/main" val="3322486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7DDA-E953-4697-A56F-6A00B3CAF4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ABB3D3-0878-4467-AC07-BFA1F80CA1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C81F765-3C36-4855-97FE-EF50835CAF25}"/>
              </a:ext>
            </a:extLst>
          </p:cNvPr>
          <p:cNvSpPr>
            <a:spLocks noGrp="1"/>
          </p:cNvSpPr>
          <p:nvPr>
            <p:ph type="dt" sz="half" idx="10"/>
          </p:nvPr>
        </p:nvSpPr>
        <p:spPr/>
        <p:txBody>
          <a:bodyPr/>
          <a:lstStyle/>
          <a:p>
            <a:fld id="{37FF9666-695D-4883-8390-90CF4243188B}" type="datetimeFigureOut">
              <a:rPr lang="en-US" smtClean="0"/>
              <a:t>7/14/2018</a:t>
            </a:fld>
            <a:endParaRPr lang="en-US"/>
          </a:p>
        </p:txBody>
      </p:sp>
      <p:sp>
        <p:nvSpPr>
          <p:cNvPr id="5" name="Footer Placeholder 4">
            <a:extLst>
              <a:ext uri="{FF2B5EF4-FFF2-40B4-BE49-F238E27FC236}">
                <a16:creationId xmlns:a16="http://schemas.microsoft.com/office/drawing/2014/main" id="{70A64066-F524-4429-8B16-F1E996B96F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70359-945C-42B0-8170-04D11BDB4B68}"/>
              </a:ext>
            </a:extLst>
          </p:cNvPr>
          <p:cNvSpPr>
            <a:spLocks noGrp="1"/>
          </p:cNvSpPr>
          <p:nvPr>
            <p:ph type="sldNum" sz="quarter" idx="12"/>
          </p:nvPr>
        </p:nvSpPr>
        <p:spPr/>
        <p:txBody>
          <a:bodyPr/>
          <a:lstStyle/>
          <a:p>
            <a:fld id="{1A027D1F-7235-4CFF-9372-F57DA6E0FE55}" type="slidenum">
              <a:rPr lang="en-US" smtClean="0"/>
              <a:t>‹#›</a:t>
            </a:fld>
            <a:endParaRPr lang="en-US"/>
          </a:p>
        </p:txBody>
      </p:sp>
    </p:spTree>
    <p:extLst>
      <p:ext uri="{BB962C8B-B14F-4D97-AF65-F5344CB8AC3E}">
        <p14:creationId xmlns:p14="http://schemas.microsoft.com/office/powerpoint/2010/main" val="3883267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6374-D5C9-4826-BADB-DF7AA0D39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3CEC6D-4DBE-4CDC-B953-71CA0721D8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FCFF4-3C94-4A29-8B5F-8D28EB9E415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C978DF-ECFC-4E8B-882D-CEB0D21ECCB9}"/>
              </a:ext>
            </a:extLst>
          </p:cNvPr>
          <p:cNvSpPr>
            <a:spLocks noGrp="1"/>
          </p:cNvSpPr>
          <p:nvPr>
            <p:ph type="dt" sz="half" idx="10"/>
          </p:nvPr>
        </p:nvSpPr>
        <p:spPr/>
        <p:txBody>
          <a:bodyPr/>
          <a:lstStyle/>
          <a:p>
            <a:fld id="{37FF9666-695D-4883-8390-90CF4243188B}" type="datetimeFigureOut">
              <a:rPr lang="en-US" smtClean="0"/>
              <a:t>7/14/2018</a:t>
            </a:fld>
            <a:endParaRPr lang="en-US"/>
          </a:p>
        </p:txBody>
      </p:sp>
      <p:sp>
        <p:nvSpPr>
          <p:cNvPr id="6" name="Footer Placeholder 5">
            <a:extLst>
              <a:ext uri="{FF2B5EF4-FFF2-40B4-BE49-F238E27FC236}">
                <a16:creationId xmlns:a16="http://schemas.microsoft.com/office/drawing/2014/main" id="{46A0D1B6-5F2D-434C-B726-CAB9230B3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DE99D-D703-4D87-89D4-A0A11FF167B3}"/>
              </a:ext>
            </a:extLst>
          </p:cNvPr>
          <p:cNvSpPr>
            <a:spLocks noGrp="1"/>
          </p:cNvSpPr>
          <p:nvPr>
            <p:ph type="sldNum" sz="quarter" idx="12"/>
          </p:nvPr>
        </p:nvSpPr>
        <p:spPr/>
        <p:txBody>
          <a:bodyPr/>
          <a:lstStyle/>
          <a:p>
            <a:fld id="{1A027D1F-7235-4CFF-9372-F57DA6E0FE55}" type="slidenum">
              <a:rPr lang="en-US" smtClean="0"/>
              <a:t>‹#›</a:t>
            </a:fld>
            <a:endParaRPr lang="en-US"/>
          </a:p>
        </p:txBody>
      </p:sp>
    </p:spTree>
    <p:extLst>
      <p:ext uri="{BB962C8B-B14F-4D97-AF65-F5344CB8AC3E}">
        <p14:creationId xmlns:p14="http://schemas.microsoft.com/office/powerpoint/2010/main" val="31767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A98F-00A1-468E-85E0-8EB4C3367A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C8A53-8C48-4568-97E8-FD53EB602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54D7E9-4BC5-4794-968F-CD693217B5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5F9720-4D65-4BB1-9775-C38EA3CE9F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75ED5E-CDBA-407E-9C05-E3543D75C90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500588-0BCD-4E70-A6FF-4ACB76319587}"/>
              </a:ext>
            </a:extLst>
          </p:cNvPr>
          <p:cNvSpPr>
            <a:spLocks noGrp="1"/>
          </p:cNvSpPr>
          <p:nvPr>
            <p:ph type="dt" sz="half" idx="10"/>
          </p:nvPr>
        </p:nvSpPr>
        <p:spPr/>
        <p:txBody>
          <a:bodyPr/>
          <a:lstStyle/>
          <a:p>
            <a:fld id="{37FF9666-695D-4883-8390-90CF4243188B}" type="datetimeFigureOut">
              <a:rPr lang="en-US" smtClean="0"/>
              <a:t>7/14/2018</a:t>
            </a:fld>
            <a:endParaRPr lang="en-US"/>
          </a:p>
        </p:txBody>
      </p:sp>
      <p:sp>
        <p:nvSpPr>
          <p:cNvPr id="8" name="Footer Placeholder 7">
            <a:extLst>
              <a:ext uri="{FF2B5EF4-FFF2-40B4-BE49-F238E27FC236}">
                <a16:creationId xmlns:a16="http://schemas.microsoft.com/office/drawing/2014/main" id="{439EFF91-59C8-45F5-9E8D-A852B271F7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3A2D4D-13E9-4DDA-A71D-D7ACCEDA0CD3}"/>
              </a:ext>
            </a:extLst>
          </p:cNvPr>
          <p:cNvSpPr>
            <a:spLocks noGrp="1"/>
          </p:cNvSpPr>
          <p:nvPr>
            <p:ph type="sldNum" sz="quarter" idx="12"/>
          </p:nvPr>
        </p:nvSpPr>
        <p:spPr/>
        <p:txBody>
          <a:bodyPr/>
          <a:lstStyle/>
          <a:p>
            <a:fld id="{1A027D1F-7235-4CFF-9372-F57DA6E0FE55}" type="slidenum">
              <a:rPr lang="en-US" smtClean="0"/>
              <a:t>‹#›</a:t>
            </a:fld>
            <a:endParaRPr lang="en-US"/>
          </a:p>
        </p:txBody>
      </p:sp>
    </p:spTree>
    <p:extLst>
      <p:ext uri="{BB962C8B-B14F-4D97-AF65-F5344CB8AC3E}">
        <p14:creationId xmlns:p14="http://schemas.microsoft.com/office/powerpoint/2010/main" val="258794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AC24-F556-4AA3-8DE6-D410A04D41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1D7EF4-1500-4177-8FBF-547E10EDB44B}"/>
              </a:ext>
            </a:extLst>
          </p:cNvPr>
          <p:cNvSpPr>
            <a:spLocks noGrp="1"/>
          </p:cNvSpPr>
          <p:nvPr>
            <p:ph type="dt" sz="half" idx="10"/>
          </p:nvPr>
        </p:nvSpPr>
        <p:spPr/>
        <p:txBody>
          <a:bodyPr/>
          <a:lstStyle/>
          <a:p>
            <a:fld id="{37FF9666-695D-4883-8390-90CF4243188B}" type="datetimeFigureOut">
              <a:rPr lang="en-US" smtClean="0"/>
              <a:t>7/14/2018</a:t>
            </a:fld>
            <a:endParaRPr lang="en-US"/>
          </a:p>
        </p:txBody>
      </p:sp>
      <p:sp>
        <p:nvSpPr>
          <p:cNvPr id="4" name="Footer Placeholder 3">
            <a:extLst>
              <a:ext uri="{FF2B5EF4-FFF2-40B4-BE49-F238E27FC236}">
                <a16:creationId xmlns:a16="http://schemas.microsoft.com/office/drawing/2014/main" id="{CE27C097-1902-4920-9FFE-E976A59336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BB6B69-A17E-40D4-9FD4-4E27529F4FEC}"/>
              </a:ext>
            </a:extLst>
          </p:cNvPr>
          <p:cNvSpPr>
            <a:spLocks noGrp="1"/>
          </p:cNvSpPr>
          <p:nvPr>
            <p:ph type="sldNum" sz="quarter" idx="12"/>
          </p:nvPr>
        </p:nvSpPr>
        <p:spPr/>
        <p:txBody>
          <a:bodyPr/>
          <a:lstStyle/>
          <a:p>
            <a:fld id="{1A027D1F-7235-4CFF-9372-F57DA6E0FE55}" type="slidenum">
              <a:rPr lang="en-US" smtClean="0"/>
              <a:t>‹#›</a:t>
            </a:fld>
            <a:endParaRPr lang="en-US"/>
          </a:p>
        </p:txBody>
      </p:sp>
    </p:spTree>
    <p:extLst>
      <p:ext uri="{BB962C8B-B14F-4D97-AF65-F5344CB8AC3E}">
        <p14:creationId xmlns:p14="http://schemas.microsoft.com/office/powerpoint/2010/main" val="268446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9055F7-C318-47EE-8F7F-31023D24EEE8}"/>
              </a:ext>
            </a:extLst>
          </p:cNvPr>
          <p:cNvSpPr>
            <a:spLocks noGrp="1"/>
          </p:cNvSpPr>
          <p:nvPr>
            <p:ph type="dt" sz="half" idx="10"/>
          </p:nvPr>
        </p:nvSpPr>
        <p:spPr/>
        <p:txBody>
          <a:bodyPr/>
          <a:lstStyle/>
          <a:p>
            <a:fld id="{37FF9666-695D-4883-8390-90CF4243188B}" type="datetimeFigureOut">
              <a:rPr lang="en-US" smtClean="0"/>
              <a:t>7/14/2018</a:t>
            </a:fld>
            <a:endParaRPr lang="en-US"/>
          </a:p>
        </p:txBody>
      </p:sp>
      <p:sp>
        <p:nvSpPr>
          <p:cNvPr id="3" name="Footer Placeholder 2">
            <a:extLst>
              <a:ext uri="{FF2B5EF4-FFF2-40B4-BE49-F238E27FC236}">
                <a16:creationId xmlns:a16="http://schemas.microsoft.com/office/drawing/2014/main" id="{7D5CADCC-DC82-428B-A57D-3019206F9A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BE78A7-125B-479A-B377-840D4F639382}"/>
              </a:ext>
            </a:extLst>
          </p:cNvPr>
          <p:cNvSpPr>
            <a:spLocks noGrp="1"/>
          </p:cNvSpPr>
          <p:nvPr>
            <p:ph type="sldNum" sz="quarter" idx="12"/>
          </p:nvPr>
        </p:nvSpPr>
        <p:spPr/>
        <p:txBody>
          <a:bodyPr/>
          <a:lstStyle/>
          <a:p>
            <a:fld id="{1A027D1F-7235-4CFF-9372-F57DA6E0FE55}" type="slidenum">
              <a:rPr lang="en-US" smtClean="0"/>
              <a:t>‹#›</a:t>
            </a:fld>
            <a:endParaRPr lang="en-US"/>
          </a:p>
        </p:txBody>
      </p:sp>
    </p:spTree>
    <p:extLst>
      <p:ext uri="{BB962C8B-B14F-4D97-AF65-F5344CB8AC3E}">
        <p14:creationId xmlns:p14="http://schemas.microsoft.com/office/powerpoint/2010/main" val="342313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3DA3-3020-4AF5-A039-D8B771277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372E95-5A0E-48C1-B54D-75FAE2936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533F72-6CEE-496D-B1FF-D83EFE612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159FAF-FF4A-4765-902A-F08D6D9D3F7D}"/>
              </a:ext>
            </a:extLst>
          </p:cNvPr>
          <p:cNvSpPr>
            <a:spLocks noGrp="1"/>
          </p:cNvSpPr>
          <p:nvPr>
            <p:ph type="dt" sz="half" idx="10"/>
          </p:nvPr>
        </p:nvSpPr>
        <p:spPr/>
        <p:txBody>
          <a:bodyPr/>
          <a:lstStyle/>
          <a:p>
            <a:fld id="{37FF9666-695D-4883-8390-90CF4243188B}" type="datetimeFigureOut">
              <a:rPr lang="en-US" smtClean="0"/>
              <a:t>7/14/2018</a:t>
            </a:fld>
            <a:endParaRPr lang="en-US"/>
          </a:p>
        </p:txBody>
      </p:sp>
      <p:sp>
        <p:nvSpPr>
          <p:cNvPr id="6" name="Footer Placeholder 5">
            <a:extLst>
              <a:ext uri="{FF2B5EF4-FFF2-40B4-BE49-F238E27FC236}">
                <a16:creationId xmlns:a16="http://schemas.microsoft.com/office/drawing/2014/main" id="{C02802C6-1DDE-48DF-9EB0-7B6F2590A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15BF87-75E8-4389-AC37-C121C4D04B84}"/>
              </a:ext>
            </a:extLst>
          </p:cNvPr>
          <p:cNvSpPr>
            <a:spLocks noGrp="1"/>
          </p:cNvSpPr>
          <p:nvPr>
            <p:ph type="sldNum" sz="quarter" idx="12"/>
          </p:nvPr>
        </p:nvSpPr>
        <p:spPr/>
        <p:txBody>
          <a:bodyPr/>
          <a:lstStyle/>
          <a:p>
            <a:fld id="{1A027D1F-7235-4CFF-9372-F57DA6E0FE55}" type="slidenum">
              <a:rPr lang="en-US" smtClean="0"/>
              <a:t>‹#›</a:t>
            </a:fld>
            <a:endParaRPr lang="en-US"/>
          </a:p>
        </p:txBody>
      </p:sp>
    </p:spTree>
    <p:extLst>
      <p:ext uri="{BB962C8B-B14F-4D97-AF65-F5344CB8AC3E}">
        <p14:creationId xmlns:p14="http://schemas.microsoft.com/office/powerpoint/2010/main" val="411178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AF49-6816-44C9-AC7B-E60B4AEBA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D7942E-67F4-452C-A8BA-A5FE9B54D0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8D6C24-FCB2-4DCA-AF26-C1313A63B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8E4A12-C841-4967-BDF2-A59D45546FBC}"/>
              </a:ext>
            </a:extLst>
          </p:cNvPr>
          <p:cNvSpPr>
            <a:spLocks noGrp="1"/>
          </p:cNvSpPr>
          <p:nvPr>
            <p:ph type="dt" sz="half" idx="10"/>
          </p:nvPr>
        </p:nvSpPr>
        <p:spPr/>
        <p:txBody>
          <a:bodyPr/>
          <a:lstStyle/>
          <a:p>
            <a:fld id="{37FF9666-695D-4883-8390-90CF4243188B}" type="datetimeFigureOut">
              <a:rPr lang="en-US" smtClean="0"/>
              <a:t>7/14/2018</a:t>
            </a:fld>
            <a:endParaRPr lang="en-US"/>
          </a:p>
        </p:txBody>
      </p:sp>
      <p:sp>
        <p:nvSpPr>
          <p:cNvPr id="6" name="Footer Placeholder 5">
            <a:extLst>
              <a:ext uri="{FF2B5EF4-FFF2-40B4-BE49-F238E27FC236}">
                <a16:creationId xmlns:a16="http://schemas.microsoft.com/office/drawing/2014/main" id="{D4175A1E-771F-4759-B5A0-F265FBC654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6E321-CF0D-46E3-A700-14829FB8767F}"/>
              </a:ext>
            </a:extLst>
          </p:cNvPr>
          <p:cNvSpPr>
            <a:spLocks noGrp="1"/>
          </p:cNvSpPr>
          <p:nvPr>
            <p:ph type="sldNum" sz="quarter" idx="12"/>
          </p:nvPr>
        </p:nvSpPr>
        <p:spPr/>
        <p:txBody>
          <a:bodyPr/>
          <a:lstStyle/>
          <a:p>
            <a:fld id="{1A027D1F-7235-4CFF-9372-F57DA6E0FE55}" type="slidenum">
              <a:rPr lang="en-US" smtClean="0"/>
              <a:t>‹#›</a:t>
            </a:fld>
            <a:endParaRPr lang="en-US"/>
          </a:p>
        </p:txBody>
      </p:sp>
    </p:spTree>
    <p:extLst>
      <p:ext uri="{BB962C8B-B14F-4D97-AF65-F5344CB8AC3E}">
        <p14:creationId xmlns:p14="http://schemas.microsoft.com/office/powerpoint/2010/main" val="193485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BE29D-E51F-4192-892D-BE74DA7548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41CBB2-CF82-446F-AB28-70BF976D2B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E6CAC-C076-406E-860C-981A0758C9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F9666-695D-4883-8390-90CF4243188B}" type="datetimeFigureOut">
              <a:rPr lang="en-US" smtClean="0"/>
              <a:t>7/14/2018</a:t>
            </a:fld>
            <a:endParaRPr lang="en-US"/>
          </a:p>
        </p:txBody>
      </p:sp>
      <p:sp>
        <p:nvSpPr>
          <p:cNvPr id="5" name="Footer Placeholder 4">
            <a:extLst>
              <a:ext uri="{FF2B5EF4-FFF2-40B4-BE49-F238E27FC236}">
                <a16:creationId xmlns:a16="http://schemas.microsoft.com/office/drawing/2014/main" id="{6C20A434-BA4D-404F-9271-67701C476A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D8131D-B045-40E5-893F-F95EB3FC95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27D1F-7235-4CFF-9372-F57DA6E0FE55}" type="slidenum">
              <a:rPr lang="en-US" smtClean="0"/>
              <a:t>‹#›</a:t>
            </a:fld>
            <a:endParaRPr lang="en-US"/>
          </a:p>
        </p:txBody>
      </p:sp>
    </p:spTree>
    <p:extLst>
      <p:ext uri="{BB962C8B-B14F-4D97-AF65-F5344CB8AC3E}">
        <p14:creationId xmlns:p14="http://schemas.microsoft.com/office/powerpoint/2010/main" val="2434881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logs.msdn.microsoft.com/msind/2018/04/10/codetalk-ide-accessibility-developers-visual-impair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manohar.Swaminathan@microsoft.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trandl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N2wYpyyOL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CFD7C2-82C8-4ED1-AB3C-943E849E7A22}"/>
              </a:ext>
            </a:extLst>
          </p:cNvPr>
          <p:cNvSpPr>
            <a:spLocks noGrp="1"/>
          </p:cNvSpPr>
          <p:nvPr>
            <p:ph type="ctrTitle"/>
          </p:nvPr>
        </p:nvSpPr>
        <p:spPr>
          <a:xfrm>
            <a:off x="1524000" y="2776538"/>
            <a:ext cx="9144000" cy="1381188"/>
          </a:xfrm>
        </p:spPr>
        <p:txBody>
          <a:bodyPr anchor="ctr">
            <a:normAutofit fontScale="90000"/>
          </a:bodyPr>
          <a:lstStyle/>
          <a:p>
            <a:r>
              <a:rPr lang="en-US" sz="4000" dirty="0">
                <a:solidFill>
                  <a:schemeClr val="bg2"/>
                </a:solidFill>
              </a:rPr>
              <a:t>From Accessibility to Empowerment</a:t>
            </a:r>
            <a:br>
              <a:rPr lang="en-US" sz="4000" dirty="0">
                <a:solidFill>
                  <a:schemeClr val="bg2"/>
                </a:solidFill>
              </a:rPr>
            </a:br>
            <a:r>
              <a:rPr lang="en-US" sz="4000" dirty="0">
                <a:solidFill>
                  <a:schemeClr val="bg2"/>
                </a:solidFill>
              </a:rPr>
              <a:t>@</a:t>
            </a:r>
            <a:br>
              <a:rPr lang="en-US" sz="4000" dirty="0">
                <a:solidFill>
                  <a:schemeClr val="bg2"/>
                </a:solidFill>
              </a:rPr>
            </a:br>
            <a:r>
              <a:rPr lang="en-US" sz="4000" dirty="0">
                <a:solidFill>
                  <a:schemeClr val="bg2"/>
                </a:solidFill>
              </a:rPr>
              <a:t>Microsoft Research</a:t>
            </a:r>
          </a:p>
        </p:txBody>
      </p:sp>
      <p:sp>
        <p:nvSpPr>
          <p:cNvPr id="3" name="Subtitle 2">
            <a:extLst>
              <a:ext uri="{FF2B5EF4-FFF2-40B4-BE49-F238E27FC236}">
                <a16:creationId xmlns:a16="http://schemas.microsoft.com/office/drawing/2014/main" id="{2EA6E33D-C5D4-44A3-AFA1-B8ED411BD32F}"/>
              </a:ext>
            </a:extLst>
          </p:cNvPr>
          <p:cNvSpPr>
            <a:spLocks noGrp="1"/>
          </p:cNvSpPr>
          <p:nvPr>
            <p:ph type="subTitle" idx="1"/>
          </p:nvPr>
        </p:nvSpPr>
        <p:spPr>
          <a:xfrm>
            <a:off x="1524000" y="4495800"/>
            <a:ext cx="9144000" cy="762000"/>
          </a:xfrm>
        </p:spPr>
        <p:txBody>
          <a:bodyPr>
            <a:normAutofit/>
          </a:bodyPr>
          <a:lstStyle/>
          <a:p>
            <a:r>
              <a:rPr lang="en-US" sz="1800" dirty="0"/>
              <a:t>Manohar Swaminathan </a:t>
            </a:r>
          </a:p>
        </p:txBody>
      </p:sp>
    </p:spTree>
    <p:extLst>
      <p:ext uri="{BB962C8B-B14F-4D97-AF65-F5344CB8AC3E}">
        <p14:creationId xmlns:p14="http://schemas.microsoft.com/office/powerpoint/2010/main" val="182923696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68D7-309C-4FA2-9ECD-3CF5C4A8762E}"/>
              </a:ext>
            </a:extLst>
          </p:cNvPr>
          <p:cNvSpPr>
            <a:spLocks noGrp="1"/>
          </p:cNvSpPr>
          <p:nvPr>
            <p:ph type="title"/>
          </p:nvPr>
        </p:nvSpPr>
        <p:spPr/>
        <p:txBody>
          <a:bodyPr/>
          <a:lstStyle/>
          <a:p>
            <a:r>
              <a:rPr lang="en-US" dirty="0"/>
              <a:t>Virtual Reality to Accessibility</a:t>
            </a:r>
          </a:p>
        </p:txBody>
      </p:sp>
      <p:sp>
        <p:nvSpPr>
          <p:cNvPr id="3" name="Content Placeholder 2">
            <a:extLst>
              <a:ext uri="{FF2B5EF4-FFF2-40B4-BE49-F238E27FC236}">
                <a16:creationId xmlns:a16="http://schemas.microsoft.com/office/drawing/2014/main" id="{3A4F0EBC-F79D-417D-9BED-5F068D28E564}"/>
              </a:ext>
            </a:extLst>
          </p:cNvPr>
          <p:cNvSpPr>
            <a:spLocks noGrp="1"/>
          </p:cNvSpPr>
          <p:nvPr>
            <p:ph idx="1"/>
          </p:nvPr>
        </p:nvSpPr>
        <p:spPr/>
        <p:txBody>
          <a:bodyPr/>
          <a:lstStyle/>
          <a:p>
            <a:r>
              <a:rPr lang="en-US" dirty="0"/>
              <a:t>Working with Vidhya </a:t>
            </a:r>
          </a:p>
          <a:p>
            <a:pPr lvl="1"/>
            <a:r>
              <a:rPr lang="en-US" dirty="0"/>
              <a:t>3D sound games for the blind</a:t>
            </a:r>
          </a:p>
          <a:p>
            <a:pPr lvl="2"/>
            <a:r>
              <a:rPr lang="en-US" dirty="0"/>
              <a:t>Examples: Blind Legend,  Ear Monsters, Blind Side,  Games in Audio Game Hub </a:t>
            </a:r>
          </a:p>
          <a:p>
            <a:r>
              <a:rPr lang="en-US" dirty="0"/>
              <a:t>Working with Venkatesh</a:t>
            </a:r>
          </a:p>
          <a:p>
            <a:pPr lvl="1"/>
            <a:r>
              <a:rPr lang="en-US" dirty="0" err="1"/>
              <a:t>CodeTalk</a:t>
            </a:r>
            <a:endParaRPr lang="en-US" dirty="0"/>
          </a:p>
          <a:p>
            <a:pPr lvl="1"/>
            <a:r>
              <a:rPr lang="en-US" dirty="0" err="1"/>
              <a:t>CodeScape</a:t>
            </a:r>
            <a:endParaRPr lang="en-US" dirty="0"/>
          </a:p>
        </p:txBody>
      </p:sp>
    </p:spTree>
    <p:extLst>
      <p:ext uri="{BB962C8B-B14F-4D97-AF65-F5344CB8AC3E}">
        <p14:creationId xmlns:p14="http://schemas.microsoft.com/office/powerpoint/2010/main" val="3097496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258B-C468-4594-95B4-F5A80ADDA2B7}"/>
              </a:ext>
            </a:extLst>
          </p:cNvPr>
          <p:cNvSpPr>
            <a:spLocks noGrp="1"/>
          </p:cNvSpPr>
          <p:nvPr>
            <p:ph type="title"/>
          </p:nvPr>
        </p:nvSpPr>
        <p:spPr/>
        <p:txBody>
          <a:bodyPr>
            <a:normAutofit fontScale="90000"/>
          </a:bodyPr>
          <a:lstStyle/>
          <a:p>
            <a:pPr algn="ctr"/>
            <a:r>
              <a:rPr lang="en-US" dirty="0"/>
              <a:t>Project AVARE:</a:t>
            </a:r>
            <a:br>
              <a:rPr lang="en-US" dirty="0"/>
            </a:br>
            <a:r>
              <a:rPr lang="en-US" dirty="0"/>
              <a:t>Audio-augmented Virtual and Real Environments</a:t>
            </a:r>
          </a:p>
        </p:txBody>
      </p:sp>
      <p:sp>
        <p:nvSpPr>
          <p:cNvPr id="3" name="Content Placeholder 2">
            <a:extLst>
              <a:ext uri="{FF2B5EF4-FFF2-40B4-BE49-F238E27FC236}">
                <a16:creationId xmlns:a16="http://schemas.microsoft.com/office/drawing/2014/main" id="{09757205-AC85-4F57-9B1E-1DF0119A782B}"/>
              </a:ext>
            </a:extLst>
          </p:cNvPr>
          <p:cNvSpPr>
            <a:spLocks noGrp="1"/>
          </p:cNvSpPr>
          <p:nvPr>
            <p:ph idx="1"/>
          </p:nvPr>
        </p:nvSpPr>
        <p:spPr/>
        <p:txBody>
          <a:bodyPr/>
          <a:lstStyle/>
          <a:p>
            <a:r>
              <a:rPr lang="en-US" dirty="0"/>
              <a:t>Key Abstraction</a:t>
            </a:r>
          </a:p>
          <a:p>
            <a:pPr lvl="1"/>
            <a:r>
              <a:rPr lang="en-US" dirty="0"/>
              <a:t>World perceived through the senses- Reality</a:t>
            </a:r>
          </a:p>
          <a:p>
            <a:pPr lvl="1"/>
            <a:r>
              <a:rPr lang="en-US" dirty="0"/>
              <a:t>World perceived through simulated senses: Virtual Reality</a:t>
            </a:r>
          </a:p>
          <a:p>
            <a:pPr lvl="1"/>
            <a:r>
              <a:rPr lang="en-US" dirty="0"/>
              <a:t>A combination: Mixed Reality</a:t>
            </a:r>
          </a:p>
          <a:p>
            <a:r>
              <a:rPr lang="en-US" dirty="0"/>
              <a:t>Machine Learning and AI: Use devices like cameras to sense and ‘</a:t>
            </a:r>
            <a:r>
              <a:rPr lang="en-US" dirty="0" err="1"/>
              <a:t>extrct</a:t>
            </a:r>
            <a:r>
              <a:rPr lang="en-US" dirty="0"/>
              <a:t> reality’</a:t>
            </a:r>
          </a:p>
          <a:p>
            <a:r>
              <a:rPr lang="en-US" dirty="0"/>
              <a:t>The main challenge is to present this to people with disabilities to compensate for their impairments</a:t>
            </a:r>
          </a:p>
          <a:p>
            <a:pPr lvl="1"/>
            <a:r>
              <a:rPr lang="en-US" dirty="0"/>
              <a:t>Audio is the highest bandwidth sense after vision</a:t>
            </a:r>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974229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1CD0-DF3B-42CE-87D2-8B5A4E72BB3E}"/>
              </a:ext>
            </a:extLst>
          </p:cNvPr>
          <p:cNvSpPr>
            <a:spLocks noGrp="1"/>
          </p:cNvSpPr>
          <p:nvPr>
            <p:ph type="title"/>
          </p:nvPr>
        </p:nvSpPr>
        <p:spPr/>
        <p:txBody>
          <a:bodyPr/>
          <a:lstStyle/>
          <a:p>
            <a:r>
              <a:rPr lang="en-US" dirty="0"/>
              <a:t>Current Projects</a:t>
            </a:r>
          </a:p>
        </p:txBody>
      </p:sp>
      <p:sp>
        <p:nvSpPr>
          <p:cNvPr id="3" name="Content Placeholder 2">
            <a:extLst>
              <a:ext uri="{FF2B5EF4-FFF2-40B4-BE49-F238E27FC236}">
                <a16:creationId xmlns:a16="http://schemas.microsoft.com/office/drawing/2014/main" id="{63401492-AF35-46C6-A238-FC1FD1F90594}"/>
              </a:ext>
            </a:extLst>
          </p:cNvPr>
          <p:cNvSpPr>
            <a:spLocks noGrp="1"/>
          </p:cNvSpPr>
          <p:nvPr>
            <p:ph idx="1"/>
          </p:nvPr>
        </p:nvSpPr>
        <p:spPr/>
        <p:txBody>
          <a:bodyPr/>
          <a:lstStyle/>
          <a:p>
            <a:r>
              <a:rPr lang="en-US" dirty="0" err="1"/>
              <a:t>CodeTalk</a:t>
            </a:r>
            <a:r>
              <a:rPr lang="en-US" dirty="0"/>
              <a:t> (MSR India)</a:t>
            </a:r>
          </a:p>
          <a:p>
            <a:pPr lvl="1"/>
            <a:r>
              <a:rPr lang="en-US" dirty="0" err="1">
                <a:hlinkClick r:id="rId2"/>
              </a:rPr>
              <a:t>CodeTalk</a:t>
            </a:r>
            <a:r>
              <a:rPr lang="en-US" dirty="0">
                <a:hlinkClick r:id="rId2"/>
              </a:rPr>
              <a:t> Microsoft Blog</a:t>
            </a:r>
            <a:endParaRPr lang="en-US" dirty="0"/>
          </a:p>
          <a:p>
            <a:r>
              <a:rPr lang="en-US" dirty="0"/>
              <a:t>Soundscape (</a:t>
            </a:r>
            <a:r>
              <a:rPr lang="en-US" dirty="0" err="1"/>
              <a:t>IoS</a:t>
            </a:r>
            <a:r>
              <a:rPr lang="en-US" dirty="0"/>
              <a:t> App from Microsoft)</a:t>
            </a:r>
          </a:p>
          <a:p>
            <a:r>
              <a:rPr lang="en-US" dirty="0"/>
              <a:t>Seeing AI (iOS App from Microsoft)</a:t>
            </a:r>
          </a:p>
          <a:p>
            <a:pPr marL="457200" lvl="1" indent="0">
              <a:buNone/>
            </a:pPr>
            <a:endParaRPr lang="en-US" dirty="0"/>
          </a:p>
        </p:txBody>
      </p:sp>
    </p:spTree>
    <p:extLst>
      <p:ext uri="{BB962C8B-B14F-4D97-AF65-F5344CB8AC3E}">
        <p14:creationId xmlns:p14="http://schemas.microsoft.com/office/powerpoint/2010/main" val="162348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5D73-7C08-4E80-ABB0-57E79C5BCF45}"/>
              </a:ext>
            </a:extLst>
          </p:cNvPr>
          <p:cNvSpPr>
            <a:spLocks noGrp="1"/>
          </p:cNvSpPr>
          <p:nvPr>
            <p:ph type="title"/>
          </p:nvPr>
        </p:nvSpPr>
        <p:spPr/>
        <p:txBody>
          <a:bodyPr/>
          <a:lstStyle/>
          <a:p>
            <a:r>
              <a:rPr lang="en-US" dirty="0"/>
              <a:t>From Accessibility to Empowerment</a:t>
            </a:r>
            <a:br>
              <a:rPr lang="en-US" dirty="0"/>
            </a:br>
            <a:r>
              <a:rPr lang="en-US" dirty="0"/>
              <a:t>	Through Play and </a:t>
            </a:r>
            <a:r>
              <a:rPr lang="en-US" dirty="0" err="1"/>
              <a:t>Playfullness</a:t>
            </a:r>
            <a:endParaRPr lang="en-US" dirty="0"/>
          </a:p>
        </p:txBody>
      </p:sp>
      <p:sp>
        <p:nvSpPr>
          <p:cNvPr id="3" name="Content Placeholder 2">
            <a:extLst>
              <a:ext uri="{FF2B5EF4-FFF2-40B4-BE49-F238E27FC236}">
                <a16:creationId xmlns:a16="http://schemas.microsoft.com/office/drawing/2014/main" id="{89C19579-5820-416F-865B-9B3635BC3160}"/>
              </a:ext>
            </a:extLst>
          </p:cNvPr>
          <p:cNvSpPr>
            <a:spLocks noGrp="1"/>
          </p:cNvSpPr>
          <p:nvPr>
            <p:ph idx="1"/>
          </p:nvPr>
        </p:nvSpPr>
        <p:spPr/>
        <p:txBody>
          <a:bodyPr/>
          <a:lstStyle/>
          <a:p>
            <a:r>
              <a:rPr lang="en-US" dirty="0"/>
              <a:t>Video Games for the vision impaired</a:t>
            </a:r>
          </a:p>
          <a:p>
            <a:endParaRPr lang="en-US" dirty="0"/>
          </a:p>
          <a:p>
            <a:r>
              <a:rPr lang="en-US" dirty="0"/>
              <a:t>VR and MR for the vision impaired</a:t>
            </a:r>
          </a:p>
          <a:p>
            <a:endParaRPr lang="en-US" dirty="0"/>
          </a:p>
          <a:p>
            <a:r>
              <a:rPr lang="en-US" dirty="0"/>
              <a:t>Gaze controlled gaming for people with SSMI</a:t>
            </a:r>
          </a:p>
          <a:p>
            <a:endParaRPr lang="en-US" dirty="0"/>
          </a:p>
        </p:txBody>
      </p:sp>
    </p:spTree>
    <p:extLst>
      <p:ext uri="{BB962C8B-B14F-4D97-AF65-F5344CB8AC3E}">
        <p14:creationId xmlns:p14="http://schemas.microsoft.com/office/powerpoint/2010/main" val="191731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A98DD-6DEF-4030-A3F0-63543248A38B}"/>
              </a:ext>
            </a:extLst>
          </p:cNvPr>
          <p:cNvSpPr>
            <a:spLocks noGrp="1"/>
          </p:cNvSpPr>
          <p:nvPr>
            <p:ph type="title"/>
          </p:nvPr>
        </p:nvSpPr>
        <p:spPr/>
        <p:txBody>
          <a:bodyPr/>
          <a:lstStyle/>
          <a:p>
            <a:pPr algn="ctr"/>
            <a:r>
              <a:rPr lang="en-US" dirty="0"/>
              <a:t>Inviting Involvement of people with vision impairment</a:t>
            </a:r>
          </a:p>
        </p:txBody>
      </p:sp>
      <p:sp>
        <p:nvSpPr>
          <p:cNvPr id="3" name="Content Placeholder 2">
            <a:extLst>
              <a:ext uri="{FF2B5EF4-FFF2-40B4-BE49-F238E27FC236}">
                <a16:creationId xmlns:a16="http://schemas.microsoft.com/office/drawing/2014/main" id="{8869E8B3-2813-45E4-91F4-4FD71EBE22A0}"/>
              </a:ext>
            </a:extLst>
          </p:cNvPr>
          <p:cNvSpPr>
            <a:spLocks noGrp="1"/>
          </p:cNvSpPr>
          <p:nvPr>
            <p:ph idx="1"/>
          </p:nvPr>
        </p:nvSpPr>
        <p:spPr/>
        <p:txBody>
          <a:bodyPr/>
          <a:lstStyle/>
          <a:p>
            <a:r>
              <a:rPr lang="en-US" dirty="0"/>
              <a:t>Contact: </a:t>
            </a:r>
            <a:r>
              <a:rPr lang="en-US" dirty="0">
                <a:hlinkClick r:id="rId2"/>
              </a:rPr>
              <a:t>manohar.Swaminathan@microsoft.com</a:t>
            </a:r>
            <a:endParaRPr lang="en-US" dirty="0"/>
          </a:p>
          <a:p>
            <a:pPr marL="0" indent="0">
              <a:buNone/>
            </a:pPr>
            <a:endParaRPr lang="en-US" dirty="0"/>
          </a:p>
        </p:txBody>
      </p:sp>
    </p:spTree>
    <p:extLst>
      <p:ext uri="{BB962C8B-B14F-4D97-AF65-F5344CB8AC3E}">
        <p14:creationId xmlns:p14="http://schemas.microsoft.com/office/powerpoint/2010/main" val="1293202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2572531"/>
            <a:ext cx="12192000" cy="42854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1218768"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a:xfrm>
            <a:off x="558800" y="3296642"/>
            <a:ext cx="3291840" cy="2912399"/>
          </a:xfrm>
          <a:prstGeom prst="rect">
            <a:avLst/>
          </a:prstGeom>
        </p:spPr>
        <p:txBody>
          <a:bodyPr lIns="0" tIns="0" rIns="0" bIns="0">
            <a:noAutofit/>
          </a:bodyPr>
          <a:lstStyle/>
          <a:p>
            <a:r>
              <a:rPr lang="en-US" sz="1867" b="1" spc="-40" dirty="0"/>
              <a:t>Recognize exclusion</a:t>
            </a:r>
          </a:p>
          <a:p>
            <a:r>
              <a:rPr lang="en-US" sz="1867" dirty="0"/>
              <a:t>Exclusion happens when we solve problems using our own biases. Seek out those exclusions, and use them as opportunities to create new ideas and inclusive designs. </a:t>
            </a:r>
          </a:p>
        </p:txBody>
      </p:sp>
      <p:sp>
        <p:nvSpPr>
          <p:cNvPr id="3" name="Rectangle 2"/>
          <p:cNvSpPr/>
          <p:nvPr/>
        </p:nvSpPr>
        <p:spPr>
          <a:xfrm>
            <a:off x="4450080" y="3296643"/>
            <a:ext cx="3291840" cy="2912399"/>
          </a:xfrm>
          <a:prstGeom prst="rect">
            <a:avLst/>
          </a:prstGeom>
        </p:spPr>
        <p:txBody>
          <a:bodyPr lIns="0" tIns="0" rIns="0" bIns="0">
            <a:noAutofit/>
          </a:bodyPr>
          <a:lstStyle/>
          <a:p>
            <a:r>
              <a:rPr lang="en-US" sz="1867" b="1" spc="-40" dirty="0"/>
              <a:t>Learn from diversity</a:t>
            </a:r>
          </a:p>
          <a:p>
            <a:r>
              <a:rPr lang="en-US" sz="1867" dirty="0"/>
              <a:t>Human beings are the real experts in adapting to diversity. Inclusive design puts people in the center from the very start of the process, and those fresh, diverse perspectives are the key to true insight. </a:t>
            </a:r>
          </a:p>
        </p:txBody>
      </p:sp>
      <p:sp>
        <p:nvSpPr>
          <p:cNvPr id="2" name="Rectangle 1"/>
          <p:cNvSpPr/>
          <p:nvPr/>
        </p:nvSpPr>
        <p:spPr>
          <a:xfrm>
            <a:off x="8341360" y="3296643"/>
            <a:ext cx="3291840" cy="2912399"/>
          </a:xfrm>
          <a:prstGeom prst="rect">
            <a:avLst/>
          </a:prstGeom>
        </p:spPr>
        <p:txBody>
          <a:bodyPr lIns="0" tIns="0" rIns="0" bIns="0">
            <a:noAutofit/>
          </a:bodyPr>
          <a:lstStyle/>
          <a:p>
            <a:r>
              <a:rPr lang="en-US" sz="1867" b="1" spc="-40" dirty="0"/>
              <a:t>Solve for one, extend to many</a:t>
            </a:r>
          </a:p>
          <a:p>
            <a:r>
              <a:rPr lang="en-US" sz="1867" dirty="0"/>
              <a:t>Everyone has abilities, and limits to those abilities. Designing for people with permanent disabilities actually results in designs that benefit people universally. Constraints are a beautiful thing. </a:t>
            </a:r>
          </a:p>
        </p:txBody>
      </p:sp>
      <p:sp>
        <p:nvSpPr>
          <p:cNvPr id="8" name="Title 7" hidden="1"/>
          <p:cNvSpPr>
            <a:spLocks noGrp="1"/>
          </p:cNvSpPr>
          <p:nvPr>
            <p:ph type="title"/>
          </p:nvPr>
        </p:nvSpPr>
        <p:spPr/>
        <p:txBody>
          <a:bodyPr/>
          <a:lstStyle/>
          <a:p>
            <a:r>
              <a:rPr lang="en-US" dirty="0"/>
              <a:t>Principles of Inclusive design at Microsoft</a:t>
            </a:r>
          </a:p>
        </p:txBody>
      </p:sp>
      <p:sp>
        <p:nvSpPr>
          <p:cNvPr id="13" name="TextBox 12">
            <a:extLst>
              <a:ext uri="{FF2B5EF4-FFF2-40B4-BE49-F238E27FC236}">
                <a16:creationId xmlns:a16="http://schemas.microsoft.com/office/drawing/2014/main" id="{CA5AC5EC-074F-4FBA-9C60-9E70EB504045}"/>
              </a:ext>
            </a:extLst>
          </p:cNvPr>
          <p:cNvSpPr txBox="1"/>
          <p:nvPr/>
        </p:nvSpPr>
        <p:spPr>
          <a:xfrm>
            <a:off x="3850641" y="1341120"/>
            <a:ext cx="5164106" cy="1015663"/>
          </a:xfrm>
          <a:prstGeom prst="rect">
            <a:avLst/>
          </a:prstGeom>
          <a:noFill/>
        </p:spPr>
        <p:txBody>
          <a:bodyPr wrap="none" rtlCol="0">
            <a:spAutoFit/>
          </a:bodyPr>
          <a:lstStyle/>
          <a:p>
            <a:r>
              <a:rPr lang="en-US" sz="6000" dirty="0"/>
              <a:t>Inclusive Design</a:t>
            </a:r>
          </a:p>
        </p:txBody>
      </p:sp>
    </p:spTree>
    <p:extLst>
      <p:ext uri="{BB962C8B-B14F-4D97-AF65-F5344CB8AC3E}">
        <p14:creationId xmlns:p14="http://schemas.microsoft.com/office/powerpoint/2010/main" val="2051186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E922-15BE-42C0-B4F3-F8EEC7644EF9}"/>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7527E569-515D-4BFC-B2BE-3491756D833F}"/>
              </a:ext>
            </a:extLst>
          </p:cNvPr>
          <p:cNvSpPr>
            <a:spLocks noGrp="1"/>
          </p:cNvSpPr>
          <p:nvPr>
            <p:ph idx="1"/>
          </p:nvPr>
        </p:nvSpPr>
        <p:spPr/>
        <p:txBody>
          <a:bodyPr/>
          <a:lstStyle/>
          <a:p>
            <a:endParaRPr lang="en-US" dirty="0"/>
          </a:p>
          <a:p>
            <a:endParaRPr lang="en-US" dirty="0"/>
          </a:p>
          <a:p>
            <a:r>
              <a:rPr lang="en-US" dirty="0"/>
              <a:t>Any Questions?</a:t>
            </a:r>
          </a:p>
        </p:txBody>
      </p:sp>
    </p:spTree>
    <p:extLst>
      <p:ext uri="{BB962C8B-B14F-4D97-AF65-F5344CB8AC3E}">
        <p14:creationId xmlns:p14="http://schemas.microsoft.com/office/powerpoint/2010/main" val="187475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5D58-53C6-4A7E-B310-9D011E5671DF}"/>
              </a:ext>
            </a:extLst>
          </p:cNvPr>
          <p:cNvSpPr>
            <a:spLocks noGrp="1"/>
          </p:cNvSpPr>
          <p:nvPr>
            <p:ph type="title"/>
          </p:nvPr>
        </p:nvSpPr>
        <p:spPr/>
        <p:txBody>
          <a:bodyPr/>
          <a:lstStyle/>
          <a:p>
            <a:r>
              <a:rPr lang="en-US" dirty="0"/>
              <a:t>Microsoft Research India: Brief overview</a:t>
            </a:r>
          </a:p>
        </p:txBody>
      </p:sp>
      <p:sp>
        <p:nvSpPr>
          <p:cNvPr id="4" name="Content Placeholder 2">
            <a:extLst>
              <a:ext uri="{FF2B5EF4-FFF2-40B4-BE49-F238E27FC236}">
                <a16:creationId xmlns:a16="http://schemas.microsoft.com/office/drawing/2014/main" id="{80AA9CB6-C8B2-42D2-B96B-62F0872C839B}"/>
              </a:ext>
            </a:extLst>
          </p:cNvPr>
          <p:cNvSpPr>
            <a:spLocks noGrp="1"/>
          </p:cNvSpPr>
          <p:nvPr>
            <p:ph idx="1"/>
          </p:nvPr>
        </p:nvSpPr>
        <p:spPr/>
        <p:txBody>
          <a:bodyPr>
            <a:normAutofit/>
          </a:bodyPr>
          <a:lstStyle/>
          <a:p>
            <a:r>
              <a:rPr lang="en-US" dirty="0"/>
              <a:t>~40 PhD researchers from all over the world (mostly CS + some social science)</a:t>
            </a:r>
          </a:p>
          <a:p>
            <a:r>
              <a:rPr lang="en-US" dirty="0"/>
              <a:t>~15 engineers and applied scientists</a:t>
            </a:r>
          </a:p>
          <a:p>
            <a:r>
              <a:rPr lang="en-US" dirty="0"/>
              <a:t>~3 program managers </a:t>
            </a:r>
          </a:p>
          <a:p>
            <a:r>
              <a:rPr lang="en-US" dirty="0"/>
              <a:t>~5 post-doctoral scholars </a:t>
            </a:r>
            <a:br>
              <a:rPr lang="en-US" dirty="0"/>
            </a:br>
            <a:r>
              <a:rPr lang="en-US" dirty="0"/>
              <a:t>(1-2 years)</a:t>
            </a:r>
          </a:p>
          <a:p>
            <a:r>
              <a:rPr lang="en-US" dirty="0"/>
              <a:t>~30 pre-doctoral research fellows (1-2 years)</a:t>
            </a:r>
          </a:p>
          <a:p>
            <a:r>
              <a:rPr lang="en-US" dirty="0"/>
              <a:t>~90 interns/year: students from bachelors, masters and PhD programs (3 – 6 months)</a:t>
            </a:r>
          </a:p>
          <a:p>
            <a:endParaRPr lang="en-US" dirty="0"/>
          </a:p>
          <a:p>
            <a:pPr marL="0" indent="0">
              <a:buNone/>
            </a:pPr>
            <a:endParaRPr lang="en-US" dirty="0"/>
          </a:p>
        </p:txBody>
      </p:sp>
    </p:spTree>
    <p:extLst>
      <p:ext uri="{BB962C8B-B14F-4D97-AF65-F5344CB8AC3E}">
        <p14:creationId xmlns:p14="http://schemas.microsoft.com/office/powerpoint/2010/main" val="1113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 and vectors of impact</a:t>
            </a:r>
          </a:p>
        </p:txBody>
      </p:sp>
      <p:sp>
        <p:nvSpPr>
          <p:cNvPr id="3" name="Content Placeholder 2"/>
          <p:cNvSpPr>
            <a:spLocks noGrp="1"/>
          </p:cNvSpPr>
          <p:nvPr>
            <p:ph idx="1"/>
          </p:nvPr>
        </p:nvSpPr>
        <p:spPr>
          <a:xfrm>
            <a:off x="838200" y="1562153"/>
            <a:ext cx="10515600" cy="2699880"/>
          </a:xfrm>
        </p:spPr>
        <p:style>
          <a:lnRef idx="1">
            <a:schemeClr val="accent5"/>
          </a:lnRef>
          <a:fillRef idx="3">
            <a:schemeClr val="accent5"/>
          </a:fillRef>
          <a:effectRef idx="2">
            <a:schemeClr val="accent5"/>
          </a:effectRef>
          <a:fontRef idx="minor">
            <a:schemeClr val="lt1"/>
          </a:fontRef>
        </p:style>
        <p:txBody>
          <a:bodyPr>
            <a:normAutofit/>
          </a:bodyPr>
          <a:lstStyle/>
          <a:p>
            <a:pPr marL="0" indent="0">
              <a:buNone/>
            </a:pPr>
            <a:r>
              <a:rPr lang="en-US" b="1" u="sng" dirty="0"/>
              <a:t>Our work</a:t>
            </a:r>
          </a:p>
          <a:p>
            <a:pPr marL="457200" indent="-457200"/>
            <a:r>
              <a:rPr lang="en-US" dirty="0"/>
              <a:t>Foundations (Algorithms, complexity, cryptography)</a:t>
            </a:r>
          </a:p>
          <a:p>
            <a:pPr marL="457200" indent="-457200"/>
            <a:r>
              <a:rPr lang="en-US" dirty="0"/>
              <a:t>Machine Learning &amp; AI</a:t>
            </a:r>
          </a:p>
          <a:p>
            <a:pPr marL="457200" indent="-457200"/>
            <a:r>
              <a:rPr lang="en-US" dirty="0"/>
              <a:t>Systems (PL, Networking, Distributed Systems, Security, Privacy)</a:t>
            </a:r>
          </a:p>
          <a:p>
            <a:pPr marL="457200" indent="-457200"/>
            <a:r>
              <a:rPr lang="en-US" dirty="0"/>
              <a:t>Technology For Emerging Markets</a:t>
            </a:r>
          </a:p>
          <a:p>
            <a:pPr marL="0" indent="0">
              <a:buNone/>
            </a:pPr>
            <a:endParaRPr lang="en-US" dirty="0"/>
          </a:p>
        </p:txBody>
      </p:sp>
      <p:sp>
        <p:nvSpPr>
          <p:cNvPr id="4" name="TextBox 3"/>
          <p:cNvSpPr txBox="1"/>
          <p:nvPr/>
        </p:nvSpPr>
        <p:spPr>
          <a:xfrm>
            <a:off x="838200" y="4494509"/>
            <a:ext cx="10515600" cy="2231755"/>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b="1" u="sng"/>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Our vectors of impact</a:t>
            </a:r>
          </a:p>
          <a:p>
            <a:pPr marL="457200" indent="-457200">
              <a:buFont typeface="Arial" panose="020B0604020202020204" pitchFamily="34" charset="0"/>
              <a:buChar char="•"/>
            </a:pPr>
            <a:r>
              <a:rPr lang="en-US" b="0" u="none" dirty="0"/>
              <a:t>Research impact</a:t>
            </a:r>
          </a:p>
          <a:p>
            <a:pPr marL="457200" indent="-457200">
              <a:buFont typeface="Arial" panose="020B0604020202020204" pitchFamily="34" charset="0"/>
              <a:buChar char="•"/>
            </a:pPr>
            <a:r>
              <a:rPr lang="en-US" b="0" u="none" dirty="0"/>
              <a:t>Company impact</a:t>
            </a:r>
          </a:p>
          <a:p>
            <a:pPr marL="457200" indent="-457200">
              <a:buFont typeface="Arial" panose="020B0604020202020204" pitchFamily="34" charset="0"/>
              <a:buChar char="•"/>
            </a:pPr>
            <a:r>
              <a:rPr lang="en-US" b="0" u="none" dirty="0"/>
              <a:t>Societal impact</a:t>
            </a:r>
          </a:p>
          <a:p>
            <a:endParaRPr lang="en-IN" dirty="0"/>
          </a:p>
        </p:txBody>
      </p:sp>
    </p:spTree>
    <p:extLst>
      <p:ext uri="{BB962C8B-B14F-4D97-AF65-F5344CB8AC3E}">
        <p14:creationId xmlns:p14="http://schemas.microsoft.com/office/powerpoint/2010/main" val="1191527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1C32-51F6-4FD5-B4E2-D25A7B12D7C8}"/>
              </a:ext>
            </a:extLst>
          </p:cNvPr>
          <p:cNvSpPr>
            <a:spLocks noGrp="1"/>
          </p:cNvSpPr>
          <p:nvPr>
            <p:ph type="title"/>
          </p:nvPr>
        </p:nvSpPr>
        <p:spPr/>
        <p:txBody>
          <a:bodyPr/>
          <a:lstStyle/>
          <a:p>
            <a:r>
              <a:rPr lang="en-US" dirty="0"/>
              <a:t>Technologies For Emerging markets</a:t>
            </a:r>
          </a:p>
        </p:txBody>
      </p:sp>
      <p:sp>
        <p:nvSpPr>
          <p:cNvPr id="3" name="Content Placeholder 2">
            <a:extLst>
              <a:ext uri="{FF2B5EF4-FFF2-40B4-BE49-F238E27FC236}">
                <a16:creationId xmlns:a16="http://schemas.microsoft.com/office/drawing/2014/main" id="{653FB8DA-A28E-4A43-A015-357DDF99A731}"/>
              </a:ext>
            </a:extLst>
          </p:cNvPr>
          <p:cNvSpPr>
            <a:spLocks noGrp="1"/>
          </p:cNvSpPr>
          <p:nvPr>
            <p:ph idx="1"/>
          </p:nvPr>
        </p:nvSpPr>
        <p:spPr/>
        <p:txBody>
          <a:bodyPr>
            <a:normAutofit fontScale="70000" lnSpcReduction="20000"/>
          </a:bodyPr>
          <a:lstStyle/>
          <a:p>
            <a:pPr marL="0" lvl="0" indent="0"/>
            <a:r>
              <a:rPr lang="en-US" sz="4100" b="1" dirty="0">
                <a:solidFill>
                  <a:schemeClr val="tx1">
                    <a:lumMod val="75000"/>
                    <a:lumOff val="25000"/>
                  </a:schemeClr>
                </a:solidFill>
              </a:rPr>
              <a:t>Understand</a:t>
            </a:r>
          </a:p>
          <a:p>
            <a:pPr lvl="1"/>
            <a:r>
              <a:rPr lang="en-US" sz="5000" dirty="0"/>
              <a:t>existing and potential technology users in developing communities.</a:t>
            </a:r>
          </a:p>
          <a:p>
            <a:pPr lvl="0"/>
            <a:r>
              <a:rPr lang="en-US" sz="4100" b="1" dirty="0">
                <a:solidFill>
                  <a:schemeClr val="tx1">
                    <a:lumMod val="75000"/>
                    <a:lumOff val="25000"/>
                  </a:schemeClr>
                </a:solidFill>
              </a:rPr>
              <a:t>Design</a:t>
            </a:r>
          </a:p>
          <a:p>
            <a:pPr lvl="1"/>
            <a:r>
              <a:rPr lang="en-US" sz="5000" dirty="0">
                <a:cs typeface="Calibri Light"/>
              </a:rPr>
              <a:t> build and </a:t>
            </a:r>
            <a:r>
              <a:rPr lang="en-US" sz="5000" dirty="0"/>
              <a:t>evaluate technology and systems that contribute to socio-economic development.</a:t>
            </a:r>
          </a:p>
          <a:p>
            <a:pPr lvl="0"/>
            <a:r>
              <a:rPr lang="en-US" sz="4600" b="1" dirty="0">
                <a:solidFill>
                  <a:schemeClr val="tx1">
                    <a:lumMod val="75000"/>
                    <a:lumOff val="25000"/>
                  </a:schemeClr>
                </a:solidFill>
              </a:rPr>
              <a:t>Collaborate</a:t>
            </a:r>
          </a:p>
          <a:p>
            <a:pPr lvl="1"/>
            <a:r>
              <a:rPr lang="en-US" sz="5000" dirty="0"/>
              <a:t>with development organizations, governments, academics and industry for large-scale impact.</a:t>
            </a:r>
          </a:p>
          <a:p>
            <a:endParaRPr lang="en-US" dirty="0"/>
          </a:p>
        </p:txBody>
      </p:sp>
    </p:spTree>
    <p:extLst>
      <p:ext uri="{BB962C8B-B14F-4D97-AF65-F5344CB8AC3E}">
        <p14:creationId xmlns:p14="http://schemas.microsoft.com/office/powerpoint/2010/main" val="153982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FA0B-E55B-4F2F-902F-77C2A3B25065}"/>
              </a:ext>
            </a:extLst>
          </p:cNvPr>
          <p:cNvSpPr>
            <a:spLocks noGrp="1"/>
          </p:cNvSpPr>
          <p:nvPr>
            <p:ph type="title"/>
          </p:nvPr>
        </p:nvSpPr>
        <p:spPr>
          <a:xfrm>
            <a:off x="833002" y="365125"/>
            <a:ext cx="10520702" cy="1325563"/>
          </a:xfrm>
        </p:spPr>
        <p:txBody>
          <a:bodyPr>
            <a:normAutofit/>
          </a:bodyPr>
          <a:lstStyle/>
          <a:p>
            <a:r>
              <a:rPr lang="en-US" dirty="0"/>
              <a:t>My Bio</a:t>
            </a:r>
          </a:p>
        </p:txBody>
      </p:sp>
      <p:sp>
        <p:nvSpPr>
          <p:cNvPr id="3" name="Content Placeholder 2">
            <a:extLst>
              <a:ext uri="{FF2B5EF4-FFF2-40B4-BE49-F238E27FC236}">
                <a16:creationId xmlns:a16="http://schemas.microsoft.com/office/drawing/2014/main" id="{E356A66E-AD71-4549-A146-00FE7F9F47A4}"/>
              </a:ext>
            </a:extLst>
          </p:cNvPr>
          <p:cNvSpPr>
            <a:spLocks noGrp="1"/>
          </p:cNvSpPr>
          <p:nvPr>
            <p:ph idx="1"/>
          </p:nvPr>
        </p:nvSpPr>
        <p:spPr>
          <a:xfrm>
            <a:off x="838201" y="2022601"/>
            <a:ext cx="10515598" cy="4154361"/>
          </a:xfrm>
        </p:spPr>
        <p:txBody>
          <a:bodyPr>
            <a:normAutofit/>
          </a:bodyPr>
          <a:lstStyle/>
          <a:p>
            <a:r>
              <a:rPr lang="en-US" sz="1900" dirty="0"/>
              <a:t>UG in Electronics, Masters in Electrical Engineering (IISc, Bangalore)</a:t>
            </a:r>
          </a:p>
          <a:p>
            <a:r>
              <a:rPr lang="en-US" sz="1900" dirty="0"/>
              <a:t>PhD Computer Science, Brown University</a:t>
            </a:r>
          </a:p>
          <a:p>
            <a:r>
              <a:rPr lang="en-US" sz="1900" dirty="0"/>
              <a:t>Tenure-track faculty UNC ( 1988-90)</a:t>
            </a:r>
          </a:p>
          <a:p>
            <a:r>
              <a:rPr lang="en-US" sz="1900" dirty="0"/>
              <a:t>Faculty at Indian Institute of Science (1990-2005)</a:t>
            </a:r>
          </a:p>
          <a:p>
            <a:r>
              <a:rPr lang="en-US" sz="1900" dirty="0"/>
              <a:t>Co-founder and CEO </a:t>
            </a:r>
            <a:r>
              <a:rPr lang="en-US" sz="1900" dirty="0" err="1"/>
              <a:t>PicoPeta</a:t>
            </a:r>
            <a:r>
              <a:rPr lang="en-US" sz="1900" dirty="0"/>
              <a:t> </a:t>
            </a:r>
            <a:r>
              <a:rPr lang="en-US" sz="1900" dirty="0" err="1"/>
              <a:t>Simputers</a:t>
            </a:r>
            <a:r>
              <a:rPr lang="en-US" sz="1900" dirty="0"/>
              <a:t> Pvt Ltd (2001-2006)</a:t>
            </a:r>
          </a:p>
          <a:p>
            <a:pPr lvl="1"/>
            <a:r>
              <a:rPr lang="en-US" sz="1900" dirty="0" err="1"/>
              <a:t>Simputer</a:t>
            </a:r>
            <a:r>
              <a:rPr lang="en-US" sz="1900"/>
              <a:t>: Linux </a:t>
            </a:r>
            <a:r>
              <a:rPr lang="en-US" sz="1900" dirty="0"/>
              <a:t>handheld device for the Indian market</a:t>
            </a:r>
          </a:p>
          <a:p>
            <a:r>
              <a:rPr lang="en-US" sz="1900" dirty="0"/>
              <a:t>Co-founder Strand Lifesciences (</a:t>
            </a:r>
            <a:r>
              <a:rPr lang="en-US" sz="1900" dirty="0">
                <a:hlinkClick r:id="rId2"/>
              </a:rPr>
              <a:t>www.strandls.com</a:t>
            </a:r>
            <a:r>
              <a:rPr lang="en-US" sz="1900" dirty="0"/>
              <a:t>) (2000- )</a:t>
            </a:r>
          </a:p>
          <a:p>
            <a:pPr lvl="1"/>
            <a:r>
              <a:rPr lang="en-US" sz="1900" dirty="0"/>
              <a:t>Genomics based personal medicine company</a:t>
            </a:r>
          </a:p>
          <a:p>
            <a:r>
              <a:rPr lang="en-US" sz="1900" dirty="0"/>
              <a:t>Co-founder jed-i.in (Joy of engineering, design, and innovation) (2009-2015)</a:t>
            </a:r>
          </a:p>
          <a:p>
            <a:pPr lvl="1"/>
            <a:r>
              <a:rPr lang="en-US" sz="1900" dirty="0"/>
              <a:t>Enhancing engineering education in India</a:t>
            </a:r>
          </a:p>
          <a:p>
            <a:r>
              <a:rPr lang="en-US" sz="1900" dirty="0"/>
              <a:t>Senior researcher at Microsoft Research India (since Dec 2015)</a:t>
            </a:r>
          </a:p>
        </p:txBody>
      </p:sp>
    </p:spTree>
    <p:extLst>
      <p:ext uri="{BB962C8B-B14F-4D97-AF65-F5344CB8AC3E}">
        <p14:creationId xmlns:p14="http://schemas.microsoft.com/office/powerpoint/2010/main" val="21520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850C-CFE5-48EB-957F-6556AEB9D343}"/>
              </a:ext>
            </a:extLst>
          </p:cNvPr>
          <p:cNvSpPr>
            <a:spLocks noGrp="1"/>
          </p:cNvSpPr>
          <p:nvPr>
            <p:ph type="title"/>
          </p:nvPr>
        </p:nvSpPr>
        <p:spPr/>
        <p:txBody>
          <a:bodyPr/>
          <a:lstStyle/>
          <a:p>
            <a:r>
              <a:rPr lang="en-US" dirty="0"/>
              <a:t>Virtual Reality</a:t>
            </a:r>
          </a:p>
        </p:txBody>
      </p:sp>
      <p:sp>
        <p:nvSpPr>
          <p:cNvPr id="3" name="Content Placeholder 2">
            <a:extLst>
              <a:ext uri="{FF2B5EF4-FFF2-40B4-BE49-F238E27FC236}">
                <a16:creationId xmlns:a16="http://schemas.microsoft.com/office/drawing/2014/main" id="{CFBC37E6-76DD-4645-A61E-587D0B32B3A7}"/>
              </a:ext>
            </a:extLst>
          </p:cNvPr>
          <p:cNvSpPr>
            <a:spLocks noGrp="1"/>
          </p:cNvSpPr>
          <p:nvPr>
            <p:ph idx="1"/>
          </p:nvPr>
        </p:nvSpPr>
        <p:spPr/>
        <p:txBody>
          <a:bodyPr/>
          <a:lstStyle/>
          <a:p>
            <a:r>
              <a:rPr lang="en-US" dirty="0"/>
              <a:t>Realistic simulations of all sensory perceptions to create an illusion of reality</a:t>
            </a:r>
          </a:p>
          <a:p>
            <a:pPr lvl="1"/>
            <a:r>
              <a:rPr lang="en-US" dirty="0"/>
              <a:t>Vision</a:t>
            </a:r>
          </a:p>
          <a:p>
            <a:pPr lvl="1"/>
            <a:r>
              <a:rPr lang="en-US" dirty="0"/>
              <a:t>Hearing</a:t>
            </a:r>
          </a:p>
          <a:p>
            <a:pPr lvl="1"/>
            <a:r>
              <a:rPr lang="en-US" dirty="0"/>
              <a:t>Touch (haptics)</a:t>
            </a:r>
          </a:p>
          <a:p>
            <a:pPr lvl="1"/>
            <a:r>
              <a:rPr lang="en-US" dirty="0"/>
              <a:t>Smell</a:t>
            </a:r>
          </a:p>
          <a:p>
            <a:pPr lvl="1"/>
            <a:r>
              <a:rPr lang="en-US" dirty="0"/>
              <a:t>Taste</a:t>
            </a:r>
          </a:p>
          <a:p>
            <a:pPr lvl="1"/>
            <a:r>
              <a:rPr lang="en-US" dirty="0"/>
              <a:t>Proprioception</a:t>
            </a:r>
          </a:p>
          <a:p>
            <a:pPr lvl="1"/>
            <a:endParaRPr lang="en-US" dirty="0"/>
          </a:p>
          <a:p>
            <a:r>
              <a:rPr lang="en-US" dirty="0"/>
              <a:t>Major technology buzz today around Virtual Reality and Mixed Reality</a:t>
            </a:r>
          </a:p>
        </p:txBody>
      </p:sp>
    </p:spTree>
    <p:extLst>
      <p:ext uri="{BB962C8B-B14F-4D97-AF65-F5344CB8AC3E}">
        <p14:creationId xmlns:p14="http://schemas.microsoft.com/office/powerpoint/2010/main" val="262493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ED90-0D6F-49B2-B0D8-D033C6091921}"/>
              </a:ext>
            </a:extLst>
          </p:cNvPr>
          <p:cNvSpPr>
            <a:spLocks noGrp="1"/>
          </p:cNvSpPr>
          <p:nvPr>
            <p:ph type="title"/>
          </p:nvPr>
        </p:nvSpPr>
        <p:spPr/>
        <p:txBody>
          <a:bodyPr/>
          <a:lstStyle/>
          <a:p>
            <a:r>
              <a:rPr lang="en-US" dirty="0"/>
              <a:t>Virtual Haircut</a:t>
            </a:r>
          </a:p>
        </p:txBody>
      </p:sp>
      <p:sp>
        <p:nvSpPr>
          <p:cNvPr id="3" name="Content Placeholder 2">
            <a:extLst>
              <a:ext uri="{FF2B5EF4-FFF2-40B4-BE49-F238E27FC236}">
                <a16:creationId xmlns:a16="http://schemas.microsoft.com/office/drawing/2014/main" id="{19EAE4B2-1442-4AE6-81A4-136D0303C603}"/>
              </a:ext>
            </a:extLst>
          </p:cNvPr>
          <p:cNvSpPr>
            <a:spLocks noGrp="1"/>
          </p:cNvSpPr>
          <p:nvPr>
            <p:ph idx="1"/>
          </p:nvPr>
        </p:nvSpPr>
        <p:spPr/>
        <p:txBody>
          <a:bodyPr/>
          <a:lstStyle/>
          <a:p>
            <a:r>
              <a:rPr lang="en-US" dirty="0">
                <a:hlinkClick r:id="rId2"/>
              </a:rPr>
              <a:t> 3D Sound haircut: Need headphones</a:t>
            </a:r>
            <a:endParaRPr lang="en-US" dirty="0"/>
          </a:p>
        </p:txBody>
      </p:sp>
      <p:sp>
        <p:nvSpPr>
          <p:cNvPr id="4" name="TextBox 3">
            <a:extLst>
              <a:ext uri="{FF2B5EF4-FFF2-40B4-BE49-F238E27FC236}">
                <a16:creationId xmlns:a16="http://schemas.microsoft.com/office/drawing/2014/main" id="{32D53DC9-37A2-4B56-B74B-A8EE63588D08}"/>
              </a:ext>
            </a:extLst>
          </p:cNvPr>
          <p:cNvSpPr txBox="1"/>
          <p:nvPr/>
        </p:nvSpPr>
        <p:spPr>
          <a:xfrm>
            <a:off x="925483" y="3147753"/>
            <a:ext cx="5568127" cy="923330"/>
          </a:xfrm>
          <a:prstGeom prst="rect">
            <a:avLst/>
          </a:prstGeom>
          <a:noFill/>
        </p:spPr>
        <p:txBody>
          <a:bodyPr wrap="none" rtlCol="0">
            <a:spAutoFit/>
          </a:bodyPr>
          <a:lstStyle/>
          <a:p>
            <a:r>
              <a:rPr lang="en-US" dirty="0"/>
              <a:t>What was your experience?  </a:t>
            </a:r>
          </a:p>
          <a:p>
            <a:r>
              <a:rPr lang="en-US" dirty="0"/>
              <a:t>Did you perceive yourself to be seated in a chair with the </a:t>
            </a:r>
          </a:p>
          <a:p>
            <a:r>
              <a:rPr lang="en-US" dirty="0"/>
              <a:t>hairdresser moving around you and chatting?</a:t>
            </a:r>
          </a:p>
        </p:txBody>
      </p:sp>
    </p:spTree>
    <p:extLst>
      <p:ext uri="{BB962C8B-B14F-4D97-AF65-F5344CB8AC3E}">
        <p14:creationId xmlns:p14="http://schemas.microsoft.com/office/powerpoint/2010/main" val="295852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0A8E-DE91-4811-ABD7-37A4F65F6C1D}"/>
              </a:ext>
            </a:extLst>
          </p:cNvPr>
          <p:cNvSpPr>
            <a:spLocks noGrp="1"/>
          </p:cNvSpPr>
          <p:nvPr>
            <p:ph type="title"/>
          </p:nvPr>
        </p:nvSpPr>
        <p:spPr/>
        <p:txBody>
          <a:bodyPr/>
          <a:lstStyle/>
          <a:p>
            <a:r>
              <a:rPr lang="en-US" dirty="0"/>
              <a:t>Spatial Audio</a:t>
            </a:r>
          </a:p>
        </p:txBody>
      </p:sp>
      <p:sp>
        <p:nvSpPr>
          <p:cNvPr id="3" name="Content Placeholder 2">
            <a:extLst>
              <a:ext uri="{FF2B5EF4-FFF2-40B4-BE49-F238E27FC236}">
                <a16:creationId xmlns:a16="http://schemas.microsoft.com/office/drawing/2014/main" id="{E5AFC0C3-73B8-4B0E-99AF-7015B2EE950C}"/>
              </a:ext>
            </a:extLst>
          </p:cNvPr>
          <p:cNvSpPr>
            <a:spLocks noGrp="1"/>
          </p:cNvSpPr>
          <p:nvPr>
            <p:ph idx="1"/>
          </p:nvPr>
        </p:nvSpPr>
        <p:spPr/>
        <p:txBody>
          <a:bodyPr/>
          <a:lstStyle/>
          <a:p>
            <a:r>
              <a:rPr lang="en-US" dirty="0"/>
              <a:t>Using signal processing techniques, it is possible to fake the direction of an incoming sound source and its distance to the ear. </a:t>
            </a:r>
          </a:p>
          <a:p>
            <a:r>
              <a:rPr lang="en-US" dirty="0"/>
              <a:t>Make a normal sound clip sound like it is emanating from a point in space. </a:t>
            </a:r>
          </a:p>
          <a:p>
            <a:r>
              <a:rPr lang="en-US" dirty="0"/>
              <a:t>Head Related Transfer Function </a:t>
            </a:r>
          </a:p>
          <a:p>
            <a:pPr lvl="1"/>
            <a:r>
              <a:rPr lang="en-US" dirty="0"/>
              <a:t>Inter-aural time delay </a:t>
            </a:r>
          </a:p>
          <a:p>
            <a:pPr lvl="1"/>
            <a:r>
              <a:rPr lang="en-US" dirty="0"/>
              <a:t>Spectral effects</a:t>
            </a:r>
          </a:p>
        </p:txBody>
      </p:sp>
    </p:spTree>
    <p:extLst>
      <p:ext uri="{BB962C8B-B14F-4D97-AF65-F5344CB8AC3E}">
        <p14:creationId xmlns:p14="http://schemas.microsoft.com/office/powerpoint/2010/main" val="2362497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850C-CFE5-48EB-957F-6556AEB9D343}"/>
              </a:ext>
            </a:extLst>
          </p:cNvPr>
          <p:cNvSpPr>
            <a:spLocks noGrp="1"/>
          </p:cNvSpPr>
          <p:nvPr>
            <p:ph type="title"/>
          </p:nvPr>
        </p:nvSpPr>
        <p:spPr/>
        <p:txBody>
          <a:bodyPr/>
          <a:lstStyle/>
          <a:p>
            <a:r>
              <a:rPr lang="en-US" dirty="0"/>
              <a:t>Virtual Reality</a:t>
            </a:r>
          </a:p>
        </p:txBody>
      </p:sp>
      <p:sp>
        <p:nvSpPr>
          <p:cNvPr id="3" name="Content Placeholder 2">
            <a:extLst>
              <a:ext uri="{FF2B5EF4-FFF2-40B4-BE49-F238E27FC236}">
                <a16:creationId xmlns:a16="http://schemas.microsoft.com/office/drawing/2014/main" id="{CFBC37E6-76DD-4645-A61E-587D0B32B3A7}"/>
              </a:ext>
            </a:extLst>
          </p:cNvPr>
          <p:cNvSpPr>
            <a:spLocks noGrp="1"/>
          </p:cNvSpPr>
          <p:nvPr>
            <p:ph idx="1"/>
          </p:nvPr>
        </p:nvSpPr>
        <p:spPr/>
        <p:txBody>
          <a:bodyPr/>
          <a:lstStyle/>
          <a:p>
            <a:r>
              <a:rPr lang="en-US" dirty="0"/>
              <a:t>Realistic simulations of all sensory perceptions to create an illusion of reality</a:t>
            </a:r>
          </a:p>
          <a:p>
            <a:pPr lvl="1"/>
            <a:r>
              <a:rPr lang="en-US" dirty="0"/>
              <a:t>Vision</a:t>
            </a:r>
          </a:p>
          <a:p>
            <a:pPr lvl="1"/>
            <a:r>
              <a:rPr lang="en-US" dirty="0"/>
              <a:t>Hearing</a:t>
            </a:r>
          </a:p>
          <a:p>
            <a:pPr lvl="1"/>
            <a:r>
              <a:rPr lang="en-US" dirty="0"/>
              <a:t>Touch (haptics)</a:t>
            </a:r>
          </a:p>
          <a:p>
            <a:pPr lvl="1"/>
            <a:r>
              <a:rPr lang="en-US" dirty="0"/>
              <a:t>Smell</a:t>
            </a:r>
          </a:p>
          <a:p>
            <a:pPr lvl="1"/>
            <a:r>
              <a:rPr lang="en-US" dirty="0"/>
              <a:t>Taste</a:t>
            </a:r>
          </a:p>
          <a:p>
            <a:pPr lvl="1"/>
            <a:r>
              <a:rPr lang="en-US" dirty="0"/>
              <a:t>Proprioception</a:t>
            </a:r>
          </a:p>
          <a:p>
            <a:pPr lvl="1"/>
            <a:endParaRPr lang="en-US" dirty="0"/>
          </a:p>
          <a:p>
            <a:r>
              <a:rPr lang="en-US" dirty="0"/>
              <a:t>Major technology buzz today around Virtual Reality and Mixed Reality</a:t>
            </a:r>
          </a:p>
        </p:txBody>
      </p:sp>
    </p:spTree>
    <p:extLst>
      <p:ext uri="{BB962C8B-B14F-4D97-AF65-F5344CB8AC3E}">
        <p14:creationId xmlns:p14="http://schemas.microsoft.com/office/powerpoint/2010/main" val="3008627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4599</TotalTime>
  <Words>822</Words>
  <Application>Microsoft Office PowerPoint</Application>
  <PresentationFormat>Widescreen</PresentationFormat>
  <Paragraphs>121</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Segoe UI</vt:lpstr>
      <vt:lpstr>Office Theme</vt:lpstr>
      <vt:lpstr>From Accessibility to Empowerment @ Microsoft Research</vt:lpstr>
      <vt:lpstr>Microsoft Research India: Brief overview</vt:lpstr>
      <vt:lpstr>Our work and vectors of impact</vt:lpstr>
      <vt:lpstr>Technologies For Emerging markets</vt:lpstr>
      <vt:lpstr>My Bio</vt:lpstr>
      <vt:lpstr>Virtual Reality</vt:lpstr>
      <vt:lpstr>Virtual Haircut</vt:lpstr>
      <vt:lpstr>Spatial Audio</vt:lpstr>
      <vt:lpstr>Virtual Reality</vt:lpstr>
      <vt:lpstr>Virtual Reality to Accessibility</vt:lpstr>
      <vt:lpstr>Project AVARE: Audio-augmented Virtual and Real Environments</vt:lpstr>
      <vt:lpstr>Current Projects</vt:lpstr>
      <vt:lpstr>From Accessibility to Empowerment  Through Play and Playfullness</vt:lpstr>
      <vt:lpstr>Inviting Involvement of people with vision impairment</vt:lpstr>
      <vt:lpstr>Principles of Inclusive design at Microsoft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Gaming: India Opportunity</dc:title>
  <dc:creator>Manohar Swaminathan</dc:creator>
  <cp:lastModifiedBy>Manohar Swaminathan</cp:lastModifiedBy>
  <cp:revision>41</cp:revision>
  <dcterms:created xsi:type="dcterms:W3CDTF">2018-03-04T14:05:42Z</dcterms:created>
  <dcterms:modified xsi:type="dcterms:W3CDTF">2018-07-14T10:38:30Z</dcterms:modified>
</cp:coreProperties>
</file>