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60" r:id="rId13"/>
    <p:sldId id="261" r:id="rId14"/>
    <p:sldId id="263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2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89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4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6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59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34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27-Jul-18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79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27-Jul-18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13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27-Jul-18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60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7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61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27-Jul-18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24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371600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 smtClean="0"/>
              <a:t>Inclusion at Higher Education: The Xavier’s Experience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10000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Neha Trivedi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Student with Disability Coordinator: 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St. Xavier’s College (Autonomous) Mumbai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Project Consultant, XRCVC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69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TEACHING LEARNING SUPPORT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 Volunteers for out of class </a:t>
            </a:r>
            <a:r>
              <a:rPr lang="en-US" dirty="0" smtClean="0"/>
              <a:t>support:</a:t>
            </a:r>
          </a:p>
          <a:p>
            <a:r>
              <a:rPr lang="en-US" dirty="0" smtClean="0"/>
              <a:t>Special </a:t>
            </a:r>
            <a:r>
              <a:rPr lang="en-US" dirty="0" smtClean="0"/>
              <a:t>Skill Training where needed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0236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ACCESSIBLE INFRASTRUCTURE SERVICES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Permission to Use Lift</a:t>
            </a:r>
          </a:p>
          <a:p>
            <a:r>
              <a:rPr lang="en-US" dirty="0" smtClean="0"/>
              <a:t>Relocation of Classrooms when the Classrooms are not accessible for wheel chair users. </a:t>
            </a:r>
          </a:p>
        </p:txBody>
      </p:sp>
    </p:spTree>
    <p:extLst>
      <p:ext uri="{BB962C8B-B14F-4D97-AF65-F5344CB8AC3E}">
        <p14:creationId xmlns:p14="http://schemas.microsoft.com/office/powerpoint/2010/main" val="2871533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Resource Centre Operation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Key Services for in house students:</a:t>
            </a:r>
          </a:p>
          <a:p>
            <a:r>
              <a:rPr lang="en-US" dirty="0" smtClean="0"/>
              <a:t>Volunteers: Readers/Tutors/Mentors</a:t>
            </a:r>
          </a:p>
          <a:p>
            <a:r>
              <a:rPr lang="en-US" dirty="0" smtClean="0"/>
              <a:t>Accessible Content Creation</a:t>
            </a:r>
          </a:p>
          <a:p>
            <a:r>
              <a:rPr lang="en-US" dirty="0" smtClean="0"/>
              <a:t>College orientation</a:t>
            </a:r>
          </a:p>
          <a:p>
            <a:r>
              <a:rPr lang="en-US" dirty="0" smtClean="0"/>
              <a:t>Special Skill Training support on need basis</a:t>
            </a:r>
          </a:p>
          <a:p>
            <a:r>
              <a:rPr lang="en-US" dirty="0" smtClean="0"/>
              <a:t>Personal and Family Guidance</a:t>
            </a:r>
          </a:p>
          <a:p>
            <a:r>
              <a:rPr lang="en-US" dirty="0" smtClean="0"/>
              <a:t>AT guidance and Support</a:t>
            </a:r>
          </a:p>
          <a:p>
            <a:r>
              <a:rPr lang="en-US" dirty="0" smtClean="0"/>
              <a:t>Recreation</a:t>
            </a:r>
          </a:p>
          <a:p>
            <a:r>
              <a:rPr lang="en-US" dirty="0" smtClean="0"/>
              <a:t>Advocacy support on need basis.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6920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Key Learnings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Student Volunteers a key to success: Cash Strapped higher education in India. </a:t>
            </a:r>
          </a:p>
          <a:p>
            <a:r>
              <a:rPr lang="en-US" dirty="0" smtClean="0"/>
              <a:t>Quality staff key over larger number of staff</a:t>
            </a:r>
          </a:p>
          <a:p>
            <a:r>
              <a:rPr lang="en-US" dirty="0" smtClean="0"/>
              <a:t>Ability to keep services open to all critical to ensure sustainability</a:t>
            </a:r>
          </a:p>
          <a:p>
            <a:r>
              <a:rPr lang="en-US" dirty="0" smtClean="0"/>
              <a:t>Expertise at higher education can only be built a step at a time. Don’t stop because of lack of “expertise”</a:t>
            </a:r>
          </a:p>
          <a:p>
            <a:r>
              <a:rPr lang="en-US" dirty="0" smtClean="0"/>
              <a:t>On the go solutions crux to higher education inclusion. Oftentimes challenges traditional professional models: Specific Learning Disabilities, Neurological Disabilities, Class relocation for infrastructure limitations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5203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Inclusion in Education challenges pedagogy to make it more real</a:t>
            </a:r>
          </a:p>
          <a:p>
            <a:r>
              <a:rPr lang="en-US" dirty="0" smtClean="0"/>
              <a:t>Whilst that might ruffle feathers, overall inclusive educational systems makes quality of education better and efficient for all!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4514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Our Dream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higher education institutes in the country will be able to embrace inclusion</a:t>
            </a:r>
          </a:p>
          <a:p>
            <a:r>
              <a:rPr lang="en-US" dirty="0" smtClean="0"/>
              <a:t>Xavier’s is committed to partner with all to see the inclusive higher education journey snowball to something present everywhere</a:t>
            </a:r>
          </a:p>
          <a:p>
            <a:r>
              <a:rPr lang="en-US" dirty="0" smtClean="0"/>
              <a:t>Our Ultimate Desire: Inclusion won’t be an agenda to discuss in education it would be a default!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3830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Key Points for Inclusion at Higher Education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Admission: Policy and Process</a:t>
            </a:r>
          </a:p>
          <a:p>
            <a:r>
              <a:rPr lang="en-US" dirty="0" smtClean="0"/>
              <a:t>Examinations</a:t>
            </a:r>
          </a:p>
          <a:p>
            <a:r>
              <a:rPr lang="en-US" dirty="0"/>
              <a:t>0</a:t>
            </a:r>
            <a:r>
              <a:rPr lang="en-US" dirty="0" smtClean="0"/>
              <a:t>Infrastructure</a:t>
            </a:r>
          </a:p>
          <a:p>
            <a:r>
              <a:rPr lang="en-US" dirty="0" smtClean="0"/>
              <a:t>Campus Placement Policies</a:t>
            </a:r>
          </a:p>
          <a:p>
            <a:r>
              <a:rPr lang="en-US" dirty="0" smtClean="0"/>
              <a:t>Accessible Teaching Learning Resources</a:t>
            </a:r>
          </a:p>
          <a:p>
            <a:r>
              <a:rPr lang="en-US" dirty="0" smtClean="0"/>
              <a:t>Inclusive Culture: Training Sensitization &amp; Awareness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0196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Xavier’s Framework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Over 110 Student with Disabilities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Enabling Committee</a:t>
            </a:r>
            <a:r>
              <a:rPr lang="en-US" dirty="0" smtClean="0"/>
              <a:t>: Principal, Faculty, Resource centre staff, Students with Disabilities</a:t>
            </a:r>
          </a:p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Student Inclusion Cell</a:t>
            </a:r>
            <a:r>
              <a:rPr lang="en-US" dirty="0" smtClean="0"/>
              <a:t>: Students with and without disabilities working on promoting inclusion. </a:t>
            </a:r>
          </a:p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Resource Centre:</a:t>
            </a:r>
            <a:r>
              <a:rPr lang="en-US" dirty="0" smtClean="0"/>
              <a:t> Delivery Unit</a:t>
            </a:r>
          </a:p>
          <a:p>
            <a:endParaRPr lang="en-US" dirty="0" smtClean="0"/>
          </a:p>
          <a:p>
            <a:r>
              <a:rPr lang="en-US" dirty="0" smtClean="0"/>
              <a:t>Resource Centre open to all: Also works on Advocacy and Awareness at National and International Level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1121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Xavier’s Process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Accommodation Form + Continuation Form</a:t>
            </a:r>
          </a:p>
          <a:p>
            <a:r>
              <a:rPr lang="en-US" dirty="0" smtClean="0"/>
              <a:t>Accommodation Letters and Exam Provision Letters: Approved by Enabling Committee</a:t>
            </a:r>
          </a:p>
          <a:p>
            <a:r>
              <a:rPr lang="en-US" dirty="0" smtClean="0"/>
              <a:t>Students delivering letters to faculty</a:t>
            </a:r>
          </a:p>
          <a:p>
            <a:r>
              <a:rPr lang="en-US" dirty="0" smtClean="0"/>
              <a:t>Resource Center provides data to exam control room</a:t>
            </a:r>
          </a:p>
          <a:p>
            <a:r>
              <a:rPr lang="en-US" dirty="0" smtClean="0"/>
              <a:t>Exam control makes examination provisions available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7967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Accommodation Form Provisions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Across 21 disability types</a:t>
            </a:r>
          </a:p>
          <a:p>
            <a:pPr marL="0" indent="0">
              <a:buNone/>
            </a:pPr>
            <a:r>
              <a:rPr lang="en-US" b="1" dirty="0" smtClean="0"/>
              <a:t>Five Key Areas of Accommodations:</a:t>
            </a:r>
            <a:endParaRPr lang="en-IN" b="1" dirty="0"/>
          </a:p>
          <a:p>
            <a:r>
              <a:rPr lang="en-IN" dirty="0" smtClean="0"/>
              <a:t>INCLUSIVE EXAMINATIONS</a:t>
            </a:r>
          </a:p>
          <a:p>
            <a:r>
              <a:rPr lang="en-IN" dirty="0"/>
              <a:t>NOTE TAKING AND IN CLASS ASSISTANCE OPTIONS </a:t>
            </a:r>
            <a:endParaRPr lang="en-IN" dirty="0" smtClean="0"/>
          </a:p>
          <a:p>
            <a:r>
              <a:rPr lang="en-IN" dirty="0"/>
              <a:t>ACCESSIBLE CONTENT SERVICES </a:t>
            </a:r>
          </a:p>
          <a:p>
            <a:r>
              <a:rPr lang="en-IN" dirty="0" smtClean="0"/>
              <a:t>TEACHING </a:t>
            </a:r>
            <a:r>
              <a:rPr lang="en-IN" dirty="0"/>
              <a:t>LEARNING SUPPORT </a:t>
            </a:r>
            <a:r>
              <a:rPr lang="en-IN" dirty="0" smtClean="0"/>
              <a:t> </a:t>
            </a:r>
          </a:p>
          <a:p>
            <a:r>
              <a:rPr lang="en-IN" dirty="0"/>
              <a:t>ACCESSIBLE INFRASTRUCTURE SERVICES </a:t>
            </a:r>
          </a:p>
        </p:txBody>
      </p:sp>
    </p:spTree>
    <p:extLst>
      <p:ext uri="{BB962C8B-B14F-4D97-AF65-F5344CB8AC3E}">
        <p14:creationId xmlns:p14="http://schemas.microsoft.com/office/powerpoint/2010/main" val="1802314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Examinations Provisions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dirty="0" smtClean="0"/>
              <a:t>A</a:t>
            </a:r>
            <a:r>
              <a:rPr lang="en-IN" b="1" dirty="0" smtClean="0"/>
              <a:t>. Use </a:t>
            </a:r>
            <a:r>
              <a:rPr lang="en-IN" b="1" dirty="0"/>
              <a:t>of Devices/Tools/aids </a:t>
            </a:r>
            <a:r>
              <a:rPr lang="en-US" dirty="0" smtClean="0"/>
              <a:t>: Calculators/Talking Calculators/Taylor Frame/Abacus/Swell Line paper for drawing diagrams/Video Magnifiers</a:t>
            </a:r>
          </a:p>
          <a:p>
            <a:pPr marL="0" indent="0">
              <a:buNone/>
            </a:pPr>
            <a:r>
              <a:rPr lang="en-IN" b="1" dirty="0" smtClean="0"/>
              <a:t>B. Written </a:t>
            </a:r>
            <a:r>
              <a:rPr lang="en-IN" b="1" dirty="0"/>
              <a:t>Examination </a:t>
            </a:r>
            <a:r>
              <a:rPr lang="en-IN" b="1" dirty="0" smtClean="0"/>
              <a:t>Options: </a:t>
            </a:r>
            <a:r>
              <a:rPr lang="en-IN" dirty="0" smtClean="0"/>
              <a:t>Use of Writer/ Use of Reader and Prompter/ Computers/Computers with Screen Readers/Magnifiers/Oral Examinations: (Students opting with this provision might have the option to do hand written exam or writer examinations on some papers)</a:t>
            </a:r>
          </a:p>
          <a:p>
            <a:pPr marL="0" indent="0">
              <a:buNone/>
            </a:pPr>
            <a:r>
              <a:rPr lang="en-US" b="1" dirty="0" smtClean="0"/>
              <a:t>C. Practical Examinations</a:t>
            </a:r>
            <a:r>
              <a:rPr lang="en-US" dirty="0" smtClean="0"/>
              <a:t>: Accessible Equipment/Use of Lab Assistant</a:t>
            </a:r>
          </a:p>
          <a:p>
            <a:pPr marL="0" indent="0">
              <a:buNone/>
            </a:pPr>
            <a:r>
              <a:rPr lang="en-IN" b="1" dirty="0" smtClean="0"/>
              <a:t>D. Project </a:t>
            </a:r>
            <a:r>
              <a:rPr lang="en-IN" b="1" dirty="0"/>
              <a:t>&amp; Assignment </a:t>
            </a:r>
            <a:r>
              <a:rPr lang="en-IN" b="1" dirty="0" smtClean="0"/>
              <a:t>Options: </a:t>
            </a:r>
            <a:r>
              <a:rPr lang="en-IN" dirty="0" smtClean="0"/>
              <a:t>Typing of project/alternative submission formats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443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E. </a:t>
            </a:r>
            <a:r>
              <a:rPr lang="en-IN" b="1" dirty="0" smtClean="0"/>
              <a:t>Alternative </a:t>
            </a:r>
            <a:r>
              <a:rPr lang="en-IN" b="1" dirty="0"/>
              <a:t>Exam and Evaluation Methods </a:t>
            </a:r>
            <a:r>
              <a:rPr lang="en-IN" b="1" dirty="0" smtClean="0"/>
              <a:t>: </a:t>
            </a:r>
            <a:r>
              <a:rPr lang="en-IN" dirty="0" smtClean="0"/>
              <a:t>Large Font Papers, Soft Copy Papers, Alternative questions for subjective questions, Alternative questions for visual question, Permission to answer in key points: </a:t>
            </a:r>
            <a:endParaRPr lang="en-IN" dirty="0"/>
          </a:p>
          <a:p>
            <a:pPr marL="0" indent="0">
              <a:buNone/>
            </a:pPr>
            <a:r>
              <a:rPr lang="en-US" b="1" dirty="0" smtClean="0"/>
              <a:t>F</a:t>
            </a:r>
            <a:r>
              <a:rPr lang="en-US" b="1" dirty="0" smtClean="0"/>
              <a:t>. </a:t>
            </a:r>
            <a:r>
              <a:rPr lang="en-IN" b="1" dirty="0"/>
              <a:t>Infrastructure arrangements </a:t>
            </a:r>
            <a:r>
              <a:rPr lang="en-IN" b="1" dirty="0" smtClean="0"/>
              <a:t>: </a:t>
            </a:r>
            <a:r>
              <a:rPr lang="en-US" dirty="0" smtClean="0"/>
              <a:t>Furniture needs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4911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sz="4000" b="1" dirty="0" smtClean="0"/>
              <a:t>NOTE TAKING AND IN CLASS ASSISTANCE OPTIONS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/>
              <a:t/>
            </a:r>
            <a:br>
              <a:rPr lang="en-US" sz="4000" b="1" dirty="0"/>
            </a:br>
            <a:r>
              <a:rPr lang="en-US" sz="4000" b="1" dirty="0"/>
              <a:t/>
            </a:r>
            <a:br>
              <a:rPr lang="en-US" sz="4000" b="1" dirty="0"/>
            </a:b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Recording Lectures</a:t>
            </a:r>
          </a:p>
          <a:p>
            <a:r>
              <a:rPr lang="en-US" dirty="0" smtClean="0"/>
              <a:t>Taking a Laptop or Assistive Device to Class</a:t>
            </a:r>
          </a:p>
          <a:p>
            <a:r>
              <a:rPr lang="en-US" dirty="0" smtClean="0"/>
              <a:t>Lab </a:t>
            </a:r>
            <a:r>
              <a:rPr lang="en-US" dirty="0" smtClean="0"/>
              <a:t>Assistant</a:t>
            </a:r>
            <a:endParaRPr lang="en-IN" dirty="0"/>
          </a:p>
          <a:p>
            <a:r>
              <a:rPr lang="en-US" dirty="0" smtClean="0"/>
              <a:t>Note taking Volunteer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9579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ACCESSIBLE </a:t>
            </a:r>
            <a:r>
              <a:rPr lang="en-US" b="1" dirty="0"/>
              <a:t>CONTENT </a:t>
            </a:r>
            <a:r>
              <a:rPr lang="en-US" b="1" dirty="0" smtClean="0"/>
              <a:t>SERVICES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 copy</a:t>
            </a:r>
            <a:endParaRPr lang="en-IN" dirty="0"/>
          </a:p>
          <a:p>
            <a:pPr lvl="0"/>
            <a:r>
              <a:rPr lang="en-US" dirty="0"/>
              <a:t>Audio Files</a:t>
            </a:r>
            <a:endParaRPr lang="en-IN" dirty="0"/>
          </a:p>
          <a:p>
            <a:pPr lvl="0"/>
            <a:r>
              <a:rPr lang="en-US" dirty="0"/>
              <a:t>Easy to Read Content</a:t>
            </a:r>
            <a:endParaRPr lang="en-IN" dirty="0"/>
          </a:p>
          <a:p>
            <a:pPr lvl="0"/>
            <a:r>
              <a:rPr lang="en-US" dirty="0"/>
              <a:t>Tactile Diagrams of Images</a:t>
            </a:r>
            <a:endParaRPr lang="en-IN" dirty="0"/>
          </a:p>
          <a:p>
            <a:pPr lvl="0"/>
            <a:r>
              <a:rPr lang="en-US" dirty="0"/>
              <a:t>Audio Visuals to be subtitled/transcript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6935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585</Words>
  <Application>Microsoft Office PowerPoint</Application>
  <PresentationFormat>On-screen Show (4:3)</PresentationFormat>
  <Paragraphs>82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Inclusion at Higher Education: The Xavier’s Experience</vt:lpstr>
      <vt:lpstr>Key Points for Inclusion at Higher Education</vt:lpstr>
      <vt:lpstr>The Xavier’s Framework</vt:lpstr>
      <vt:lpstr>Xavier’s Process</vt:lpstr>
      <vt:lpstr>Accommodation Form Provisions </vt:lpstr>
      <vt:lpstr> Examinations Provisions </vt:lpstr>
      <vt:lpstr>PowerPoint Presentation</vt:lpstr>
      <vt:lpstr>  NOTE TAKING AND IN CLASS ASSISTANCE OPTIONS   </vt:lpstr>
      <vt:lpstr>ACCESSIBLE CONTENT SERVICES</vt:lpstr>
      <vt:lpstr>TEACHING LEARNING SUPPORT</vt:lpstr>
      <vt:lpstr>ACCESSIBLE INFRASTRUCTURE SERVICES</vt:lpstr>
      <vt:lpstr>Resource Centre Operation</vt:lpstr>
      <vt:lpstr>Key Learnings</vt:lpstr>
      <vt:lpstr>PowerPoint Presentation</vt:lpstr>
      <vt:lpstr>Our Dream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Inclusion at Higher Education: The Xavier’s Experience</dc:title>
  <dc:creator>Neha</dc:creator>
  <cp:lastModifiedBy>Neha</cp:lastModifiedBy>
  <cp:revision>6</cp:revision>
  <dcterms:created xsi:type="dcterms:W3CDTF">2006-08-16T00:00:00Z</dcterms:created>
  <dcterms:modified xsi:type="dcterms:W3CDTF">2018-07-27T12:26:48Z</dcterms:modified>
</cp:coreProperties>
</file>