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86" r:id="rId3"/>
    <p:sldId id="257" r:id="rId4"/>
    <p:sldId id="258" r:id="rId5"/>
    <p:sldId id="260" r:id="rId6"/>
    <p:sldId id="263" r:id="rId7"/>
    <p:sldId id="265" r:id="rId8"/>
    <p:sldId id="266" r:id="rId9"/>
    <p:sldId id="259" r:id="rId10"/>
    <p:sldId id="264" r:id="rId11"/>
    <p:sldId id="267" r:id="rId12"/>
    <p:sldId id="268" r:id="rId13"/>
    <p:sldId id="274" r:id="rId14"/>
    <p:sldId id="269" r:id="rId15"/>
    <p:sldId id="275" r:id="rId16"/>
    <p:sldId id="272" r:id="rId17"/>
    <p:sldId id="271" r:id="rId18"/>
    <p:sldId id="270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0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18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59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773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593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55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279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373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03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94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4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5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0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9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35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63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A1370E-DC7D-4DEB-9011-82153CD0A4DE}" type="datetimeFigureOut">
              <a:rPr lang="en-IN" smtClean="0"/>
              <a:t>22-02-2016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36A4-6975-4715-AFBC-37B4A53DC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81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balt" TargetMode="External"/><Relationship Id="rId13" Type="http://schemas.openxmlformats.org/officeDocument/2006/relationships/hyperlink" Target="https://en.wikipedia.org/wiki/Molybdenum" TargetMode="External"/><Relationship Id="rId18" Type="http://schemas.openxmlformats.org/officeDocument/2006/relationships/hyperlink" Target="https://en.wikipedia.org/wiki/Soil_moisture" TargetMode="External"/><Relationship Id="rId3" Type="http://schemas.openxmlformats.org/officeDocument/2006/relationships/hyperlink" Target="https://en.wikipedia.org/wiki/Phosphorus" TargetMode="External"/><Relationship Id="rId21" Type="http://schemas.openxmlformats.org/officeDocument/2006/relationships/hyperlink" Target="https://en.wikipedia.org/wiki/Rice" TargetMode="External"/><Relationship Id="rId7" Type="http://schemas.openxmlformats.org/officeDocument/2006/relationships/hyperlink" Target="https://en.wikipedia.org/wiki/Chlorine" TargetMode="External"/><Relationship Id="rId12" Type="http://schemas.openxmlformats.org/officeDocument/2006/relationships/hyperlink" Target="https://en.wikipedia.org/wiki/Magnesium" TargetMode="External"/><Relationship Id="rId17" Type="http://schemas.openxmlformats.org/officeDocument/2006/relationships/hyperlink" Target="https://en.wikipedia.org/wiki/Soil_structure" TargetMode="External"/><Relationship Id="rId2" Type="http://schemas.openxmlformats.org/officeDocument/2006/relationships/hyperlink" Target="https://en.wikipedia.org/wiki/Nitrogen" TargetMode="External"/><Relationship Id="rId16" Type="http://schemas.openxmlformats.org/officeDocument/2006/relationships/hyperlink" Target="https://en.wikipedia.org/wiki/Soil_organic_matter" TargetMode="External"/><Relationship Id="rId20" Type="http://schemas.openxmlformats.org/officeDocument/2006/relationships/hyperlink" Target="https://en.wikipedia.org/wiki/Drainag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Boron" TargetMode="External"/><Relationship Id="rId11" Type="http://schemas.openxmlformats.org/officeDocument/2006/relationships/hyperlink" Target="https://en.wikipedia.org/wiki/Manganese" TargetMode="External"/><Relationship Id="rId5" Type="http://schemas.openxmlformats.org/officeDocument/2006/relationships/hyperlink" Target="https://en.wikipedia.org/wiki/Mineral_matter_in_plants" TargetMode="External"/><Relationship Id="rId15" Type="http://schemas.openxmlformats.org/officeDocument/2006/relationships/hyperlink" Target="https://en.wikipedia.org/wiki/Zinc" TargetMode="External"/><Relationship Id="rId23" Type="http://schemas.openxmlformats.org/officeDocument/2006/relationships/hyperlink" Target="https://en.wikipedia.org/wiki/Soil_life" TargetMode="External"/><Relationship Id="rId10" Type="http://schemas.openxmlformats.org/officeDocument/2006/relationships/hyperlink" Target="https://en.wikipedia.org/wiki/Iron" TargetMode="External"/><Relationship Id="rId19" Type="http://schemas.openxmlformats.org/officeDocument/2006/relationships/hyperlink" Target="https://en.wikipedia.org/wiki/Soil_pH" TargetMode="External"/><Relationship Id="rId4" Type="http://schemas.openxmlformats.org/officeDocument/2006/relationships/hyperlink" Target="https://en.wikipedia.org/wiki/Potassium" TargetMode="External"/><Relationship Id="rId9" Type="http://schemas.openxmlformats.org/officeDocument/2006/relationships/hyperlink" Target="https://en.wikipedia.org/wiki/Copper" TargetMode="External"/><Relationship Id="rId14" Type="http://schemas.openxmlformats.org/officeDocument/2006/relationships/hyperlink" Target="https://en.wikipedia.org/wiki/Sulphur" TargetMode="External"/><Relationship Id="rId22" Type="http://schemas.openxmlformats.org/officeDocument/2006/relationships/hyperlink" Target="https://en.wikipedia.org/wiki/Agav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0965" y="436098"/>
            <a:ext cx="1022336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TOPIC: USE OF ELECTRONICS IN 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AGRICULTURE TO FIND SOIL FERTILITY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08023" y="3952073"/>
            <a:ext cx="65742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BY : NADEEM </a:t>
            </a:r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KHAN</a:t>
            </a:r>
            <a:endParaRPr lang="en-US" sz="54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7859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1525" y="142248"/>
            <a:ext cx="108146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POINTS REGARDING NEAR INFRARED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090" y="1242999"/>
            <a:ext cx="11325812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IR ONLY MAKE THE TRANSITION IN VIBRATIONAL STATE OF MOLECULE.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ALL MOLECULE EXCEPT SYMMETRIC MOLECULE ABSORB NIR.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WHENEVER A MOLECULE ABSORB NIR, AMPLITUDE OF VIBRATION OF MOLECULE INCREASES.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DIFFERENT FUNCTIONAL GROUP ABSORB DIFFERENT FREQUENCY OF RADIATION.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BOND OF THE MOLECULE DOESN’T BREAK DURING ABSORPTION OF IR RADIATION.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MOLECULE ABSORB RADIATION BUT DOES NOT EMITT RADIATION BECAUSE ENERGY ABSORBED IS USED IN CHANGING THE DIPOLEE MOMENT OF THE MOLECULE.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TWO TYPE OF SPECTRAL BAND OCCUR DURING ABSORPTION OF IR RADIATION AND THAT ARE OVERTONE AND COMBINATIONAL BAND.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056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278726"/>
            <a:ext cx="114777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CRITERIA FOR ABSORPTION OF NIR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017172" y="1679557"/>
            <a:ext cx="10575733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3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CORRECT WAVELENGTH OF RADIATION</a:t>
            </a:r>
            <a:r>
              <a:rPr lang="en-US" sz="3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.</a:t>
            </a:r>
          </a:p>
          <a:p>
            <a:pPr algn="ctr"/>
            <a:endParaRPr lang="en-US" sz="32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 rot="10800000" flipV="1">
            <a:off x="612039" y="2218167"/>
            <a:ext cx="1053818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THOSE FREQUENCY ARE ABSORB WHICH MATCHES THE FREQUENCY OF VIBRATION</a:t>
            </a:r>
            <a:r>
              <a:rPr lang="en-US" sz="36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en-US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957106"/>
            <a:ext cx="65469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en-US" sz="32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CHANGE IN DIPOLE MOMENT</a:t>
            </a:r>
            <a:endParaRPr lang="en-US" sz="32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0800000" flipV="1">
            <a:off x="612038" y="4934517"/>
            <a:ext cx="1157996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 THOSE MOLECULE ABSORB RADIATION WHICH RESULTS IN CHANGE IN DIPOLE MOMENT.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3058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45" y="1812425"/>
            <a:ext cx="6592255" cy="50455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413453" y="168813"/>
            <a:ext cx="1260545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ABSORPTION OF WAVELENGTH BY VARIOUS GROUPS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190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11" y="615616"/>
            <a:ext cx="9471546" cy="569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4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1427" y="224135"/>
            <a:ext cx="58385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INSTRUMENTATION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3447" y="1378632"/>
            <a:ext cx="11803809" cy="42165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NIR SOURCE: TUNGSTEN-HALOGEN SOURCE.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ANTENNA: TO DETECT THE TRANSMITTED WAVELENGTH. FOR THIS  MOM(METAL OXIDE METAL) JUNCTION  DIODE COUPLED TO A DIPOLE ANTENNA WILL BE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TEMPRATURE SENSOR: TO MEASURE THE TEMPRATURE OF SOIL. FOR THIS LM35 WILL BE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MOISTURE SENSOR: TO MEASURE THE WATER CONTENT SOIL.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pH SENSOR: TO MEASURE THE pH VALUE OF SOIL.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WIFI SENSOR: TO SEND THE DATA TO THE SERVER WHERE IT WILL BE MONITORED AND CORRESPONDING CONCENTRAION WILL BE CALCULATED.</a:t>
            </a:r>
          </a:p>
          <a:p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9684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3897" y="306021"/>
            <a:ext cx="9294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METAL OXIDE METAL DIODE</a:t>
            </a:r>
            <a:endParaRPr lang="en-US" sz="5400" b="1" cap="none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2829" y="1732359"/>
            <a:ext cx="12192000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THIS OXIDE LAYER IS SANDWITCH BETWEEN TWO METAL ELECTRODE CREATES A POTENTIAL BARRIER THROUGH WHICH ELECTRON TUNNELS.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TUNNELING MECHANISM CAUSE THE RECTIFICATION OF APPLIED VOLTAGE.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ANTENNA COUPLED MOM DIODE WERE USED TO DETECT AND MIX THE SIGNAL OF 300GHz IN 1965 AND THE SIGNAL OF 36GHz IN 1981.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IN TWO CONFIGURATION: POINT CONTACT AND THIN FILM.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LARGE APPLIED BIAS VOLTAGE, TUNNEL CURRENT DENSITY IS GIVEN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V-I CHARACTERSTICS OF MOM DIODE: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226" y="3932961"/>
            <a:ext cx="2299493" cy="981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567" y="5417268"/>
            <a:ext cx="2426379" cy="101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7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0626" y="306021"/>
            <a:ext cx="111801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ANTENNA USED FOR DETECTION OF NIR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2219" y="1351128"/>
            <a:ext cx="11828590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METAL OXIDE METAL JUNCTION IS FABRICATED ON SILICON WAFER USING SINGLE ELECTRON LITHOGRAPHY.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SENSORS ARE FREQUENCY SELECTIVE AND CMOS COMPATIBLE.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QUANTUM TUNNELING OCCUR IN MOM DIODE.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RECTIFIES THE HIGH FREQUENCY CURRENT INDUCED BY THE RADIATION.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DUE TO NON LINEAR RELATIONSHIP BETWEEN TUNNELING CURRENT AND APPLIED BIASED VOLTAGE, ANTENNA COUPLED AC VOLTAGE IS RECTIFED</a:t>
            </a:r>
            <a:r>
              <a:rPr lang="en-US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.</a:t>
            </a:r>
          </a:p>
          <a:p>
            <a:endParaRPr lang="en-US" sz="28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524" y="5708222"/>
            <a:ext cx="2647239" cy="891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978" y="2710769"/>
            <a:ext cx="1704387" cy="7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16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895" y="853157"/>
            <a:ext cx="5439532" cy="3801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38" y="5169424"/>
            <a:ext cx="4387889" cy="34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69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77" y="3398603"/>
            <a:ext cx="5983485" cy="454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640" y="5981128"/>
            <a:ext cx="5947222" cy="436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285" y="130092"/>
            <a:ext cx="3985147" cy="29775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421" y="130092"/>
            <a:ext cx="4171243" cy="30774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531" y="3939324"/>
            <a:ext cx="3233779" cy="195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1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717" y="1473958"/>
            <a:ext cx="1310185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NIR SOURCE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856096" y="1473958"/>
            <a:ext cx="1146412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SAMPLE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384647" y="1473958"/>
            <a:ext cx="2456597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MONOCHROMATOR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223383" y="1473958"/>
            <a:ext cx="1064525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MOM DIODE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697341" y="1487606"/>
            <a:ext cx="832514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ADC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939288" y="1473958"/>
            <a:ext cx="982639" cy="573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SERVER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1555845" y="1644555"/>
            <a:ext cx="300251" cy="24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3043452" y="1644555"/>
            <a:ext cx="300251" cy="24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5882189" y="1644555"/>
            <a:ext cx="300251" cy="24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7342499" y="1637731"/>
            <a:ext cx="300251" cy="24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8584446" y="1644555"/>
            <a:ext cx="300251" cy="2456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04717" y="2537434"/>
            <a:ext cx="10955296" cy="35394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AT SERVER DIGITAL DATA FROM ADC WILL BE CONVERTED INTO CORRESPONDING CONCECNTRATION OF NUTRIENT.</a:t>
            </a:r>
          </a:p>
          <a:p>
            <a:r>
              <a:rPr lang="en-US" sz="32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SAMPLE LIBRARY OF NUTRIENT CAN ALSO BE CREATED IN SERVER FROM WHICH ADC VALUE IS COMPARED AND GIVES THE CORRESPONDING CONCENTRATION OF NUTREINT.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02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13514" y="183192"/>
            <a:ext cx="3273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CONTENT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663" y="1802558"/>
            <a:ext cx="10003059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LITTLE ABOUT AGRICULTURE.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CHEMISTRY OF COMPOUND.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PHYSICS OF EXPERIMENT.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INSTRUMENTATION.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/>
              <a:t>ELECTRONICS OF EXPERIMENT</a:t>
            </a:r>
            <a:r>
              <a:rPr lang="en-US" sz="3600" dirty="0" smtClean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/>
              <a:t>HOW THE EXPERIMENT WILL BE PERFOMED</a:t>
            </a:r>
            <a:endParaRPr lang="en-US" sz="3600" dirty="0"/>
          </a:p>
          <a:p>
            <a:pPr algn="ctr"/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762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0752" y="1815152"/>
            <a:ext cx="10105901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IN" b="1" dirty="0"/>
              <a:t>Soil fertility</a:t>
            </a:r>
            <a:r>
              <a:rPr lang="en-IN" dirty="0"/>
              <a:t> refers to the ability of a soil to sustain plant growth, i.e. to provide plant habitat and result in lasting constant yields of high quality</a:t>
            </a:r>
            <a:r>
              <a:rPr lang="en-IN" dirty="0" smtClean="0"/>
              <a:t>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 fertile soil has the following 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is rich in nutrients necessary for basic plant nutrition, including </a:t>
            </a:r>
            <a:r>
              <a:rPr lang="en-IN" dirty="0">
                <a:hlinkClick r:id="rId2" tooltip="Nitrogen"/>
              </a:rPr>
              <a:t>nitrogen</a:t>
            </a:r>
            <a:r>
              <a:rPr lang="en-IN" dirty="0"/>
              <a:t>, </a:t>
            </a:r>
            <a:r>
              <a:rPr lang="en-IN" dirty="0">
                <a:hlinkClick r:id="rId3" tooltip="Phosphorus"/>
              </a:rPr>
              <a:t>phosphorus</a:t>
            </a:r>
            <a:r>
              <a:rPr lang="en-IN" dirty="0"/>
              <a:t> and </a:t>
            </a:r>
            <a:r>
              <a:rPr lang="en-IN" dirty="0">
                <a:hlinkClick r:id="rId4" tooltip="Potassium"/>
              </a:rPr>
              <a:t>potassium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contains sufficient </a:t>
            </a:r>
            <a:r>
              <a:rPr lang="en-IN" dirty="0">
                <a:hlinkClick r:id="rId5" tooltip="Mineral matter in plants"/>
              </a:rPr>
              <a:t>minerals (trace elements) for plant nutrition</a:t>
            </a:r>
            <a:r>
              <a:rPr lang="en-IN" dirty="0"/>
              <a:t>, including </a:t>
            </a:r>
            <a:r>
              <a:rPr lang="en-IN" dirty="0">
                <a:hlinkClick r:id="rId6" tooltip="Boron"/>
              </a:rPr>
              <a:t>boron</a:t>
            </a:r>
            <a:r>
              <a:rPr lang="en-IN" dirty="0"/>
              <a:t>, </a:t>
            </a:r>
            <a:r>
              <a:rPr lang="en-IN" dirty="0">
                <a:hlinkClick r:id="rId7" tooltip="Chlorine"/>
              </a:rPr>
              <a:t>chlorine</a:t>
            </a:r>
            <a:r>
              <a:rPr lang="en-IN" dirty="0"/>
              <a:t>, </a:t>
            </a:r>
            <a:r>
              <a:rPr lang="en-IN" dirty="0">
                <a:hlinkClick r:id="rId8" tooltip="Cobalt"/>
              </a:rPr>
              <a:t>cobalt</a:t>
            </a:r>
            <a:r>
              <a:rPr lang="en-IN" dirty="0"/>
              <a:t>, </a:t>
            </a:r>
            <a:r>
              <a:rPr lang="en-IN" dirty="0">
                <a:hlinkClick r:id="rId9" tooltip="Copper"/>
              </a:rPr>
              <a:t>copper</a:t>
            </a:r>
            <a:r>
              <a:rPr lang="en-IN" dirty="0"/>
              <a:t>, </a:t>
            </a:r>
            <a:r>
              <a:rPr lang="en-IN" dirty="0">
                <a:hlinkClick r:id="rId10" tooltip="Iron"/>
              </a:rPr>
              <a:t>iron</a:t>
            </a:r>
            <a:r>
              <a:rPr lang="en-IN" dirty="0"/>
              <a:t>, </a:t>
            </a:r>
            <a:r>
              <a:rPr lang="en-IN" dirty="0">
                <a:hlinkClick r:id="rId11" tooltip="Manganese"/>
              </a:rPr>
              <a:t>manganese</a:t>
            </a:r>
            <a:r>
              <a:rPr lang="en-IN" dirty="0"/>
              <a:t>, </a:t>
            </a:r>
            <a:r>
              <a:rPr lang="en-IN" dirty="0">
                <a:hlinkClick r:id="rId12" tooltip="Magnesium"/>
              </a:rPr>
              <a:t>magnesium</a:t>
            </a:r>
            <a:r>
              <a:rPr lang="en-IN" dirty="0"/>
              <a:t>, </a:t>
            </a:r>
            <a:r>
              <a:rPr lang="en-IN" dirty="0">
                <a:hlinkClick r:id="rId13" tooltip="Molybdenum"/>
              </a:rPr>
              <a:t>molybdenum</a:t>
            </a:r>
            <a:r>
              <a:rPr lang="en-IN" dirty="0"/>
              <a:t>, </a:t>
            </a:r>
            <a:r>
              <a:rPr lang="en-IN" dirty="0">
                <a:hlinkClick r:id="rId14" tooltip="Sulphur"/>
              </a:rPr>
              <a:t>sulphur</a:t>
            </a:r>
            <a:r>
              <a:rPr lang="en-IN" dirty="0"/>
              <a:t>, and </a:t>
            </a:r>
            <a:r>
              <a:rPr lang="en-IN" dirty="0">
                <a:hlinkClick r:id="rId15" tooltip="Zinc"/>
              </a:rPr>
              <a:t>zinc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contains </a:t>
            </a:r>
            <a:r>
              <a:rPr lang="en-IN" dirty="0">
                <a:hlinkClick r:id="rId16" tooltip="Soil organic matter"/>
              </a:rPr>
              <a:t>soil organic matter</a:t>
            </a:r>
            <a:r>
              <a:rPr lang="en-IN" dirty="0"/>
              <a:t> that improves </a:t>
            </a:r>
            <a:r>
              <a:rPr lang="en-IN" dirty="0">
                <a:hlinkClick r:id="rId17" tooltip="Soil structure"/>
              </a:rPr>
              <a:t>soil structure</a:t>
            </a:r>
            <a:r>
              <a:rPr lang="en-IN" dirty="0"/>
              <a:t> and </a:t>
            </a:r>
            <a:r>
              <a:rPr lang="en-IN" dirty="0">
                <a:hlinkClick r:id="rId18" tooltip="Soil moisture"/>
              </a:rPr>
              <a:t>soil moisture</a:t>
            </a:r>
            <a:r>
              <a:rPr lang="en-IN" dirty="0"/>
              <a:t> 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hlinkClick r:id="rId19" tooltip="Soil pH"/>
              </a:rPr>
              <a:t>Soil pH</a:t>
            </a:r>
            <a:r>
              <a:rPr lang="en-IN" dirty="0"/>
              <a:t> is in the range 6.0 to 6.8 for most plants but some prefer acid or alkaline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Good soil structure, creating well </a:t>
            </a:r>
            <a:r>
              <a:rPr lang="en-IN" dirty="0">
                <a:hlinkClick r:id="rId20" tooltip="Drainage"/>
              </a:rPr>
              <a:t>drained</a:t>
            </a:r>
            <a:r>
              <a:rPr lang="en-IN" dirty="0"/>
              <a:t> soil, but some soils are wetter (as for producing </a:t>
            </a:r>
            <a:r>
              <a:rPr lang="en-IN" dirty="0">
                <a:hlinkClick r:id="rId21" tooltip="Rice"/>
              </a:rPr>
              <a:t>rice</a:t>
            </a:r>
            <a:r>
              <a:rPr lang="en-IN" dirty="0"/>
              <a:t>) or drier (as for producing plants susceptible to fungi or rot, such as </a:t>
            </a:r>
            <a:r>
              <a:rPr lang="en-IN" dirty="0">
                <a:hlinkClick r:id="rId22" tooltip="Agave"/>
              </a:rPr>
              <a:t>agave</a:t>
            </a:r>
            <a:r>
              <a:rPr lang="en-IN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range of </a:t>
            </a:r>
            <a:r>
              <a:rPr lang="en-IN" dirty="0">
                <a:hlinkClick r:id="rId23" tooltip="Soil life"/>
              </a:rPr>
              <a:t>microorganisms</a:t>
            </a:r>
            <a:r>
              <a:rPr lang="en-IN" dirty="0"/>
              <a:t> that support plant growth.</a:t>
            </a:r>
          </a:p>
        </p:txBody>
      </p:sp>
      <p:sp>
        <p:nvSpPr>
          <p:cNvPr id="3" name="Rectangle 2"/>
          <p:cNvSpPr/>
          <p:nvPr/>
        </p:nvSpPr>
        <p:spPr>
          <a:xfrm>
            <a:off x="2715447" y="415204"/>
            <a:ext cx="6187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/>
              </a:rPr>
              <a:t>WHAT IS FERTILITY?</a:t>
            </a:r>
            <a:endParaRPr lang="en-US" sz="5400" b="0" cap="none" spc="0" dirty="0">
              <a:ln w="0"/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75923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68" y="165886"/>
            <a:ext cx="10723074" cy="63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1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038" y="182879"/>
            <a:ext cx="1197996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CONVENTIONAL METHOD TO CHECK MINERALS IN SOIL AND OTHER FACTORS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5620" y="3008277"/>
            <a:ext cx="7253717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NITROGEN- KJENDAHL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PHOSPHOUS- BRAY’S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POTTASIUM- AMMONIUM ACETATE METHOD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pH- pH 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WATER CONTENT- MOISTURE SENSOR</a:t>
            </a:r>
            <a:r>
              <a:rPr lang="en-IN" sz="2800" dirty="0"/>
              <a:t> </a:t>
            </a: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1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27123" y="333317"/>
            <a:ext cx="948317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DRAWBACK OF CONVENTIONAL 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METHOD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616" y="2292824"/>
            <a:ext cx="9583978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SKILLED PROFESSIONALS ARE REQUIRED.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TIME CONSUMING.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NOT VERY ACCURATE.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REQUIRE MUCH WORK.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b="0" cap="none" spc="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EXPENSIVE.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reflection blurRad="6350" stA="53000" endA="300" endPos="35500" dir="5400000" sy="-90000" algn="bl" rotWithShape="0"/>
                </a:effectLst>
              </a:rPr>
              <a:t>THEY CAN’T MEASURE THE GRADIENT OF CONCENTRAION.</a:t>
            </a:r>
            <a:endParaRPr lang="en-US" sz="36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244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0148" y="483443"/>
            <a:ext cx="83914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CHEMISTRY OF COMPOUND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98293" y="1638257"/>
            <a:ext cx="4558352" cy="62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smtClean="0"/>
              <a:t>TYPE OF VIBRATION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1282890" y="3179928"/>
            <a:ext cx="2306471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STRECTHING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956645" y="3179928"/>
            <a:ext cx="2184966" cy="464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BENDING</a:t>
            </a:r>
            <a:endParaRPr lang="en-IN" dirty="0"/>
          </a:p>
        </p:txBody>
      </p:sp>
      <p:sp>
        <p:nvSpPr>
          <p:cNvPr id="8" name="Down Arrow 7"/>
          <p:cNvSpPr/>
          <p:nvPr/>
        </p:nvSpPr>
        <p:spPr>
          <a:xfrm>
            <a:off x="5486400" y="2293082"/>
            <a:ext cx="191069" cy="2320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634019" y="2552130"/>
            <a:ext cx="5895832" cy="19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2634019" y="2743200"/>
            <a:ext cx="286602" cy="341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8215952" y="2743200"/>
            <a:ext cx="313899" cy="3411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-Right-Up Arrow 11"/>
          <p:cNvSpPr/>
          <p:nvPr/>
        </p:nvSpPr>
        <p:spPr>
          <a:xfrm>
            <a:off x="1651379" y="3643952"/>
            <a:ext cx="1746914" cy="668742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5534" y="3957851"/>
            <a:ext cx="1555845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SYMMETRIC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3398293" y="3930556"/>
            <a:ext cx="1637732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ASYMMETRIC</a:t>
            </a:r>
            <a:endParaRPr lang="en-IN" dirty="0"/>
          </a:p>
        </p:txBody>
      </p:sp>
      <p:sp>
        <p:nvSpPr>
          <p:cNvPr id="15" name="Left-Right-Up Arrow 14"/>
          <p:cNvSpPr/>
          <p:nvPr/>
        </p:nvSpPr>
        <p:spPr>
          <a:xfrm>
            <a:off x="8215952" y="3671247"/>
            <a:ext cx="1623753" cy="709684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660107" y="3964675"/>
            <a:ext cx="1555845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SYMMETRIC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9839705" y="3944203"/>
            <a:ext cx="1637732" cy="51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ASYMMETRIC</a:t>
            </a:r>
            <a:endParaRPr lang="en-IN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85" y="5017367"/>
            <a:ext cx="4640240" cy="118530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528" y="4865427"/>
            <a:ext cx="4394579" cy="133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5746" y="1534320"/>
            <a:ext cx="110585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MOLECULE ALWAYS VIBRATE.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MOLECULE ABSORB ENERGY IN DICRETE FORM CALLED QUANTA.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ENERGY OF MOLECULE= ELECTRONIC ENERGY+ VIBRATIONAL ENEGRY+ ROTATIONAL ENERGY.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NON HARMONIC MOTION OCCUR DURING VIBRATION OF MOLECULE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576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8614" y="497090"/>
            <a:ext cx="1067254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smtClean="0">
                <a:ln/>
                <a:solidFill>
                  <a:schemeClr val="accent4"/>
                </a:solidFill>
              </a:rPr>
              <a:t>WHAT IS NIR SPECTROSCOPY</a:t>
            </a:r>
            <a:endParaRPr lang="en-US" sz="5400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58" y="1830788"/>
            <a:ext cx="11422965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Spectrophotometric method using near infrared radiation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Wavelength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varies from 750nm to 2500nm.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Wavelength are measured in wavenumbers.</a:t>
            </a:r>
          </a:p>
          <a:p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4918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4397</TotalTime>
  <Words>609</Words>
  <Application>Microsoft Office PowerPoint</Application>
  <PresentationFormat>Widescreen</PresentationFormat>
  <Paragraphs>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nadeem khan</dc:creator>
  <cp:lastModifiedBy>nadeem khan</cp:lastModifiedBy>
  <cp:revision>55</cp:revision>
  <dcterms:created xsi:type="dcterms:W3CDTF">2016-02-04T19:32:11Z</dcterms:created>
  <dcterms:modified xsi:type="dcterms:W3CDTF">2016-02-22T18:54:48Z</dcterms:modified>
</cp:coreProperties>
</file>