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60" r:id="rId4"/>
    <p:sldId id="261" r:id="rId5"/>
    <p:sldId id="262" r:id="rId6"/>
    <p:sldId id="263" r:id="rId7"/>
    <p:sldId id="264" r:id="rId8"/>
    <p:sldId id="268" r:id="rId9"/>
    <p:sldId id="258" r:id="rId10"/>
    <p:sldId id="259" r:id="rId11"/>
    <p:sldId id="265" r:id="rId12"/>
    <p:sldId id="267" r:id="rId13"/>
    <p:sldId id="266" r:id="rId14"/>
    <p:sldId id="269" r:id="rId15"/>
    <p:sldId id="271" r:id="rId16"/>
    <p:sldId id="272" r:id="rId17"/>
    <p:sldId id="270" r:id="rId18"/>
    <p:sldId id="282" r:id="rId19"/>
    <p:sldId id="283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543" autoAdjust="0"/>
    <p:restoredTop sz="95139" autoAdjust="0"/>
  </p:normalViewPr>
  <p:slideViewPr>
    <p:cSldViewPr snapToGrid="0" snapToObjects="1">
      <p:cViewPr varScale="1">
        <p:scale>
          <a:sx n="100" d="100"/>
          <a:sy n="100" d="100"/>
        </p:scale>
        <p:origin x="-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5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0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4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575-5BA2-A148-9CE5-83E094B0C0C6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9575-5BA2-A148-9CE5-83E094B0C0C6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2A00D-CFFA-314B-B6AB-77C28161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hyperlink" Target="http://processing.org/referenc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hyperlink" Target="http://processing.org/referenc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Creative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7" y="131395"/>
            <a:ext cx="7924352" cy="65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8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90" y="50800"/>
            <a:ext cx="7344611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fariScreenSnapz00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9" y="1062581"/>
            <a:ext cx="7810082" cy="58100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4243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>
                <a:hlinkClick r:id="rId3"/>
              </a:rPr>
              <a:t>http://processing.org/reference</a:t>
            </a:r>
            <a:r>
              <a:rPr lang="en-US" sz="4400" i="1" dirty="0" smtClean="0"/>
              <a:t> 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84146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07" y="33627"/>
            <a:ext cx="5839313" cy="67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102" y="154989"/>
            <a:ext cx="3810000" cy="3073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03494" y="657798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dirty="0" smtClean="0"/>
              <a:t>Image source: http://</a:t>
            </a:r>
            <a:r>
              <a:rPr lang="en-US" sz="1100" dirty="0" err="1" smtClean="0"/>
              <a:t>www.sxc.hu</a:t>
            </a:r>
            <a:r>
              <a:rPr lang="en-US" sz="1100" dirty="0" smtClean="0"/>
              <a:t>/assets/61/600129/palette-1135507-m.jpg</a:t>
            </a:r>
            <a:endParaRPr lang="en-US" sz="11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6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Color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10" y="4928945"/>
            <a:ext cx="2391390" cy="19290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6923" y="2395800"/>
            <a:ext cx="78187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"/>
                <a:cs typeface="Courier"/>
              </a:rPr>
              <a:t>fill( </a:t>
            </a:r>
            <a:r>
              <a:rPr lang="en-US" sz="3200" i="1" dirty="0" smtClean="0">
                <a:latin typeface="Courier"/>
                <a:cs typeface="Courier"/>
              </a:rPr>
              <a:t>gray </a:t>
            </a:r>
            <a:r>
              <a:rPr lang="en-US" sz="3200" b="1" dirty="0" smtClean="0">
                <a:latin typeface="Courier"/>
                <a:cs typeface="Courier"/>
              </a:rPr>
              <a:t>);</a:t>
            </a:r>
          </a:p>
          <a:p>
            <a:r>
              <a:rPr lang="en-US" sz="3200" b="1" dirty="0" smtClean="0">
                <a:latin typeface="Courier"/>
                <a:cs typeface="Courier"/>
              </a:rPr>
              <a:t>fill( </a:t>
            </a:r>
            <a:r>
              <a:rPr lang="en-US" sz="3200" i="1" dirty="0" smtClean="0">
                <a:latin typeface="Courier"/>
                <a:cs typeface="Courier"/>
              </a:rPr>
              <a:t>gray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alpha</a:t>
            </a:r>
            <a:r>
              <a:rPr lang="en-US" sz="3200" b="1" dirty="0" smtClean="0">
                <a:latin typeface="Courier"/>
                <a:cs typeface="Courier"/>
              </a:rPr>
              <a:t> );</a:t>
            </a:r>
          </a:p>
          <a:p>
            <a:r>
              <a:rPr lang="en-US" sz="3200" b="1" dirty="0" smtClean="0">
                <a:latin typeface="Courier"/>
                <a:cs typeface="Courier"/>
              </a:rPr>
              <a:t>fill( </a:t>
            </a:r>
            <a:r>
              <a:rPr lang="en-US" sz="3200" i="1" dirty="0">
                <a:latin typeface="Courier"/>
                <a:cs typeface="Courier"/>
              </a:rPr>
              <a:t>red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green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blue</a:t>
            </a:r>
            <a:r>
              <a:rPr lang="en-US" sz="3200" b="1" dirty="0" smtClean="0">
                <a:latin typeface="Courier"/>
                <a:cs typeface="Courier"/>
              </a:rPr>
              <a:t> );</a:t>
            </a:r>
          </a:p>
          <a:p>
            <a:r>
              <a:rPr lang="en-US" sz="3200" b="1" dirty="0" smtClean="0">
                <a:latin typeface="Courier"/>
                <a:cs typeface="Courier"/>
              </a:rPr>
              <a:t>fill( </a:t>
            </a:r>
            <a:r>
              <a:rPr lang="en-US" sz="3200" i="1" dirty="0">
                <a:latin typeface="Courier"/>
                <a:cs typeface="Courier"/>
              </a:rPr>
              <a:t>red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green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blue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alpha</a:t>
            </a:r>
            <a:r>
              <a:rPr lang="en-US" sz="3200" b="1" dirty="0" smtClean="0">
                <a:latin typeface="Courier"/>
                <a:cs typeface="Courier"/>
              </a:rPr>
              <a:t>);</a:t>
            </a:r>
          </a:p>
          <a:p>
            <a:endParaRPr lang="en-US" sz="3200" b="1" dirty="0">
              <a:latin typeface="Courier"/>
              <a:cs typeface="Courier"/>
            </a:endParaRPr>
          </a:p>
          <a:p>
            <a:r>
              <a:rPr lang="en-US" sz="3200" b="1" dirty="0" err="1" smtClean="0">
                <a:latin typeface="Courier"/>
                <a:cs typeface="Courier"/>
              </a:rPr>
              <a:t>noFill</a:t>
            </a:r>
            <a:r>
              <a:rPr lang="en-US" sz="3200" b="1" dirty="0" smtClean="0">
                <a:latin typeface="Courier"/>
                <a:cs typeface="Courier"/>
              </a:rPr>
              <a:t>();</a:t>
            </a:r>
            <a:endParaRPr lang="en-US" sz="32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1962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Stroke (Line) Color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10" y="4928945"/>
            <a:ext cx="2391390" cy="19290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6923" y="2395800"/>
            <a:ext cx="83112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"/>
                <a:cs typeface="Courier"/>
              </a:rPr>
              <a:t>stroke( </a:t>
            </a:r>
            <a:r>
              <a:rPr lang="en-US" sz="3200" i="1" dirty="0" smtClean="0">
                <a:latin typeface="Courier"/>
                <a:cs typeface="Courier"/>
              </a:rPr>
              <a:t>gray </a:t>
            </a:r>
            <a:r>
              <a:rPr lang="en-US" sz="3200" b="1" dirty="0" smtClean="0">
                <a:latin typeface="Courier"/>
                <a:cs typeface="Courier"/>
              </a:rPr>
              <a:t>);</a:t>
            </a:r>
          </a:p>
          <a:p>
            <a:r>
              <a:rPr lang="en-US" sz="3200" b="1" dirty="0" smtClean="0">
                <a:latin typeface="Courier"/>
                <a:cs typeface="Courier"/>
              </a:rPr>
              <a:t>stroke( </a:t>
            </a:r>
            <a:r>
              <a:rPr lang="en-US" sz="3200" i="1" dirty="0" smtClean="0">
                <a:latin typeface="Courier"/>
                <a:cs typeface="Courier"/>
              </a:rPr>
              <a:t>gray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alpha</a:t>
            </a:r>
            <a:r>
              <a:rPr lang="en-US" sz="3200" b="1" dirty="0" smtClean="0">
                <a:latin typeface="Courier"/>
                <a:cs typeface="Courier"/>
              </a:rPr>
              <a:t> );</a:t>
            </a:r>
          </a:p>
          <a:p>
            <a:r>
              <a:rPr lang="en-US" sz="3200" b="1" dirty="0" smtClean="0">
                <a:latin typeface="Courier"/>
                <a:cs typeface="Courier"/>
              </a:rPr>
              <a:t>stroke( </a:t>
            </a:r>
            <a:r>
              <a:rPr lang="en-US" sz="3200" i="1" dirty="0">
                <a:latin typeface="Courier"/>
                <a:cs typeface="Courier"/>
              </a:rPr>
              <a:t>red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green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blue</a:t>
            </a:r>
            <a:r>
              <a:rPr lang="en-US" sz="3200" b="1" dirty="0" smtClean="0">
                <a:latin typeface="Courier"/>
                <a:cs typeface="Courier"/>
              </a:rPr>
              <a:t> );</a:t>
            </a:r>
          </a:p>
          <a:p>
            <a:r>
              <a:rPr lang="en-US" sz="3200" b="1" dirty="0" smtClean="0">
                <a:latin typeface="Courier"/>
                <a:cs typeface="Courier"/>
              </a:rPr>
              <a:t>stroke( </a:t>
            </a:r>
            <a:r>
              <a:rPr lang="en-US" sz="3200" i="1" dirty="0">
                <a:latin typeface="Courier"/>
                <a:cs typeface="Courier"/>
              </a:rPr>
              <a:t>red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green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blue</a:t>
            </a:r>
            <a:r>
              <a:rPr lang="en-US" sz="3200" b="1" dirty="0" smtClean="0">
                <a:latin typeface="Courier"/>
                <a:cs typeface="Courier"/>
              </a:rPr>
              <a:t>, </a:t>
            </a:r>
            <a:r>
              <a:rPr lang="en-US" sz="3200" i="1" dirty="0">
                <a:latin typeface="Courier"/>
                <a:cs typeface="Courier"/>
              </a:rPr>
              <a:t>alpha</a:t>
            </a:r>
            <a:r>
              <a:rPr lang="en-US" sz="3200" b="1" dirty="0" smtClean="0">
                <a:latin typeface="Courier"/>
                <a:cs typeface="Courier"/>
              </a:rPr>
              <a:t>);</a:t>
            </a:r>
          </a:p>
          <a:p>
            <a:endParaRPr lang="en-US" sz="3200" b="1" dirty="0">
              <a:latin typeface="Courier"/>
              <a:cs typeface="Courier"/>
            </a:endParaRPr>
          </a:p>
          <a:p>
            <a:r>
              <a:rPr lang="en-US" sz="3200" b="1" dirty="0" err="1" smtClean="0">
                <a:latin typeface="Courier"/>
                <a:cs typeface="Courier"/>
              </a:rPr>
              <a:t>noStroke</a:t>
            </a:r>
            <a:r>
              <a:rPr lang="en-US" sz="3200" b="1" dirty="0" smtClean="0">
                <a:latin typeface="Courier"/>
                <a:cs typeface="Courier"/>
              </a:rPr>
              <a:t>();</a:t>
            </a:r>
            <a:endParaRPr lang="en-US" sz="32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93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8393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Why 0 … 255 ?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116681" y="6315581"/>
            <a:ext cx="28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See 01.zip code (</a:t>
            </a:r>
            <a:r>
              <a:rPr lang="en-US" i="1" u="sng" dirty="0" smtClean="0"/>
              <a:t>bits</a:t>
            </a:r>
            <a:r>
              <a:rPr lang="en-US" dirty="0" smtClean="0"/>
              <a:t> sketch)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sz="3100" dirty="0" smtClean="0"/>
              <a:t>(Use </a:t>
            </a:r>
            <a:r>
              <a:rPr lang="en-US" sz="3100" dirty="0" smtClean="0">
                <a:hlinkClick r:id="rId3"/>
              </a:rPr>
              <a:t>http://processing.org/reference</a:t>
            </a:r>
            <a:r>
              <a:rPr lang="en-US" sz="3100" dirty="0" smtClean="0"/>
              <a:t> for reference)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3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“FAVORITE SKETCHES”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SHapes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4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2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4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13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96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78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33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0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616"/>
          <a:stretch/>
        </p:blipFill>
        <p:spPr>
          <a:xfrm>
            <a:off x="112197" y="1894054"/>
            <a:ext cx="8919607" cy="2836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058" y="3474623"/>
            <a:ext cx="44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call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9776" y="4679661"/>
            <a:ext cx="175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argument </a:t>
            </a:r>
          </a:p>
          <a:p>
            <a:r>
              <a:rPr lang="en-US" sz="1400" dirty="0" smtClean="0">
                <a:latin typeface="Times New Roman"/>
                <a:cs typeface="Times New Roman"/>
              </a:rPr>
              <a:t>(or, parameter)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419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a Function Call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8888" y="2423489"/>
            <a:ext cx="7387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"/>
                <a:cs typeface="Courier"/>
              </a:rPr>
              <a:t>ellipse( 50, 50, 80, 30 );</a:t>
            </a:r>
            <a:endParaRPr lang="en-US" sz="3600" dirty="0"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59828" y="3182651"/>
            <a:ext cx="510939" cy="1211738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4408988"/>
            <a:ext cx="202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Function name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153228" y="3182651"/>
            <a:ext cx="1503625" cy="2292083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34220" y="3069821"/>
            <a:ext cx="2656888" cy="2404913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7034" y="5476595"/>
            <a:ext cx="1637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Parentheses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5184356" y="1403646"/>
            <a:ext cx="448615" cy="3693366"/>
          </a:xfrm>
          <a:prstGeom prst="leftBrace">
            <a:avLst/>
          </a:prstGeom>
          <a:ln w="3810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17615" y="3651688"/>
            <a:ext cx="155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Arguments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999860" y="3182652"/>
            <a:ext cx="0" cy="1211737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81066" y="4423588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Statement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terminator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988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8888" y="1708125"/>
            <a:ext cx="79418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"/>
                <a:cs typeface="Courier"/>
              </a:rPr>
              <a:t>size(200 200);</a:t>
            </a:r>
          </a:p>
          <a:p>
            <a:r>
              <a:rPr lang="en-US" sz="3600" dirty="0" smtClean="0">
                <a:latin typeface="Courier"/>
                <a:cs typeface="Courier"/>
              </a:rPr>
              <a:t>Background(102)</a:t>
            </a:r>
          </a:p>
          <a:p>
            <a:r>
              <a:rPr lang="en-US" sz="3600" dirty="0" smtClean="0">
                <a:latin typeface="Courier"/>
                <a:cs typeface="Courier"/>
              </a:rPr>
              <a:t>ellipse( 25, </a:t>
            </a:r>
          </a:p>
          <a:p>
            <a:r>
              <a:rPr lang="en-US" sz="3600" dirty="0">
                <a:latin typeface="Courier"/>
                <a:cs typeface="Courier"/>
              </a:rPr>
              <a:t> </a:t>
            </a:r>
            <a:r>
              <a:rPr lang="en-US" sz="3600" dirty="0" smtClean="0">
                <a:latin typeface="Courier"/>
                <a:cs typeface="Courier"/>
              </a:rPr>
              <a:t>    30,             90</a:t>
            </a:r>
          </a:p>
          <a:p>
            <a:r>
              <a:rPr lang="en-US" sz="3600" dirty="0">
                <a:latin typeface="Courier"/>
                <a:cs typeface="Courier"/>
              </a:rPr>
              <a:t> </a:t>
            </a:r>
            <a:r>
              <a:rPr lang="en-US" sz="3600" dirty="0" smtClean="0">
                <a:latin typeface="Courier"/>
                <a:cs typeface="Courier"/>
              </a:rPr>
              <a:t>   ,  150 ,      </a:t>
            </a:r>
          </a:p>
          <a:p>
            <a:endParaRPr lang="en-US" sz="3600" dirty="0">
              <a:latin typeface="Courier"/>
              <a:cs typeface="Courier"/>
            </a:endParaRPr>
          </a:p>
          <a:p>
            <a:r>
              <a:rPr lang="en-US" sz="3600" dirty="0" smtClean="0">
                <a:latin typeface="Courier"/>
                <a:cs typeface="Courier"/>
              </a:rPr>
              <a:t>             150 )         ;</a:t>
            </a:r>
            <a:endParaRPr lang="en-US" sz="3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19162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8888" y="1708125"/>
            <a:ext cx="79418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"/>
                <a:cs typeface="Courier"/>
              </a:rPr>
              <a:t>size(200</a:t>
            </a:r>
            <a:r>
              <a:rPr lang="en-US" sz="3600" dirty="0" smtClean="0">
                <a:solidFill>
                  <a:srgbClr val="FF0000"/>
                </a:solidFill>
                <a:latin typeface="Courier"/>
                <a:cs typeface="Courier"/>
              </a:rPr>
              <a:t>,</a:t>
            </a:r>
            <a:r>
              <a:rPr lang="en-US" sz="3600" dirty="0" smtClean="0">
                <a:latin typeface="Courier"/>
                <a:cs typeface="Courier"/>
              </a:rPr>
              <a:t> 200);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Courier"/>
                <a:cs typeface="Courier"/>
              </a:rPr>
              <a:t>b</a:t>
            </a:r>
            <a:r>
              <a:rPr lang="en-US" sz="3600" dirty="0" smtClean="0">
                <a:latin typeface="Courier"/>
                <a:cs typeface="Courier"/>
              </a:rPr>
              <a:t>ackground(102)</a:t>
            </a:r>
            <a:r>
              <a:rPr lang="en-US" sz="36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3600" dirty="0" smtClean="0">
                <a:latin typeface="Courier"/>
                <a:cs typeface="Courier"/>
              </a:rPr>
              <a:t>ellipse( 25, </a:t>
            </a:r>
          </a:p>
          <a:p>
            <a:r>
              <a:rPr lang="en-US" sz="3600" dirty="0">
                <a:latin typeface="Courier"/>
                <a:cs typeface="Courier"/>
              </a:rPr>
              <a:t> </a:t>
            </a:r>
            <a:r>
              <a:rPr lang="en-US" sz="3600" dirty="0" smtClean="0">
                <a:latin typeface="Courier"/>
                <a:cs typeface="Courier"/>
              </a:rPr>
              <a:t>    30,             90</a:t>
            </a:r>
          </a:p>
          <a:p>
            <a:r>
              <a:rPr lang="en-US" sz="3600" dirty="0">
                <a:latin typeface="Courier"/>
                <a:cs typeface="Courier"/>
              </a:rPr>
              <a:t> </a:t>
            </a:r>
            <a:r>
              <a:rPr lang="en-US" sz="3600" dirty="0" smtClean="0">
                <a:latin typeface="Courier"/>
                <a:cs typeface="Courier"/>
              </a:rPr>
              <a:t>   ,  150 </a:t>
            </a:r>
            <a:r>
              <a:rPr lang="en-US" sz="3600" dirty="0" smtClean="0">
                <a:solidFill>
                  <a:srgbClr val="FF0000"/>
                </a:solidFill>
                <a:latin typeface="Courier"/>
                <a:cs typeface="Courier"/>
              </a:rPr>
              <a:t>,      </a:t>
            </a:r>
          </a:p>
          <a:p>
            <a:endParaRPr lang="en-US" sz="36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3600" dirty="0" smtClean="0">
                <a:solidFill>
                  <a:srgbClr val="FF0000"/>
                </a:solidFill>
                <a:latin typeface="Courier"/>
                <a:cs typeface="Courier"/>
              </a:rPr>
              <a:t>             150 </a:t>
            </a:r>
            <a:r>
              <a:rPr lang="en-US" sz="3600" dirty="0" smtClean="0">
                <a:latin typeface="Courier"/>
                <a:cs typeface="Courier"/>
              </a:rPr>
              <a:t>)         ;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4" name="Donut 3"/>
          <p:cNvSpPr/>
          <p:nvPr/>
        </p:nvSpPr>
        <p:spPr>
          <a:xfrm>
            <a:off x="2919657" y="1649728"/>
            <a:ext cx="963486" cy="832157"/>
          </a:xfrm>
          <a:prstGeom prst="donut">
            <a:avLst>
              <a:gd name="adj" fmla="val 5882"/>
            </a:avLst>
          </a:prstGeom>
          <a:solidFill>
            <a:schemeClr val="bg1">
              <a:lumMod val="50000"/>
            </a:schemeClr>
          </a:solidFill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686120" y="2248298"/>
            <a:ext cx="963486" cy="832157"/>
          </a:xfrm>
          <a:prstGeom prst="donut">
            <a:avLst>
              <a:gd name="adj" fmla="val 5882"/>
            </a:avLst>
          </a:prstGeom>
          <a:solidFill>
            <a:schemeClr val="bg1">
              <a:lumMod val="50000"/>
            </a:schemeClr>
          </a:solidFill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3722562" y="3883403"/>
            <a:ext cx="1941571" cy="2073094"/>
          </a:xfrm>
          <a:prstGeom prst="donut">
            <a:avLst>
              <a:gd name="adj" fmla="val 5882"/>
            </a:avLst>
          </a:prstGeom>
          <a:solidFill>
            <a:schemeClr val="bg1">
              <a:lumMod val="50000"/>
            </a:schemeClr>
          </a:solidFill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861229" y="2248298"/>
            <a:ext cx="963486" cy="832157"/>
          </a:xfrm>
          <a:prstGeom prst="donut">
            <a:avLst>
              <a:gd name="adj" fmla="val 5882"/>
            </a:avLst>
          </a:prstGeom>
          <a:solidFill>
            <a:schemeClr val="bg1">
              <a:lumMod val="50000"/>
            </a:schemeClr>
          </a:solidFill>
          <a:ln w="38100" cmpd="sng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Canvas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8888" y="2423489"/>
            <a:ext cx="655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"/>
                <a:cs typeface="Courier"/>
              </a:rPr>
              <a:t>size(  </a:t>
            </a:r>
            <a:r>
              <a:rPr lang="en-US" sz="3600" i="1" dirty="0" smtClean="0">
                <a:latin typeface="Courier"/>
                <a:cs typeface="Courier"/>
              </a:rPr>
              <a:t>width</a:t>
            </a:r>
            <a:r>
              <a:rPr lang="en-US" sz="3600" b="1" dirty="0" smtClean="0">
                <a:latin typeface="Courier"/>
                <a:cs typeface="Courier"/>
              </a:rPr>
              <a:t>, </a:t>
            </a:r>
            <a:r>
              <a:rPr lang="en-US" sz="3600" i="1" dirty="0" smtClean="0">
                <a:latin typeface="Courier"/>
                <a:cs typeface="Courier"/>
              </a:rPr>
              <a:t>height</a:t>
            </a:r>
            <a:r>
              <a:rPr lang="en-US" sz="3600" b="1" dirty="0" smtClean="0">
                <a:latin typeface="Courier"/>
                <a:cs typeface="Courier"/>
              </a:rPr>
              <a:t> );</a:t>
            </a:r>
            <a:endParaRPr lang="en-US" sz="3600" b="1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888" y="4306792"/>
            <a:ext cx="655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"/>
                <a:cs typeface="Courier"/>
              </a:rPr>
              <a:t>background( </a:t>
            </a:r>
            <a:r>
              <a:rPr lang="en-US" sz="3600" i="1" dirty="0" smtClean="0">
                <a:latin typeface="Courier"/>
                <a:cs typeface="Courier"/>
              </a:rPr>
              <a:t>[0..255] </a:t>
            </a:r>
            <a:r>
              <a:rPr lang="en-US" sz="3600" b="1" dirty="0" smtClean="0">
                <a:latin typeface="Courier"/>
                <a:cs typeface="Courier"/>
              </a:rPr>
              <a:t>);</a:t>
            </a:r>
            <a:endParaRPr lang="en-US" sz="3600" b="1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9591" y="3157431"/>
            <a:ext cx="4940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Set the size of the canvas</a:t>
            </a:r>
            <a:endParaRPr lang="en-US" sz="3600" i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591" y="5034073"/>
            <a:ext cx="688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Set the background </a:t>
            </a:r>
            <a:r>
              <a:rPr lang="en-US" sz="3600" i="1" dirty="0" err="1" smtClean="0">
                <a:latin typeface="Times New Roman"/>
                <a:cs typeface="Times New Roman"/>
              </a:rPr>
              <a:t>grayscale</a:t>
            </a:r>
            <a:r>
              <a:rPr lang="en-US" sz="3600" i="1" dirty="0" smtClean="0">
                <a:latin typeface="Times New Roman"/>
                <a:cs typeface="Times New Roman"/>
              </a:rPr>
              <a:t> color</a:t>
            </a:r>
            <a:endParaRPr lang="en-US" sz="36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350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Shapes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256</Words>
  <Application>Microsoft Macintosh PowerPoint</Application>
  <PresentationFormat>On-screen Show (4:3)</PresentationFormat>
  <Paragraphs>57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Creative Computing</vt:lpstr>
      <vt:lpstr>“FAVORITE SKETCHES”</vt:lpstr>
      <vt:lpstr>Code Elements</vt:lpstr>
      <vt:lpstr>PowerPoint Presentation</vt:lpstr>
      <vt:lpstr>Anatomy of a Function Call Statement</vt:lpstr>
      <vt:lpstr>What’s wrong?</vt:lpstr>
      <vt:lpstr>What’s wrong?</vt:lpstr>
      <vt:lpstr>Processing Canvas</vt:lpstr>
      <vt:lpstr>Basic Shapes</vt:lpstr>
      <vt:lpstr>PowerPoint Presentation</vt:lpstr>
      <vt:lpstr>PowerPoint Presentation</vt:lpstr>
      <vt:lpstr>PowerPoint Presentation</vt:lpstr>
      <vt:lpstr>PowerPoint Presentation</vt:lpstr>
      <vt:lpstr>Colors</vt:lpstr>
      <vt:lpstr>Fill Color</vt:lpstr>
      <vt:lpstr>Stroke (Line) Color</vt:lpstr>
      <vt:lpstr>PowerPoint Presentation</vt:lpstr>
      <vt:lpstr>Exercise (Use http://processing.org/reference for reference)</vt:lpstr>
      <vt:lpstr>PowerPoint Presentation</vt:lpstr>
      <vt:lpstr>More 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Computing</dc:title>
  <dc:creator>Nadeem Hamid</dc:creator>
  <cp:lastModifiedBy>Nadeem Hamid</cp:lastModifiedBy>
  <cp:revision>30</cp:revision>
  <dcterms:created xsi:type="dcterms:W3CDTF">2013-09-02T18:13:34Z</dcterms:created>
  <dcterms:modified xsi:type="dcterms:W3CDTF">2013-09-05T13:35:40Z</dcterms:modified>
</cp:coreProperties>
</file>