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3" r:id="rId5"/>
    <p:sldId id="260" r:id="rId6"/>
    <p:sldId id="262" r:id="rId7"/>
    <p:sldId id="261" r:id="rId8"/>
    <p:sldId id="258"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125" d="100"/>
          <a:sy n="125" d="100"/>
        </p:scale>
        <p:origin x="5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9C9137-6463-C149-815F-B1074976B10F}" type="datetimeFigureOut">
              <a:rPr lang="en-US" smtClean="0"/>
              <a:t>12/27/23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390B7-3041-E54E-9328-8AC457C3E3A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662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1D9C9137-6463-C149-815F-B1074976B10F}" type="datetimeFigureOut">
              <a:rPr lang="en-US" smtClean="0"/>
              <a:t>12/27/23</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C05390B7-3041-E54E-9328-8AC457C3E3AC}" type="slidenum">
              <a:rPr lang="en-US" smtClean="0"/>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4" name="Rectangle 23">
            <a:extLst>
              <a:ext uri="{FF2B5EF4-FFF2-40B4-BE49-F238E27FC236}">
                <a16:creationId xmlns:a16="http://schemas.microsoft.com/office/drawing/2014/main" id="{4D812236-1A32-4FE2-AB5A-F8F998D835F3}"/>
              </a:ext>
            </a:extLst>
          </p:cNvPr>
          <p:cNvSpPr/>
          <p:nvPr/>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777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1D9C9137-6463-C149-815F-B1074976B10F}" type="datetimeFigureOut">
              <a:rPr lang="en-US" smtClean="0"/>
              <a:t>12/27/23</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C05390B7-3041-E54E-9328-8AC457C3E3AC}" type="slidenum">
              <a:rPr lang="en-US" smtClean="0"/>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a:t>Click to edit Master title style</a:t>
            </a:r>
            <a:endParaRPr lang="en-US" dirty="0"/>
          </a:p>
        </p:txBody>
      </p:sp>
      <p:grpSp>
        <p:nvGrpSpPr>
          <p:cNvPr id="13" name="Group 12">
            <a:extLst>
              <a:ext uri="{FF2B5EF4-FFF2-40B4-BE49-F238E27FC236}">
                <a16:creationId xmlns:a16="http://schemas.microsoft.com/office/drawing/2014/main" id="{FB754F48-B758-43EB-980F-1E2884C8E2A7}"/>
              </a:ext>
            </a:extLst>
          </p:cNvPr>
          <p:cNvGrpSpPr/>
          <p:nvPr/>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859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408911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800"/>
            </a:lvl1pPr>
            <a:lvl2pPr marL="128016" indent="0">
              <a:buNone/>
              <a:defRPr sz="2400" baseline="0"/>
            </a:lvl2pPr>
            <a:lvl3pPr>
              <a:defRPr sz="2400"/>
            </a:lvl3pPr>
            <a:lvl4pPr>
              <a:defRPr sz="2400"/>
            </a:lvl4pPr>
            <a:lvl5pPr>
              <a:defRPr sz="2400"/>
            </a:lvl5pPr>
          </a:lstStyle>
          <a:p>
            <a:pPr lvl="0"/>
            <a:r>
              <a:rPr lang="en-US" dirty="0"/>
              <a:t>Edit Master text styles</a:t>
            </a:r>
          </a:p>
          <a:p>
            <a:pPr lvl="0"/>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9C9137-6463-C149-815F-B1074976B10F}" type="datetimeFigureOut">
              <a:rPr lang="en-US" smtClean="0"/>
              <a:t>12/27/23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390B7-3041-E54E-9328-8AC457C3E3AC}" type="slidenum">
              <a:rPr lang="en-US" smtClean="0"/>
              <a:t>‹#›</a:t>
            </a:fld>
            <a:endParaRPr lang="en-US"/>
          </a:p>
        </p:txBody>
      </p:sp>
    </p:spTree>
    <p:extLst>
      <p:ext uri="{BB962C8B-B14F-4D97-AF65-F5344CB8AC3E}">
        <p14:creationId xmlns:p14="http://schemas.microsoft.com/office/powerpoint/2010/main" val="60969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1D9C9137-6463-C149-815F-B1074976B10F}" type="datetimeFigureOut">
              <a:rPr lang="en-US" smtClean="0"/>
              <a:t>12/27/23</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C05390B7-3041-E54E-9328-8AC457C3E3AC}" type="slidenum">
              <a:rPr lang="en-US" smtClean="0"/>
              <a:t>‹#›</a:t>
            </a:fld>
            <a:endParaRPr lang="en-US"/>
          </a:p>
        </p:txBody>
      </p:sp>
      <p:sp>
        <p:nvSpPr>
          <p:cNvPr id="7" name="Oval 6">
            <a:extLst>
              <a:ext uri="{FF2B5EF4-FFF2-40B4-BE49-F238E27FC236}">
                <a16:creationId xmlns:a16="http://schemas.microsoft.com/office/drawing/2014/main" id="{886714E5-EBF9-4569-A5F7-79EC8ADBC566}"/>
              </a:ext>
            </a:extLst>
          </p:cNvPr>
          <p:cNvSpPr/>
          <p:nvPr/>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67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Autofit/>
          </a:bodyPr>
          <a:lstStyle>
            <a:lvl1pPr marL="0" indent="0">
              <a:spcBef>
                <a:spcPts val="0"/>
              </a:spcBef>
              <a:spcAft>
                <a:spcPts val="0"/>
              </a:spcAft>
              <a:buNone/>
              <a:defRPr lang="en-US" sz="2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Click to edit Master text styles</a:t>
            </a:r>
          </a:p>
        </p:txBody>
      </p:sp>
      <p:sp>
        <p:nvSpPr>
          <p:cNvPr id="7" name="Date Placeholder 6"/>
          <p:cNvSpPr>
            <a:spLocks noGrp="1"/>
          </p:cNvSpPr>
          <p:nvPr>
            <p:ph type="dt" sz="half" idx="10"/>
          </p:nvPr>
        </p:nvSpPr>
        <p:spPr/>
        <p:txBody>
          <a:bodyPr/>
          <a:lstStyle/>
          <a:p>
            <a:fld id="{1D9C9137-6463-C149-815F-B1074976B10F}" type="datetimeFigureOut">
              <a:rPr lang="en-US" smtClean="0"/>
              <a:t>12/27/23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390B7-3041-E54E-9328-8AC457C3E3AC}"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hasCustomPrompt="1"/>
          </p:nvPr>
        </p:nvSpPr>
        <p:spPr>
          <a:xfrm>
            <a:off x="584218" y="2096446"/>
            <a:ext cx="5397689" cy="4330435"/>
          </a:xfrm>
        </p:spPr>
        <p:txBody>
          <a:bodyPr/>
          <a:lstStyle>
            <a:lvl1pPr>
              <a:defRPr sz="2800"/>
            </a:lvl1pPr>
            <a:lvl2pPr marL="128016" indent="0">
              <a:buNone/>
              <a:defRPr sz="2400"/>
            </a:lvl2pPr>
            <a:lvl3pPr>
              <a:defRPr sz="2400"/>
            </a:lvl3pPr>
            <a:lvl4pPr>
              <a:defRPr sz="2400"/>
            </a:lvl4pPr>
            <a:lvl5pPr>
              <a:defRPr sz="2400"/>
            </a:lvl5pPr>
          </a:lstStyle>
          <a:p>
            <a:pPr lvl="0"/>
            <a:r>
              <a:rPr lang="en-US" dirty="0"/>
              <a:t>Edit Master text styles</a:t>
            </a:r>
          </a:p>
          <a:p>
            <a:pPr lvl="0"/>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Autofit/>
          </a:bodyPr>
          <a:lstStyle>
            <a:lvl1pPr marL="0" indent="0">
              <a:spcBef>
                <a:spcPts val="0"/>
              </a:spcBef>
              <a:spcAft>
                <a:spcPts val="0"/>
              </a:spcAft>
              <a:buNone/>
              <a:defRPr lang="en-US" sz="2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Click to 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hasCustomPrompt="1"/>
          </p:nvPr>
        </p:nvSpPr>
        <p:spPr>
          <a:xfrm>
            <a:off x="6364809" y="2096446"/>
            <a:ext cx="5397689" cy="4330435"/>
          </a:xfrm>
        </p:spPr>
        <p:txBody>
          <a:bodyPr/>
          <a:lstStyle>
            <a:lvl1pPr>
              <a:defRPr sz="2800"/>
            </a:lvl1pPr>
            <a:lvl2pPr marL="128016" indent="0">
              <a:buNone/>
              <a:defRPr sz="2400"/>
            </a:lvl2pPr>
            <a:lvl3pPr>
              <a:defRPr sz="2400"/>
            </a:lvl3pPr>
            <a:lvl4pPr>
              <a:defRPr sz="2400"/>
            </a:lvl4pPr>
            <a:lvl5pPr>
              <a:defRPr sz="2400"/>
            </a:lvl5pPr>
          </a:lstStyle>
          <a:p>
            <a:pPr lvl="0"/>
            <a:r>
              <a:rPr lang="en-US" dirty="0"/>
              <a:t>Edit Master text styles</a:t>
            </a:r>
          </a:p>
          <a:p>
            <a:pPr lvl="0"/>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045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C9137-6463-C149-815F-B1074976B10F}" type="datetimeFigureOut">
              <a:rPr lang="en-US" smtClean="0"/>
              <a:t>12/27/23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390B7-3041-E54E-9328-8AC457C3E3AC}" type="slidenum">
              <a:rPr lang="en-US" smtClean="0"/>
              <a:t>‹#›</a:t>
            </a:fld>
            <a:endParaRPr lang="en-US"/>
          </a:p>
        </p:txBody>
      </p:sp>
    </p:spTree>
    <p:extLst>
      <p:ext uri="{BB962C8B-B14F-4D97-AF65-F5344CB8AC3E}">
        <p14:creationId xmlns:p14="http://schemas.microsoft.com/office/powerpoint/2010/main" val="190217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34620" y="1512985"/>
            <a:ext cx="5397689" cy="4796375"/>
          </a:xfrm>
        </p:spPr>
        <p:txBody>
          <a:bodyPr/>
          <a:lstStyle>
            <a:lvl1pPr marL="91440" indent="-91440">
              <a:buFontTx/>
              <a:buChar char=" "/>
              <a:defRPr sz="2800"/>
            </a:lvl1pPr>
            <a:lvl2pPr marL="128016" indent="0">
              <a:buNone/>
              <a:defRPr sz="2400"/>
            </a:lvl2pPr>
            <a:lvl3pPr>
              <a:defRPr sz="2400"/>
            </a:lvl3pPr>
            <a:lvl4pPr>
              <a:defRPr sz="2400"/>
            </a:lvl4pPr>
            <a:lvl5pPr>
              <a:defRPr sz="2400"/>
            </a:lvl5pPr>
          </a:lstStyle>
          <a:p>
            <a:pPr lvl="0"/>
            <a:r>
              <a:rPr lang="en-US" dirty="0"/>
              <a:t>Edit Master text styles</a:t>
            </a:r>
          </a:p>
          <a:p>
            <a:pPr lvl="0"/>
            <a:r>
              <a:rPr lang="en-US" dirty="0"/>
              <a:t>  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364809" y="1512984"/>
            <a:ext cx="5397689" cy="4796375"/>
          </a:xfrm>
        </p:spPr>
        <p:txBody>
          <a:bodyPr/>
          <a:lstStyle>
            <a:lvl1pPr>
              <a:defRPr sz="2800"/>
            </a:lvl1pPr>
            <a:lvl2pPr marL="128016" indent="0">
              <a:buNone/>
              <a:defRPr sz="2400"/>
            </a:lvl2pPr>
            <a:lvl3pPr>
              <a:defRPr sz="2400"/>
            </a:lvl3pPr>
            <a:lvl4pPr>
              <a:defRPr sz="2400"/>
            </a:lvl4pPr>
            <a:lvl5pPr>
              <a:defRPr sz="2400"/>
            </a:lvl5pPr>
          </a:lstStyle>
          <a:p>
            <a:pPr lvl="0"/>
            <a:r>
              <a:rPr lang="en-US" dirty="0"/>
              <a:t>Edit Master text styles</a:t>
            </a:r>
          </a:p>
          <a:p>
            <a:pPr lvl="0"/>
            <a:r>
              <a:rPr lang="en-US" dirty="0"/>
              <a:t>  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D9C9137-6463-C149-815F-B1074976B10F}" type="datetimeFigureOut">
              <a:rPr lang="en-US" smtClean="0"/>
              <a:t>12/27/23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390B7-3041-E54E-9328-8AC457C3E3AC}"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99635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C9137-6463-C149-815F-B1074976B10F}" type="datetimeFigureOut">
              <a:rPr lang="en-US" smtClean="0"/>
              <a:t>12/27/23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390B7-3041-E54E-9328-8AC457C3E3A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93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C9137-6463-C149-815F-B1074976B10F}" type="datetimeFigureOut">
              <a:rPr lang="en-US" smtClean="0"/>
              <a:t>12/27/23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390B7-3041-E54E-9328-8AC457C3E3AC}" type="slidenum">
              <a:rPr lang="en-US" smtClean="0"/>
              <a:t>‹#›</a:t>
            </a:fld>
            <a:endParaRPr lang="en-US"/>
          </a:p>
        </p:txBody>
      </p:sp>
    </p:spTree>
    <p:extLst>
      <p:ext uri="{BB962C8B-B14F-4D97-AF65-F5344CB8AC3E}">
        <p14:creationId xmlns:p14="http://schemas.microsoft.com/office/powerpoint/2010/main" val="412360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C9137-6463-C149-815F-B1074976B10F}" type="datetimeFigureOut">
              <a:rPr lang="en-US" smtClean="0"/>
              <a:t>12/27/23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390B7-3041-E54E-9328-8AC457C3E3A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90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dirty="0"/>
              <a:t>Edit Master text styles</a:t>
            </a:r>
          </a:p>
          <a:p>
            <a:pPr lvl="0"/>
            <a:r>
              <a:rPr lang="en-US" dirty="0"/>
              <a:t> 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1D9C9137-6463-C149-815F-B1074976B10F}" type="datetimeFigureOut">
              <a:rPr lang="en-US" smtClean="0"/>
              <a:t>12/27/23</a:t>
            </a:fld>
            <a:endParaRPr lang="en-US"/>
          </a:p>
        </p:txBody>
      </p:sp>
      <p:sp>
        <p:nvSpPr>
          <p:cNvPr id="5" name="Footer Placeholder 4"/>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4"/>
          </p:nvPr>
        </p:nvSpPr>
        <p:spPr>
          <a:xfrm>
            <a:off x="10837333" y="6544402"/>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C05390B7-3041-E54E-9328-8AC457C3E3AC}" type="slidenum">
              <a:rPr lang="en-US" smtClean="0"/>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191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800" kern="1200">
          <a:solidFill>
            <a:schemeClr val="tx1"/>
          </a:solidFill>
          <a:latin typeface="Segoe UI Semilight" panose="020B0402040204020203" pitchFamily="34" charset="0"/>
          <a:ea typeface="+mn-ea"/>
          <a:cs typeface="Segoe UI Semilight" panose="020B0402040204020203" pitchFamily="34" charset="0"/>
        </a:defRPr>
      </a:lvl1pPr>
      <a:lvl2pPr marL="128016" indent="0" algn="l" defTabSz="914400" rtl="0" eaLnBrk="1" latinLnBrk="0" hangingPunct="1">
        <a:lnSpc>
          <a:spcPct val="90000"/>
        </a:lnSpc>
        <a:spcBef>
          <a:spcPts val="200"/>
        </a:spcBef>
        <a:spcAft>
          <a:spcPts val="400"/>
        </a:spcAft>
        <a:buClr>
          <a:srgbClr val="B6A479"/>
        </a:buClr>
        <a:buFont typeface="Segoe UI Semilight" panose="020B0402040204020203" pitchFamily="34" charset="0"/>
        <a:buNone/>
        <a:defRPr sz="2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2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2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2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adeemabdulhamid/csc320-spring2024/blob/main/worksheets/worksheet-0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adeemabdulhamid/csc320-spring2024/blob/main/slides/algorithms-excerpt.md#progress-in-algorithms-beats-moores-la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viewer?url=https://raw.githubusercontent.com/nadeemabdulhamid/csc320-spring2024/main/syllabus/csc320-24s-syllabu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0B03-3E90-CEF9-BBD3-D45EE077AE97}"/>
              </a:ext>
            </a:extLst>
          </p:cNvPr>
          <p:cNvSpPr>
            <a:spLocks noGrp="1"/>
          </p:cNvSpPr>
          <p:nvPr>
            <p:ph type="ctrTitle"/>
          </p:nvPr>
        </p:nvSpPr>
        <p:spPr/>
        <p:txBody>
          <a:bodyPr/>
          <a:lstStyle/>
          <a:p>
            <a:r>
              <a:rPr lang="en-US" dirty="0"/>
              <a:t>Welcome!</a:t>
            </a:r>
          </a:p>
        </p:txBody>
      </p:sp>
      <p:sp>
        <p:nvSpPr>
          <p:cNvPr id="3" name="Subtitle 2">
            <a:extLst>
              <a:ext uri="{FF2B5EF4-FFF2-40B4-BE49-F238E27FC236}">
                <a16:creationId xmlns:a16="http://schemas.microsoft.com/office/drawing/2014/main" id="{526DAB9D-231F-4B82-BFEC-89ED809315DF}"/>
              </a:ext>
            </a:extLst>
          </p:cNvPr>
          <p:cNvSpPr>
            <a:spLocks noGrp="1"/>
          </p:cNvSpPr>
          <p:nvPr>
            <p:ph type="subTitle" idx="1"/>
          </p:nvPr>
        </p:nvSpPr>
        <p:spPr/>
        <p:txBody>
          <a:bodyPr/>
          <a:lstStyle/>
          <a:p>
            <a:r>
              <a:rPr lang="en-US" b="1" dirty="0"/>
              <a:t>CSC 320 – Spring 2024</a:t>
            </a:r>
          </a:p>
          <a:p>
            <a:endParaRPr lang="en-US" dirty="0"/>
          </a:p>
          <a:p>
            <a:r>
              <a:rPr lang="en-US" dirty="0"/>
              <a:t>Lecture 0 - Introduction</a:t>
            </a:r>
          </a:p>
        </p:txBody>
      </p:sp>
    </p:spTree>
    <p:extLst>
      <p:ext uri="{BB962C8B-B14F-4D97-AF65-F5344CB8AC3E}">
        <p14:creationId xmlns:p14="http://schemas.microsoft.com/office/powerpoint/2010/main" val="270718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83DD-BAF0-F2FC-CAA2-5CC04094EA2D}"/>
              </a:ext>
            </a:extLst>
          </p:cNvPr>
          <p:cNvSpPr>
            <a:spLocks noGrp="1"/>
          </p:cNvSpPr>
          <p:nvPr>
            <p:ph type="title"/>
          </p:nvPr>
        </p:nvSpPr>
        <p:spPr/>
        <p:txBody>
          <a:bodyPr/>
          <a:lstStyle/>
          <a:p>
            <a:r>
              <a:rPr lang="en-US" dirty="0"/>
              <a:t>Let’s go!</a:t>
            </a:r>
          </a:p>
        </p:txBody>
      </p:sp>
      <p:sp>
        <p:nvSpPr>
          <p:cNvPr id="3" name="Content Placeholder 2">
            <a:extLst>
              <a:ext uri="{FF2B5EF4-FFF2-40B4-BE49-F238E27FC236}">
                <a16:creationId xmlns:a16="http://schemas.microsoft.com/office/drawing/2014/main" id="{02128F32-1C95-7211-CEB2-13A4898D84F9}"/>
              </a:ext>
            </a:extLst>
          </p:cNvPr>
          <p:cNvSpPr>
            <a:spLocks noGrp="1"/>
          </p:cNvSpPr>
          <p:nvPr>
            <p:ph idx="1"/>
          </p:nvPr>
        </p:nvSpPr>
        <p:spPr/>
        <p:txBody>
          <a:bodyPr/>
          <a:lstStyle/>
          <a:p>
            <a:r>
              <a:rPr lang="en-US" dirty="0">
                <a:hlinkClick r:id="rId2"/>
              </a:rPr>
              <a:t>Activity Worksheet</a:t>
            </a:r>
            <a:endParaRPr lang="en-US" dirty="0"/>
          </a:p>
        </p:txBody>
      </p:sp>
    </p:spTree>
    <p:extLst>
      <p:ext uri="{BB962C8B-B14F-4D97-AF65-F5344CB8AC3E}">
        <p14:creationId xmlns:p14="http://schemas.microsoft.com/office/powerpoint/2010/main" val="191445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5FA7-7F95-CE69-AD1A-762278164B8E}"/>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DB7A67A4-9663-6AEE-B91C-389D0AF93B3E}"/>
              </a:ext>
            </a:extLst>
          </p:cNvPr>
          <p:cNvSpPr>
            <a:spLocks noGrp="1"/>
          </p:cNvSpPr>
          <p:nvPr>
            <p:ph idx="1"/>
          </p:nvPr>
        </p:nvSpPr>
        <p:spPr/>
        <p:txBody>
          <a:bodyPr/>
          <a:lstStyle/>
          <a:p>
            <a:r>
              <a:rPr lang="en-US" dirty="0"/>
              <a:t>Why are we here?</a:t>
            </a:r>
          </a:p>
          <a:p>
            <a:r>
              <a:rPr lang="en-US" dirty="0"/>
              <a:t>Logistics</a:t>
            </a:r>
          </a:p>
          <a:p>
            <a:r>
              <a:rPr lang="en-US" dirty="0"/>
              <a:t>Algorithms!</a:t>
            </a:r>
          </a:p>
          <a:p>
            <a:endParaRPr lang="en-US" dirty="0"/>
          </a:p>
        </p:txBody>
      </p:sp>
    </p:spTree>
    <p:extLst>
      <p:ext uri="{BB962C8B-B14F-4D97-AF65-F5344CB8AC3E}">
        <p14:creationId xmlns:p14="http://schemas.microsoft.com/office/powerpoint/2010/main" val="199859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2C77-8FAE-AE19-6D21-939BA77286A0}"/>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A98E0B23-BC21-0AF8-2CD9-74F60798F8E1}"/>
              </a:ext>
            </a:extLst>
          </p:cNvPr>
          <p:cNvSpPr>
            <a:spLocks noGrp="1"/>
          </p:cNvSpPr>
          <p:nvPr>
            <p:ph idx="1"/>
          </p:nvPr>
        </p:nvSpPr>
        <p:spPr/>
        <p:txBody>
          <a:bodyPr/>
          <a:lstStyle/>
          <a:p>
            <a:pPr marL="0" indent="0">
              <a:buNone/>
            </a:pPr>
            <a:r>
              <a:rPr lang="en-US" dirty="0"/>
              <a:t>- The design and analysis of algorithms is </a:t>
            </a:r>
            <a:r>
              <a:rPr lang="en-US" b="1" dirty="0"/>
              <a:t>fundamental</a:t>
            </a:r>
            <a:r>
              <a:rPr lang="en-US" dirty="0"/>
              <a:t> to every branch of computer science</a:t>
            </a:r>
          </a:p>
          <a:p>
            <a:pPr marL="0" indent="0">
              <a:buNone/>
            </a:pPr>
            <a:r>
              <a:rPr lang="en-US" dirty="0"/>
              <a:t>- Algorithms play a key role in modern technological innovation</a:t>
            </a:r>
          </a:p>
          <a:p>
            <a:pPr marL="0" indent="0">
              <a:buNone/>
            </a:pPr>
            <a:endParaRPr lang="en-US" dirty="0"/>
          </a:p>
          <a:p>
            <a:pPr>
              <a:buFont typeface="Wingdings" pitchFamily="2" charset="2"/>
              <a:buChar char="Ø"/>
            </a:pPr>
            <a:r>
              <a:rPr lang="en-US" dirty="0"/>
              <a:t>Applications</a:t>
            </a:r>
          </a:p>
          <a:p>
            <a:pPr>
              <a:buFont typeface="Wingdings" pitchFamily="2" charset="2"/>
              <a:buChar char="Ø"/>
            </a:pPr>
            <a:r>
              <a:rPr lang="en-US" dirty="0"/>
              <a:t>Designing software</a:t>
            </a:r>
          </a:p>
          <a:p>
            <a:pPr>
              <a:buFont typeface="Wingdings" pitchFamily="2" charset="2"/>
              <a:buChar char="Ø"/>
            </a:pPr>
            <a:r>
              <a:rPr lang="en-US" dirty="0"/>
              <a:t>Understanding the universe</a:t>
            </a:r>
          </a:p>
          <a:p>
            <a:pPr>
              <a:buFont typeface="Wingdings" pitchFamily="2" charset="2"/>
              <a:buChar char="Ø"/>
            </a:pPr>
            <a:r>
              <a:rPr lang="en-US" dirty="0"/>
              <a:t>Challenging (i.e. good for the brain!) and </a:t>
            </a:r>
            <a:r>
              <a:rPr lang="en-US" i="1" dirty="0"/>
              <a:t>FUN!</a:t>
            </a:r>
          </a:p>
          <a:p>
            <a:pPr marL="0" indent="0">
              <a:buNone/>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14646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35F0-D597-7B35-B7AB-E75AE3947E84}"/>
              </a:ext>
            </a:extLst>
          </p:cNvPr>
          <p:cNvSpPr>
            <a:spLocks noGrp="1"/>
          </p:cNvSpPr>
          <p:nvPr>
            <p:ph type="title"/>
          </p:nvPr>
        </p:nvSpPr>
        <p:spPr/>
        <p:txBody>
          <a:bodyPr/>
          <a:lstStyle/>
          <a:p>
            <a:r>
              <a:rPr lang="en-US" dirty="0"/>
              <a:t>Driving Innovation</a:t>
            </a:r>
          </a:p>
        </p:txBody>
      </p:sp>
      <p:sp>
        <p:nvSpPr>
          <p:cNvPr id="3" name="Content Placeholder 2">
            <a:extLst>
              <a:ext uri="{FF2B5EF4-FFF2-40B4-BE49-F238E27FC236}">
                <a16:creationId xmlns:a16="http://schemas.microsoft.com/office/drawing/2014/main" id="{F647414B-4542-5440-7F64-41B3B2119326}"/>
              </a:ext>
            </a:extLst>
          </p:cNvPr>
          <p:cNvSpPr>
            <a:spLocks noGrp="1"/>
          </p:cNvSpPr>
          <p:nvPr>
            <p:ph idx="1"/>
          </p:nvPr>
        </p:nvSpPr>
        <p:spPr/>
        <p:txBody>
          <a:bodyPr>
            <a:normAutofit/>
          </a:bodyPr>
          <a:lstStyle/>
          <a:p>
            <a:r>
              <a:rPr lang="en-US" dirty="0"/>
              <a:t>See </a:t>
            </a:r>
            <a:r>
              <a:rPr lang="en-US" dirty="0">
                <a:hlinkClick r:id="rId2"/>
              </a:rPr>
              <a:t>“Progress in Algorithms Beats Moore’s Law” excerpt (</a:t>
            </a:r>
            <a:r>
              <a:rPr lang="en-US" dirty="0" err="1">
                <a:hlinkClick r:id="rId2"/>
              </a:rPr>
              <a:t>Github</a:t>
            </a:r>
            <a:r>
              <a:rPr lang="en-US" dirty="0">
                <a:hlinkClick r:id="rId2"/>
              </a:rPr>
              <a:t>)</a:t>
            </a:r>
            <a:r>
              <a:rPr lang="en-US" dirty="0"/>
              <a:t>.</a:t>
            </a:r>
          </a:p>
          <a:p>
            <a:endParaRPr lang="en-US" dirty="0"/>
          </a:p>
          <a:p>
            <a:r>
              <a:rPr lang="en-US" i="1" dirty="0"/>
              <a:t>… Even more remarkable – and even less widely understood – is that in many areas, performance gains due to improvements in algorithms have vastly exceeded even the dramatic performance gains due to increased processor speed...</a:t>
            </a:r>
          </a:p>
          <a:p>
            <a:r>
              <a:rPr lang="en-US" i="1" dirty="0"/>
              <a:t>… The design and analysis of algorithms, and the study of the inherent computational complexity of problems, are fundamental subfields of computer science.</a:t>
            </a:r>
          </a:p>
          <a:p>
            <a:endParaRPr lang="en-US" i="1" dirty="0"/>
          </a:p>
          <a:p>
            <a:endParaRPr lang="en-US" dirty="0"/>
          </a:p>
        </p:txBody>
      </p:sp>
    </p:spTree>
    <p:extLst>
      <p:ext uri="{BB962C8B-B14F-4D97-AF65-F5344CB8AC3E}">
        <p14:creationId xmlns:p14="http://schemas.microsoft.com/office/powerpoint/2010/main" val="85732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1792-3E71-91FF-0E3D-0918CF04E02E}"/>
              </a:ext>
            </a:extLst>
          </p:cNvPr>
          <p:cNvSpPr>
            <a:spLocks noGrp="1"/>
          </p:cNvSpPr>
          <p:nvPr>
            <p:ph type="title"/>
          </p:nvPr>
        </p:nvSpPr>
        <p:spPr/>
        <p:txBody>
          <a:bodyPr/>
          <a:lstStyle/>
          <a:p>
            <a:r>
              <a:rPr lang="en-US" dirty="0"/>
              <a:t>Applications</a:t>
            </a:r>
          </a:p>
        </p:txBody>
      </p:sp>
      <p:pic>
        <p:nvPicPr>
          <p:cNvPr id="4" name="Content Placeholder 3">
            <a:extLst>
              <a:ext uri="{FF2B5EF4-FFF2-40B4-BE49-F238E27FC236}">
                <a16:creationId xmlns:a16="http://schemas.microsoft.com/office/drawing/2014/main" id="{65413D71-A992-B1A5-C61A-A2DF14CFCBB5}"/>
              </a:ext>
            </a:extLst>
          </p:cNvPr>
          <p:cNvPicPr>
            <a:picLocks noGrp="1" noChangeAspect="1"/>
          </p:cNvPicPr>
          <p:nvPr>
            <p:ph idx="1"/>
          </p:nvPr>
        </p:nvPicPr>
        <p:blipFill>
          <a:blip r:embed="rId2"/>
          <a:stretch>
            <a:fillRect/>
          </a:stretch>
        </p:blipFill>
        <p:spPr>
          <a:xfrm>
            <a:off x="2638803" y="1277943"/>
            <a:ext cx="7060129" cy="5057620"/>
          </a:xfrm>
          <a:prstGeom prst="rect">
            <a:avLst/>
          </a:prstGeom>
        </p:spPr>
      </p:pic>
      <p:sp>
        <p:nvSpPr>
          <p:cNvPr id="5" name="TextBox 4">
            <a:extLst>
              <a:ext uri="{FF2B5EF4-FFF2-40B4-BE49-F238E27FC236}">
                <a16:creationId xmlns:a16="http://schemas.microsoft.com/office/drawing/2014/main" id="{3B07E9E1-7E88-5795-3A2E-27DFE3700000}"/>
              </a:ext>
            </a:extLst>
          </p:cNvPr>
          <p:cNvSpPr txBox="1"/>
          <p:nvPr/>
        </p:nvSpPr>
        <p:spPr>
          <a:xfrm>
            <a:off x="10219942" y="6538913"/>
            <a:ext cx="1882631" cy="276999"/>
          </a:xfrm>
          <a:prstGeom prst="rect">
            <a:avLst/>
          </a:prstGeom>
          <a:noFill/>
        </p:spPr>
        <p:txBody>
          <a:bodyPr wrap="none" rtlCol="0">
            <a:spAutoFit/>
          </a:bodyPr>
          <a:lstStyle/>
          <a:p>
            <a:r>
              <a:rPr lang="en-US" sz="1200" dirty="0"/>
              <a:t>SUNY Stony Brook CSE 582</a:t>
            </a:r>
          </a:p>
        </p:txBody>
      </p:sp>
    </p:spTree>
    <p:extLst>
      <p:ext uri="{BB962C8B-B14F-4D97-AF65-F5344CB8AC3E}">
        <p14:creationId xmlns:p14="http://schemas.microsoft.com/office/powerpoint/2010/main" val="254977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C6DC-9055-A977-01A4-6E07B76A0318}"/>
              </a:ext>
            </a:extLst>
          </p:cNvPr>
          <p:cNvSpPr>
            <a:spLocks noGrp="1"/>
          </p:cNvSpPr>
          <p:nvPr>
            <p:ph type="title"/>
          </p:nvPr>
        </p:nvSpPr>
        <p:spPr>
          <a:xfrm>
            <a:off x="1428134" y="263276"/>
            <a:ext cx="10334364" cy="1014667"/>
          </a:xfrm>
        </p:spPr>
        <p:txBody>
          <a:bodyPr anchor="ctr">
            <a:normAutofit/>
          </a:bodyPr>
          <a:lstStyle/>
          <a:p>
            <a:r>
              <a:rPr lang="en-US" dirty="0"/>
              <a:t>Designing Software</a:t>
            </a:r>
          </a:p>
        </p:txBody>
      </p:sp>
      <p:pic>
        <p:nvPicPr>
          <p:cNvPr id="4" name="Content Placeholder 3">
            <a:extLst>
              <a:ext uri="{FF2B5EF4-FFF2-40B4-BE49-F238E27FC236}">
                <a16:creationId xmlns:a16="http://schemas.microsoft.com/office/drawing/2014/main" id="{4D03E689-5B33-C544-8EED-C49D895C731E}"/>
              </a:ext>
            </a:extLst>
          </p:cNvPr>
          <p:cNvPicPr>
            <a:picLocks noGrp="1" noChangeAspect="1"/>
          </p:cNvPicPr>
          <p:nvPr>
            <p:ph idx="1"/>
          </p:nvPr>
        </p:nvPicPr>
        <p:blipFill>
          <a:blip r:embed="rId2"/>
          <a:stretch>
            <a:fillRect/>
          </a:stretch>
        </p:blipFill>
        <p:spPr>
          <a:xfrm>
            <a:off x="5170616" y="1463857"/>
            <a:ext cx="2849400" cy="4845504"/>
          </a:xfrm>
          <a:prstGeom prst="rect">
            <a:avLst/>
          </a:prstGeom>
          <a:noFill/>
        </p:spPr>
      </p:pic>
    </p:spTree>
    <p:extLst>
      <p:ext uri="{BB962C8B-B14F-4D97-AF65-F5344CB8AC3E}">
        <p14:creationId xmlns:p14="http://schemas.microsoft.com/office/powerpoint/2010/main" val="370745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A98C65-9B9B-41EF-905A-0817907FAB43}"/>
              </a:ext>
            </a:extLst>
          </p:cNvPr>
          <p:cNvPicPr>
            <a:picLocks noGrp="1" noChangeAspect="1"/>
          </p:cNvPicPr>
          <p:nvPr>
            <p:ph sz="half" idx="1"/>
          </p:nvPr>
        </p:nvPicPr>
        <p:blipFill>
          <a:blip r:embed="rId2"/>
          <a:stretch>
            <a:fillRect/>
          </a:stretch>
        </p:blipFill>
        <p:spPr>
          <a:xfrm>
            <a:off x="2458654" y="1512985"/>
            <a:ext cx="1749621" cy="4796375"/>
          </a:xfrm>
          <a:prstGeom prst="rect">
            <a:avLst/>
          </a:prstGeom>
          <a:noFill/>
        </p:spPr>
      </p:pic>
      <p:sp>
        <p:nvSpPr>
          <p:cNvPr id="10" name="Content Placeholder 2">
            <a:extLst>
              <a:ext uri="{FF2B5EF4-FFF2-40B4-BE49-F238E27FC236}">
                <a16:creationId xmlns:a16="http://schemas.microsoft.com/office/drawing/2014/main" id="{0A783455-589F-065F-EB70-4886C9ED704E}"/>
              </a:ext>
            </a:extLst>
          </p:cNvPr>
          <p:cNvSpPr>
            <a:spLocks noGrp="1"/>
          </p:cNvSpPr>
          <p:nvPr>
            <p:ph sz="half" idx="2"/>
          </p:nvPr>
        </p:nvSpPr>
        <p:spPr>
          <a:xfrm>
            <a:off x="6364809" y="1512984"/>
            <a:ext cx="5397689" cy="4796375"/>
          </a:xfrm>
        </p:spPr>
        <p:txBody>
          <a:bodyPr/>
          <a:lstStyle/>
          <a:p>
            <a:r>
              <a:rPr lang="en-US" dirty="0"/>
              <a:t>Providing a novel “lens” on processes outside of CS/technology</a:t>
            </a:r>
          </a:p>
          <a:p>
            <a:endParaRPr lang="en-US" dirty="0"/>
          </a:p>
          <a:p>
            <a:r>
              <a:rPr lang="en-US" dirty="0"/>
              <a:t>- quantum mechanics, economic markets, biological processes</a:t>
            </a:r>
          </a:p>
        </p:txBody>
      </p:sp>
      <p:sp>
        <p:nvSpPr>
          <p:cNvPr id="2" name="Title 1">
            <a:extLst>
              <a:ext uri="{FF2B5EF4-FFF2-40B4-BE49-F238E27FC236}">
                <a16:creationId xmlns:a16="http://schemas.microsoft.com/office/drawing/2014/main" id="{BDAA28B5-F6A2-E805-7957-0DE3F7584B08}"/>
              </a:ext>
            </a:extLst>
          </p:cNvPr>
          <p:cNvSpPr>
            <a:spLocks noGrp="1"/>
          </p:cNvSpPr>
          <p:nvPr>
            <p:ph type="title"/>
          </p:nvPr>
        </p:nvSpPr>
        <p:spPr>
          <a:xfrm>
            <a:off x="575239" y="263276"/>
            <a:ext cx="11187259" cy="1014667"/>
          </a:xfrm>
        </p:spPr>
        <p:txBody>
          <a:bodyPr anchor="ctr">
            <a:normAutofit/>
          </a:bodyPr>
          <a:lstStyle/>
          <a:p>
            <a:r>
              <a:rPr lang="en-US" dirty="0"/>
              <a:t>Understanding the Universe</a:t>
            </a:r>
          </a:p>
        </p:txBody>
      </p:sp>
    </p:spTree>
    <p:extLst>
      <p:ext uri="{BB962C8B-B14F-4D97-AF65-F5344CB8AC3E}">
        <p14:creationId xmlns:p14="http://schemas.microsoft.com/office/powerpoint/2010/main" val="372237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10D2-51E0-8F91-C8FD-338D45C7AF0B}"/>
              </a:ext>
            </a:extLst>
          </p:cNvPr>
          <p:cNvSpPr>
            <a:spLocks noGrp="1"/>
          </p:cNvSpPr>
          <p:nvPr>
            <p:ph type="title"/>
          </p:nvPr>
        </p:nvSpPr>
        <p:spPr/>
        <p:txBody>
          <a:bodyPr/>
          <a:lstStyle/>
          <a:p>
            <a:r>
              <a:rPr lang="en-US" dirty="0"/>
              <a:t>What is this course?</a:t>
            </a:r>
          </a:p>
        </p:txBody>
      </p:sp>
      <p:sp>
        <p:nvSpPr>
          <p:cNvPr id="3" name="Content Placeholder 2">
            <a:extLst>
              <a:ext uri="{FF2B5EF4-FFF2-40B4-BE49-F238E27FC236}">
                <a16:creationId xmlns:a16="http://schemas.microsoft.com/office/drawing/2014/main" id="{2C93B052-1797-DC12-AC01-391FC8DAA27B}"/>
              </a:ext>
            </a:extLst>
          </p:cNvPr>
          <p:cNvSpPr>
            <a:spLocks noGrp="1"/>
          </p:cNvSpPr>
          <p:nvPr>
            <p:ph idx="1"/>
          </p:nvPr>
        </p:nvSpPr>
        <p:spPr/>
        <p:txBody>
          <a:bodyPr>
            <a:normAutofit fontScale="92500"/>
          </a:bodyPr>
          <a:lstStyle/>
          <a:p>
            <a:r>
              <a:rPr lang="en-US" dirty="0"/>
              <a:t>Themes:</a:t>
            </a:r>
          </a:p>
          <a:p>
            <a:r>
              <a:rPr lang="en-US" dirty="0"/>
              <a:t>- “Design Techniques” – not just “here’s an algorithm” but “</a:t>
            </a:r>
            <a:r>
              <a:rPr lang="en-US" i="1" dirty="0"/>
              <a:t>here’s a way of thinking about a class of algorithms</a:t>
            </a:r>
            <a:r>
              <a:rPr lang="en-US" dirty="0"/>
              <a:t>”</a:t>
            </a:r>
          </a:p>
          <a:p>
            <a:r>
              <a:rPr lang="en-US" dirty="0"/>
              <a:t>- “Modeling” – In the real world, no one will say “I need you to run Prim’s algorithm on this graph” they will say “I need you to choose where to build electrical wires so every town is connected to the power plant as cheaply as possible”</a:t>
            </a:r>
          </a:p>
          <a:p>
            <a:r>
              <a:rPr lang="en-US" dirty="0"/>
              <a:t>- “Set realistic expectations” – there are some things we (think/know) computers can’t do efficiently. How do you recognize these problems?</a:t>
            </a:r>
          </a:p>
          <a:p>
            <a:r>
              <a:rPr lang="en-US" dirty="0"/>
              <a:t>- “Reductions” – if you’ve already solved a problem, don’t solve it again (reuse ideas) and if you know you can’t solve a problem, what else can’t you solve.</a:t>
            </a:r>
          </a:p>
        </p:txBody>
      </p:sp>
      <p:sp>
        <p:nvSpPr>
          <p:cNvPr id="5" name="TextBox 4">
            <a:extLst>
              <a:ext uri="{FF2B5EF4-FFF2-40B4-BE49-F238E27FC236}">
                <a16:creationId xmlns:a16="http://schemas.microsoft.com/office/drawing/2014/main" id="{B1E80933-ECF5-B21F-E752-AD02913FFCC6}"/>
              </a:ext>
            </a:extLst>
          </p:cNvPr>
          <p:cNvSpPr txBox="1"/>
          <p:nvPr/>
        </p:nvSpPr>
        <p:spPr>
          <a:xfrm>
            <a:off x="10995446" y="6400887"/>
            <a:ext cx="965329" cy="276999"/>
          </a:xfrm>
          <a:prstGeom prst="rect">
            <a:avLst/>
          </a:prstGeom>
          <a:noFill/>
        </p:spPr>
        <p:txBody>
          <a:bodyPr wrap="none" rtlCol="0">
            <a:spAutoFit/>
          </a:bodyPr>
          <a:lstStyle/>
          <a:p>
            <a:r>
              <a:rPr lang="en-US" sz="1200" dirty="0"/>
              <a:t>UW CSE417</a:t>
            </a:r>
          </a:p>
        </p:txBody>
      </p:sp>
    </p:spTree>
    <p:extLst>
      <p:ext uri="{BB962C8B-B14F-4D97-AF65-F5344CB8AC3E}">
        <p14:creationId xmlns:p14="http://schemas.microsoft.com/office/powerpoint/2010/main" val="77768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D50C-336B-D2AE-FF2F-A17C10CC01CA}"/>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E6B9774E-2C51-4FF0-DE1D-E2E1144C78A4}"/>
              </a:ext>
            </a:extLst>
          </p:cNvPr>
          <p:cNvSpPr>
            <a:spLocks noGrp="1"/>
          </p:cNvSpPr>
          <p:nvPr>
            <p:ph idx="1"/>
          </p:nvPr>
        </p:nvSpPr>
        <p:spPr/>
        <p:txBody>
          <a:bodyPr/>
          <a:lstStyle/>
          <a:p>
            <a:r>
              <a:rPr lang="en-US" dirty="0">
                <a:hlinkClick r:id="rId2"/>
              </a:rPr>
              <a:t>Syllabus</a:t>
            </a:r>
            <a:endParaRPr lang="en-US" dirty="0"/>
          </a:p>
          <a:p>
            <a:endParaRPr lang="en-US" dirty="0"/>
          </a:p>
        </p:txBody>
      </p:sp>
    </p:spTree>
    <p:extLst>
      <p:ext uri="{BB962C8B-B14F-4D97-AF65-F5344CB8AC3E}">
        <p14:creationId xmlns:p14="http://schemas.microsoft.com/office/powerpoint/2010/main" val="795251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with UW colors">
      <a:dk1>
        <a:sysClr val="windowText" lastClr="000000"/>
      </a:dk1>
      <a:lt1>
        <a:sysClr val="window" lastClr="FFFFFF"/>
      </a:lt1>
      <a:dk2>
        <a:srgbClr val="335B74"/>
      </a:dk2>
      <a:lt2>
        <a:srgbClr val="DFE3E5"/>
      </a:lt2>
      <a:accent1>
        <a:srgbClr val="1CADE4"/>
      </a:accent1>
      <a:accent2>
        <a:srgbClr val="A48DD3"/>
      </a:accent2>
      <a:accent3>
        <a:srgbClr val="4C3282"/>
      </a:accent3>
      <a:accent4>
        <a:srgbClr val="B6A479"/>
      </a:accent4>
      <a:accent5>
        <a:srgbClr val="3E8853"/>
      </a:accent5>
      <a:accent6>
        <a:srgbClr val="62A39F"/>
      </a:accent6>
      <a:hlink>
        <a:srgbClr val="33006F"/>
      </a:hlink>
      <a:folHlink>
        <a:srgbClr val="9A7B4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311_template" id="{CF2E33B2-997D-4F55-9C04-23BC94CAE906}" vid="{863C565C-B775-42FC-8F75-344706EF3AAD}"/>
    </a:ext>
  </a:extLst>
</a:theme>
</file>

<file path=docProps/app.xml><?xml version="1.0" encoding="utf-8"?>
<Properties xmlns="http://schemas.openxmlformats.org/officeDocument/2006/extended-properties" xmlns:vt="http://schemas.openxmlformats.org/officeDocument/2006/docPropsVTypes">
  <Template>01-logistics</Template>
  <TotalTime>45</TotalTime>
  <Words>340</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Segoe UI</vt:lpstr>
      <vt:lpstr>Segoe UI Light</vt:lpstr>
      <vt:lpstr>Segoe UI Semibold</vt:lpstr>
      <vt:lpstr>Segoe UI Semilight</vt:lpstr>
      <vt:lpstr>Tw Cen MT</vt:lpstr>
      <vt:lpstr>Wingdings</vt:lpstr>
      <vt:lpstr>Wingdings 3</vt:lpstr>
      <vt:lpstr>Integral</vt:lpstr>
      <vt:lpstr>Welcome!</vt:lpstr>
      <vt:lpstr>Today</vt:lpstr>
      <vt:lpstr>Why?</vt:lpstr>
      <vt:lpstr>Driving Innovation</vt:lpstr>
      <vt:lpstr>Applications</vt:lpstr>
      <vt:lpstr>Designing Software</vt:lpstr>
      <vt:lpstr>Understanding the Universe</vt:lpstr>
      <vt:lpstr>What is this course?</vt:lpstr>
      <vt:lpstr>Logistics</vt:lpstr>
      <vt:lpstr>Let’s 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Hamid, Nadeem A</dc:creator>
  <cp:lastModifiedBy>Hamid, Nadeem A</cp:lastModifiedBy>
  <cp:revision>19</cp:revision>
  <dcterms:created xsi:type="dcterms:W3CDTF">2023-12-27T15:12:01Z</dcterms:created>
  <dcterms:modified xsi:type="dcterms:W3CDTF">2023-12-27T15:57:41Z</dcterms:modified>
</cp:coreProperties>
</file>