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D2212C4-F21D-436E-89DB-13BA856BA610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82880" y="182880"/>
            <a:ext cx="246888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Input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274320" y="1097280"/>
            <a:ext cx="228600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Valid Input?</a:t>
            </a:r>
            <a:endParaRPr/>
          </a:p>
          <a:p>
            <a:pPr algn="ctr"/>
            <a:r>
              <a:rPr lang="en-US"/>
              <a:t>(Decreasing Order?)</a:t>
            </a:r>
            <a:endParaRPr/>
          </a:p>
          <a:p>
            <a:pPr algn="ctr"/>
            <a:r>
              <a:rPr lang="en-US"/>
              <a:t>(At least one element?)</a:t>
            </a:r>
            <a:endParaRPr/>
          </a:p>
          <a:p>
            <a:pPr algn="ctr"/>
            <a:r>
              <a:rPr lang="en-US"/>
              <a:t>(Has penny?)</a:t>
            </a:r>
            <a:endParaRPr/>
          </a:p>
          <a:p>
            <a:pPr algn="ctr"/>
            <a:r>
              <a:rPr lang="en-US"/>
              <a:t>(Non-negatives?)</a:t>
            </a:r>
            <a:endParaRPr/>
          </a:p>
        </p:txBody>
      </p:sp>
      <p:cxnSp>
        <p:nvCxnSpPr>
          <p:cNvPr id="39" name="Line 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808080"/>
            </a:solidFill>
          </a:ln>
        </p:spPr>
      </p:cxnSp>
      <p:sp>
        <p:nvSpPr>
          <p:cNvPr id="40" name="CustomShape 4"/>
          <p:cNvSpPr/>
          <p:nvPr/>
        </p:nvSpPr>
        <p:spPr>
          <a:xfrm>
            <a:off x="4663440" y="548640"/>
            <a:ext cx="2011680" cy="1005840"/>
          </a:xfrm>
          <a:prstGeom prst="rect">
            <a:avLst/>
          </a:prstGeom>
          <a:solidFill>
            <a:srgbClr val="ff3333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Error</a:t>
            </a:r>
            <a:endParaRPr/>
          </a:p>
        </p:txBody>
      </p:sp>
      <p:sp>
        <p:nvSpPr>
          <p:cNvPr id="41" name="TextShape 5"/>
          <p:cNvSpPr txBox="1"/>
          <p:nvPr/>
        </p:nvSpPr>
        <p:spPr>
          <a:xfrm>
            <a:off x="2560320" y="1391040"/>
            <a:ext cx="822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91440" y="2743200"/>
            <a:ext cx="2651760" cy="1097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Canonical Coin System?</a:t>
            </a:r>
            <a:endParaRPr/>
          </a:p>
        </p:txBody>
      </p:sp>
      <p:cxnSp>
        <p:nvCxnSpPr>
          <p:cNvPr id="43" name="Line 7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808080"/>
            </a:solidFill>
          </a:ln>
        </p:spPr>
      </p:cxnSp>
      <p:cxnSp>
        <p:nvCxnSpPr>
          <p:cNvPr id="44" name="Line 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808080"/>
            </a:solidFill>
          </a:ln>
        </p:spPr>
      </p:cxnSp>
      <p:sp>
        <p:nvSpPr>
          <p:cNvPr id="45" name="TextShape 9"/>
          <p:cNvSpPr txBox="1"/>
          <p:nvPr/>
        </p:nvSpPr>
        <p:spPr>
          <a:xfrm>
            <a:off x="1463040" y="2396880"/>
            <a:ext cx="13716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46" name="CustomShape 10"/>
          <p:cNvSpPr/>
          <p:nvPr/>
        </p:nvSpPr>
        <p:spPr>
          <a:xfrm>
            <a:off x="91440" y="4206240"/>
            <a:ext cx="265176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Greedy Algorithm</a:t>
            </a:r>
            <a:endParaRPr/>
          </a:p>
        </p:txBody>
      </p:sp>
      <p:sp>
        <p:nvSpPr>
          <p:cNvPr id="47" name="CustomShape 11"/>
          <p:cNvSpPr/>
          <p:nvPr/>
        </p:nvSpPr>
        <p:spPr>
          <a:xfrm>
            <a:off x="3657600" y="2834640"/>
            <a:ext cx="292608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Bounded Recursion</a:t>
            </a:r>
            <a:endParaRPr/>
          </a:p>
        </p:txBody>
      </p:sp>
      <p:cxnSp>
        <p:nvCxnSpPr>
          <p:cNvPr id="48" name="Line 1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808080"/>
            </a:solidFill>
          </a:ln>
        </p:spPr>
      </p:cxnSp>
      <p:cxnSp>
        <p:nvCxnSpPr>
          <p:cNvPr id="49" name="Line 1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808080"/>
            </a:solidFill>
          </a:ln>
        </p:spPr>
      </p:cxnSp>
      <p:sp>
        <p:nvSpPr>
          <p:cNvPr id="50" name="TextShape 14"/>
          <p:cNvSpPr txBox="1"/>
          <p:nvPr/>
        </p:nvSpPr>
        <p:spPr>
          <a:xfrm>
            <a:off x="1462320" y="3859920"/>
            <a:ext cx="6408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51" name="TextShape 15"/>
          <p:cNvSpPr txBox="1"/>
          <p:nvPr/>
        </p:nvSpPr>
        <p:spPr>
          <a:xfrm>
            <a:off x="2743200" y="2926080"/>
            <a:ext cx="7383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cxnSp>
        <p:nvCxnSpPr>
          <p:cNvPr id="52" name="Line 1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808080"/>
            </a:solidFill>
          </a:ln>
        </p:spPr>
      </p:cxnSp>
      <p:sp>
        <p:nvSpPr>
          <p:cNvPr id="53" name="CustomShape 17"/>
          <p:cNvSpPr/>
          <p:nvPr/>
        </p:nvSpPr>
        <p:spPr>
          <a:xfrm>
            <a:off x="7040880" y="6126480"/>
            <a:ext cx="2468880" cy="137160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Minimal Solution</a:t>
            </a:r>
            <a:endParaRPr/>
          </a:p>
        </p:txBody>
      </p:sp>
      <p:sp>
        <p:nvSpPr>
          <p:cNvPr id="54" name="CustomShape 18"/>
          <p:cNvSpPr/>
          <p:nvPr/>
        </p:nvSpPr>
        <p:spPr>
          <a:xfrm>
            <a:off x="4023360" y="6217920"/>
            <a:ext cx="2103120" cy="128016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Lexicographically Greatest Solution</a:t>
            </a:r>
            <a:endParaRPr/>
          </a:p>
        </p:txBody>
      </p:sp>
      <p:cxnSp>
        <p:nvCxnSpPr>
          <p:cNvPr id="55" name="Line 19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808080"/>
            </a:solidFill>
          </a:ln>
        </p:spPr>
      </p:cxnSp>
      <p:cxnSp>
        <p:nvCxnSpPr>
          <p:cNvPr id="56" name="Line 2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808080"/>
            </a:solidFill>
          </a:ln>
        </p:spPr>
      </p:cxnSp>
      <p:cxnSp>
        <p:nvCxnSpPr>
          <p:cNvPr id="57" name="Line 21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808080"/>
            </a:solidFill>
          </a:ln>
        </p:spPr>
      </p:cxn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