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2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CAF5B7-F524-48E4-B818-A719F093F0E4}">
          <p14:sldIdLst>
            <p14:sldId id="256"/>
            <p14:sldId id="257"/>
            <p14:sldId id="258"/>
            <p14:sldId id="259"/>
            <p14:sldId id="263"/>
            <p14:sldId id="264"/>
            <p14:sldId id="260"/>
            <p14:sldId id="265"/>
            <p14:sldId id="262"/>
            <p14:sldId id="268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0" autoAdjust="0"/>
  </p:normalViewPr>
  <p:slideViewPr>
    <p:cSldViewPr>
      <p:cViewPr varScale="1">
        <p:scale>
          <a:sx n="113" d="100"/>
          <a:sy n="113" d="100"/>
        </p:scale>
        <p:origin x="15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867" y="167487"/>
            <a:ext cx="7406640" cy="1472184"/>
          </a:xfrm>
        </p:spPr>
        <p:txBody>
          <a:bodyPr>
            <a:normAutofit/>
          </a:bodyPr>
          <a:lstStyle/>
          <a:p>
            <a:pPr algn="ctr">
              <a:spcBef>
                <a:spcPts val="123"/>
              </a:spcBef>
            </a:pPr>
            <a:r>
              <a:rPr lang="en-IN" sz="8000" b="1" dirty="0">
                <a:latin typeface="Californian FB" pitchFamily="18" charset="0"/>
              </a:rPr>
              <a:t>DevOps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A704B-C1F0-8C5C-FA57-DCC029993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4" y="5334000"/>
            <a:ext cx="2907796" cy="1661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5AC73-8DE7-8B20-79DC-5E908B63B9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45" y="1796828"/>
            <a:ext cx="6946084" cy="33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403D-7E7F-64F8-09CE-E5A5B6D0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DC9-0A42-28D7-AECB-31FD291F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DevOps is an approach to bridge the gap between Development and Operations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Its not a technology problem, but a business and cultural problem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DevOps is a grassroots movement, by practitioner, for practitioners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Aims to deliver software and services faster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DevOps is NOT tools, but TOOLS are essential for success in DevOps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DevOps is not a product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DevOps is not a Job Title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5381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CI/CD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case scenario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276061-5310-0243-1A80-BD68EEF08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4800"/>
            <a:ext cx="6972987" cy="194447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Implementing a full CI/CD Pipeline</a:t>
            </a:r>
            <a:endParaRPr lang="en-IN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7AE21F-3B92-65EB-6128-395E5BA11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93" y="29718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SCM – Source Control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First Step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All code changes made by dev team are tracked in SCM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All pieces of pipeline need to interact with SCM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Git &amp; GitHub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As an admin you need basic understanding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Version Control System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9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 vs Local Repo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09CD41-168E-4697-93D7-2AE2115EFD31}"/>
              </a:ext>
            </a:extLst>
          </p:cNvPr>
          <p:cNvSpPr/>
          <p:nvPr/>
        </p:nvSpPr>
        <p:spPr>
          <a:xfrm>
            <a:off x="3657600" y="17526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 </a:t>
            </a:r>
          </a:p>
          <a:p>
            <a:pPr algn="ctr"/>
            <a:r>
              <a:rPr lang="en-US" dirty="0"/>
              <a:t>GitHub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3B2CFC-05E1-F5A2-748B-4C01FEA5D713}"/>
              </a:ext>
            </a:extLst>
          </p:cNvPr>
          <p:cNvSpPr/>
          <p:nvPr/>
        </p:nvSpPr>
        <p:spPr>
          <a:xfrm>
            <a:off x="1676400" y="4495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(Dev A)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3C6E7-B072-0A9E-0474-F981EF49E208}"/>
              </a:ext>
            </a:extLst>
          </p:cNvPr>
          <p:cNvSpPr/>
          <p:nvPr/>
        </p:nvSpPr>
        <p:spPr>
          <a:xfrm>
            <a:off x="4076700" y="4495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(Dev B)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E82396-7CCA-6D17-37B1-2B8592292155}"/>
              </a:ext>
            </a:extLst>
          </p:cNvPr>
          <p:cNvSpPr/>
          <p:nvPr/>
        </p:nvSpPr>
        <p:spPr>
          <a:xfrm>
            <a:off x="6553200" y="4495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(Dev C)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C929DA-F20A-E06C-F61D-9BFEE1412E2E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514600" y="3048000"/>
            <a:ext cx="2400300" cy="1447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6F24BB-FCAC-92A5-2F48-6E4744E578B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4914900" y="3048000"/>
            <a:ext cx="0" cy="1447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610CCE-B1E1-F03A-7F85-6F11733E7BD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4914900" y="3048000"/>
            <a:ext cx="2476500" cy="1447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87DAA-7EE8-C74C-FE4F-BCA61A4284CB}"/>
              </a:ext>
            </a:extLst>
          </p:cNvPr>
          <p:cNvSpPr/>
          <p:nvPr/>
        </p:nvSpPr>
        <p:spPr>
          <a:xfrm>
            <a:off x="2209800" y="5410200"/>
            <a:ext cx="685800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896C-A96D-26AD-ADF4-6CC4D439371C}"/>
              </a:ext>
            </a:extLst>
          </p:cNvPr>
          <p:cNvSpPr/>
          <p:nvPr/>
        </p:nvSpPr>
        <p:spPr>
          <a:xfrm>
            <a:off x="4648200" y="5410200"/>
            <a:ext cx="685800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55782A-4F61-43C3-3787-25400FA1E324}"/>
              </a:ext>
            </a:extLst>
          </p:cNvPr>
          <p:cNvSpPr/>
          <p:nvPr/>
        </p:nvSpPr>
        <p:spPr>
          <a:xfrm>
            <a:off x="7125237" y="5410200"/>
            <a:ext cx="685800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2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Repo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D2C945-27C1-0838-A778-5DD18E8688DD}"/>
              </a:ext>
            </a:extLst>
          </p:cNvPr>
          <p:cNvSpPr/>
          <p:nvPr/>
        </p:nvSpPr>
        <p:spPr>
          <a:xfrm>
            <a:off x="1295400" y="2309019"/>
            <a:ext cx="7638288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030C3C-6B26-F6AB-D744-AD43ADDC942D}"/>
              </a:ext>
            </a:extLst>
          </p:cNvPr>
          <p:cNvSpPr/>
          <p:nvPr/>
        </p:nvSpPr>
        <p:spPr>
          <a:xfrm>
            <a:off x="1600200" y="2842419"/>
            <a:ext cx="1828800" cy="167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Area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D0642-ACAA-DE44-318E-F66B7FA583BF}"/>
              </a:ext>
            </a:extLst>
          </p:cNvPr>
          <p:cNvSpPr/>
          <p:nvPr/>
        </p:nvSpPr>
        <p:spPr>
          <a:xfrm>
            <a:off x="4200144" y="2842419"/>
            <a:ext cx="1828800" cy="167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7BD63C-B607-2F57-D3B4-92D81CD66E84}"/>
              </a:ext>
            </a:extLst>
          </p:cNvPr>
          <p:cNvSpPr/>
          <p:nvPr/>
        </p:nvSpPr>
        <p:spPr>
          <a:xfrm>
            <a:off x="6854304" y="2842419"/>
            <a:ext cx="1828800" cy="167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Committed Files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50351-8174-AC86-0BD0-75463FFDE242}"/>
              </a:ext>
            </a:extLst>
          </p:cNvPr>
          <p:cNvSpPr/>
          <p:nvPr/>
        </p:nvSpPr>
        <p:spPr>
          <a:xfrm>
            <a:off x="3733800" y="2156619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50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38100"/>
            <a:ext cx="7498080" cy="1143000"/>
          </a:xfrm>
        </p:spPr>
        <p:txBody>
          <a:bodyPr/>
          <a:lstStyle/>
          <a:p>
            <a:r>
              <a:rPr lang="en-US" dirty="0"/>
              <a:t>CI – Continuous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354207"/>
            <a:ext cx="7498080" cy="670713"/>
          </a:xfrm>
        </p:spPr>
        <p:txBody>
          <a:bodyPr/>
          <a:lstStyle/>
          <a:p>
            <a:r>
              <a:rPr lang="en-IN" sz="2400" dirty="0"/>
              <a:t>Practice of frequently merging code changes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3B2D57-8AD4-5A83-1B45-61D8E319E61B}"/>
              </a:ext>
            </a:extLst>
          </p:cNvPr>
          <p:cNvSpPr/>
          <p:nvPr/>
        </p:nvSpPr>
        <p:spPr>
          <a:xfrm>
            <a:off x="4343400" y="1994046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83547B-C4B3-8DA8-3DDB-B06D46290492}"/>
              </a:ext>
            </a:extLst>
          </p:cNvPr>
          <p:cNvSpPr/>
          <p:nvPr/>
        </p:nvSpPr>
        <p:spPr>
          <a:xfrm>
            <a:off x="4343400" y="56388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79973D-A2D6-B8F9-46CD-42BFD4EA4B0F}"/>
              </a:ext>
            </a:extLst>
          </p:cNvPr>
          <p:cNvSpPr/>
          <p:nvPr/>
        </p:nvSpPr>
        <p:spPr>
          <a:xfrm>
            <a:off x="6404870" y="4589393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C24498-E775-F756-D229-5C5392B2917A}"/>
              </a:ext>
            </a:extLst>
          </p:cNvPr>
          <p:cNvSpPr/>
          <p:nvPr/>
        </p:nvSpPr>
        <p:spPr>
          <a:xfrm>
            <a:off x="6404870" y="2817011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93FFC5-9FA7-5DC6-D027-4E21BC0E18A7}"/>
              </a:ext>
            </a:extLst>
          </p:cNvPr>
          <p:cNvSpPr/>
          <p:nvPr/>
        </p:nvSpPr>
        <p:spPr>
          <a:xfrm>
            <a:off x="2362891" y="2950922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back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FEF60F-802B-BC27-3740-65247059FFF8}"/>
              </a:ext>
            </a:extLst>
          </p:cNvPr>
          <p:cNvSpPr/>
          <p:nvPr/>
        </p:nvSpPr>
        <p:spPr>
          <a:xfrm>
            <a:off x="2371116" y="4589393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Notify</a:t>
            </a:r>
            <a:endParaRPr lang="en-IN" sz="17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EE7A65-DB6E-C5D0-A837-70EDB292A448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5410200" y="2451246"/>
            <a:ext cx="1150899" cy="499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12179F-5B12-2C10-5D2C-D8E62D31CF4B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6938270" y="3731411"/>
            <a:ext cx="0" cy="857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6B4ED6-DD2C-DBBB-B40E-8B25A91DF9A3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410200" y="5369882"/>
            <a:ext cx="1150899" cy="726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0ECC42-39AF-3D39-E56B-1D41CB3E3672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3281687" y="5369882"/>
            <a:ext cx="1061713" cy="649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59872-A126-D463-44F1-E54DDC5F1489}"/>
              </a:ext>
            </a:extLst>
          </p:cNvPr>
          <p:cNvCxnSpPr>
            <a:stCxn id="10" idx="0"/>
            <a:endCxn id="9" idx="4"/>
          </p:cNvCxnSpPr>
          <p:nvPr/>
        </p:nvCxnSpPr>
        <p:spPr>
          <a:xfrm flipH="1" flipV="1">
            <a:off x="2896291" y="3865322"/>
            <a:ext cx="8225" cy="724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427022-B09E-659C-42FC-E121DEFB381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2896291" y="2451246"/>
            <a:ext cx="1447109" cy="499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enkins Logo transparent PNG - StickPNG">
            <a:extLst>
              <a:ext uri="{FF2B5EF4-FFF2-40B4-BE49-F238E27FC236}">
                <a16:creationId xmlns:a16="http://schemas.microsoft.com/office/drawing/2014/main" id="{69BDDBFA-BC8A-A4B6-2FF2-B0357A4FD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95" y="3234033"/>
            <a:ext cx="1303409" cy="21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92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Packaging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Java : Ant, Maven, Gradle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Scala : </a:t>
            </a:r>
            <a:r>
              <a:rPr lang="en-US" sz="2800" dirty="0" err="1"/>
              <a:t>sbt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NodeJs</a:t>
            </a:r>
            <a:r>
              <a:rPr lang="en-US" sz="2800" dirty="0"/>
              <a:t> : </a:t>
            </a:r>
            <a:r>
              <a:rPr lang="en-US" sz="2800" dirty="0" err="1"/>
              <a:t>npm</a:t>
            </a:r>
            <a:r>
              <a:rPr lang="en-US" sz="2800" dirty="0"/>
              <a:t>, Grunt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PHP : Composer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Python : pip, </a:t>
            </a:r>
            <a:r>
              <a:rPr lang="en-US" sz="2800" dirty="0" err="1"/>
              <a:t>easy_install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1" y="1782762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After build, testing will be done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Its up to developers to write good tests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Types of tests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Unit Tests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Integration Tests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Regression Tests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 (Acceptance Tests) | UAT (User Acceptance Tests)</a:t>
            </a:r>
            <a:endParaRPr lang="en-IN" sz="2000" dirty="0"/>
          </a:p>
          <a:p>
            <a:pPr lvl="1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2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955-5D9C-381C-B192-7BF8E42A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74638"/>
            <a:ext cx="7181088" cy="1143000"/>
          </a:xfrm>
        </p:spPr>
        <p:txBody>
          <a:bodyPr/>
          <a:lstStyle/>
          <a:p>
            <a:r>
              <a:rPr lang="en-US" dirty="0"/>
              <a:t>What is DevOps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F9FD7-3381-DBD7-5D8E-55086EBA0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E15DE2-7129-E5D5-5708-9ADA0B8FE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0"/>
            <a:ext cx="4761905" cy="4761905"/>
          </a:xfrm>
        </p:spPr>
      </p:pic>
    </p:spTree>
    <p:extLst>
      <p:ext uri="{BB962C8B-B14F-4D97-AF65-F5344CB8AC3E}">
        <p14:creationId xmlns:p14="http://schemas.microsoft.com/office/powerpoint/2010/main" val="408130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1DD2-27A0-FA45-45AE-4F6079E9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7AB4-5F5C-2E58-34E1-48C2BA06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/>
          <a:lstStyle/>
          <a:p>
            <a:r>
              <a:rPr lang="en-US" dirty="0"/>
              <a:t>Lets understand from Business perspective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B0C5F-05D0-8495-5529-FD1D26324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91767-B79D-9C6B-B57B-7F1B0ECCC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0" y="2876848"/>
            <a:ext cx="3219152" cy="32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850-72EB-3A24-AD60-0D4733C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73" y="37571"/>
            <a:ext cx="7498080" cy="1143000"/>
          </a:xfrm>
        </p:spPr>
        <p:txBody>
          <a:bodyPr>
            <a:noAutofit/>
          </a:bodyPr>
          <a:lstStyle/>
          <a:p>
            <a:r>
              <a:rPr lang="en-US" sz="3200" dirty="0"/>
              <a:t>Software Development Lifecycle - SDLC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00693-BD91-F37E-E25F-6EFC813A4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B12C9A-3198-CF84-918A-85ECDD74A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295400"/>
            <a:ext cx="5257800" cy="5257800"/>
          </a:xfrm>
        </p:spPr>
      </p:pic>
    </p:spTree>
    <p:extLst>
      <p:ext uri="{BB962C8B-B14F-4D97-AF65-F5344CB8AC3E}">
        <p14:creationId xmlns:p14="http://schemas.microsoft.com/office/powerpoint/2010/main" val="101026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850-72EB-3A24-AD60-0D4733C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73" y="37571"/>
            <a:ext cx="7498080" cy="1143000"/>
          </a:xfrm>
        </p:spPr>
        <p:txBody>
          <a:bodyPr>
            <a:noAutofit/>
          </a:bodyPr>
          <a:lstStyle/>
          <a:p>
            <a:r>
              <a:rPr lang="en-US" sz="3200" dirty="0"/>
              <a:t>SDLC Models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00693-BD91-F37E-E25F-6EFC813A4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2050" name="Picture 2" descr="Waterfall Methodology. Waterfall Methodology | by Chathmini Jayathilaka |  Medium">
            <a:extLst>
              <a:ext uri="{FF2B5EF4-FFF2-40B4-BE49-F238E27FC236}">
                <a16:creationId xmlns:a16="http://schemas.microsoft.com/office/drawing/2014/main" id="{A4F3F877-A6D6-5F41-16AD-1136B17AA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1447800"/>
            <a:ext cx="6400800" cy="51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6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850-72EB-3A24-AD60-0D4733C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73" y="91287"/>
            <a:ext cx="7498080" cy="670713"/>
          </a:xfrm>
        </p:spPr>
        <p:txBody>
          <a:bodyPr>
            <a:noAutofit/>
          </a:bodyPr>
          <a:lstStyle/>
          <a:p>
            <a:r>
              <a:rPr lang="en-US" sz="3200" dirty="0"/>
              <a:t>SDLC Models - Agile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00693-BD91-F37E-E25F-6EFC813A4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A9C62E-E993-B67F-F7CC-C67FBB8D5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73" y="914400"/>
            <a:ext cx="2743200" cy="2743200"/>
          </a:xfrm>
        </p:spPr>
      </p:pic>
      <p:pic>
        <p:nvPicPr>
          <p:cNvPr id="26" name="Content Placeholder 24">
            <a:extLst>
              <a:ext uri="{FF2B5EF4-FFF2-40B4-BE49-F238E27FC236}">
                <a16:creationId xmlns:a16="http://schemas.microsoft.com/office/drawing/2014/main" id="{E96FD253-A0B8-91C7-8B82-2C0CF275F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99" y="3937000"/>
            <a:ext cx="2670227" cy="2670227"/>
          </a:xfrm>
          <a:prstGeom prst="rect">
            <a:avLst/>
          </a:prstGeom>
        </p:spPr>
      </p:pic>
      <p:pic>
        <p:nvPicPr>
          <p:cNvPr id="27" name="Content Placeholder 24">
            <a:extLst>
              <a:ext uri="{FF2B5EF4-FFF2-40B4-BE49-F238E27FC236}">
                <a16:creationId xmlns:a16="http://schemas.microsoft.com/office/drawing/2014/main" id="{95F2AEF9-A6F3-D3B4-1C83-519182D5B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3" y="914400"/>
            <a:ext cx="2743200" cy="2743200"/>
          </a:xfrm>
          <a:prstGeom prst="rect">
            <a:avLst/>
          </a:prstGeom>
        </p:spPr>
      </p:pic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AC1FCC35-9258-DCD9-FE24-02C23BE92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59" y="3962400"/>
            <a:ext cx="2670227" cy="267022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8A74CA-C42E-83F1-D729-09BE993DC07B}"/>
              </a:ext>
            </a:extLst>
          </p:cNvPr>
          <p:cNvCxnSpPr/>
          <p:nvPr/>
        </p:nvCxnSpPr>
        <p:spPr>
          <a:xfrm>
            <a:off x="1292173" y="3810000"/>
            <a:ext cx="73184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9679D7-E10B-A199-6EC3-A7789B97A5B5}"/>
              </a:ext>
            </a:extLst>
          </p:cNvPr>
          <p:cNvCxnSpPr>
            <a:cxnSpLocks/>
          </p:cNvCxnSpPr>
          <p:nvPr/>
        </p:nvCxnSpPr>
        <p:spPr>
          <a:xfrm flipV="1">
            <a:off x="4800600" y="914400"/>
            <a:ext cx="0" cy="5852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A5EF-F886-E325-D8DC-3A935EDD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vs Ops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53E97-4A03-B519-D3B1-8F48803421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5E9B11-D818-2ED6-895C-E6D5420B3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2544762" cy="2544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18F13-0831-F463-B6B5-F50C545BB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78" y="1417638"/>
            <a:ext cx="2743200" cy="2743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1B3FB-4E08-40D0-2C65-6094E7739C79}"/>
              </a:ext>
            </a:extLst>
          </p:cNvPr>
          <p:cNvCxnSpPr/>
          <p:nvPr/>
        </p:nvCxnSpPr>
        <p:spPr>
          <a:xfrm>
            <a:off x="4648200" y="1600200"/>
            <a:ext cx="0" cy="449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D4C6EB-1355-AEA6-947E-118FFD346E8A}"/>
              </a:ext>
            </a:extLst>
          </p:cNvPr>
          <p:cNvSpPr txBox="1"/>
          <p:nvPr/>
        </p:nvSpPr>
        <p:spPr>
          <a:xfrm>
            <a:off x="1234281" y="4519136"/>
            <a:ext cx="326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“It works fine on my machine”</a:t>
            </a:r>
          </a:p>
          <a:p>
            <a:endParaRPr lang="en-US" dirty="0"/>
          </a:p>
          <a:p>
            <a:r>
              <a:rPr lang="en-US" dirty="0"/>
              <a:t>“Worked fine in DEV, its OPS problem now”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4E41-9039-6235-2211-4C7A116A772B}"/>
              </a:ext>
            </a:extLst>
          </p:cNvPr>
          <p:cNvSpPr txBox="1"/>
          <p:nvPr/>
        </p:nvSpPr>
        <p:spPr>
          <a:xfrm>
            <a:off x="5184648" y="4517072"/>
            <a:ext cx="326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“Push code and pray”</a:t>
            </a:r>
          </a:p>
          <a:p>
            <a:endParaRPr lang="en-US" dirty="0"/>
          </a:p>
          <a:p>
            <a:r>
              <a:rPr lang="en-US" dirty="0"/>
              <a:t>“Its not the server it’s the code”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vs Ops - Goals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AA621-520E-57CA-A463-3C4E6C8E6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Development</a:t>
            </a:r>
          </a:p>
          <a:p>
            <a:pPr lvl="1"/>
            <a:r>
              <a:rPr lang="en-IN" dirty="0"/>
              <a:t>I want change	</a:t>
            </a:r>
          </a:p>
          <a:p>
            <a:pPr lvl="1"/>
            <a:r>
              <a:rPr lang="en-IN" dirty="0"/>
              <a:t>I want to add/modify features</a:t>
            </a:r>
          </a:p>
          <a:p>
            <a:pPr lvl="1"/>
            <a:r>
              <a:rPr lang="en-IN" dirty="0"/>
              <a:t>Doesn’t deploy consistent software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E9CAF-2351-8F0A-040A-119617E08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IN" dirty="0"/>
              <a:t>I want stability</a:t>
            </a:r>
          </a:p>
          <a:p>
            <a:pPr lvl="1"/>
            <a:r>
              <a:rPr lang="en-IN" dirty="0"/>
              <a:t>I want to create / enhance services</a:t>
            </a:r>
          </a:p>
          <a:p>
            <a:pPr lvl="1"/>
            <a:r>
              <a:rPr lang="en-IN" dirty="0"/>
              <a:t>Motivation to resist change</a:t>
            </a:r>
          </a:p>
          <a:p>
            <a:pPr lvl="1"/>
            <a:r>
              <a:rPr lang="en-IN" dirty="0"/>
              <a:t>ITIL driven</a:t>
            </a:r>
          </a:p>
          <a:p>
            <a:pPr lvl="1"/>
            <a:r>
              <a:rPr lang="en-IN" dirty="0"/>
              <a:t>Security &amp; Uptime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46DFD-FACB-1BA9-79E3-F2980A887D35}"/>
              </a:ext>
            </a:extLst>
          </p:cNvPr>
          <p:cNvCxnSpPr/>
          <p:nvPr/>
        </p:nvCxnSpPr>
        <p:spPr>
          <a:xfrm>
            <a:off x="5093208" y="1752600"/>
            <a:ext cx="0" cy="396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8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to business rescue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AFBD0-2D06-B8C9-697A-A7AD7C5F0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23481"/>
            <a:ext cx="7499350" cy="36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8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344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Californian FB</vt:lpstr>
      <vt:lpstr>Gill Sans MT</vt:lpstr>
      <vt:lpstr>Verdana</vt:lpstr>
      <vt:lpstr>Wingdings 2</vt:lpstr>
      <vt:lpstr>Solstice</vt:lpstr>
      <vt:lpstr>DevOps</vt:lpstr>
      <vt:lpstr>What is DevOps ?</vt:lpstr>
      <vt:lpstr>DevOps</vt:lpstr>
      <vt:lpstr>Software Development Lifecycle - SDLC</vt:lpstr>
      <vt:lpstr>SDLC Models</vt:lpstr>
      <vt:lpstr>SDLC Models - Agile</vt:lpstr>
      <vt:lpstr>Dev vs Ops</vt:lpstr>
      <vt:lpstr>Dev vs Ops - Goals</vt:lpstr>
      <vt:lpstr>DevOps to business rescue</vt:lpstr>
      <vt:lpstr>DevOps ?</vt:lpstr>
      <vt:lpstr>Understanding CI/CD</vt:lpstr>
      <vt:lpstr>Implementing a full CI/CD Pipeline</vt:lpstr>
      <vt:lpstr>SCM – Source Control Management</vt:lpstr>
      <vt:lpstr>Remote Repo vs Local Repo</vt:lpstr>
      <vt:lpstr>Local Repo</vt:lpstr>
      <vt:lpstr>CI – Continuous Integration</vt:lpstr>
      <vt:lpstr>Building and Packaging</vt:lpstr>
      <vt:lpstr>Automate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Aasem Quazi</dc:creator>
  <cp:lastModifiedBy>Aasem Quazi</cp:lastModifiedBy>
  <cp:revision>22</cp:revision>
  <dcterms:created xsi:type="dcterms:W3CDTF">2006-08-16T00:00:00Z</dcterms:created>
  <dcterms:modified xsi:type="dcterms:W3CDTF">2023-07-09T15:43:55Z</dcterms:modified>
</cp:coreProperties>
</file>