
<file path=[Content_Types].xml><?xml version="1.0" encoding="utf-8"?>
<Types xmlns="http://schemas.openxmlformats.org/package/2006/content-types">
  <Default ContentType="image/svg+xml" Extension="svg"/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y="10287000" cx="18288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3"/>
          <p:cNvSpPr/>
          <p:nvPr/>
        </p:nvSpPr>
        <p:spPr>
          <a:xfrm>
            <a:off x="912899" y="799660"/>
            <a:ext cx="4123310" cy="4114800"/>
          </a:xfrm>
          <a:custGeom>
            <a:avLst/>
            <a:gdLst/>
            <a:ahLst/>
            <a:cxnLst/>
            <a:rect l="l" t="t" r="r" b="b"/>
            <a:pathLst>
              <a:path w="4123310" h="4114800">
                <a:moveTo>
                  <a:pt x="0" y="0"/>
                </a:moveTo>
                <a:lnTo>
                  <a:pt x="4123310" y="0"/>
                </a:lnTo>
                <a:lnTo>
                  <a:pt x="41233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03447" y="2288177"/>
            <a:ext cx="4294365" cy="7127577"/>
          </a:xfrm>
          <a:custGeom>
            <a:avLst/>
            <a:gdLst/>
            <a:ahLst/>
            <a:cxnLst/>
            <a:rect l="l" t="t" r="r" b="b"/>
            <a:pathLst>
              <a:path w="4294365" h="7127577">
                <a:moveTo>
                  <a:pt x="0" y="0"/>
                </a:moveTo>
                <a:lnTo>
                  <a:pt x="4294365" y="0"/>
                </a:lnTo>
                <a:lnTo>
                  <a:pt x="4294365" y="7127576"/>
                </a:lnTo>
                <a:lnTo>
                  <a:pt x="0" y="712757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6307951" y="3189418"/>
            <a:ext cx="10951349" cy="5325093"/>
          </a:xfrm>
          <a:custGeom>
            <a:avLst/>
            <a:gdLst/>
            <a:ahLst/>
            <a:cxnLst/>
            <a:rect l="l" t="t" r="r" b="b"/>
            <a:pathLst>
              <a:path w="10951349" h="5325093">
                <a:moveTo>
                  <a:pt x="0" y="0"/>
                </a:moveTo>
                <a:lnTo>
                  <a:pt x="10951349" y="0"/>
                </a:lnTo>
                <a:lnTo>
                  <a:pt x="10951349" y="5325094"/>
                </a:lnTo>
                <a:lnTo>
                  <a:pt x="0" y="53250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276476" y="-447220"/>
            <a:ext cx="13735049" cy="2571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0"/>
              </a:lnSpc>
              <a:spcBef>
                <a:spcPct val="0"/>
              </a:spcBef>
            </a:pPr>
            <a:r>
              <a:rPr lang="en-US" sz="15000">
                <a:solidFill>
                  <a:srgbClr val="FFFFFF"/>
                </a:solidFill>
                <a:latin typeface="RQND Pro"/>
                <a:ea typeface="RQND Pro"/>
                <a:cs typeface="RQND Pro"/>
                <a:sym typeface="RQND Pro"/>
              </a:rPr>
              <a:t>IDEAFORGE 1.0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842061" y="4407340"/>
            <a:ext cx="5488632" cy="35137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dirty="0">
                <a:solidFill>
                  <a:srgbClr val="FFFFFF"/>
                </a:solidFill>
                <a:latin typeface="RQND Pro"/>
                <a:ea typeface="RQND Pro"/>
                <a:cs typeface="RQND Pro"/>
                <a:sym typeface="RQND Pro"/>
              </a:rPr>
              <a:t>Theme : </a:t>
            </a:r>
          </a:p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 dirty="0">
                <a:solidFill>
                  <a:srgbClr val="FFFFFF"/>
                </a:solidFill>
                <a:latin typeface="RQND Pro"/>
                <a:ea typeface="RQND Pro"/>
                <a:cs typeface="RQND Pro"/>
                <a:sym typeface="RQND Pro"/>
              </a:rPr>
              <a:t>Team Name :</a:t>
            </a:r>
          </a:p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 dirty="0">
                <a:solidFill>
                  <a:srgbClr val="FFFFFF"/>
                </a:solidFill>
                <a:latin typeface="RQND Pro"/>
                <a:ea typeface="RQND Pro"/>
                <a:cs typeface="RQND Pro"/>
                <a:sym typeface="RQND Pro"/>
              </a:rPr>
              <a:t>Team Leader name  :</a:t>
            </a:r>
          </a:p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 dirty="0">
                <a:solidFill>
                  <a:srgbClr val="FFFFFF"/>
                </a:solidFill>
                <a:latin typeface="RQND Pro"/>
                <a:ea typeface="RQND Pro"/>
                <a:cs typeface="RQND Pro"/>
                <a:sym typeface="RQND Pro"/>
              </a:rPr>
              <a:t>Team member -1 :</a:t>
            </a:r>
          </a:p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 dirty="0">
                <a:solidFill>
                  <a:srgbClr val="FFFFFF"/>
                </a:solidFill>
                <a:latin typeface="RQND Pro"/>
                <a:ea typeface="RQND Pro"/>
                <a:cs typeface="RQND Pro"/>
                <a:sym typeface="RQND Pro"/>
              </a:rPr>
              <a:t>Team member -2: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2899" y="799660"/>
            <a:ext cx="4123310" cy="4114800"/>
          </a:xfrm>
          <a:custGeom>
            <a:avLst/>
            <a:gdLst/>
            <a:ahLst/>
            <a:cxnLst/>
            <a:rect l="l" t="t" r="r" b="b"/>
            <a:pathLst>
              <a:path w="4123310" h="4114800">
                <a:moveTo>
                  <a:pt x="0" y="0"/>
                </a:moveTo>
                <a:lnTo>
                  <a:pt x="4123310" y="0"/>
                </a:lnTo>
                <a:lnTo>
                  <a:pt x="41233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831850"/>
            <a:ext cx="13735049" cy="10287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9"/>
              </a:lnSpc>
              <a:spcBef>
                <a:spcPct val="0"/>
              </a:spcBef>
            </a:pPr>
            <a:r>
              <a:rPr lang="en-US" sz="5999">
                <a:solidFill>
                  <a:srgbClr val="FFFFFF"/>
                </a:solidFill>
                <a:latin typeface="RQND Pro"/>
                <a:ea typeface="RQND Pro"/>
                <a:cs typeface="RQND Pro"/>
                <a:sym typeface="RQND Pro"/>
              </a:rPr>
              <a:t>INSTRUCTIONS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12899" y="2182060"/>
            <a:ext cx="16346401" cy="47897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5400"/>
              </a:lnSpc>
              <a:buFont typeface="Arial"/>
              <a:buChar char="•"/>
            </a:pPr>
            <a:r>
              <a:rPr lang="en-US" sz="30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 team must consists of only 3 members. A member cannot be a part of more than one team.</a:t>
            </a:r>
          </a:p>
          <a:p>
            <a:pPr marL="647700" lvl="1" indent="-323850" algn="l">
              <a:lnSpc>
                <a:spcPts val="5400"/>
              </a:lnSpc>
              <a:buFont typeface="Arial"/>
              <a:buChar char="•"/>
            </a:pPr>
            <a:r>
              <a:rPr lang="en-US" sz="30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Use the provided PPT template without any modifications.</a:t>
            </a:r>
          </a:p>
          <a:p>
            <a:pPr marL="647700" lvl="1" indent="-323850" algn="l">
              <a:lnSpc>
                <a:spcPts val="5400"/>
              </a:lnSpc>
              <a:buFont typeface="Arial"/>
              <a:buChar char="•"/>
            </a:pPr>
            <a:r>
              <a:rPr lang="en-US" sz="30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Include the fields mentioned in the PPT and use points instead of paragraph.</a:t>
            </a:r>
          </a:p>
          <a:p>
            <a:pPr marL="647700" lvl="1" indent="-323850" algn="l">
              <a:lnSpc>
                <a:spcPts val="5400"/>
              </a:lnSpc>
              <a:buFont typeface="Arial"/>
              <a:buChar char="•"/>
            </a:pPr>
            <a:r>
              <a:rPr lang="en-US" sz="30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Evaluation Criteria: Clarity, feasibility, innovation, and impact of the solution.</a:t>
            </a:r>
          </a:p>
          <a:p>
            <a:pPr marL="647700" lvl="1" indent="-323850" algn="l">
              <a:lnSpc>
                <a:spcPts val="5400"/>
              </a:lnSpc>
              <a:buFont typeface="Arial"/>
              <a:buChar char="•"/>
            </a:pPr>
            <a:r>
              <a:rPr lang="en-US" sz="30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Submit between October 7-14, strictly following the provided guidelines​.</a:t>
            </a:r>
          </a:p>
          <a:p>
            <a:pPr marL="647700" lvl="1" indent="-323850" algn="l">
              <a:lnSpc>
                <a:spcPts val="5400"/>
              </a:lnSpc>
              <a:buFont typeface="Arial"/>
              <a:buChar char="•"/>
            </a:pPr>
            <a:endParaRPr lang="en-US" sz="30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89567" y="1028700"/>
            <a:ext cx="8115300" cy="8229600"/>
            <a:chOff x="0" y="0"/>
            <a:chExt cx="2137363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37363" cy="2167467"/>
            </a:xfrm>
            <a:custGeom>
              <a:avLst/>
              <a:gdLst/>
              <a:ahLst/>
              <a:cxnLst/>
              <a:rect l="l" t="t" r="r" b="b"/>
              <a:pathLst>
                <a:path w="2137363" h="2167467">
                  <a:moveTo>
                    <a:pt x="0" y="0"/>
                  </a:moveTo>
                  <a:lnTo>
                    <a:pt x="2137363" y="0"/>
                  </a:lnTo>
                  <a:lnTo>
                    <a:pt x="2137363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lgDash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137363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313566" y="1028700"/>
            <a:ext cx="8115300" cy="3662623"/>
            <a:chOff x="0" y="0"/>
            <a:chExt cx="2137363" cy="96464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37363" cy="964641"/>
            </a:xfrm>
            <a:custGeom>
              <a:avLst/>
              <a:gdLst/>
              <a:ahLst/>
              <a:cxnLst/>
              <a:rect l="l" t="t" r="r" b="b"/>
              <a:pathLst>
                <a:path w="2137363" h="964641">
                  <a:moveTo>
                    <a:pt x="0" y="0"/>
                  </a:moveTo>
                  <a:lnTo>
                    <a:pt x="2137363" y="0"/>
                  </a:lnTo>
                  <a:lnTo>
                    <a:pt x="2137363" y="964641"/>
                  </a:lnTo>
                  <a:lnTo>
                    <a:pt x="0" y="964641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lgDash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137363" cy="10027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313566" y="5143500"/>
            <a:ext cx="8115300" cy="4114800"/>
            <a:chOff x="0" y="0"/>
            <a:chExt cx="2137363" cy="10837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7363" cy="1083733"/>
            </a:xfrm>
            <a:custGeom>
              <a:avLst/>
              <a:gdLst/>
              <a:ahLst/>
              <a:cxnLst/>
              <a:rect l="l" t="t" r="r" b="b"/>
              <a:pathLst>
                <a:path w="2137363" h="1083733">
                  <a:moveTo>
                    <a:pt x="0" y="0"/>
                  </a:moveTo>
                  <a:lnTo>
                    <a:pt x="2137363" y="0"/>
                  </a:lnTo>
                  <a:lnTo>
                    <a:pt x="2137363" y="1083733"/>
                  </a:lnTo>
                  <a:lnTo>
                    <a:pt x="0" y="1083733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lgDash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37363" cy="11218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3289878" y="1241279"/>
            <a:ext cx="2882322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470A30"/>
                </a:solidFill>
                <a:latin typeface="Poppins"/>
                <a:ea typeface="Poppins"/>
                <a:cs typeface="Poppins"/>
                <a:sym typeface="Poppins"/>
              </a:rPr>
              <a:t>Idea/Solution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005742" y="1241279"/>
            <a:ext cx="4730948" cy="10579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470A30"/>
                </a:solidFill>
                <a:latin typeface="Poppins"/>
                <a:ea typeface="Poppins"/>
                <a:cs typeface="Poppins"/>
                <a:sym typeface="Poppins"/>
              </a:rPr>
              <a:t>Unique value proposition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337903" y="5321967"/>
            <a:ext cx="2066627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470A30"/>
                </a:solidFill>
                <a:latin typeface="Poppins"/>
                <a:ea typeface="Poppins"/>
                <a:cs typeface="Poppins"/>
                <a:sym typeface="Poppins"/>
              </a:rPr>
              <a:t>Tech Stack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9904" y="1028700"/>
            <a:ext cx="8115300" cy="4607592"/>
            <a:chOff x="0" y="0"/>
            <a:chExt cx="2137363" cy="121352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37363" cy="1213522"/>
            </a:xfrm>
            <a:custGeom>
              <a:avLst/>
              <a:gdLst/>
              <a:ahLst/>
              <a:cxnLst/>
              <a:rect l="l" t="t" r="r" b="b"/>
              <a:pathLst>
                <a:path w="2137363" h="1213522">
                  <a:moveTo>
                    <a:pt x="0" y="0"/>
                  </a:moveTo>
                  <a:lnTo>
                    <a:pt x="2137363" y="0"/>
                  </a:lnTo>
                  <a:lnTo>
                    <a:pt x="2137363" y="1213522"/>
                  </a:lnTo>
                  <a:lnTo>
                    <a:pt x="0" y="1213522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lgDash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137363" cy="12516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69904" y="6076115"/>
            <a:ext cx="8115300" cy="3182185"/>
            <a:chOff x="0" y="0"/>
            <a:chExt cx="2137363" cy="83810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37363" cy="838106"/>
            </a:xfrm>
            <a:custGeom>
              <a:avLst/>
              <a:gdLst/>
              <a:ahLst/>
              <a:cxnLst/>
              <a:rect l="l" t="t" r="r" b="b"/>
              <a:pathLst>
                <a:path w="2137363" h="838106">
                  <a:moveTo>
                    <a:pt x="0" y="0"/>
                  </a:moveTo>
                  <a:lnTo>
                    <a:pt x="2137363" y="0"/>
                  </a:lnTo>
                  <a:lnTo>
                    <a:pt x="2137363" y="838106"/>
                  </a:lnTo>
                  <a:lnTo>
                    <a:pt x="0" y="838106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lgDash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137363" cy="8762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068518" y="1224113"/>
            <a:ext cx="1718072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470A30"/>
                </a:solidFill>
                <a:latin typeface="Poppins"/>
                <a:ea typeface="Poppins"/>
                <a:cs typeface="Poppins"/>
                <a:sym typeface="Poppins"/>
              </a:rPr>
              <a:t>Use case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992318" y="6293938"/>
            <a:ext cx="1870472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470A30"/>
                </a:solidFill>
                <a:latin typeface="Poppins"/>
                <a:ea typeface="Poppins"/>
                <a:cs typeface="Poppins"/>
                <a:sym typeface="Poppins"/>
              </a:rPr>
              <a:t>Feasibility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9302796" y="1028700"/>
            <a:ext cx="8115300" cy="8229600"/>
            <a:chOff x="0" y="0"/>
            <a:chExt cx="2137363" cy="216746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137363" cy="2167467"/>
            </a:xfrm>
            <a:custGeom>
              <a:avLst/>
              <a:gdLst/>
              <a:ahLst/>
              <a:cxnLst/>
              <a:rect l="l" t="t" r="r" b="b"/>
              <a:pathLst>
                <a:path w="2137363" h="2167467">
                  <a:moveTo>
                    <a:pt x="0" y="0"/>
                  </a:moveTo>
                  <a:lnTo>
                    <a:pt x="2137363" y="0"/>
                  </a:lnTo>
                  <a:lnTo>
                    <a:pt x="2137363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lgDash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137363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2432651" y="1224113"/>
            <a:ext cx="2350149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470A30"/>
                </a:solidFill>
                <a:latin typeface="Poppins"/>
                <a:ea typeface="Poppins"/>
                <a:cs typeface="Poppins"/>
                <a:sym typeface="Poppins"/>
              </a:rPr>
              <a:t>Flowchart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>
            <a:extLst>
              <a:ext uri="{FF2B5EF4-FFF2-40B4-BE49-F238E27FC236}">
                <a16:creationId xmlns:a16="http://schemas.microsoft.com/office/drawing/2014/main" id="{153677A5-7328-0A21-821E-65CA7A1FA7F9}"/>
              </a:ext>
            </a:extLst>
          </p:cNvPr>
          <p:cNvGrpSpPr/>
          <p:nvPr/>
        </p:nvGrpSpPr>
        <p:grpSpPr>
          <a:xfrm>
            <a:off x="9302796" y="1028700"/>
            <a:ext cx="8115300" cy="8229600"/>
            <a:chOff x="0" y="0"/>
            <a:chExt cx="2137363" cy="2167467"/>
          </a:xfrm>
        </p:grpSpPr>
        <p:sp>
          <p:nvSpPr>
            <p:cNvPr id="6" name="Freeform 11">
              <a:extLst>
                <a:ext uri="{FF2B5EF4-FFF2-40B4-BE49-F238E27FC236}">
                  <a16:creationId xmlns:a16="http://schemas.microsoft.com/office/drawing/2014/main" id="{829FE91C-320F-1C93-7EAF-99BC8762EAF2}"/>
                </a:ext>
              </a:extLst>
            </p:cNvPr>
            <p:cNvSpPr/>
            <p:nvPr/>
          </p:nvSpPr>
          <p:spPr>
            <a:xfrm>
              <a:off x="0" y="0"/>
              <a:ext cx="2137363" cy="2167467"/>
            </a:xfrm>
            <a:custGeom>
              <a:avLst/>
              <a:gdLst/>
              <a:ahLst/>
              <a:cxnLst/>
              <a:rect l="l" t="t" r="r" b="b"/>
              <a:pathLst>
                <a:path w="2137363" h="2167467">
                  <a:moveTo>
                    <a:pt x="0" y="0"/>
                  </a:moveTo>
                  <a:lnTo>
                    <a:pt x="2137363" y="0"/>
                  </a:lnTo>
                  <a:lnTo>
                    <a:pt x="2137363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lgDash"/>
              <a:miter/>
            </a:ln>
          </p:spPr>
        </p:sp>
        <p:sp>
          <p:nvSpPr>
            <p:cNvPr id="7" name="TextBox 12">
              <a:extLst>
                <a:ext uri="{FF2B5EF4-FFF2-40B4-BE49-F238E27FC236}">
                  <a16:creationId xmlns:a16="http://schemas.microsoft.com/office/drawing/2014/main" id="{4DD5C6BD-C835-2A47-7877-26F7D1EE59E0}"/>
                </a:ext>
              </a:extLst>
            </p:cNvPr>
            <p:cNvSpPr txBox="1"/>
            <p:nvPr/>
          </p:nvSpPr>
          <p:spPr>
            <a:xfrm>
              <a:off x="0" y="-38100"/>
              <a:ext cx="2137363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93A4C10-9348-D337-734B-CB7A002492AF}"/>
              </a:ext>
            </a:extLst>
          </p:cNvPr>
          <p:cNvGrpSpPr/>
          <p:nvPr/>
        </p:nvGrpSpPr>
        <p:grpSpPr>
          <a:xfrm>
            <a:off x="533400" y="1041991"/>
            <a:ext cx="8115300" cy="8229600"/>
            <a:chOff x="0" y="0"/>
            <a:chExt cx="2137363" cy="2167467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7AE6FB2-232D-7FF9-7162-6E378D103B5B}"/>
                </a:ext>
              </a:extLst>
            </p:cNvPr>
            <p:cNvSpPr/>
            <p:nvPr/>
          </p:nvSpPr>
          <p:spPr>
            <a:xfrm>
              <a:off x="0" y="0"/>
              <a:ext cx="2137363" cy="2167467"/>
            </a:xfrm>
            <a:custGeom>
              <a:avLst/>
              <a:gdLst/>
              <a:ahLst/>
              <a:cxnLst/>
              <a:rect l="l" t="t" r="r" b="b"/>
              <a:pathLst>
                <a:path w="2137363" h="2167467">
                  <a:moveTo>
                    <a:pt x="0" y="0"/>
                  </a:moveTo>
                  <a:lnTo>
                    <a:pt x="2137363" y="0"/>
                  </a:lnTo>
                  <a:lnTo>
                    <a:pt x="2137363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lgDash"/>
              <a:miter/>
            </a:ln>
          </p:spPr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98426F-5286-FC92-D718-7BBA067C1515}"/>
                </a:ext>
              </a:extLst>
            </p:cNvPr>
            <p:cNvSpPr txBox="1"/>
            <p:nvPr/>
          </p:nvSpPr>
          <p:spPr>
            <a:xfrm>
              <a:off x="0" y="-38100"/>
              <a:ext cx="2137363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99056A0-F0ED-9005-1589-DB20B64037BD}"/>
              </a:ext>
            </a:extLst>
          </p:cNvPr>
          <p:cNvSpPr txBox="1"/>
          <p:nvPr/>
        </p:nvSpPr>
        <p:spPr>
          <a:xfrm>
            <a:off x="3276600" y="1415902"/>
            <a:ext cx="15398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"/>
              </a:rPr>
              <a:t>Impacts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3157C7-3516-06AB-4BB3-0EC17FA88FEA}"/>
              </a:ext>
            </a:extLst>
          </p:cNvPr>
          <p:cNvSpPr txBox="1"/>
          <p:nvPr/>
        </p:nvSpPr>
        <p:spPr>
          <a:xfrm>
            <a:off x="12842261" y="1415902"/>
            <a:ext cx="1752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"/>
              </a:rPr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883685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