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42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2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31.png" ContentType="image/png"/>
  <Override PartName="/ppt/media/image68.png" ContentType="image/png"/>
  <Override PartName="/ppt/media/image66.png" ContentType="image/png"/>
  <Override PartName="/ppt/media/image79.png" ContentType="image/png"/>
  <Override PartName="/ppt/media/image67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1FD7206-C43D-4A80-A880-443BAE2A9EC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13655A-7518-41FD-BF12-08D1749C652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C14317-504F-45C2-B591-1BC7889FE8F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FFC028-188D-48FD-B508-2A3C77414E0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33751B-55DA-4A0A-8472-F875245DEB8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299111-87B5-4030-BE06-062FE1F53C9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030957-07FB-4EE0-8456-3928459F116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84088B-10FD-4E02-BB06-4B16DC8382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62E63C-0E9D-41F4-8CF3-E18FF1057B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4A0719-5449-4B72-9312-8FFC422022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4CEEA6-EB50-4C78-B1C1-D478F6DB42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A80EE9-1004-4C81-B5C5-A7423D4354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39AC90-E614-415F-A3DB-503A0EA056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46564F-8F89-4C73-98CB-79BE6C8A47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861B50-D6F4-4E50-8166-086F59ED0D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A701A1-76DB-4F61-86C6-E7434A7BE0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662AAE-9FC4-481E-B7D0-0C314362FC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78331C-F677-44DE-8544-F66E8AFA19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095B8C-AD3A-4EBC-952E-F5473145FA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9452F1-AA52-4016-A9D2-87659F9D7B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B84F60-1D65-4476-ADCC-0055810034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5CD4B8-FE8A-4F7F-AF08-04FC27DB5C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0CDAF5-5ED6-43DE-A644-722C8CE97E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88E4FA-81EB-476B-A6C4-EE5132DDE5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D0415D-4E9B-4180-898F-0B52159EE6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180335-226A-474F-89C4-DBA1FA1985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1AEE3FF-3747-4479-80D9-08F1E41958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AD86D0-939E-4F7F-BD36-C35176E14C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C508C52-52B2-42E7-B068-90688A484B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8AD192-65BF-4448-B658-37FBE5B9B1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73A1793-AA31-4422-A0F3-2452CACC11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691F5D-23D8-42AC-A318-57454C9124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630BF09-6ADA-4A48-9C83-6BAE0F1907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E6CC05-F979-4534-803E-7E2A3C8258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8399E61-13D6-47E7-A0D1-F7BC38B1A4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6502B55-510F-432F-9F98-73F9E7602A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F9D7B0D-93D7-4D0A-A3FC-FEC788FE39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067A0C8-88DD-4370-97C8-0A2BC06A34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057F9C9-DAE8-4340-9768-EC62D53DA9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556766C-77C7-431E-8F6F-49E6098F77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F8E0E8-1A3F-4605-9BE8-348BE2AFD8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2CE7A43-D47C-41BE-B69A-2A0A1E55F1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CBEDB4C-E7DD-4F22-8FBD-A00F73CB3F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EA34C38-C02C-41EB-995A-E17861F773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CABAFD0-5800-475E-8F9A-085CC63026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5031031-7406-48F5-9C3C-3901061B7D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722ADA4-E648-474A-9E96-2748DF9D4A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4F239F0-4928-4F4E-8081-5B93A5548E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CCC55B5-9F4D-4A2D-A9F2-E90DEDBEEF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8236D83-B554-4F39-9FDE-554615F9F0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44E529-0F0C-4C0E-989C-61EBB1371B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D07D66-86C9-474E-88B3-2D24D928A8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B79C83-E175-40A6-87A1-E03CCAD456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47D514-59A9-4E83-83D4-0A50D79FC3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D2645F-A309-46FA-8AB7-B9C1A9DEC0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D54F5D-4F3C-4B8C-93F4-FBF3E9D07AE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EF867F-BA88-4946-ACF9-AE3342F92A5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16C409-2274-445B-9C06-7A345CE156C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DF0867-C751-4662-9296-75FD9B1D530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slideLayout" Target="../slideLayouts/slideLayout25.xml"/><Relationship Id="rId8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40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40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40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40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slideLayout" Target="../slideLayouts/slideLayout4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40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slideLayout" Target="../slideLayouts/slideLayout40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slideLayout" Target="../slideLayouts/slideLayout40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30440" y="138132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Lecture-1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5" name="Picture 2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176" name="TextBox 3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6652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Serialization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838080" y="1558800"/>
            <a:ext cx="9575280" cy="3634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It is the process of converting data to a format that could be easily stored(and recovered) or sent over network.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For example, you could use Python to serialize the data and sent it over the network to a JavaScript program that will deserialize the data and use it.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1" name="Picture 3" descr=""/>
          <p:cNvPicPr/>
          <p:nvPr/>
        </p:nvPicPr>
        <p:blipFill>
          <a:blip r:embed="rId1"/>
          <a:stretch/>
        </p:blipFill>
        <p:spPr>
          <a:xfrm>
            <a:off x="2471760" y="3688560"/>
            <a:ext cx="6308280" cy="2183040"/>
          </a:xfrm>
          <a:prstGeom prst="rect">
            <a:avLst/>
          </a:prstGeom>
          <a:ln w="0">
            <a:noFill/>
          </a:ln>
        </p:spPr>
      </p:pic>
      <p:pic>
        <p:nvPicPr>
          <p:cNvPr id="212" name="Picture 4" descr=""/>
          <p:cNvPicPr/>
          <p:nvPr/>
        </p:nvPicPr>
        <p:blipFill>
          <a:blip r:embed="rId2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213" name="TextBox 5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245760" y="1875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Pros &amp; Cons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71600" y="119232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Pros 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213120" y="2016000"/>
            <a:ext cx="621576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Lightweight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It is very easy and simple to represent the complex mapping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Human friendly readable and writable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Simple to modify with any text editor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Suitable for configuration settings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Support for major programming languages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6708240" y="12150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Cons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/>
          </p:nvPr>
        </p:nvSpPr>
        <p:spPr>
          <a:xfrm>
            <a:off x="6429240" y="201600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It is a new format introduced </a:t>
            </a: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recently, and a learning </a:t>
            </a: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curve exists.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Not much popular other than </a:t>
            </a: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XML and JSON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It is very complex to </a:t>
            </a: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represent configuration in </a:t>
            </a: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the hierarchy of data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9" name="Picture 7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220" name="TextBox 8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86652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used for configuring tools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866520" y="178668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CI/CD (Jenkins, Azure DevOps)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Docker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Kubernetes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Helm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Ansible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Prometheus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Grafana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Datadog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3" name="Picture 3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224" name="TextBox 4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6652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Basic Structure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866520" y="17730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Everything in the Yaml is a </a:t>
            </a: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key-value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pair also know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as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Dictionary/Hash/Object/Ma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&lt;key&gt; : &lt;value&gt;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These are building blocks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of yaml and every item in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 yaml document is a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member of at least one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dictionary.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doesn’t allow the use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of tab character for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indentation. Use spaces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instead.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is case sensitive.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The keys are always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strings and values can be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of any data type that yaml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supports like Boolean,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numbers, lists, arrays and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strings.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7" name="Picture 3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228" name="TextBox 4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969840" y="1746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Basic Structure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740160" y="11001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The file starts with three hyphens(---) to indicate the start of a new document.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The separation of documents in YAML is denoted by three dashes (---). The end of document is represented with three dots (…).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Whitespace is a part of yaml’s formatting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Newlines indicate the end of a field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Indentation level can be one or more spaces and is used for nesting key-values.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Comments in YAML begins with the (#) character.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Comments must be separated from other tokens by whitespaces.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List members are denoted by a leading hyphen (-).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List members are enclosed in square brackets and separated by commas.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Associative arrays are represented using colon ( : ) in the format of key value pair. They are enclosed in curly braces {}.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1" name="Picture 3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232" name="TextBox 4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                                  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66520" y="3164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Formats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941760" y="145548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5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Conventional Block </a:t>
            </a: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723960" y="21614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This block format uses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hyphen+space to begin a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new item in a specified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list. Observe the example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shown below −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247080" y="11430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Inline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6333120" y="21614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Inline format is delimited with </a:t>
            </a: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comma and space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and the items are enclosed in JSON. Observe the example shown below −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8" name="Picture 9" descr=""/>
          <p:cNvPicPr/>
          <p:nvPr/>
        </p:nvPicPr>
        <p:blipFill>
          <a:blip r:embed="rId1"/>
          <a:stretch/>
        </p:blipFill>
        <p:spPr>
          <a:xfrm>
            <a:off x="866520" y="4415040"/>
            <a:ext cx="4723920" cy="1761840"/>
          </a:xfrm>
          <a:prstGeom prst="rect">
            <a:avLst/>
          </a:prstGeom>
          <a:ln w="0">
            <a:noFill/>
          </a:ln>
        </p:spPr>
      </p:pic>
      <p:pic>
        <p:nvPicPr>
          <p:cNvPr id="239" name="Picture 10" descr=""/>
          <p:cNvPicPr/>
          <p:nvPr/>
        </p:nvPicPr>
        <p:blipFill>
          <a:blip r:embed="rId2"/>
          <a:stretch/>
        </p:blipFill>
        <p:spPr>
          <a:xfrm>
            <a:off x="6601320" y="4415040"/>
            <a:ext cx="4914720" cy="1342800"/>
          </a:xfrm>
          <a:prstGeom prst="rect">
            <a:avLst/>
          </a:prstGeom>
          <a:ln w="0">
            <a:noFill/>
          </a:ln>
        </p:spPr>
      </p:pic>
      <p:pic>
        <p:nvPicPr>
          <p:cNvPr id="240" name="Picture 11" descr=""/>
          <p:cNvPicPr/>
          <p:nvPr/>
        </p:nvPicPr>
        <p:blipFill>
          <a:blip r:embed="rId3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241" name="TextBox 12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839880" y="4525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Formats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044720" y="1330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Folded Text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839880" y="232200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Folded text converts newlines to spaces and removes the leading whitespace. Observe the example shown below −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296400" y="1366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Conventional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6296400" y="232200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The structure which follows all the basic conventions of YAML is shown below −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7" name="Picture 2" descr=""/>
          <p:cNvPicPr/>
          <p:nvPr/>
        </p:nvPicPr>
        <p:blipFill>
          <a:blip r:embed="rId1"/>
          <a:stretch/>
        </p:blipFill>
        <p:spPr>
          <a:xfrm>
            <a:off x="1152360" y="4226760"/>
            <a:ext cx="4095360" cy="142848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3" descr=""/>
          <p:cNvPicPr/>
          <p:nvPr/>
        </p:nvPicPr>
        <p:blipFill>
          <a:blip r:embed="rId2"/>
          <a:stretch/>
        </p:blipFill>
        <p:spPr>
          <a:xfrm>
            <a:off x="6572520" y="4226760"/>
            <a:ext cx="4047840" cy="155232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9" descr=""/>
          <p:cNvPicPr/>
          <p:nvPr/>
        </p:nvPicPr>
        <p:blipFill>
          <a:blip r:embed="rId3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250" name="TextBox 10"/>
          <p:cNvSpPr/>
          <p:nvPr/>
        </p:nvSpPr>
        <p:spPr>
          <a:xfrm>
            <a:off x="213120" y="657756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2692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Styles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1014480" y="1330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Block Style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826920" y="21740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Block style is less compact and better for humans. Traditional YAML makes it easy for humans to look at the file, scan it down, and see what's going 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359400" y="1330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Flow Style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6159600" y="21740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Flow style is an extension of JSON. It is used to allow YAML and JSON to work together. Flow style is less human-readable, but sometimes they are better for the computer that processing our YAML. Flow style is used to fold the long line of content.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6" name="Picture 7" descr=""/>
          <p:cNvPicPr/>
          <p:nvPr/>
        </p:nvPicPr>
        <p:blipFill>
          <a:blip r:embed="rId1"/>
          <a:stretch/>
        </p:blipFill>
        <p:spPr>
          <a:xfrm>
            <a:off x="2089440" y="4065840"/>
            <a:ext cx="2657880" cy="2383560"/>
          </a:xfrm>
          <a:prstGeom prst="rect">
            <a:avLst/>
          </a:prstGeom>
          <a:ln w="0">
            <a:noFill/>
          </a:ln>
        </p:spPr>
      </p:pic>
      <p:pic>
        <p:nvPicPr>
          <p:cNvPr id="257" name="Picture 8" descr=""/>
          <p:cNvPicPr/>
          <p:nvPr/>
        </p:nvPicPr>
        <p:blipFill>
          <a:blip r:embed="rId2"/>
          <a:stretch/>
        </p:blipFill>
        <p:spPr>
          <a:xfrm>
            <a:off x="6459120" y="5206320"/>
            <a:ext cx="4431240" cy="124344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9" descr=""/>
          <p:cNvPicPr/>
          <p:nvPr/>
        </p:nvPicPr>
        <p:blipFill>
          <a:blip r:embed="rId3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259" name="TextBox 10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44400" y="217440"/>
            <a:ext cx="10272960" cy="73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Examples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1" name="Content Placeholder 8" descr=""/>
          <p:cNvPicPr/>
          <p:nvPr/>
        </p:nvPicPr>
        <p:blipFill>
          <a:blip r:embed="rId1"/>
          <a:stretch/>
        </p:blipFill>
        <p:spPr>
          <a:xfrm>
            <a:off x="6696000" y="1259280"/>
            <a:ext cx="3152520" cy="5001480"/>
          </a:xfrm>
          <a:prstGeom prst="rect">
            <a:avLst/>
          </a:prstGeom>
          <a:ln w="0">
            <a:noFill/>
          </a:ln>
        </p:spPr>
      </p:pic>
      <p:pic>
        <p:nvPicPr>
          <p:cNvPr id="262" name="Picture 9" descr=""/>
          <p:cNvPicPr/>
          <p:nvPr/>
        </p:nvPicPr>
        <p:blipFill>
          <a:blip r:embed="rId2"/>
          <a:stretch/>
        </p:blipFill>
        <p:spPr>
          <a:xfrm>
            <a:off x="1956240" y="1259280"/>
            <a:ext cx="3152520" cy="500148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4" descr=""/>
          <p:cNvPicPr/>
          <p:nvPr/>
        </p:nvPicPr>
        <p:blipFill>
          <a:blip r:embed="rId3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264" name="TextBox 5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6024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Validation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60240" y="17730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Install the yaml extension to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VS code let you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automatically validate the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configurations.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Sublime Editor is another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good option for writing yaml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Instead of using any editor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you can use any yaml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parser tool to validate yaml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file. One of the best is yaml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lint.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“https://www.yamllint.com/”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3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268" name="TextBox 4"/>
          <p:cNvSpPr/>
          <p:nvPr/>
        </p:nvSpPr>
        <p:spPr>
          <a:xfrm>
            <a:off x="213120" y="656388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Topics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38080" y="15746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Course Outline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VS 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Introduction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Basic Structure of Yaml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Formats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Examples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JSON Structure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XML Structure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Indentation and Separation in Yaml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Comments in Yaml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Types in Yaml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Picture 3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180" name="TextBox 4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944640" y="5929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Online Parser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756360" y="20120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 see the output of your yaml configuration in other languages like Python and JSON use the following link for the online yaml parser tool.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https://yaml-online-parser.appspot.com/”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1" name="Picture 3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4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3808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JSON Structure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838080" y="1773000"/>
            <a:ext cx="10515240" cy="537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uses Newlines and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Indentations as opposed to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JSON, which uses brackets and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braces. We would use JSON for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configuring ARM Templates.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5" name="Picture 3" descr=""/>
          <p:cNvPicPr/>
          <p:nvPr/>
        </p:nvPicPr>
        <p:blipFill>
          <a:blip r:embed="rId1"/>
          <a:stretch/>
        </p:blipFill>
        <p:spPr>
          <a:xfrm>
            <a:off x="4861800" y="2886840"/>
            <a:ext cx="5439600" cy="2853360"/>
          </a:xfrm>
          <a:prstGeom prst="rect">
            <a:avLst/>
          </a:prstGeom>
          <a:ln w="0">
            <a:noFill/>
          </a:ln>
        </p:spPr>
      </p:pic>
      <p:pic>
        <p:nvPicPr>
          <p:cNvPr id="276" name="Picture 4" descr=""/>
          <p:cNvPicPr/>
          <p:nvPr/>
        </p:nvPicPr>
        <p:blipFill>
          <a:blip r:embed="rId2"/>
          <a:stretch/>
        </p:blipFill>
        <p:spPr>
          <a:xfrm>
            <a:off x="1623960" y="2886840"/>
            <a:ext cx="2185560" cy="3467520"/>
          </a:xfrm>
          <a:prstGeom prst="rect">
            <a:avLst/>
          </a:prstGeom>
          <a:ln w="0">
            <a:noFill/>
          </a:ln>
        </p:spPr>
      </p:pic>
      <p:pic>
        <p:nvPicPr>
          <p:cNvPr id="277" name="Picture 5" descr=""/>
          <p:cNvPicPr/>
          <p:nvPr/>
        </p:nvPicPr>
        <p:blipFill>
          <a:blip r:embed="rId3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278" name="TextBox 6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66520" y="4528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XML Structure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866520" y="1597680"/>
            <a:ext cx="10515240" cy="543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An XML tree starts at a root element and branches from the root to child elements. Used in Java Platform , World Wide Web, intranets and elsewhere.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1" name="Picture 3" descr=""/>
          <p:cNvPicPr/>
          <p:nvPr/>
        </p:nvPicPr>
        <p:blipFill>
          <a:blip r:embed="rId1"/>
          <a:stretch/>
        </p:blipFill>
        <p:spPr>
          <a:xfrm>
            <a:off x="4642920" y="2820960"/>
            <a:ext cx="6229440" cy="3047040"/>
          </a:xfrm>
          <a:prstGeom prst="rect">
            <a:avLst/>
          </a:prstGeom>
          <a:ln w="0">
            <a:noFill/>
          </a:ln>
        </p:spPr>
      </p:pic>
      <p:pic>
        <p:nvPicPr>
          <p:cNvPr id="282" name="Picture 4" descr=""/>
          <p:cNvPicPr/>
          <p:nvPr/>
        </p:nvPicPr>
        <p:blipFill>
          <a:blip r:embed="rId2"/>
          <a:stretch/>
        </p:blipFill>
        <p:spPr>
          <a:xfrm>
            <a:off x="1869840" y="2820960"/>
            <a:ext cx="2333520" cy="3701880"/>
          </a:xfrm>
          <a:prstGeom prst="rect">
            <a:avLst/>
          </a:prstGeom>
          <a:ln w="0">
            <a:noFill/>
          </a:ln>
        </p:spPr>
      </p:pic>
      <p:pic>
        <p:nvPicPr>
          <p:cNvPr id="283" name="Picture 5" descr=""/>
          <p:cNvPicPr/>
          <p:nvPr/>
        </p:nvPicPr>
        <p:blipFill>
          <a:blip r:embed="rId3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284" name="TextBox 6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/>
          </p:nvPr>
        </p:nvSpPr>
        <p:spPr>
          <a:xfrm>
            <a:off x="772920" y="814320"/>
            <a:ext cx="5468040" cy="666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vs JSON vs XML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806400" y="5345640"/>
            <a:ext cx="4338720" cy="925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https://onlineyamltools.com/ </a:t>
            </a: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 convert yaml to json or xml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7" name="Content Placeholder 3" descr=""/>
          <p:cNvPicPr/>
          <p:nvPr/>
        </p:nvPicPr>
        <p:blipFill>
          <a:blip r:embed="rId1"/>
          <a:stretch/>
        </p:blipFill>
        <p:spPr>
          <a:xfrm>
            <a:off x="806400" y="2608560"/>
            <a:ext cx="3114360" cy="1599840"/>
          </a:xfrm>
          <a:prstGeom prst="rect">
            <a:avLst/>
          </a:prstGeom>
          <a:ln w="0">
            <a:noFill/>
          </a:ln>
        </p:spPr>
      </p:pic>
      <p:pic>
        <p:nvPicPr>
          <p:cNvPr id="288" name="Picture 4" descr=""/>
          <p:cNvPicPr/>
          <p:nvPr/>
        </p:nvPicPr>
        <p:blipFill>
          <a:blip r:embed="rId2"/>
          <a:stretch/>
        </p:blipFill>
        <p:spPr>
          <a:xfrm>
            <a:off x="4245840" y="2613240"/>
            <a:ext cx="2866680" cy="1599840"/>
          </a:xfrm>
          <a:prstGeom prst="rect">
            <a:avLst/>
          </a:prstGeom>
          <a:ln w="0">
            <a:noFill/>
          </a:ln>
        </p:spPr>
      </p:pic>
      <p:pic>
        <p:nvPicPr>
          <p:cNvPr id="289" name="Picture 5" descr=""/>
          <p:cNvPicPr/>
          <p:nvPr/>
        </p:nvPicPr>
        <p:blipFill>
          <a:blip r:embed="rId3"/>
          <a:stretch/>
        </p:blipFill>
        <p:spPr>
          <a:xfrm>
            <a:off x="7626240" y="2613240"/>
            <a:ext cx="4095360" cy="1599840"/>
          </a:xfrm>
          <a:prstGeom prst="rect">
            <a:avLst/>
          </a:prstGeom>
          <a:ln w="0">
            <a:noFill/>
          </a:ln>
        </p:spPr>
      </p:pic>
      <p:pic>
        <p:nvPicPr>
          <p:cNvPr id="290" name="Picture 12" descr=""/>
          <p:cNvPicPr/>
          <p:nvPr/>
        </p:nvPicPr>
        <p:blipFill>
          <a:blip r:embed="rId4"/>
          <a:stretch/>
        </p:blipFill>
        <p:spPr>
          <a:xfrm>
            <a:off x="5040360" y="1646640"/>
            <a:ext cx="2401560" cy="712800"/>
          </a:xfrm>
          <a:prstGeom prst="rect">
            <a:avLst/>
          </a:prstGeom>
          <a:ln w="0">
            <a:noFill/>
          </a:ln>
        </p:spPr>
      </p:pic>
      <p:sp>
        <p:nvSpPr>
          <p:cNvPr id="291" name="Text Placeholder 7"/>
          <p:cNvSpPr/>
          <p:nvPr/>
        </p:nvSpPr>
        <p:spPr>
          <a:xfrm>
            <a:off x="1758240" y="1558080"/>
            <a:ext cx="2309400" cy="66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92" name="Picture 19" descr=""/>
          <p:cNvPicPr/>
          <p:nvPr/>
        </p:nvPicPr>
        <p:blipFill>
          <a:blip r:embed="rId5"/>
          <a:stretch/>
        </p:blipFill>
        <p:spPr>
          <a:xfrm>
            <a:off x="8974080" y="1646640"/>
            <a:ext cx="2407680" cy="712800"/>
          </a:xfrm>
          <a:prstGeom prst="rect">
            <a:avLst/>
          </a:prstGeom>
          <a:ln w="0">
            <a:noFill/>
          </a:ln>
        </p:spPr>
      </p:pic>
      <p:pic>
        <p:nvPicPr>
          <p:cNvPr id="293" name="Picture 10" descr=""/>
          <p:cNvPicPr/>
          <p:nvPr/>
        </p:nvPicPr>
        <p:blipFill>
          <a:blip r:embed="rId6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294" name="TextBox 11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35748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Indentation in YAML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357480" y="1576440"/>
            <a:ext cx="6194160" cy="462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does not include any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mandatory spaces. Further, there is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 need to be consistent.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Flow blocks must be intended with at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least some spaces with surrounding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current block level.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Flow content of YAML spans multiple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lines. The beginning of flow content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begins with { or [.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Block list items include same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indentation as the surrounding block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level because - is considered as a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part of indentation.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7" name="Picture 11" descr=""/>
          <p:cNvPicPr/>
          <p:nvPr/>
        </p:nvPicPr>
        <p:blipFill>
          <a:blip r:embed="rId1"/>
          <a:stretch/>
        </p:blipFill>
        <p:spPr>
          <a:xfrm>
            <a:off x="7756560" y="1213200"/>
            <a:ext cx="2288880" cy="535248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4" descr=""/>
          <p:cNvPicPr/>
          <p:nvPr/>
        </p:nvPicPr>
        <p:blipFill>
          <a:blip r:embed="rId2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762120" y="438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Separation of Strings in Yaml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569880" y="140364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Strings are separated using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double-quoted string. If you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escape the newline characters in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 given string, it is completely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removed and translated into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space value.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 first block example we have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focused listing of animals listed as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an array structure with data type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of string. Every new element is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listed with a prefix of hyphen as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mentioned as prefix.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This example refers to the set of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error messages which a user can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 just by mentioning the key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aspect and to fetch the values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accordingly.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2" name="Picture 7" descr=""/>
          <p:cNvPicPr/>
          <p:nvPr/>
        </p:nvPicPr>
        <p:blipFill>
          <a:blip r:embed="rId1"/>
          <a:stretch/>
        </p:blipFill>
        <p:spPr>
          <a:xfrm>
            <a:off x="6095880" y="2313360"/>
            <a:ext cx="5807520" cy="3401640"/>
          </a:xfrm>
          <a:prstGeom prst="rect">
            <a:avLst/>
          </a:prstGeom>
          <a:ln w="0">
            <a:noFill/>
          </a:ln>
        </p:spPr>
      </p:pic>
      <p:pic>
        <p:nvPicPr>
          <p:cNvPr id="303" name="Picture 6" descr=""/>
          <p:cNvPicPr/>
          <p:nvPr/>
        </p:nvPicPr>
        <p:blipFill>
          <a:blip r:embed="rId2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304" name="TextBox 8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68880" y="3250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Comments in Yaml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2880" y="1443240"/>
            <a:ext cx="65361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supports single line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comments.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does not support multi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line comments.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 commented block is skipped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during execution.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Comments help to add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description for specified code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block.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Comments must not appear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inside scalars.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does not include any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way to escape the hash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symbol (#) so within multi-line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string so there is no way to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divide the comment from the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raw string value.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7" name="Picture 5" descr=""/>
          <p:cNvPicPr/>
          <p:nvPr/>
        </p:nvPicPr>
        <p:blipFill>
          <a:blip r:embed="rId1"/>
          <a:stretch/>
        </p:blipFill>
        <p:spPr>
          <a:xfrm>
            <a:off x="7220160" y="1590480"/>
            <a:ext cx="4440240" cy="3834000"/>
          </a:xfrm>
          <a:prstGeom prst="rect">
            <a:avLst/>
          </a:prstGeom>
          <a:ln w="0">
            <a:noFill/>
          </a:ln>
        </p:spPr>
      </p:pic>
      <p:pic>
        <p:nvPicPr>
          <p:cNvPr id="308" name="Picture 4" descr=""/>
          <p:cNvPicPr/>
          <p:nvPr/>
        </p:nvPicPr>
        <p:blipFill>
          <a:blip r:embed="rId2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309" name="TextBox 6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94464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Mapping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866520" y="17730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mappings are also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known as associative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arrays, hash tables, key: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value pairs, or collection. In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mapping, the name of two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keys can't be the same.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There are four types of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mapping: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Simple mapping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Sequence mapping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Nested mapping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Mixed mapping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12" name="Picture 3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313" name="TextBox 5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042920" y="3250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Mapping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709920" y="146628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Simple Mapping :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 simple mapping, we will provide a key in the first part, and then separate with a colon and space. It is necessary to use a space. We will put each member of the list on a new line if we want to add a keyed list(dictionary) on our document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134400" y="146628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Sequence in a Mapping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: We can map the value of the key in sequence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17" name="Picture 5" descr=""/>
          <p:cNvPicPr/>
          <p:nvPr/>
        </p:nvPicPr>
        <p:blipFill>
          <a:blip r:embed="rId1"/>
          <a:stretch/>
        </p:blipFill>
        <p:spPr>
          <a:xfrm>
            <a:off x="6491880" y="2792160"/>
            <a:ext cx="2427480" cy="274500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6" descr=""/>
          <p:cNvPicPr/>
          <p:nvPr/>
        </p:nvPicPr>
        <p:blipFill>
          <a:blip r:embed="rId2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319" name="TextBox 7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973080" y="2527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Mapping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777600" y="147492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Nested Mapping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: We can nest our mapping within each other.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6202440" y="147492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Mixed mapping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: In mixed mapping, we have an assortment of mapping and sequences as values.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3" name="Picture 4" descr=""/>
          <p:cNvPicPr/>
          <p:nvPr/>
        </p:nvPicPr>
        <p:blipFill>
          <a:blip r:embed="rId1"/>
          <a:stretch/>
        </p:blipFill>
        <p:spPr>
          <a:xfrm>
            <a:off x="988920" y="3300840"/>
            <a:ext cx="4758840" cy="2316240"/>
          </a:xfrm>
          <a:prstGeom prst="rect">
            <a:avLst/>
          </a:prstGeom>
          <a:ln w="0">
            <a:noFill/>
          </a:ln>
        </p:spPr>
      </p:pic>
      <p:pic>
        <p:nvPicPr>
          <p:cNvPr id="324" name="Picture 5" descr=""/>
          <p:cNvPicPr/>
          <p:nvPr/>
        </p:nvPicPr>
        <p:blipFill>
          <a:blip r:embed="rId2"/>
          <a:stretch/>
        </p:blipFill>
        <p:spPr>
          <a:xfrm>
            <a:off x="6445800" y="3306960"/>
            <a:ext cx="3224520" cy="2310480"/>
          </a:xfrm>
          <a:prstGeom prst="rect">
            <a:avLst/>
          </a:prstGeom>
          <a:ln w="0">
            <a:noFill/>
          </a:ln>
        </p:spPr>
      </p:pic>
      <p:pic>
        <p:nvPicPr>
          <p:cNvPr id="325" name="Picture 6" descr=""/>
          <p:cNvPicPr/>
          <p:nvPr/>
        </p:nvPicPr>
        <p:blipFill>
          <a:blip r:embed="rId3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326" name="TextBox 7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517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Course 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838080" y="18432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– 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VCS – 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Docker – 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Kubernetes – 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Helm – 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CI / CD – 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IAC – 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Monitoring &amp; Logging – 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Case Study –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3" name="Picture 3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184" name="TextBox 4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5764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Types in Yaml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57640" y="1901880"/>
            <a:ext cx="11076480" cy="53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4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has three types of data types: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Scalar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Dictionary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Scalar data type: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Scalar is a simple data type. In YAML, scalar means a simple value for a key. The value of the scalar can be integer, float, Boolean, and string. Scalar data types are classified into two data types: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LcParenR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Numeric Data type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LcParenR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String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800"/>
            </a:b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9" name="Picture 3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330" name="TextBox 5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83808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Types in Yaml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838080" y="1614600"/>
            <a:ext cx="11076480" cy="53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Numeric Data type: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There are three types of numeric data type: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Integer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Floating point numbers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Booleans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An Integer data type can be decimal, octal, or hexadecimal.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400"/>
            </a:b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3" name="Picture 2" descr=""/>
          <p:cNvPicPr/>
          <p:nvPr/>
        </p:nvPicPr>
        <p:blipFill>
          <a:blip r:embed="rId1"/>
          <a:stretch/>
        </p:blipFill>
        <p:spPr>
          <a:xfrm>
            <a:off x="1015560" y="4434120"/>
            <a:ext cx="4237200" cy="1802160"/>
          </a:xfrm>
          <a:prstGeom prst="rect">
            <a:avLst/>
          </a:prstGeom>
          <a:ln w="0">
            <a:noFill/>
          </a:ln>
        </p:spPr>
      </p:pic>
      <p:pic>
        <p:nvPicPr>
          <p:cNvPr id="334" name="Picture 5" descr=""/>
          <p:cNvPicPr/>
          <p:nvPr/>
        </p:nvPicPr>
        <p:blipFill>
          <a:blip r:embed="rId2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335" name="TextBox 6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961920" y="3250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Types in Yaml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961920" y="1553040"/>
            <a:ext cx="11076480" cy="53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String Data type: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Strings in Yaml can be represented with or without quotes.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But, escape sequences are evaluated only when strings are enclosed in double quotes.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400"/>
            </a:b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8" name="Picture 2" descr=""/>
          <p:cNvPicPr/>
          <p:nvPr/>
        </p:nvPicPr>
        <p:blipFill>
          <a:blip r:embed="rId1"/>
          <a:stretch/>
        </p:blipFill>
        <p:spPr>
          <a:xfrm>
            <a:off x="961920" y="3533400"/>
            <a:ext cx="10267560" cy="1923840"/>
          </a:xfrm>
          <a:prstGeom prst="rect">
            <a:avLst/>
          </a:prstGeom>
          <a:ln w="0">
            <a:noFill/>
          </a:ln>
        </p:spPr>
      </p:pic>
      <p:pic>
        <p:nvPicPr>
          <p:cNvPr id="339" name="Picture 5" descr=""/>
          <p:cNvPicPr/>
          <p:nvPr/>
        </p:nvPicPr>
        <p:blipFill>
          <a:blip r:embed="rId2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340" name="TextBox 6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83808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Types in Yaml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838080" y="1614600"/>
            <a:ext cx="11076480" cy="53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Multiline String: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supports multiline strings as value to a key using the characters: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Block (|) : Interprets newlines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Fold (&gt;) : Does not interpret newlines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400"/>
            </a:b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3" name="Picture 3" descr=""/>
          <p:cNvPicPr/>
          <p:nvPr/>
        </p:nvPicPr>
        <p:blipFill>
          <a:blip r:embed="rId1"/>
          <a:stretch/>
        </p:blipFill>
        <p:spPr>
          <a:xfrm>
            <a:off x="3172680" y="3768480"/>
            <a:ext cx="5846400" cy="2467800"/>
          </a:xfrm>
          <a:prstGeom prst="rect">
            <a:avLst/>
          </a:prstGeom>
          <a:ln w="0">
            <a:noFill/>
          </a:ln>
        </p:spPr>
      </p:pic>
      <p:pic>
        <p:nvPicPr>
          <p:cNvPr id="344" name="Picture 5" descr=""/>
          <p:cNvPicPr/>
          <p:nvPr/>
        </p:nvPicPr>
        <p:blipFill>
          <a:blip r:embed="rId2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345" name="TextBox 6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84060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Types in Yaml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840600" y="1568520"/>
            <a:ext cx="11076480" cy="53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Multiline String: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Multiline Strings can end with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whitespaces. Use the strip operator (-),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the whitespaces can be removed.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Block (|-)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Fold (&gt;-)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400"/>
            </a:b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8" name="Picture 2" descr=""/>
          <p:cNvPicPr/>
          <p:nvPr/>
        </p:nvPicPr>
        <p:blipFill>
          <a:blip r:embed="rId1"/>
          <a:stretch/>
        </p:blipFill>
        <p:spPr>
          <a:xfrm>
            <a:off x="3611160" y="3675240"/>
            <a:ext cx="5535360" cy="2437200"/>
          </a:xfrm>
          <a:prstGeom prst="rect">
            <a:avLst/>
          </a:prstGeom>
          <a:ln w="0">
            <a:noFill/>
          </a:ln>
        </p:spPr>
      </p:pic>
      <p:pic>
        <p:nvPicPr>
          <p:cNvPr id="349" name="Picture 5" descr=""/>
          <p:cNvPicPr/>
          <p:nvPr/>
        </p:nvPicPr>
        <p:blipFill>
          <a:blip r:embed="rId2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350" name="TextBox 6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838080" y="4525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Array List (</a:t>
            </a:r>
            <a:r>
              <a:rPr b="1" lang="en-US" sz="4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Sequences</a:t>
            </a: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838080" y="177804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An array is a group of similar values with a single name. In YAML, Array represents a single key mapped to multiple values. Each value starts with a hyphen - symbol followed by space.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 a single line, write the same thing above using ‘square brackets syntax.’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Without a key, arrays can be represented in single line using square brackets or can also be declared in a single line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3" name="Picture 8" descr=""/>
          <p:cNvPicPr/>
          <p:nvPr/>
        </p:nvPicPr>
        <p:blipFill>
          <a:blip r:embed="rId1"/>
          <a:stretch/>
        </p:blipFill>
        <p:spPr>
          <a:xfrm>
            <a:off x="6841080" y="1917000"/>
            <a:ext cx="3691080" cy="4493880"/>
          </a:xfrm>
          <a:prstGeom prst="rect">
            <a:avLst/>
          </a:prstGeom>
          <a:ln w="0">
            <a:noFill/>
          </a:ln>
        </p:spPr>
      </p:pic>
      <p:pic>
        <p:nvPicPr>
          <p:cNvPr id="354" name="Picture 4" descr=""/>
          <p:cNvPicPr/>
          <p:nvPr/>
        </p:nvPicPr>
        <p:blipFill>
          <a:blip r:embed="rId2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355" name="TextBox 5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38080" y="4600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Array 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778680" y="165960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Arrays of Arrays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are also called multi-dimensional arrays or nested arrays.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6172200" y="178560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Objects contain multiple key and value pairs. An </a:t>
            </a: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Array of Objects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contains an object list.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9" name="Picture 4" descr=""/>
          <p:cNvPicPr/>
          <p:nvPr/>
        </p:nvPicPr>
        <p:blipFill>
          <a:blip r:embed="rId1"/>
          <a:stretch/>
        </p:blipFill>
        <p:spPr>
          <a:xfrm>
            <a:off x="1078560" y="3634920"/>
            <a:ext cx="4581000" cy="2123640"/>
          </a:xfrm>
          <a:prstGeom prst="rect">
            <a:avLst/>
          </a:prstGeom>
          <a:ln w="0">
            <a:noFill/>
          </a:ln>
        </p:spPr>
      </p:pic>
      <p:pic>
        <p:nvPicPr>
          <p:cNvPr id="360" name="Picture 5" descr=""/>
          <p:cNvPicPr/>
          <p:nvPr/>
        </p:nvPicPr>
        <p:blipFill>
          <a:blip r:embed="rId2"/>
          <a:stretch/>
        </p:blipFill>
        <p:spPr>
          <a:xfrm>
            <a:off x="7680240" y="3634920"/>
            <a:ext cx="2722320" cy="2455560"/>
          </a:xfrm>
          <a:prstGeom prst="rect">
            <a:avLst/>
          </a:prstGeom>
          <a:ln w="0">
            <a:noFill/>
          </a:ln>
        </p:spPr>
      </p:pic>
      <p:pic>
        <p:nvPicPr>
          <p:cNvPr id="361" name="Picture 6" descr=""/>
          <p:cNvPicPr/>
          <p:nvPr/>
        </p:nvPicPr>
        <p:blipFill>
          <a:blip r:embed="rId3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362" name="TextBox 7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83808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Array 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838080" y="159012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Strings contain a group of characters. It is a scalar type in yaml.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Keys in the string array are optional in YAML. Here is an example of an </a:t>
            </a: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Array of Strings with keys.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6172200" y="159012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Here is an example </a:t>
            </a: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array of strings without key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6" name="Picture 4" descr=""/>
          <p:cNvPicPr/>
          <p:nvPr/>
        </p:nvPicPr>
        <p:blipFill>
          <a:blip r:embed="rId1"/>
          <a:stretch/>
        </p:blipFill>
        <p:spPr>
          <a:xfrm>
            <a:off x="1633680" y="4607640"/>
            <a:ext cx="3123720" cy="1638000"/>
          </a:xfrm>
          <a:prstGeom prst="rect">
            <a:avLst/>
          </a:prstGeom>
          <a:ln w="0">
            <a:noFill/>
          </a:ln>
        </p:spPr>
      </p:pic>
      <p:pic>
        <p:nvPicPr>
          <p:cNvPr id="367" name="Picture 5" descr=""/>
          <p:cNvPicPr/>
          <p:nvPr/>
        </p:nvPicPr>
        <p:blipFill>
          <a:blip r:embed="rId2"/>
          <a:stretch/>
        </p:blipFill>
        <p:spPr>
          <a:xfrm>
            <a:off x="7008840" y="4606200"/>
            <a:ext cx="3161880" cy="1904760"/>
          </a:xfrm>
          <a:prstGeom prst="rect">
            <a:avLst/>
          </a:prstGeom>
          <a:ln w="0">
            <a:noFill/>
          </a:ln>
        </p:spPr>
      </p:pic>
      <p:pic>
        <p:nvPicPr>
          <p:cNvPr id="368" name="Picture 6" descr=""/>
          <p:cNvPicPr/>
          <p:nvPr/>
        </p:nvPicPr>
        <p:blipFill>
          <a:blip r:embed="rId3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369" name="TextBox 7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82692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Array 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826920" y="17096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Sparse Sequence: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Some of the keys of sequence would be empty. The sequence with such keys is know as Sparse Sequence.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72" name="Picture 6" descr=""/>
          <p:cNvPicPr/>
          <p:nvPr/>
        </p:nvPicPr>
        <p:blipFill>
          <a:blip r:embed="rId1"/>
          <a:stretch/>
        </p:blipFill>
        <p:spPr>
          <a:xfrm>
            <a:off x="3897360" y="3286440"/>
            <a:ext cx="3641400" cy="2547360"/>
          </a:xfrm>
          <a:prstGeom prst="rect">
            <a:avLst/>
          </a:prstGeom>
          <a:ln w="0">
            <a:noFill/>
          </a:ln>
        </p:spPr>
      </p:pic>
      <p:pic>
        <p:nvPicPr>
          <p:cNvPr id="373" name="Picture 7" descr=""/>
          <p:cNvPicPr/>
          <p:nvPr/>
        </p:nvPicPr>
        <p:blipFill>
          <a:blip r:embed="rId2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374" name="TextBox 8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838080" y="4798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Dictionary</a:t>
            </a:r>
            <a:r>
              <a:rPr b="0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838080" y="1837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If we want to write a complex YAML file which holds the complex data structure, we will use dictionaries. It is a collection of key: value pairs and each of the key: value pairs can be nested with a lot of options.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The dictionary contains keys and values.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 Yaml Dictionary can be represented in two syntaxes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- Flow Style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- Block Style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77" name="Picture 3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378" name="TextBox 5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66520" y="196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VS Code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66520" y="1238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Visual Studio Code is </a:t>
            </a: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 </a:t>
            </a: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streamlined code editor </a:t>
            </a: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with support for </a:t>
            </a: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development operations </a:t>
            </a: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like debugging, task </a:t>
            </a: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running, and version </a:t>
            </a: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control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. It aims to provide just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the tools a developer needs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for a quick code-build-debug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cycle and leaves more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complex workflows to fuller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featured IDEs, such as Visual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Studio IDE.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Bash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PowerShell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Python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JSON (ARM Template)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HarshiCorp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CLI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7" name="Picture 3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188" name="TextBox 4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86652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Dictionary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954000" y="13608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Flow Style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839880" y="2604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 this, key and value pairs are separated by a comma and entire pairs are enclosed in {} characters.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/>
          </p:nvPr>
        </p:nvSpPr>
        <p:spPr>
          <a:xfrm>
            <a:off x="6309720" y="134532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Block Style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PlaceHolder 5"/>
          <p:cNvSpPr>
            <a:spLocks noGrp="1"/>
          </p:cNvSpPr>
          <p:nvPr>
            <p:ph/>
          </p:nvPr>
        </p:nvSpPr>
        <p:spPr>
          <a:xfrm>
            <a:off x="6198840" y="2604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 this key and value pairs are represented using colon “:”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84" name="Picture 9" descr=""/>
          <p:cNvPicPr/>
          <p:nvPr/>
        </p:nvPicPr>
        <p:blipFill>
          <a:blip r:embed="rId1"/>
          <a:stretch/>
        </p:blipFill>
        <p:spPr>
          <a:xfrm>
            <a:off x="6929640" y="3835440"/>
            <a:ext cx="3943080" cy="2545560"/>
          </a:xfrm>
          <a:prstGeom prst="rect">
            <a:avLst/>
          </a:prstGeom>
          <a:ln w="0">
            <a:noFill/>
          </a:ln>
        </p:spPr>
      </p:pic>
      <p:pic>
        <p:nvPicPr>
          <p:cNvPr id="385" name="Picture 10" descr=""/>
          <p:cNvPicPr/>
          <p:nvPr/>
        </p:nvPicPr>
        <p:blipFill>
          <a:blip r:embed="rId2"/>
          <a:stretch/>
        </p:blipFill>
        <p:spPr>
          <a:xfrm>
            <a:off x="954000" y="4446720"/>
            <a:ext cx="5756760" cy="916920"/>
          </a:xfrm>
          <a:prstGeom prst="rect">
            <a:avLst/>
          </a:prstGeom>
          <a:ln w="0">
            <a:noFill/>
          </a:ln>
        </p:spPr>
      </p:pic>
      <p:pic>
        <p:nvPicPr>
          <p:cNvPr id="386" name="Picture 8" descr=""/>
          <p:cNvPicPr/>
          <p:nvPr/>
        </p:nvPicPr>
        <p:blipFill>
          <a:blip r:embed="rId3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387" name="TextBox 11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838080" y="464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Types in Yaml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838080" y="1553040"/>
            <a:ext cx="11076480" cy="53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SET: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Set in Yaml contains unique values similar to Pythons’ set data type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Set items are preceded by the question mark (?) like list items are preceded by hyphens (-)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We need to mention that the data type is set using !!set after the set name.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Duplicate values are removed automatically.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400"/>
            </a:b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0" name="Picture 3" descr=""/>
          <p:cNvPicPr/>
          <p:nvPr/>
        </p:nvPicPr>
        <p:blipFill>
          <a:blip r:embed="rId1"/>
          <a:stretch/>
        </p:blipFill>
        <p:spPr>
          <a:xfrm>
            <a:off x="4712760" y="4187160"/>
            <a:ext cx="3327480" cy="2392200"/>
          </a:xfrm>
          <a:prstGeom prst="rect">
            <a:avLst/>
          </a:prstGeom>
          <a:ln w="0">
            <a:noFill/>
          </a:ln>
        </p:spPr>
      </p:pic>
      <p:pic>
        <p:nvPicPr>
          <p:cNvPr id="391" name="Picture 5" descr=""/>
          <p:cNvPicPr/>
          <p:nvPr/>
        </p:nvPicPr>
        <p:blipFill>
          <a:blip r:embed="rId2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392" name="TextBox 6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838080" y="447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Types in Yaml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838080" y="1773000"/>
            <a:ext cx="11076480" cy="53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Pairs: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Keys which may have duplicate values are created as pairs.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Have to specify like (!!pairs)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Set would have unique values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800"/>
            </a:b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5" name="Picture 2" descr=""/>
          <p:cNvPicPr/>
          <p:nvPr/>
        </p:nvPicPr>
        <p:blipFill>
          <a:blip r:embed="rId1"/>
          <a:stretch/>
        </p:blipFill>
        <p:spPr>
          <a:xfrm>
            <a:off x="1139760" y="4055040"/>
            <a:ext cx="9912240" cy="1793880"/>
          </a:xfrm>
          <a:prstGeom prst="rect">
            <a:avLst/>
          </a:prstGeom>
          <a:ln w="0">
            <a:noFill/>
          </a:ln>
        </p:spPr>
      </p:pic>
      <p:pic>
        <p:nvPicPr>
          <p:cNvPr id="396" name="Picture 5" descr=""/>
          <p:cNvPicPr/>
          <p:nvPr/>
        </p:nvPicPr>
        <p:blipFill>
          <a:blip r:embed="rId2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397" name="TextBox 6"/>
          <p:cNvSpPr/>
          <p:nvPr/>
        </p:nvSpPr>
        <p:spPr>
          <a:xfrm>
            <a:off x="213120" y="651204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57480" y="987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VS Code Installation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57480" y="26913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 the following link to install VS Code on Windows, Linux or Mac OS.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“https://code.visualstudio.com/download”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Picture 3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4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61960" y="251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YAML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357480" y="137232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is the abbreviated form of “YAML Ain’t markup language” is a data serialization language which is designed to be human -friendly and works well with other programming languages for everyday tasks.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YAML was specifically created to work well for common use cases such as configuration files, log files and cross language sharing files and data sharing.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Like JSON and XML but not a substitute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Works perfectly with almost all programming languages like Python, Go, JS, Java etc.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The main advantage is Readability and Writability.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File extension is .yaml or .yml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5" name="Picture 3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196" name="TextBox 4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11280" y="3006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History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44160" y="1208880"/>
            <a:ext cx="10794600" cy="4231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The YAML 1.0 specification was published in early 2004 by by Clark Evans, Oren Ben-Kiki, and Ingy döt Net after 3 years of collaborative design work through the yaml-core mailing list. The project was initially rooted in Clark and Oren’s work on the SML-DEV mailing list (for simplifying XML) and Ingy’s plain text serialization module for Perl. The language took a lot of inspiration from many other technologies and formats that preceded it.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The first YAML framework was written in Perl in 2001 and Ruby was the first language to ship a YAML framework as part of its core language distribution in 2003.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The YAML 1.1 specification was published in 2005. Around this time, the developers became aware of JSON. By sheer coincidence, JSON was almost a complete subset of YAML (both syntactically and semantically).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9" name="Picture 3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200" name="TextBox 4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                                        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66520" y="3250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History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48640" y="180648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 2006, Kyrylo Simonov produced PyYAML and LibYAML. A lot of the YAML frameworks in various programming languages are built over LibYAML and many others have looked to PyYAML as a solid reference for their implementations.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The YAML 1.2 specification was published in 2009. Its primary focus was making YAML a strict superset of JSON. It also removed many of the problematic implicit typing recommendations.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3" name="Picture 3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204" name="TextBox 4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66520" y="553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History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548640" y="159588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Since the release of the 1.2 specification, YAML adoption has continued to grow, and many large-scale projects use it as their primary interface language. In 2020, the new YAML language design team began meeting regularly to discuss improvements to the YAML language and specification; to better meet the needs and expectations of its users and use cases.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This YAML 1.2.2 specification, published in October 2021, is the first step in YAML’s rejuvenated development journey. YAML is now more popular than it has ever been, but there is a long list of things that need to be addressed for it to reach its full potential. The YAML design team is focused on making YAML as good as possible.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7" name="Picture 3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8080" cy="540000"/>
          </a:xfrm>
          <a:prstGeom prst="rect">
            <a:avLst/>
          </a:prstGeom>
          <a:ln w="0">
            <a:noFill/>
          </a:ln>
        </p:spPr>
      </p:pic>
      <p:sp>
        <p:nvSpPr>
          <p:cNvPr id="208" name="TextBox 4"/>
          <p:cNvSpPr/>
          <p:nvPr/>
        </p:nvSpPr>
        <p:spPr>
          <a:xfrm>
            <a:off x="213120" y="6550200"/>
            <a:ext cx="119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</TotalTime>
  <Application>LibreOffice/7.3.7.2$Linux_X86_64 LibreOffice_project/30$Build-2</Application>
  <AppVersion>15.0000</AppVersion>
  <Words>2267</Words>
  <Paragraphs>294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2022-12-28T06:54:24Z</dcterms:created>
  <dc:creator>Muhammad Faran Tahir</dc:creator>
  <dc:description/>
  <dc:language>en-US</dc:language>
  <cp:lastModifiedBy/>
  <dcterms:modified xsi:type="dcterms:W3CDTF">2022-12-31T00:01:42Z</dcterms:modified>
  <cp:revision>228</cp:revision>
  <dc:subject/>
  <dc:title>Yaml Lecture-1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Widescreen</vt:lpwstr>
  </property>
  <property fmtid="{D5CDD505-2E9C-101B-9397-08002B2CF9AE}" pid="4" name="Slides">
    <vt:i4>42</vt:i4>
  </property>
</Properties>
</file>