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13.xml.rels" ContentType="application/vnd.openxmlformats-package.relationships+xml"/>
  <Override PartName="/ppt/notesSlides/_rels/notesSlide12.xml.rels" ContentType="application/vnd.openxmlformats-package.relationship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29.png" ContentType="image/png"/>
  <Override PartName="/ppt/media/image10.png" ContentType="image/png"/>
  <Override PartName="/ppt/media/image5.png" ContentType="image/png"/>
  <Override PartName="/ppt/media/image28.png" ContentType="image/png"/>
  <Override PartName="/ppt/media/image4.png" ContentType="image/png"/>
  <Override PartName="/ppt/media/image27.png" ContentType="image/png"/>
  <Override PartName="/ppt/media/image3.png" ContentType="image/png"/>
  <Override PartName="/ppt/media/image26.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media/image25.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69"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170"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171" name="PlaceHolder 4"/>
          <p:cNvSpPr>
            <a:spLocks noGrp="1"/>
          </p:cNvSpPr>
          <p:nvPr>
            <p:ph type="dt" idx="13"/>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172" name="PlaceHolder 5"/>
          <p:cNvSpPr>
            <a:spLocks noGrp="1"/>
          </p:cNvSpPr>
          <p:nvPr>
            <p:ph type="ftr" idx="14"/>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173" name="PlaceHolder 6"/>
          <p:cNvSpPr>
            <a:spLocks noGrp="1"/>
          </p:cNvSpPr>
          <p:nvPr>
            <p:ph type="sldNum" idx="15"/>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BF37D139-9705-441F-BB20-CFEF617F75D4}"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685800" y="1143000"/>
            <a:ext cx="5486040" cy="3085920"/>
          </a:xfrm>
          <a:prstGeom prst="rect">
            <a:avLst/>
          </a:prstGeom>
          <a:ln w="0">
            <a:noFill/>
          </a:ln>
        </p:spPr>
      </p:sp>
      <p:sp>
        <p:nvSpPr>
          <p:cNvPr id="253"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254" name="PlaceHolder 3"/>
          <p:cNvSpPr>
            <a:spLocks noGrp="1"/>
          </p:cNvSpPr>
          <p:nvPr>
            <p:ph type="sldNum" idx="16"/>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1D0B1EE1-9AFE-4A90-AB3F-494F3836C7C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sldImg"/>
          </p:nvPr>
        </p:nvSpPr>
        <p:spPr>
          <a:xfrm>
            <a:off x="685800" y="1143000"/>
            <a:ext cx="5486040" cy="3085920"/>
          </a:xfrm>
          <a:prstGeom prst="rect">
            <a:avLst/>
          </a:prstGeom>
          <a:ln w="0">
            <a:noFill/>
          </a:ln>
        </p:spPr>
      </p:sp>
      <p:sp>
        <p:nvSpPr>
          <p:cNvPr id="256"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257" name="PlaceHolder 3"/>
          <p:cNvSpPr>
            <a:spLocks noGrp="1"/>
          </p:cNvSpPr>
          <p:nvPr>
            <p:ph type="sldNum" idx="17"/>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0411D1BE-A187-4CA8-8841-D6BA5731524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6118B2F2-5D74-4D4B-AC81-08681355F7F5}"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72EA9A4-F07A-4705-8472-6792A1F7FC5E}"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2C7339BA-82C8-49E6-A156-C2AA207FD11E}"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5DF3F842-5079-4946-A1BB-8C7CE8187484}"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3667A001-EC0C-4C40-AA36-1035311ADB55}"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37CD1E80-7AFA-4CF2-B3B2-6233F0BCABFB}"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AD6F5AE-CF5A-456A-8BA9-13D12BD69ED3}"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7AA738A3-5A85-4997-89BD-6B5C15004E44}"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8052408-4A58-4936-A417-55B7BD354C2E}"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27C903C3-16B3-402F-BE8B-7E3E38F9E6E7}"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AEBCBFF-F796-4562-B2B2-959323D122F7}"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6E94EAB-3DD0-47F8-92FD-9A60BCF9821A}"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1ADAE5B-7516-4D9E-969D-DA5A5B160B79}"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ACEAAAE-DC24-4B14-82FC-36002F248FB1}"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62E03136-F0A2-4BEC-8A16-F96A6E3C0CB3}"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A01E4642-AEEC-4B49-A688-64F87F96902C}"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468F9B2D-C6C6-43B5-BC77-9149CEAA4467}"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3BC9815A-5566-45F9-9146-EEA5480CB93E}"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9"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AF2A65F8-7705-4826-8F33-F65E14393503}"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1"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32265D55-BC29-47B4-BC11-3763F89B2618}"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3"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4"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0092170F-2374-424B-8672-CB45859F90F3}"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ECF81451-6309-4AC3-88F9-B1B25BF6488D}"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2CE876F-2F33-4BDD-9F7F-3D475069C504}"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9BD590AD-E839-4901-A320-445BD5361A3F}"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8"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9"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0"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840349D3-566E-42B8-8501-7F7C04190E45}"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2"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3"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4"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6C541E16-F7FB-4424-A810-AAA522A6EC66}"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7"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8"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4D88B004-8917-4F3C-9DA3-BE7236A805FE}"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0"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1"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C3BDAAA0-910D-4B4D-83CA-5B3C3EA355A7}"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5"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6"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75EEF8A0-F15B-4B0A-8492-F2C5D0D79C07}"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8"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9"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0"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1"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2"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3"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0F6857C4-4765-41C4-AF27-F6ED63677ED4}"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53528E64-30B6-4570-BC5B-1A234DB7337B}"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33"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3CC342CE-4DDC-4658-A6F7-BA712F2B05E6}"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35"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1EF486CE-1B0C-407D-BAB8-D513212934CE}"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DCD4379F-1E92-4D07-A317-D54A7381BEDD}"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37"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38"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FB0F6038-2D86-44C8-8793-338484276932}"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3EEEC607-B031-4FEF-8D84-7AD2743AE6BE}"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71E86036-4CB5-41F5-9692-232FC526F6A1}"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42"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43"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44"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9C043D09-BCB4-42FB-9E2E-49AFB4685AD8}"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46"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47"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48"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BA5695D5-B5C3-4D38-AECD-9DDE5BF53F44}"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5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52"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F2331A63-D8BB-4E99-8DBF-94EBBD5505C0}"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4"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55"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6AAEA911-63BE-4DD8-BC27-2D4F28DD5B0D}"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7"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58"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59"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0"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275B7722-2D37-468B-BD83-F1837270B356}"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62"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3"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4"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5"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6"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7"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55ED5C7F-A24F-4837-805E-9381BFEF9D47}"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946CA91-2965-4C19-AE32-BA305E15E045}"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7701DEE-44EA-4C21-97BE-2983584A78F9}"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D6F91C4-ED69-4452-8180-8E77E1E0A9D8}"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9A557DD-2D00-4115-8EA9-D69BB2A30BC8}"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8AE8F55-56F2-4359-AAC5-0EA4E96C8D9D}"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EC31117D-8D62-4779-8FFB-F7F7A9CB3107}"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a:t>
            </a:r>
            <a:r>
              <a:rPr b="0" lang="en-US" sz="2800" spc="-1" strike="noStrike">
                <a:solidFill>
                  <a:srgbClr val="000000"/>
                </a:solidFill>
                <a:latin typeface="Calibri"/>
              </a:rPr>
              <a:t>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a:t>
            </a:r>
            <a:r>
              <a:rPr b="0" lang="en-US" sz="2000" spc="-1" strike="noStrike">
                <a:solidFill>
                  <a:srgbClr val="000000"/>
                </a:solidFill>
                <a:latin typeface="Calibri"/>
              </a:rPr>
              <a:t>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FE1D066B-8138-402D-AD82-02FBD950D90B}"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83" name="PlaceHolder 2"/>
          <p:cNvSpPr>
            <a:spLocks noGrp="1"/>
          </p:cNvSpPr>
          <p:nvPr>
            <p:ph type="body"/>
          </p:nvPr>
        </p:nvSpPr>
        <p:spPr>
          <a:xfrm>
            <a:off x="838080" y="1825560"/>
            <a:ext cx="51811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4" name="PlaceHolder 3"/>
          <p:cNvSpPr>
            <a:spLocks noGrp="1"/>
          </p:cNvSpPr>
          <p:nvPr>
            <p:ph type="body"/>
          </p:nvPr>
        </p:nvSpPr>
        <p:spPr>
          <a:xfrm>
            <a:off x="6172200" y="1825560"/>
            <a:ext cx="51811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5" name="PlaceHolder 4"/>
          <p:cNvSpPr>
            <a:spLocks noGrp="1"/>
          </p:cNvSpPr>
          <p:nvPr>
            <p:ph type="dt" idx="7"/>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86" name="PlaceHolder 5"/>
          <p:cNvSpPr>
            <a:spLocks noGrp="1"/>
          </p:cNvSpPr>
          <p:nvPr>
            <p:ph type="ftr" idx="8"/>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idx="9"/>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A2FAFFBB-6ED1-47D5-8588-B692D30C427B}"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8398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125" name="PlaceHolder 2"/>
          <p:cNvSpPr>
            <a:spLocks noGrp="1"/>
          </p:cNvSpPr>
          <p:nvPr>
            <p:ph type="body"/>
          </p:nvPr>
        </p:nvSpPr>
        <p:spPr>
          <a:xfrm>
            <a:off x="839880" y="1681200"/>
            <a:ext cx="5157360" cy="823680"/>
          </a:xfrm>
          <a:prstGeom prst="rect">
            <a:avLst/>
          </a:prstGeom>
          <a:noFill/>
          <a:ln w="0">
            <a:noFill/>
          </a:ln>
        </p:spPr>
        <p:txBody>
          <a:bodyPr anchor="b">
            <a:noAutofit/>
          </a:bodyPr>
          <a:p>
            <a:pPr>
              <a:lnSpc>
                <a:spcPct val="90000"/>
              </a:lnSpc>
              <a:spcBef>
                <a:spcPts val="1001"/>
              </a:spcBef>
              <a:buNone/>
              <a:tabLst>
                <a:tab algn="l" pos="0"/>
              </a:tabLst>
            </a:pPr>
            <a:r>
              <a:rPr b="1" lang="en-US" sz="2400" spc="-1" strike="noStrike">
                <a:solidFill>
                  <a:srgbClr val="000000"/>
                </a:solidFill>
                <a:latin typeface="Calibri"/>
              </a:rPr>
              <a:t>Edit Master text styles</a:t>
            </a:r>
            <a:endParaRPr b="0" lang="en-US" sz="2400" spc="-1" strike="noStrike">
              <a:solidFill>
                <a:srgbClr val="000000"/>
              </a:solidFill>
              <a:latin typeface="Calibri"/>
            </a:endParaRPr>
          </a:p>
        </p:txBody>
      </p:sp>
      <p:sp>
        <p:nvSpPr>
          <p:cNvPr id="126" name="PlaceHolder 3"/>
          <p:cNvSpPr>
            <a:spLocks noGrp="1"/>
          </p:cNvSpPr>
          <p:nvPr>
            <p:ph type="body"/>
          </p:nvPr>
        </p:nvSpPr>
        <p:spPr>
          <a:xfrm>
            <a:off x="839880" y="2505240"/>
            <a:ext cx="5157360" cy="368424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27" name="PlaceHolder 4"/>
          <p:cNvSpPr>
            <a:spLocks noGrp="1"/>
          </p:cNvSpPr>
          <p:nvPr>
            <p:ph type="body"/>
          </p:nvPr>
        </p:nvSpPr>
        <p:spPr>
          <a:xfrm>
            <a:off x="6172200" y="1681200"/>
            <a:ext cx="5182920" cy="823680"/>
          </a:xfrm>
          <a:prstGeom prst="rect">
            <a:avLst/>
          </a:prstGeom>
          <a:noFill/>
          <a:ln w="0">
            <a:noFill/>
          </a:ln>
        </p:spPr>
        <p:txBody>
          <a:bodyPr anchor="b">
            <a:noAutofit/>
          </a:bodyPr>
          <a:p>
            <a:pPr>
              <a:lnSpc>
                <a:spcPct val="90000"/>
              </a:lnSpc>
              <a:spcBef>
                <a:spcPts val="1001"/>
              </a:spcBef>
              <a:buNone/>
              <a:tabLst>
                <a:tab algn="l" pos="0"/>
              </a:tabLst>
            </a:pPr>
            <a:r>
              <a:rPr b="1" lang="en-US" sz="2400" spc="-1" strike="noStrike">
                <a:solidFill>
                  <a:srgbClr val="000000"/>
                </a:solidFill>
                <a:latin typeface="Calibri"/>
              </a:rPr>
              <a:t>Edit Master text styles</a:t>
            </a:r>
            <a:endParaRPr b="0" lang="en-US" sz="2400" spc="-1" strike="noStrike">
              <a:solidFill>
                <a:srgbClr val="000000"/>
              </a:solidFill>
              <a:latin typeface="Calibri"/>
            </a:endParaRPr>
          </a:p>
        </p:txBody>
      </p:sp>
      <p:sp>
        <p:nvSpPr>
          <p:cNvPr id="128" name="PlaceHolder 5"/>
          <p:cNvSpPr>
            <a:spLocks noGrp="1"/>
          </p:cNvSpPr>
          <p:nvPr>
            <p:ph type="body"/>
          </p:nvPr>
        </p:nvSpPr>
        <p:spPr>
          <a:xfrm>
            <a:off x="6172200" y="2505240"/>
            <a:ext cx="5182920" cy="368424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29" name="PlaceHolder 6"/>
          <p:cNvSpPr>
            <a:spLocks noGrp="1"/>
          </p:cNvSpPr>
          <p:nvPr>
            <p:ph type="dt" idx="10"/>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130" name="PlaceHolder 7"/>
          <p:cNvSpPr>
            <a:spLocks noGrp="1"/>
          </p:cNvSpPr>
          <p:nvPr>
            <p:ph type="ftr" idx="11"/>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31" name="PlaceHolder 8"/>
          <p:cNvSpPr>
            <a:spLocks noGrp="1"/>
          </p:cNvSpPr>
          <p:nvPr>
            <p:ph type="sldNum" idx="12"/>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84FCFBBA-3567-4A20-A479-07F81CDE8043}"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28.xml"/>
</Relationships>
</file>

<file path=ppt/slides/_rels/slide1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28.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28.xml"/>
</Relationships>
</file>

<file path=ppt/slides/_rels/slide15.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28.xml"/>
</Relationships>
</file>

<file path=ppt/slides/_rels/slide16.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8.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8.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28.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2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1523880" y="1122480"/>
            <a:ext cx="9143640" cy="2387160"/>
          </a:xfrm>
          <a:prstGeom prst="rect">
            <a:avLst/>
          </a:prstGeom>
          <a:noFill/>
          <a:ln w="0">
            <a:noFill/>
          </a:ln>
        </p:spPr>
        <p:txBody>
          <a:bodyPr anchor="b">
            <a:normAutofit/>
          </a:bodyPr>
          <a:p>
            <a:pPr algn="ctr">
              <a:lnSpc>
                <a:spcPct val="90000"/>
              </a:lnSpc>
              <a:buNone/>
            </a:pPr>
            <a:r>
              <a:rPr b="0" lang="en-US" sz="5400" spc="-1" strike="noStrike">
                <a:solidFill>
                  <a:srgbClr val="000000"/>
                </a:solidFill>
                <a:latin typeface="Arial Unicode MS"/>
                <a:ea typeface="Arial Unicode MS"/>
              </a:rPr>
              <a:t>YAML Lecture-2</a:t>
            </a:r>
            <a:endParaRPr b="0" lang="en-US" sz="5400" spc="-1" strike="noStrike">
              <a:solidFill>
                <a:srgbClr val="000000"/>
              </a:solidFill>
              <a:latin typeface="Calibri"/>
            </a:endParaRPr>
          </a:p>
        </p:txBody>
      </p:sp>
      <p:pic>
        <p:nvPicPr>
          <p:cNvPr id="175" name="Picture 2" descr=""/>
          <p:cNvPicPr/>
          <p:nvPr/>
        </p:nvPicPr>
        <p:blipFill>
          <a:blip r:embed="rId1"/>
          <a:stretch/>
        </p:blipFill>
        <p:spPr>
          <a:xfrm>
            <a:off x="10873080" y="447480"/>
            <a:ext cx="1018080" cy="540000"/>
          </a:xfrm>
          <a:prstGeom prst="rect">
            <a:avLst/>
          </a:prstGeom>
          <a:ln w="0">
            <a:noFill/>
          </a:ln>
        </p:spPr>
      </p:pic>
      <p:sp>
        <p:nvSpPr>
          <p:cNvPr id="176" name="TextBox 5"/>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1103400" y="57132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Set Datatype</a:t>
            </a:r>
            <a:endParaRPr b="0" lang="en-US" sz="3800" spc="-1" strike="noStrike">
              <a:solidFill>
                <a:srgbClr val="000000"/>
              </a:solidFill>
              <a:latin typeface="Calibri"/>
            </a:endParaRPr>
          </a:p>
        </p:txBody>
      </p:sp>
      <p:sp>
        <p:nvSpPr>
          <p:cNvPr id="221" name="PlaceHolder 2"/>
          <p:cNvSpPr>
            <a:spLocks noGrp="1"/>
          </p:cNvSpPr>
          <p:nvPr>
            <p:ph/>
          </p:nvPr>
        </p:nvSpPr>
        <p:spPr>
          <a:xfrm>
            <a:off x="838080" y="1825560"/>
            <a:ext cx="5181120" cy="4350960"/>
          </a:xfrm>
          <a:prstGeom prst="rect">
            <a:avLst/>
          </a:prstGeom>
          <a:noFill/>
          <a:ln w="0">
            <a:noFill/>
          </a:ln>
        </p:spPr>
        <p:txBody>
          <a:bodyPr anchor="t">
            <a:normAutofit fontScale="66000"/>
          </a:bodyPr>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We can also utilize a tag to change the functionality of how are parser read our YAML. Now we set our cab and cab_unit to string without using quotes because YAML does not involve quotes (""). </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Using tags, we can change the data type. To do this, we will use two exclamation points(!!), after that, we go ahead and set our data type</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We can also change it into different data types like sequence, mapping, etc. When we are working in a specific language like Python, Ruby, then that language or that program has an additional set of data type tags we can reference.</a:t>
            </a:r>
            <a:endParaRPr b="0" lang="en-US" sz="2800" spc="-1" strike="noStrike">
              <a:solidFill>
                <a:srgbClr val="000000"/>
              </a:solidFill>
              <a:latin typeface="Calibri"/>
            </a:endParaRPr>
          </a:p>
        </p:txBody>
      </p:sp>
      <p:pic>
        <p:nvPicPr>
          <p:cNvPr id="222" name="Content Placeholder 4" descr=""/>
          <p:cNvPicPr/>
          <p:nvPr/>
        </p:nvPicPr>
        <p:blipFill>
          <a:blip r:embed="rId1"/>
          <a:stretch/>
        </p:blipFill>
        <p:spPr>
          <a:xfrm>
            <a:off x="6702840" y="1825560"/>
            <a:ext cx="4140360" cy="4247280"/>
          </a:xfrm>
          <a:prstGeom prst="rect">
            <a:avLst/>
          </a:prstGeom>
          <a:ln w="0">
            <a:noFill/>
          </a:ln>
        </p:spPr>
      </p:pic>
      <p:pic>
        <p:nvPicPr>
          <p:cNvPr id="223" name="Picture 5" descr=""/>
          <p:cNvPicPr/>
          <p:nvPr/>
        </p:nvPicPr>
        <p:blipFill>
          <a:blip r:embed="rId2"/>
          <a:stretch/>
        </p:blipFill>
        <p:spPr>
          <a:xfrm>
            <a:off x="10873080" y="447480"/>
            <a:ext cx="1018080" cy="540000"/>
          </a:xfrm>
          <a:prstGeom prst="rect">
            <a:avLst/>
          </a:prstGeom>
          <a:ln w="0">
            <a:noFill/>
          </a:ln>
        </p:spPr>
      </p:pic>
      <p:sp>
        <p:nvSpPr>
          <p:cNvPr id="224" name="TextBox 6"/>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944640" y="267840"/>
            <a:ext cx="10515240" cy="1325160"/>
          </a:xfrm>
          <a:prstGeom prst="rect">
            <a:avLst/>
          </a:prstGeom>
          <a:noFill/>
          <a:ln w="0">
            <a:noFill/>
          </a:ln>
        </p:spPr>
        <p:txBody>
          <a:bodyPr anchor="ctr">
            <a:normAutofit/>
          </a:bodyPr>
          <a:p>
            <a:pPr>
              <a:lnSpc>
                <a:spcPct val="90000"/>
              </a:lnSpc>
              <a:buNone/>
            </a:pPr>
            <a:r>
              <a:rPr b="0" lang="en-US" sz="3700" spc="-1" strike="noStrike">
                <a:solidFill>
                  <a:srgbClr val="000000"/>
                </a:solidFill>
                <a:latin typeface="Arial Unicode MS"/>
                <a:ea typeface="Arial Unicode MS"/>
              </a:rPr>
              <a:t>YAML Processing </a:t>
            </a:r>
            <a:endParaRPr b="0" lang="en-US" sz="3700" spc="-1" strike="noStrike">
              <a:solidFill>
                <a:srgbClr val="000000"/>
              </a:solidFill>
              <a:latin typeface="Calibri"/>
            </a:endParaRPr>
          </a:p>
        </p:txBody>
      </p:sp>
      <p:sp>
        <p:nvSpPr>
          <p:cNvPr id="226" name="PlaceHolder 2"/>
          <p:cNvSpPr>
            <a:spLocks noGrp="1"/>
          </p:cNvSpPr>
          <p:nvPr>
            <p:ph/>
          </p:nvPr>
        </p:nvSpPr>
        <p:spPr>
          <a:xfrm>
            <a:off x="791280" y="1589760"/>
            <a:ext cx="10515240" cy="4350960"/>
          </a:xfrm>
          <a:prstGeom prst="rect">
            <a:avLst/>
          </a:prstGeom>
          <a:noFill/>
          <a:ln w="0">
            <a:noFill/>
          </a:ln>
        </p:spPr>
        <p:txBody>
          <a:bodyPr anchor="t">
            <a:noAutofit/>
          </a:bodyPr>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YAML includes a serialization procedure for representing data objects in serial format. The processing of YAML information includes three stages: </a:t>
            </a:r>
            <a:r>
              <a:rPr b="1" lang="en-US" sz="2800" spc="-1" strike="noStrike">
                <a:solidFill>
                  <a:srgbClr val="000000"/>
                </a:solidFill>
                <a:latin typeface="Arial Unicode MS"/>
                <a:ea typeface="Arial Unicode MS"/>
              </a:rPr>
              <a:t>Representation, Serialization, Presentation and parsing</a:t>
            </a:r>
            <a:r>
              <a:rPr b="0" lang="en-US" sz="2800" spc="-1" strike="noStrike">
                <a:solidFill>
                  <a:srgbClr val="000000"/>
                </a:solidFill>
                <a:latin typeface="Arial Unicode MS"/>
                <a:ea typeface="Arial Unicode MS"/>
              </a:rPr>
              <a:t>. Let us discuss each of them in detail.</a:t>
            </a:r>
            <a:endParaRPr b="0" lang="en-US" sz="2800" spc="-1" strike="noStrike">
              <a:solidFill>
                <a:srgbClr val="000000"/>
              </a:solidFill>
              <a:latin typeface="Calibri"/>
            </a:endParaRPr>
          </a:p>
        </p:txBody>
      </p:sp>
      <p:pic>
        <p:nvPicPr>
          <p:cNvPr id="227" name="Picture 5" descr=""/>
          <p:cNvPicPr/>
          <p:nvPr/>
        </p:nvPicPr>
        <p:blipFill>
          <a:blip r:embed="rId1"/>
          <a:stretch/>
        </p:blipFill>
        <p:spPr>
          <a:xfrm>
            <a:off x="944640" y="3235680"/>
            <a:ext cx="10361520" cy="3314520"/>
          </a:xfrm>
          <a:prstGeom prst="rect">
            <a:avLst/>
          </a:prstGeom>
          <a:ln w="0">
            <a:noFill/>
          </a:ln>
        </p:spPr>
      </p:pic>
      <p:pic>
        <p:nvPicPr>
          <p:cNvPr id="228" name="Picture 6" descr=""/>
          <p:cNvPicPr/>
          <p:nvPr/>
        </p:nvPicPr>
        <p:blipFill>
          <a:blip r:embed="rId2"/>
          <a:stretch/>
        </p:blipFill>
        <p:spPr>
          <a:xfrm>
            <a:off x="10873080" y="447480"/>
            <a:ext cx="1018080" cy="540000"/>
          </a:xfrm>
          <a:prstGeom prst="rect">
            <a:avLst/>
          </a:prstGeom>
          <a:ln w="0">
            <a:noFill/>
          </a:ln>
        </p:spPr>
      </p:pic>
      <p:sp>
        <p:nvSpPr>
          <p:cNvPr id="229" name="TextBox 7"/>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838080" y="365040"/>
            <a:ext cx="10515240" cy="1325160"/>
          </a:xfrm>
          <a:prstGeom prst="rect">
            <a:avLst/>
          </a:prstGeom>
          <a:noFill/>
          <a:ln w="0">
            <a:noFill/>
          </a:ln>
        </p:spPr>
        <p:txBody>
          <a:bodyPr anchor="ctr">
            <a:normAutofit/>
          </a:bodyPr>
          <a:p>
            <a:pPr>
              <a:lnSpc>
                <a:spcPct val="90000"/>
              </a:lnSpc>
              <a:buNone/>
            </a:pPr>
            <a:r>
              <a:rPr b="0" lang="en-US" sz="3700" spc="-1" strike="noStrike">
                <a:solidFill>
                  <a:srgbClr val="000000"/>
                </a:solidFill>
                <a:latin typeface="Arial Unicode MS"/>
                <a:ea typeface="Arial Unicode MS"/>
              </a:rPr>
              <a:t>Representation</a:t>
            </a:r>
            <a:endParaRPr b="0" lang="en-US" sz="3700" spc="-1" strike="noStrike">
              <a:solidFill>
                <a:srgbClr val="000000"/>
              </a:solidFill>
              <a:latin typeface="Calibri"/>
            </a:endParaRPr>
          </a:p>
        </p:txBody>
      </p:sp>
      <p:sp>
        <p:nvSpPr>
          <p:cNvPr id="231" name="PlaceHolder 2"/>
          <p:cNvSpPr>
            <a:spLocks noGrp="1"/>
          </p:cNvSpPr>
          <p:nvPr>
            <p:ph/>
          </p:nvPr>
        </p:nvSpPr>
        <p:spPr>
          <a:xfrm>
            <a:off x="838080" y="1690560"/>
            <a:ext cx="10515240" cy="4350960"/>
          </a:xfrm>
          <a:prstGeom prst="rect">
            <a:avLst/>
          </a:prstGeom>
          <a:noFill/>
          <a:ln w="0">
            <a:noFill/>
          </a:ln>
        </p:spPr>
        <p:txBody>
          <a:bodyPr anchor="t">
            <a:normAutofit/>
          </a:bodyPr>
          <a:p>
            <a:pPr algn="just">
              <a:lnSpc>
                <a:spcPct val="90000"/>
              </a:lnSpc>
              <a:spcBef>
                <a:spcPts val="1001"/>
              </a:spcBef>
              <a:buNone/>
              <a:tabLst>
                <a:tab algn="l" pos="0"/>
              </a:tabLst>
            </a:pPr>
            <a:r>
              <a:rPr b="0" lang="en-US" sz="2800" spc="-1" strike="noStrike">
                <a:solidFill>
                  <a:srgbClr val="000000"/>
                </a:solidFill>
                <a:latin typeface="Arial Unicode MS"/>
                <a:ea typeface="Arial Unicode MS"/>
              </a:rPr>
              <a:t>YAML represents the data </a:t>
            </a:r>
            <a:r>
              <a:rPr b="0" lang="en-US" sz="2800" spc="-1" strike="noStrike">
                <a:solidFill>
                  <a:srgbClr val="000000"/>
                </a:solidFill>
                <a:latin typeface="Arial Unicode MS"/>
                <a:ea typeface="Arial Unicode MS"/>
              </a:rPr>
              <a:t>structure using three kinds </a:t>
            </a:r>
            <a:r>
              <a:rPr b="0" lang="en-US" sz="2800" spc="-1" strike="noStrike">
                <a:solidFill>
                  <a:srgbClr val="000000"/>
                </a:solidFill>
                <a:latin typeface="Arial Unicode MS"/>
                <a:ea typeface="Arial Unicode MS"/>
              </a:rPr>
              <a:t>of nodes: sequence, </a:t>
            </a:r>
            <a:r>
              <a:rPr b="0" lang="en-US" sz="2800" spc="-1" strike="noStrike">
                <a:solidFill>
                  <a:srgbClr val="000000"/>
                </a:solidFill>
                <a:latin typeface="Arial Unicode MS"/>
                <a:ea typeface="Arial Unicode MS"/>
              </a:rPr>
              <a:t>mapping and scalar.</a:t>
            </a:r>
            <a:endParaRPr b="0" lang="en-US" sz="2800" spc="-1" strike="noStrike">
              <a:solidFill>
                <a:srgbClr val="000000"/>
              </a:solidFill>
              <a:latin typeface="Calibri"/>
            </a:endParaRPr>
          </a:p>
          <a:p>
            <a:pPr algn="just">
              <a:lnSpc>
                <a:spcPct val="90000"/>
              </a:lnSpc>
              <a:spcBef>
                <a:spcPts val="1001"/>
              </a:spcBef>
              <a:buNone/>
              <a:tabLst>
                <a:tab algn="l" pos="0"/>
              </a:tabLst>
            </a:pPr>
            <a:r>
              <a:rPr b="1" lang="en-US" sz="2800" spc="-1" strike="noStrike">
                <a:solidFill>
                  <a:srgbClr val="000000"/>
                </a:solidFill>
                <a:latin typeface="Arial Unicode MS"/>
                <a:ea typeface="Arial Unicode MS"/>
              </a:rPr>
              <a:t>Sequence: </a:t>
            </a:r>
            <a:r>
              <a:rPr b="0" lang="en-US" sz="2800" spc="-1" strike="noStrike">
                <a:solidFill>
                  <a:srgbClr val="000000"/>
                </a:solidFill>
                <a:latin typeface="Arial Unicode MS"/>
                <a:ea typeface="Arial Unicode MS"/>
              </a:rPr>
              <a:t>Sequence </a:t>
            </a:r>
            <a:r>
              <a:rPr b="0" lang="en-US" sz="2800" spc="-1" strike="noStrike">
                <a:solidFill>
                  <a:srgbClr val="000000"/>
                </a:solidFill>
                <a:latin typeface="Arial Unicode MS"/>
                <a:ea typeface="Arial Unicode MS"/>
              </a:rPr>
              <a:t>refers to the ordered </a:t>
            </a:r>
            <a:r>
              <a:rPr b="0" lang="en-US" sz="2800" spc="-1" strike="noStrike">
                <a:solidFill>
                  <a:srgbClr val="000000"/>
                </a:solidFill>
                <a:latin typeface="Arial Unicode MS"/>
                <a:ea typeface="Arial Unicode MS"/>
              </a:rPr>
              <a:t>number of entries, which </a:t>
            </a:r>
            <a:r>
              <a:rPr b="0" lang="en-US" sz="2800" spc="-1" strike="noStrike">
                <a:solidFill>
                  <a:srgbClr val="000000"/>
                </a:solidFill>
                <a:latin typeface="Arial Unicode MS"/>
                <a:ea typeface="Arial Unicode MS"/>
              </a:rPr>
              <a:t>maps the unordered </a:t>
            </a:r>
            <a:r>
              <a:rPr b="0" lang="en-US" sz="2800" spc="-1" strike="noStrike">
                <a:solidFill>
                  <a:srgbClr val="000000"/>
                </a:solidFill>
                <a:latin typeface="Arial Unicode MS"/>
                <a:ea typeface="Arial Unicode MS"/>
              </a:rPr>
              <a:t>association of key value </a:t>
            </a:r>
            <a:r>
              <a:rPr b="0" lang="en-US" sz="2800" spc="-1" strike="noStrike">
                <a:solidFill>
                  <a:srgbClr val="000000"/>
                </a:solidFill>
                <a:latin typeface="Arial Unicode MS"/>
                <a:ea typeface="Arial Unicode MS"/>
              </a:rPr>
              <a:t>pair. It corresponds to the </a:t>
            </a:r>
            <a:r>
              <a:rPr b="0" lang="en-US" sz="2800" spc="-1" strike="noStrike">
                <a:solidFill>
                  <a:srgbClr val="000000"/>
                </a:solidFill>
                <a:latin typeface="Arial Unicode MS"/>
                <a:ea typeface="Arial Unicode MS"/>
              </a:rPr>
              <a:t>Perl or Python array list.</a:t>
            </a:r>
            <a:endParaRPr b="0" lang="en-US" sz="2800" spc="-1" strike="noStrike">
              <a:solidFill>
                <a:srgbClr val="000000"/>
              </a:solidFill>
              <a:latin typeface="Calibri"/>
            </a:endParaRPr>
          </a:p>
          <a:p>
            <a:pPr algn="just">
              <a:lnSpc>
                <a:spcPct val="90000"/>
              </a:lnSpc>
              <a:spcBef>
                <a:spcPts val="1001"/>
              </a:spcBef>
              <a:buNone/>
              <a:tabLst>
                <a:tab algn="l" pos="0"/>
              </a:tabLst>
            </a:pPr>
            <a:r>
              <a:rPr b="1" lang="en-US" sz="2800" spc="-1" strike="noStrike">
                <a:solidFill>
                  <a:srgbClr val="000000"/>
                </a:solidFill>
                <a:latin typeface="Arial Unicode MS"/>
                <a:ea typeface="Arial Unicode MS"/>
              </a:rPr>
              <a:t>Mapping: </a:t>
            </a:r>
            <a:r>
              <a:rPr b="0" lang="en-US" sz="2800" spc="-1" strike="noStrike">
                <a:solidFill>
                  <a:srgbClr val="000000"/>
                </a:solidFill>
                <a:latin typeface="Arial Unicode MS"/>
                <a:ea typeface="Arial Unicode MS"/>
              </a:rPr>
              <a:t>Mapping on the </a:t>
            </a:r>
            <a:r>
              <a:rPr b="0" lang="en-US" sz="2800" spc="-1" strike="noStrike">
                <a:solidFill>
                  <a:srgbClr val="000000"/>
                </a:solidFill>
                <a:latin typeface="Arial Unicode MS"/>
                <a:ea typeface="Arial Unicode MS"/>
              </a:rPr>
              <a:t>other hand represents </a:t>
            </a:r>
            <a:r>
              <a:rPr b="0" lang="en-US" sz="2800" spc="-1" strike="noStrike">
                <a:solidFill>
                  <a:srgbClr val="000000"/>
                </a:solidFill>
                <a:latin typeface="Arial Unicode MS"/>
                <a:ea typeface="Arial Unicode MS"/>
              </a:rPr>
              <a:t>dictionary data structure or </a:t>
            </a:r>
            <a:r>
              <a:rPr b="0" lang="en-US" sz="2800" spc="-1" strike="noStrike">
                <a:solidFill>
                  <a:srgbClr val="000000"/>
                </a:solidFill>
                <a:latin typeface="Arial Unicode MS"/>
                <a:ea typeface="Arial Unicode MS"/>
              </a:rPr>
              <a:t>hash table</a:t>
            </a:r>
            <a:endParaRPr b="0" lang="en-US" sz="2800" spc="-1" strike="noStrike">
              <a:solidFill>
                <a:srgbClr val="000000"/>
              </a:solidFill>
              <a:latin typeface="Calibri"/>
            </a:endParaRPr>
          </a:p>
          <a:p>
            <a:pPr algn="just">
              <a:lnSpc>
                <a:spcPct val="90000"/>
              </a:lnSpc>
              <a:spcBef>
                <a:spcPts val="1001"/>
              </a:spcBef>
              <a:buNone/>
              <a:tabLst>
                <a:tab algn="l" pos="0"/>
              </a:tabLst>
            </a:pPr>
            <a:r>
              <a:rPr b="1" lang="en-US" sz="2800" spc="-1" strike="noStrike">
                <a:solidFill>
                  <a:srgbClr val="000000"/>
                </a:solidFill>
                <a:latin typeface="Arial Unicode MS"/>
                <a:ea typeface="Arial Unicode MS"/>
              </a:rPr>
              <a:t>Scalar: </a:t>
            </a:r>
            <a:r>
              <a:rPr b="0" lang="en-US" sz="2800" spc="-1" strike="noStrike">
                <a:solidFill>
                  <a:srgbClr val="000000"/>
                </a:solidFill>
                <a:latin typeface="Arial Unicode MS"/>
                <a:ea typeface="Arial Unicode MS"/>
              </a:rPr>
              <a:t>Scalars represent </a:t>
            </a:r>
            <a:r>
              <a:rPr b="0" lang="en-US" sz="2800" spc="-1" strike="noStrike">
                <a:solidFill>
                  <a:srgbClr val="000000"/>
                </a:solidFill>
                <a:latin typeface="Arial Unicode MS"/>
                <a:ea typeface="Arial Unicode MS"/>
              </a:rPr>
              <a:t>standard values of strings, </a:t>
            </a:r>
            <a:r>
              <a:rPr b="0" lang="en-US" sz="2800" spc="-1" strike="noStrike">
                <a:solidFill>
                  <a:srgbClr val="000000"/>
                </a:solidFill>
                <a:latin typeface="Arial Unicode MS"/>
                <a:ea typeface="Arial Unicode MS"/>
              </a:rPr>
              <a:t>integers, dates and atomic </a:t>
            </a:r>
            <a:r>
              <a:rPr b="0" lang="en-US" sz="2800" spc="-1" strike="noStrike">
                <a:solidFill>
                  <a:srgbClr val="000000"/>
                </a:solidFill>
                <a:latin typeface="Arial Unicode MS"/>
                <a:ea typeface="Arial Unicode MS"/>
              </a:rPr>
              <a:t>data types.</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pic>
        <p:nvPicPr>
          <p:cNvPr id="232" name="Picture 3" descr=""/>
          <p:cNvPicPr/>
          <p:nvPr/>
        </p:nvPicPr>
        <p:blipFill>
          <a:blip r:embed="rId1"/>
          <a:stretch/>
        </p:blipFill>
        <p:spPr>
          <a:xfrm>
            <a:off x="10873080" y="447480"/>
            <a:ext cx="1018080" cy="540000"/>
          </a:xfrm>
          <a:prstGeom prst="rect">
            <a:avLst/>
          </a:prstGeom>
          <a:ln w="0">
            <a:noFill/>
          </a:ln>
        </p:spPr>
      </p:pic>
      <p:sp>
        <p:nvSpPr>
          <p:cNvPr id="233"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838080" y="50004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Serialization</a:t>
            </a:r>
            <a:endParaRPr b="0" lang="en-US" sz="3800" spc="-1" strike="noStrike">
              <a:solidFill>
                <a:srgbClr val="000000"/>
              </a:solidFill>
              <a:latin typeface="Calibri"/>
            </a:endParaRPr>
          </a:p>
        </p:txBody>
      </p:sp>
      <p:sp>
        <p:nvSpPr>
          <p:cNvPr id="235" name="PlaceHolder 2"/>
          <p:cNvSpPr>
            <a:spLocks noGrp="1"/>
          </p:cNvSpPr>
          <p:nvPr>
            <p:ph/>
          </p:nvPr>
        </p:nvSpPr>
        <p:spPr>
          <a:xfrm>
            <a:off x="838080" y="1825560"/>
            <a:ext cx="5181120" cy="4492800"/>
          </a:xfrm>
          <a:prstGeom prst="rect">
            <a:avLst/>
          </a:prstGeom>
          <a:noFill/>
          <a:ln w="0">
            <a:noFill/>
          </a:ln>
        </p:spPr>
        <p:txBody>
          <a:bodyPr anchor="t">
            <a:normAutofit/>
          </a:bodyPr>
          <a:p>
            <a:pPr algn="just">
              <a:lnSpc>
                <a:spcPct val="90000"/>
              </a:lnSpc>
              <a:spcBef>
                <a:spcPts val="1001"/>
              </a:spcBef>
              <a:buNone/>
              <a:tabLst>
                <a:tab algn="l" pos="0"/>
              </a:tabLst>
            </a:pPr>
            <a:r>
              <a:rPr b="0" lang="en-US" sz="2800" spc="-1" strike="noStrike">
                <a:solidFill>
                  <a:srgbClr val="000000"/>
                </a:solidFill>
                <a:latin typeface="Arial Unicode MS"/>
                <a:ea typeface="Arial Unicode MS"/>
              </a:rPr>
              <a:t>Serialization process is required in YAML that eases human friendly key order and anchor names. The result of serialization is a YAML serialization tree. It can be traversed to produce a series of event calls of YAML data.</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pic>
        <p:nvPicPr>
          <p:cNvPr id="236" name="Content Placeholder 4" descr=""/>
          <p:cNvPicPr/>
          <p:nvPr/>
        </p:nvPicPr>
        <p:blipFill>
          <a:blip r:embed="rId1"/>
          <a:stretch/>
        </p:blipFill>
        <p:spPr>
          <a:xfrm>
            <a:off x="6172200" y="1956600"/>
            <a:ext cx="5181120" cy="2910600"/>
          </a:xfrm>
          <a:prstGeom prst="rect">
            <a:avLst/>
          </a:prstGeom>
          <a:ln w="0">
            <a:noFill/>
          </a:ln>
        </p:spPr>
      </p:pic>
      <p:pic>
        <p:nvPicPr>
          <p:cNvPr id="237" name="Picture 5" descr=""/>
          <p:cNvPicPr/>
          <p:nvPr/>
        </p:nvPicPr>
        <p:blipFill>
          <a:blip r:embed="rId2"/>
          <a:stretch/>
        </p:blipFill>
        <p:spPr>
          <a:xfrm>
            <a:off x="10873080" y="447480"/>
            <a:ext cx="1018080" cy="540000"/>
          </a:xfrm>
          <a:prstGeom prst="rect">
            <a:avLst/>
          </a:prstGeom>
          <a:ln w="0">
            <a:noFill/>
          </a:ln>
        </p:spPr>
      </p:pic>
      <p:sp>
        <p:nvSpPr>
          <p:cNvPr id="238" name="TextBox 6"/>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1375920" y="12924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Presentation</a:t>
            </a:r>
            <a:endParaRPr b="0" lang="en-US" sz="3800" spc="-1" strike="noStrike">
              <a:solidFill>
                <a:srgbClr val="000000"/>
              </a:solidFill>
              <a:latin typeface="Calibri"/>
            </a:endParaRPr>
          </a:p>
        </p:txBody>
      </p:sp>
      <p:sp>
        <p:nvSpPr>
          <p:cNvPr id="240" name="PlaceHolder 2"/>
          <p:cNvSpPr>
            <a:spLocks noGrp="1"/>
          </p:cNvSpPr>
          <p:nvPr>
            <p:ph/>
          </p:nvPr>
        </p:nvSpPr>
        <p:spPr>
          <a:xfrm>
            <a:off x="1117440" y="1319760"/>
            <a:ext cx="5181120" cy="4350960"/>
          </a:xfrm>
          <a:prstGeom prst="rect">
            <a:avLst/>
          </a:prstGeom>
          <a:noFill/>
          <a:ln w="0">
            <a:noFill/>
          </a:ln>
        </p:spPr>
        <p:txBody>
          <a:bodyPr anchor="t">
            <a:noAutofit/>
          </a:bodyPr>
          <a:p>
            <a:pPr marL="228600" indent="-228600" algn="just">
              <a:lnSpc>
                <a:spcPct val="90000"/>
              </a:lnSpc>
              <a:spcBef>
                <a:spcPts val="1001"/>
              </a:spcBef>
              <a:buClr>
                <a:srgbClr val="000000"/>
              </a:buClr>
              <a:buFont typeface="Arial"/>
              <a:buChar char="•"/>
            </a:pPr>
            <a:r>
              <a:rPr b="0" lang="en-US" sz="2600" spc="-1" strike="noStrike">
                <a:solidFill>
                  <a:srgbClr val="000000"/>
                </a:solidFill>
                <a:latin typeface="Arial Unicode MS"/>
                <a:ea typeface="Arial Unicode MS"/>
              </a:rPr>
              <a:t>The final output of YAML serialization is called presentation. It represents a character stream in a human friendly manner. YAML processor includes various presentation details for creating stream, handling indentation and formatting content. This complete process is guided by the preferences of user.</a:t>
            </a:r>
            <a:endParaRPr b="0" lang="en-US" sz="26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600" spc="-1" strike="noStrike">
                <a:solidFill>
                  <a:srgbClr val="000000"/>
                </a:solidFill>
                <a:latin typeface="Arial Unicode MS"/>
                <a:ea typeface="Arial Unicode MS"/>
              </a:rPr>
              <a:t>An example for YAML presentation process is the result of JSON value created</a:t>
            </a:r>
            <a:endParaRPr b="0" lang="en-US" sz="2600" spc="-1" strike="noStrike">
              <a:solidFill>
                <a:srgbClr val="000000"/>
              </a:solidFill>
              <a:latin typeface="Calibri"/>
            </a:endParaRPr>
          </a:p>
          <a:p>
            <a:pPr>
              <a:lnSpc>
                <a:spcPct val="90000"/>
              </a:lnSpc>
              <a:spcBef>
                <a:spcPts val="1001"/>
              </a:spcBef>
              <a:buNone/>
            </a:pPr>
            <a:endParaRPr b="0" lang="en-US" sz="2600" spc="-1" strike="noStrike">
              <a:solidFill>
                <a:srgbClr val="000000"/>
              </a:solidFill>
              <a:latin typeface="Calibri"/>
            </a:endParaRPr>
          </a:p>
        </p:txBody>
      </p:sp>
      <p:pic>
        <p:nvPicPr>
          <p:cNvPr id="241" name="Content Placeholder 4" descr=""/>
          <p:cNvPicPr/>
          <p:nvPr/>
        </p:nvPicPr>
        <p:blipFill>
          <a:blip r:embed="rId1"/>
          <a:stretch/>
        </p:blipFill>
        <p:spPr>
          <a:xfrm>
            <a:off x="6904800" y="1402200"/>
            <a:ext cx="3716640" cy="5025600"/>
          </a:xfrm>
          <a:prstGeom prst="rect">
            <a:avLst/>
          </a:prstGeom>
          <a:ln w="0">
            <a:noFill/>
          </a:ln>
        </p:spPr>
      </p:pic>
      <p:pic>
        <p:nvPicPr>
          <p:cNvPr id="242" name="Picture 5" descr=""/>
          <p:cNvPicPr/>
          <p:nvPr/>
        </p:nvPicPr>
        <p:blipFill>
          <a:blip r:embed="rId2"/>
          <a:stretch/>
        </p:blipFill>
        <p:spPr>
          <a:xfrm>
            <a:off x="10873080" y="447480"/>
            <a:ext cx="1018080" cy="540000"/>
          </a:xfrm>
          <a:prstGeom prst="rect">
            <a:avLst/>
          </a:prstGeom>
          <a:ln w="0">
            <a:noFill/>
          </a:ln>
        </p:spPr>
      </p:pic>
      <p:sp>
        <p:nvSpPr>
          <p:cNvPr id="243" name="TextBox 6"/>
          <p:cNvSpPr/>
          <p:nvPr/>
        </p:nvSpPr>
        <p:spPr>
          <a:xfrm>
            <a:off x="1143000" y="649404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1097640" y="37044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Parsing</a:t>
            </a:r>
            <a:endParaRPr b="0" lang="en-US" sz="3800" spc="-1" strike="noStrike">
              <a:solidFill>
                <a:srgbClr val="000000"/>
              </a:solidFill>
              <a:latin typeface="Calibri"/>
            </a:endParaRPr>
          </a:p>
        </p:txBody>
      </p:sp>
      <p:sp>
        <p:nvSpPr>
          <p:cNvPr id="245" name="PlaceHolder 2"/>
          <p:cNvSpPr>
            <a:spLocks noGrp="1"/>
          </p:cNvSpPr>
          <p:nvPr>
            <p:ph/>
          </p:nvPr>
        </p:nvSpPr>
        <p:spPr>
          <a:xfrm>
            <a:off x="819360" y="1590840"/>
            <a:ext cx="5181120" cy="4350960"/>
          </a:xfrm>
          <a:prstGeom prst="rect">
            <a:avLst/>
          </a:prstGeom>
          <a:noFill/>
          <a:ln w="0">
            <a:noFill/>
          </a:ln>
        </p:spPr>
        <p:txBody>
          <a:bodyPr anchor="t">
            <a:normAutofit fontScale="87000"/>
          </a:bodyPr>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Parsing is the inverse process of presentation; it includes a stream of characters and creates a series of events. It discards the details introduced in the presentation process which causes serialization events. Parsing procedure can fail due to ill-formed input. It is basically a procedure to check whether YAML is well-formed or not.</a:t>
            </a:r>
            <a:endParaRPr b="0" lang="en-US" sz="2800" spc="-1" strike="noStrike">
              <a:solidFill>
                <a:srgbClr val="000000"/>
              </a:solidFill>
              <a:latin typeface="Calibri"/>
            </a:endParaRPr>
          </a:p>
        </p:txBody>
      </p:sp>
      <p:pic>
        <p:nvPicPr>
          <p:cNvPr id="246" name="Content Placeholder 4" descr=""/>
          <p:cNvPicPr/>
          <p:nvPr/>
        </p:nvPicPr>
        <p:blipFill>
          <a:blip r:embed="rId1"/>
          <a:stretch/>
        </p:blipFill>
        <p:spPr>
          <a:xfrm>
            <a:off x="6657840" y="1695960"/>
            <a:ext cx="4600800" cy="3981240"/>
          </a:xfrm>
          <a:prstGeom prst="rect">
            <a:avLst/>
          </a:prstGeom>
          <a:ln w="0">
            <a:noFill/>
          </a:ln>
        </p:spPr>
      </p:pic>
      <p:pic>
        <p:nvPicPr>
          <p:cNvPr id="247" name="Picture 5" descr=""/>
          <p:cNvPicPr/>
          <p:nvPr/>
        </p:nvPicPr>
        <p:blipFill>
          <a:blip r:embed="rId2"/>
          <a:stretch/>
        </p:blipFill>
        <p:spPr>
          <a:xfrm>
            <a:off x="10873080" y="447480"/>
            <a:ext cx="1018080" cy="540000"/>
          </a:xfrm>
          <a:prstGeom prst="rect">
            <a:avLst/>
          </a:prstGeom>
          <a:ln w="0">
            <a:noFill/>
          </a:ln>
        </p:spPr>
      </p:pic>
      <p:sp>
        <p:nvSpPr>
          <p:cNvPr id="248" name="TextBox 6"/>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4542120" y="2674080"/>
            <a:ext cx="3230280" cy="1223280"/>
          </a:xfrm>
          <a:prstGeom prst="rect">
            <a:avLst/>
          </a:prstGeom>
          <a:noFill/>
          <a:ln w="0">
            <a:noFill/>
          </a:ln>
        </p:spPr>
        <p:txBody>
          <a:bodyPr anchor="ctr">
            <a:noAutofit/>
          </a:bodyPr>
          <a:p>
            <a:pPr algn="ctr">
              <a:lnSpc>
                <a:spcPct val="90000"/>
              </a:lnSpc>
              <a:buNone/>
            </a:pPr>
            <a:r>
              <a:rPr b="0" lang="en-US" sz="4400" spc="-1" strike="noStrike">
                <a:solidFill>
                  <a:srgbClr val="000000"/>
                </a:solidFill>
                <a:latin typeface="Arial Unicode MS"/>
                <a:ea typeface="Arial Unicode MS"/>
              </a:rPr>
              <a:t>Examples</a:t>
            </a:r>
            <a:endParaRPr b="0" lang="en-US" sz="4400" spc="-1" strike="noStrike">
              <a:solidFill>
                <a:srgbClr val="000000"/>
              </a:solidFill>
              <a:latin typeface="Calibri"/>
            </a:endParaRPr>
          </a:p>
        </p:txBody>
      </p:sp>
      <p:pic>
        <p:nvPicPr>
          <p:cNvPr id="250" name="Picture 2" descr=""/>
          <p:cNvPicPr/>
          <p:nvPr/>
        </p:nvPicPr>
        <p:blipFill>
          <a:blip r:embed="rId1"/>
          <a:stretch/>
        </p:blipFill>
        <p:spPr>
          <a:xfrm>
            <a:off x="10873080" y="447480"/>
            <a:ext cx="1018080" cy="540000"/>
          </a:xfrm>
          <a:prstGeom prst="rect">
            <a:avLst/>
          </a:prstGeom>
          <a:ln w="0">
            <a:noFill/>
          </a:ln>
        </p:spPr>
      </p:pic>
      <p:sp>
        <p:nvSpPr>
          <p:cNvPr id="251" name="TextBox 3"/>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1040400" y="69840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Arial Unicode MS"/>
                <a:ea typeface="Arial Unicode MS"/>
              </a:rPr>
              <a:t>Topics</a:t>
            </a:r>
            <a:endParaRPr b="0" lang="en-US" sz="4400" spc="-1" strike="noStrike">
              <a:solidFill>
                <a:srgbClr val="000000"/>
              </a:solidFill>
              <a:latin typeface="Calibri"/>
            </a:endParaRPr>
          </a:p>
        </p:txBody>
      </p:sp>
      <p:sp>
        <p:nvSpPr>
          <p:cNvPr id="178" name="PlaceHolder 2"/>
          <p:cNvSpPr>
            <a:spLocks noGrp="1"/>
          </p:cNvSpPr>
          <p:nvPr>
            <p:ph/>
          </p:nvPr>
        </p:nvSpPr>
        <p:spPr>
          <a:xfrm>
            <a:off x="866520" y="202392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Escape Character</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Anchor &amp; Extensions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Placeholders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Structures / Multiple Files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Tags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Yaml Processing</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Examples</a:t>
            </a:r>
            <a:endParaRPr b="0" lang="en-US" sz="2800" spc="-1" strike="noStrike">
              <a:solidFill>
                <a:srgbClr val="000000"/>
              </a:solidFill>
              <a:latin typeface="Calibri"/>
            </a:endParaRPr>
          </a:p>
        </p:txBody>
      </p:sp>
      <p:pic>
        <p:nvPicPr>
          <p:cNvPr id="179" name="Picture 3" descr=""/>
          <p:cNvPicPr/>
          <p:nvPr/>
        </p:nvPicPr>
        <p:blipFill>
          <a:blip r:embed="rId1"/>
          <a:stretch/>
        </p:blipFill>
        <p:spPr>
          <a:xfrm>
            <a:off x="10873080" y="447480"/>
            <a:ext cx="1018080" cy="540000"/>
          </a:xfrm>
          <a:prstGeom prst="rect">
            <a:avLst/>
          </a:prstGeom>
          <a:ln w="0">
            <a:noFill/>
          </a:ln>
        </p:spPr>
      </p:pic>
      <p:sp>
        <p:nvSpPr>
          <p:cNvPr id="180"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1066320" y="44568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Escape Character</a:t>
            </a:r>
            <a:br>
              <a:rPr sz="3800"/>
            </a:br>
            <a:endParaRPr b="0" lang="en-US" sz="3800" spc="-1" strike="noStrike">
              <a:solidFill>
                <a:srgbClr val="000000"/>
              </a:solidFill>
              <a:latin typeface="Calibri"/>
            </a:endParaRPr>
          </a:p>
        </p:txBody>
      </p:sp>
      <p:sp>
        <p:nvSpPr>
          <p:cNvPr id="182" name="PlaceHolder 2"/>
          <p:cNvSpPr>
            <a:spLocks noGrp="1"/>
          </p:cNvSpPr>
          <p:nvPr>
            <p:ph/>
          </p:nvPr>
        </p:nvSpPr>
        <p:spPr>
          <a:xfrm>
            <a:off x="832680" y="1388880"/>
            <a:ext cx="5181120" cy="3633120"/>
          </a:xfrm>
          <a:prstGeom prst="rect">
            <a:avLst/>
          </a:prstGeom>
          <a:noFill/>
          <a:ln w="0">
            <a:noFill/>
          </a:ln>
        </p:spPr>
        <p:txBody>
          <a:bodyPr anchor="t">
            <a:noAutofit/>
          </a:bodyPr>
          <a:p>
            <a:pPr marL="228600" indent="-228600" algn="just">
              <a:lnSpc>
                <a:spcPct val="90000"/>
              </a:lnSpc>
              <a:spcBef>
                <a:spcPts val="1001"/>
              </a:spcBef>
              <a:buClr>
                <a:srgbClr val="000000"/>
              </a:buClr>
              <a:buFont typeface="Arial"/>
              <a:buChar char="•"/>
            </a:pPr>
            <a:r>
              <a:rPr b="0" lang="en-US" sz="2200" spc="-1" strike="noStrike">
                <a:solidFill>
                  <a:srgbClr val="000000"/>
                </a:solidFill>
                <a:latin typeface="Arial Unicode MS"/>
                <a:ea typeface="Arial Unicode MS"/>
              </a:rPr>
              <a:t>Characters are easily added to yaml for reading.</a:t>
            </a:r>
            <a:endParaRPr b="0" lang="en-US" sz="22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200" spc="-1" strike="noStrike">
                <a:solidFill>
                  <a:srgbClr val="000000"/>
                </a:solidFill>
                <a:latin typeface="Arial Unicode MS"/>
                <a:ea typeface="Arial Unicode MS"/>
              </a:rPr>
              <a:t>Normal strings are represented in yaml values as a string. But you need to enclose in double quotes for escape characters or use Unicode enclosed in quotes.</a:t>
            </a:r>
            <a:endParaRPr b="0" lang="en-US" sz="22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200" spc="-1" strike="noStrike">
                <a:solidFill>
                  <a:srgbClr val="000000"/>
                </a:solidFill>
                <a:latin typeface="Arial Unicode MS"/>
                <a:ea typeface="Arial Unicode MS"/>
              </a:rPr>
              <a:t>Special characters: ( %,\, { },(),_,- , : [] &amp; * ?,% </a:t>
            </a:r>
            <a:endParaRPr b="0" lang="en-US" sz="22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200" spc="-1" strike="noStrike">
                <a:solidFill>
                  <a:srgbClr val="000000"/>
                </a:solidFill>
                <a:latin typeface="Arial Unicode MS"/>
                <a:ea typeface="Arial Unicode MS"/>
              </a:rPr>
              <a:t>space : ( ) </a:t>
            </a:r>
            <a:endParaRPr b="0" lang="en-US" sz="22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200" spc="-1" strike="noStrike">
                <a:solidFill>
                  <a:srgbClr val="000000"/>
                </a:solidFill>
                <a:latin typeface="Arial Unicode MS"/>
                <a:ea typeface="Arial Unicode MS"/>
              </a:rPr>
              <a:t>tab: ( \t ) </a:t>
            </a:r>
            <a:endParaRPr b="0" lang="en-US" sz="22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200" spc="-1" strike="noStrike">
                <a:solidFill>
                  <a:srgbClr val="000000"/>
                </a:solidFill>
                <a:latin typeface="Arial Unicode MS"/>
                <a:ea typeface="Arial Unicode MS"/>
              </a:rPr>
              <a:t>line break character: ( \n ) </a:t>
            </a:r>
            <a:endParaRPr b="0" lang="en-US" sz="22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200" spc="-1" strike="noStrike">
                <a:solidFill>
                  <a:srgbClr val="000000"/>
                </a:solidFill>
                <a:latin typeface="Arial Unicode MS"/>
                <a:ea typeface="Arial Unicode MS"/>
              </a:rPr>
              <a:t>The quote character: ( ' ' ) </a:t>
            </a:r>
            <a:endParaRPr b="0" lang="en-US" sz="22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200" spc="-1" strike="noStrike">
                <a:solidFill>
                  <a:srgbClr val="000000"/>
                </a:solidFill>
                <a:latin typeface="Arial Unicode MS"/>
                <a:ea typeface="Arial Unicode MS"/>
              </a:rPr>
              <a:t>The double quote character: ( “) </a:t>
            </a:r>
            <a:endParaRPr b="0" lang="en-US" sz="2200" spc="-1" strike="noStrike">
              <a:solidFill>
                <a:srgbClr val="000000"/>
              </a:solidFill>
              <a:latin typeface="Calibri"/>
            </a:endParaRPr>
          </a:p>
        </p:txBody>
      </p:sp>
      <p:pic>
        <p:nvPicPr>
          <p:cNvPr id="183" name="Content Placeholder 6" descr=""/>
          <p:cNvPicPr/>
          <p:nvPr/>
        </p:nvPicPr>
        <p:blipFill>
          <a:blip r:embed="rId1"/>
          <a:stretch/>
        </p:blipFill>
        <p:spPr>
          <a:xfrm>
            <a:off x="6324120" y="1405800"/>
            <a:ext cx="4780800" cy="4880160"/>
          </a:xfrm>
          <a:prstGeom prst="rect">
            <a:avLst/>
          </a:prstGeom>
          <a:ln w="0">
            <a:noFill/>
          </a:ln>
        </p:spPr>
      </p:pic>
      <p:pic>
        <p:nvPicPr>
          <p:cNvPr id="184" name="Picture 4" descr=""/>
          <p:cNvPicPr/>
          <p:nvPr/>
        </p:nvPicPr>
        <p:blipFill>
          <a:blip r:embed="rId2"/>
          <a:stretch/>
        </p:blipFill>
        <p:spPr>
          <a:xfrm>
            <a:off x="10873080" y="447480"/>
            <a:ext cx="1018080" cy="540000"/>
          </a:xfrm>
          <a:prstGeom prst="rect">
            <a:avLst/>
          </a:prstGeom>
          <a:ln w="0">
            <a:noFill/>
          </a:ln>
        </p:spPr>
      </p:pic>
      <p:sp>
        <p:nvSpPr>
          <p:cNvPr id="185" name="TextBox 5"/>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996840" y="32508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Anchors &amp; Extensions</a:t>
            </a:r>
            <a:endParaRPr b="0" lang="en-US" sz="3800" spc="-1" strike="noStrike">
              <a:solidFill>
                <a:srgbClr val="000000"/>
              </a:solidFill>
              <a:latin typeface="Calibri"/>
            </a:endParaRPr>
          </a:p>
        </p:txBody>
      </p:sp>
      <p:sp>
        <p:nvSpPr>
          <p:cNvPr id="187" name="PlaceHolder 2"/>
          <p:cNvSpPr>
            <a:spLocks noGrp="1"/>
          </p:cNvSpPr>
          <p:nvPr>
            <p:ph/>
          </p:nvPr>
        </p:nvSpPr>
        <p:spPr>
          <a:xfrm>
            <a:off x="996840" y="1282320"/>
            <a:ext cx="5157360" cy="596160"/>
          </a:xfrm>
          <a:prstGeom prst="rect">
            <a:avLst/>
          </a:prstGeom>
          <a:noFill/>
          <a:ln w="0">
            <a:noFill/>
          </a:ln>
        </p:spPr>
        <p:txBody>
          <a:bodyPr anchor="b">
            <a:noAutofit/>
          </a:bodyPr>
          <a:p>
            <a:pPr>
              <a:lnSpc>
                <a:spcPct val="90000"/>
              </a:lnSpc>
              <a:spcBef>
                <a:spcPts val="1001"/>
              </a:spcBef>
              <a:buNone/>
              <a:tabLst>
                <a:tab algn="l" pos="0"/>
              </a:tabLst>
            </a:pPr>
            <a:r>
              <a:rPr b="1" lang="en-US" sz="2400" spc="-1" strike="noStrike">
                <a:solidFill>
                  <a:srgbClr val="000000"/>
                </a:solidFill>
                <a:latin typeface="Arial Unicode MS"/>
                <a:ea typeface="Arial Unicode MS"/>
              </a:rPr>
              <a:t>Anchors</a:t>
            </a:r>
            <a:endParaRPr b="0" lang="en-US" sz="2400" spc="-1" strike="noStrike">
              <a:solidFill>
                <a:srgbClr val="000000"/>
              </a:solidFill>
              <a:latin typeface="Calibri"/>
            </a:endParaRPr>
          </a:p>
        </p:txBody>
      </p:sp>
      <p:sp>
        <p:nvSpPr>
          <p:cNvPr id="188" name="PlaceHolder 3"/>
          <p:cNvSpPr>
            <a:spLocks noGrp="1"/>
          </p:cNvSpPr>
          <p:nvPr>
            <p:ph/>
          </p:nvPr>
        </p:nvSpPr>
        <p:spPr>
          <a:xfrm>
            <a:off x="775800" y="1875960"/>
            <a:ext cx="5157360" cy="2378520"/>
          </a:xfrm>
          <a:prstGeom prst="rect">
            <a:avLst/>
          </a:prstGeom>
          <a:noFill/>
          <a:ln w="0">
            <a:noFill/>
          </a:ln>
        </p:spPr>
        <p:txBody>
          <a:bodyPr anchor="t">
            <a:normAutofit/>
          </a:bodyPr>
          <a:p>
            <a:pPr marL="228600" indent="-228600" algn="just">
              <a:lnSpc>
                <a:spcPct val="90000"/>
              </a:lnSpc>
              <a:spcBef>
                <a:spcPts val="1001"/>
              </a:spcBef>
              <a:buClr>
                <a:srgbClr val="000000"/>
              </a:buClr>
              <a:buFont typeface="Arial"/>
              <a:buChar char="•"/>
            </a:pPr>
            <a:r>
              <a:rPr b="0" lang="en-US" sz="2000" spc="-1" strike="noStrike">
                <a:solidFill>
                  <a:srgbClr val="000000"/>
                </a:solidFill>
                <a:latin typeface="Arial Unicode MS"/>
                <a:ea typeface="Arial Unicode MS"/>
              </a:rPr>
              <a:t>Yaml Anchors are a feature which let you identify an item and then reference it elsewhere in your file. </a:t>
            </a:r>
            <a:endParaRPr b="0" lang="en-US" sz="20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000" spc="-1" strike="noStrike">
                <a:solidFill>
                  <a:srgbClr val="000000"/>
                </a:solidFill>
                <a:latin typeface="Arial Unicode MS"/>
                <a:ea typeface="Arial Unicode MS"/>
              </a:rPr>
              <a:t>Anchors are created using the (&amp;) sign followed by an alias name. </a:t>
            </a:r>
            <a:endParaRPr b="0" lang="en-US" sz="20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000" spc="-1" strike="noStrike">
                <a:solidFill>
                  <a:srgbClr val="000000"/>
                </a:solidFill>
                <a:latin typeface="Arial Unicode MS"/>
                <a:ea typeface="Arial Unicode MS"/>
              </a:rPr>
              <a:t>We can use this alias later to reference the value using * sign.</a:t>
            </a:r>
            <a:endParaRPr b="0" lang="en-US" sz="2000" spc="-1" strike="noStrike">
              <a:solidFill>
                <a:srgbClr val="000000"/>
              </a:solidFill>
              <a:latin typeface="Calibri"/>
            </a:endParaRPr>
          </a:p>
          <a:p>
            <a:pPr>
              <a:lnSpc>
                <a:spcPct val="90000"/>
              </a:lnSpc>
              <a:spcBef>
                <a:spcPts val="1001"/>
              </a:spcBef>
              <a:buNone/>
            </a:pPr>
            <a:endParaRPr b="0" lang="en-US" sz="2000" spc="-1" strike="noStrike">
              <a:solidFill>
                <a:srgbClr val="000000"/>
              </a:solidFill>
              <a:latin typeface="Calibri"/>
            </a:endParaRPr>
          </a:p>
        </p:txBody>
      </p:sp>
      <p:sp>
        <p:nvSpPr>
          <p:cNvPr id="189" name="PlaceHolder 4"/>
          <p:cNvSpPr>
            <a:spLocks noGrp="1"/>
          </p:cNvSpPr>
          <p:nvPr>
            <p:ph/>
          </p:nvPr>
        </p:nvSpPr>
        <p:spPr>
          <a:xfrm>
            <a:off x="6440040" y="1285920"/>
            <a:ext cx="5182920" cy="503640"/>
          </a:xfrm>
          <a:prstGeom prst="rect">
            <a:avLst/>
          </a:prstGeom>
          <a:noFill/>
          <a:ln w="0">
            <a:noFill/>
          </a:ln>
        </p:spPr>
        <p:txBody>
          <a:bodyPr anchor="b">
            <a:noAutofit/>
          </a:bodyPr>
          <a:p>
            <a:pPr>
              <a:lnSpc>
                <a:spcPct val="90000"/>
              </a:lnSpc>
              <a:spcBef>
                <a:spcPts val="1001"/>
              </a:spcBef>
              <a:buNone/>
              <a:tabLst>
                <a:tab algn="l" pos="0"/>
              </a:tabLst>
            </a:pPr>
            <a:r>
              <a:rPr b="1" lang="en-US" sz="2400" spc="-1" strike="noStrike">
                <a:solidFill>
                  <a:srgbClr val="000000"/>
                </a:solidFill>
                <a:latin typeface="Arial Unicode MS"/>
                <a:ea typeface="Arial Unicode MS"/>
              </a:rPr>
              <a:t>Extensions</a:t>
            </a:r>
            <a:endParaRPr b="0" lang="en-US" sz="2400" spc="-1" strike="noStrike">
              <a:solidFill>
                <a:srgbClr val="000000"/>
              </a:solidFill>
              <a:latin typeface="Calibri"/>
            </a:endParaRPr>
          </a:p>
        </p:txBody>
      </p:sp>
      <p:sp>
        <p:nvSpPr>
          <p:cNvPr id="190" name="PlaceHolder 5"/>
          <p:cNvSpPr>
            <a:spLocks noGrp="1"/>
          </p:cNvSpPr>
          <p:nvPr>
            <p:ph/>
          </p:nvPr>
        </p:nvSpPr>
        <p:spPr>
          <a:xfrm>
            <a:off x="6172200" y="1875960"/>
            <a:ext cx="5182920" cy="368424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000" spc="-1" strike="noStrike">
                <a:solidFill>
                  <a:srgbClr val="000000"/>
                </a:solidFill>
                <a:latin typeface="Arial Unicode MS"/>
                <a:ea typeface="Arial Unicode MS"/>
              </a:rPr>
              <a:t>Yaml Extensions extends the Anchor values to add additional values. </a:t>
            </a:r>
            <a:endParaRPr b="0" lang="en-US" sz="2000" spc="-1" strike="noStrike">
              <a:solidFill>
                <a:srgbClr val="000000"/>
              </a:solidFill>
              <a:latin typeface="Calibri"/>
            </a:endParaRPr>
          </a:p>
        </p:txBody>
      </p:sp>
      <p:pic>
        <p:nvPicPr>
          <p:cNvPr id="191" name="Picture 16" descr=""/>
          <p:cNvPicPr/>
          <p:nvPr/>
        </p:nvPicPr>
        <p:blipFill>
          <a:blip r:embed="rId1"/>
          <a:stretch/>
        </p:blipFill>
        <p:spPr>
          <a:xfrm>
            <a:off x="7725960" y="3320640"/>
            <a:ext cx="3390480" cy="3295440"/>
          </a:xfrm>
          <a:prstGeom prst="rect">
            <a:avLst/>
          </a:prstGeom>
          <a:ln w="0">
            <a:noFill/>
          </a:ln>
        </p:spPr>
      </p:pic>
      <p:pic>
        <p:nvPicPr>
          <p:cNvPr id="192" name="Picture 17" descr=""/>
          <p:cNvPicPr/>
          <p:nvPr/>
        </p:nvPicPr>
        <p:blipFill>
          <a:blip r:embed="rId2"/>
          <a:stretch/>
        </p:blipFill>
        <p:spPr>
          <a:xfrm>
            <a:off x="2071080" y="4187880"/>
            <a:ext cx="3008160" cy="2427840"/>
          </a:xfrm>
          <a:prstGeom prst="rect">
            <a:avLst/>
          </a:prstGeom>
          <a:ln w="0">
            <a:noFill/>
          </a:ln>
        </p:spPr>
      </p:pic>
      <p:pic>
        <p:nvPicPr>
          <p:cNvPr id="193" name="Picture 8" descr=""/>
          <p:cNvPicPr/>
          <p:nvPr/>
        </p:nvPicPr>
        <p:blipFill>
          <a:blip r:embed="rId3"/>
          <a:stretch/>
        </p:blipFill>
        <p:spPr>
          <a:xfrm>
            <a:off x="10873080" y="447480"/>
            <a:ext cx="1018080" cy="540000"/>
          </a:xfrm>
          <a:prstGeom prst="rect">
            <a:avLst/>
          </a:prstGeom>
          <a:ln w="0">
            <a:noFill/>
          </a:ln>
        </p:spPr>
      </p:pic>
      <p:sp>
        <p:nvSpPr>
          <p:cNvPr id="194" name="TextBox 9"/>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1071720" y="32508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Placeholders</a:t>
            </a:r>
            <a:endParaRPr b="0" lang="en-US" sz="3800" spc="-1" strike="noStrike">
              <a:solidFill>
                <a:srgbClr val="000000"/>
              </a:solidFill>
              <a:latin typeface="Calibri"/>
            </a:endParaRPr>
          </a:p>
        </p:txBody>
      </p:sp>
      <p:sp>
        <p:nvSpPr>
          <p:cNvPr id="196" name="PlaceHolder 2"/>
          <p:cNvSpPr>
            <a:spLocks noGrp="1"/>
          </p:cNvSpPr>
          <p:nvPr>
            <p:ph/>
          </p:nvPr>
        </p:nvSpPr>
        <p:spPr>
          <a:xfrm>
            <a:off x="838080" y="1456200"/>
            <a:ext cx="10515240" cy="2690640"/>
          </a:xfrm>
          <a:prstGeom prst="rect">
            <a:avLst/>
          </a:prstGeom>
          <a:noFill/>
          <a:ln w="0">
            <a:noFill/>
          </a:ln>
        </p:spPr>
        <p:txBody>
          <a:bodyPr anchor="t">
            <a:noAutofit/>
          </a:bodyPr>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Yaml Placeholders are used to reference variables inside the Yaml Files.</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Avoid hardcoded values </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Helm uses these Placeholders for templating Kubernetes Yaml files and by using Go templating Engines, these Placeholders are replaced by Real Values. </a:t>
            </a:r>
            <a:endParaRPr b="0" lang="en-US" sz="2800" spc="-1" strike="noStrike">
              <a:solidFill>
                <a:srgbClr val="000000"/>
              </a:solidFill>
              <a:latin typeface="Calibri"/>
            </a:endParaRPr>
          </a:p>
        </p:txBody>
      </p:sp>
      <p:pic>
        <p:nvPicPr>
          <p:cNvPr id="197" name="Picture 7" descr=""/>
          <p:cNvPicPr/>
          <p:nvPr/>
        </p:nvPicPr>
        <p:blipFill>
          <a:blip r:embed="rId1"/>
          <a:stretch/>
        </p:blipFill>
        <p:spPr>
          <a:xfrm>
            <a:off x="1071720" y="4257000"/>
            <a:ext cx="5342400" cy="1961640"/>
          </a:xfrm>
          <a:prstGeom prst="rect">
            <a:avLst/>
          </a:prstGeom>
          <a:ln w="0">
            <a:noFill/>
          </a:ln>
        </p:spPr>
      </p:pic>
      <p:pic>
        <p:nvPicPr>
          <p:cNvPr id="198" name="Picture 9" descr=""/>
          <p:cNvPicPr/>
          <p:nvPr/>
        </p:nvPicPr>
        <p:blipFill>
          <a:blip r:embed="rId2"/>
          <a:stretch/>
        </p:blipFill>
        <p:spPr>
          <a:xfrm>
            <a:off x="6820560" y="4257000"/>
            <a:ext cx="4533120" cy="1961640"/>
          </a:xfrm>
          <a:prstGeom prst="rect">
            <a:avLst/>
          </a:prstGeom>
          <a:ln w="0">
            <a:noFill/>
          </a:ln>
        </p:spPr>
      </p:pic>
      <p:pic>
        <p:nvPicPr>
          <p:cNvPr id="199" name="Picture 5" descr=""/>
          <p:cNvPicPr/>
          <p:nvPr/>
        </p:nvPicPr>
        <p:blipFill>
          <a:blip r:embed="rId3"/>
          <a:stretch/>
        </p:blipFill>
        <p:spPr>
          <a:xfrm>
            <a:off x="10873080" y="447480"/>
            <a:ext cx="1018080" cy="540000"/>
          </a:xfrm>
          <a:prstGeom prst="rect">
            <a:avLst/>
          </a:prstGeom>
          <a:ln w="0">
            <a:noFill/>
          </a:ln>
        </p:spPr>
      </p:pic>
      <p:sp>
        <p:nvSpPr>
          <p:cNvPr id="200" name="TextBox 8"/>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1111320" y="365040"/>
            <a:ext cx="10515240" cy="1325160"/>
          </a:xfrm>
          <a:prstGeom prst="rect">
            <a:avLst/>
          </a:prstGeom>
          <a:noFill/>
          <a:ln w="0">
            <a:noFill/>
          </a:ln>
        </p:spPr>
        <p:txBody>
          <a:bodyPr anchor="ctr">
            <a:normAutofit/>
          </a:bodyPr>
          <a:p>
            <a:pPr>
              <a:lnSpc>
                <a:spcPct val="90000"/>
              </a:lnSpc>
              <a:buNone/>
            </a:pPr>
            <a:r>
              <a:rPr b="0" lang="en-US" sz="3600" spc="-1" strike="noStrike">
                <a:solidFill>
                  <a:srgbClr val="000000"/>
                </a:solidFill>
                <a:latin typeface="Arial Unicode MS"/>
                <a:ea typeface="Arial Unicode MS"/>
              </a:rPr>
              <a:t>Structures / Multiple Files  </a:t>
            </a:r>
            <a:endParaRPr b="0" lang="en-US" sz="3600" spc="-1" strike="noStrike">
              <a:solidFill>
                <a:srgbClr val="000000"/>
              </a:solidFill>
              <a:latin typeface="Calibri"/>
            </a:endParaRPr>
          </a:p>
        </p:txBody>
      </p:sp>
      <p:sp>
        <p:nvSpPr>
          <p:cNvPr id="202" name="PlaceHolder 2"/>
          <p:cNvSpPr>
            <a:spLocks noGrp="1"/>
          </p:cNvSpPr>
          <p:nvPr>
            <p:ph/>
          </p:nvPr>
        </p:nvSpPr>
        <p:spPr>
          <a:xfrm>
            <a:off x="914400" y="1593360"/>
            <a:ext cx="5181120" cy="4350960"/>
          </a:xfrm>
          <a:prstGeom prst="rect">
            <a:avLst/>
          </a:prstGeom>
          <a:noFill/>
          <a:ln w="0">
            <a:noFill/>
          </a:ln>
        </p:spPr>
        <p:txBody>
          <a:bodyPr anchor="t">
            <a:noAutofit/>
          </a:bodyPr>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All Yaml files can optionally begin with --- and end with … which indicates the start and end of a document. </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Multiple Yaml documents can be clubbled in a single file by separating them with --- </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The Yaml parsers will recognize each set of dashes as the beginning of a new document. </a:t>
            </a:r>
            <a:endParaRPr b="0" lang="en-US" sz="2800" spc="-1" strike="noStrike">
              <a:solidFill>
                <a:srgbClr val="000000"/>
              </a:solidFill>
              <a:latin typeface="Calibri"/>
            </a:endParaRPr>
          </a:p>
        </p:txBody>
      </p:sp>
      <p:pic>
        <p:nvPicPr>
          <p:cNvPr id="203" name="Content Placeholder 4" descr=""/>
          <p:cNvPicPr/>
          <p:nvPr/>
        </p:nvPicPr>
        <p:blipFill>
          <a:blip r:embed="rId1"/>
          <a:stretch/>
        </p:blipFill>
        <p:spPr>
          <a:xfrm>
            <a:off x="7078680" y="1690560"/>
            <a:ext cx="3029040" cy="4518720"/>
          </a:xfrm>
          <a:prstGeom prst="rect">
            <a:avLst/>
          </a:prstGeom>
          <a:ln w="0">
            <a:noFill/>
          </a:ln>
        </p:spPr>
      </p:pic>
      <p:pic>
        <p:nvPicPr>
          <p:cNvPr id="204" name="Picture 5" descr=""/>
          <p:cNvPicPr/>
          <p:nvPr/>
        </p:nvPicPr>
        <p:blipFill>
          <a:blip r:embed="rId2"/>
          <a:stretch/>
        </p:blipFill>
        <p:spPr>
          <a:xfrm>
            <a:off x="10873080" y="447480"/>
            <a:ext cx="1018080" cy="540000"/>
          </a:xfrm>
          <a:prstGeom prst="rect">
            <a:avLst/>
          </a:prstGeom>
          <a:ln w="0">
            <a:noFill/>
          </a:ln>
        </p:spPr>
      </p:pic>
      <p:sp>
        <p:nvSpPr>
          <p:cNvPr id="205" name="TextBox 6"/>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838080" y="325080"/>
            <a:ext cx="10515240" cy="1325160"/>
          </a:xfrm>
          <a:prstGeom prst="rect">
            <a:avLst/>
          </a:prstGeom>
          <a:noFill/>
          <a:ln w="0">
            <a:noFill/>
          </a:ln>
        </p:spPr>
        <p:txBody>
          <a:bodyPr anchor="ctr">
            <a:normAutofit/>
          </a:bodyPr>
          <a:p>
            <a:pPr>
              <a:lnSpc>
                <a:spcPct val="90000"/>
              </a:lnSpc>
              <a:buNone/>
            </a:pPr>
            <a:r>
              <a:rPr b="0" lang="en-US" sz="4000" spc="-1" strike="noStrike">
                <a:solidFill>
                  <a:srgbClr val="000000"/>
                </a:solidFill>
                <a:latin typeface="Arial Unicode MS"/>
                <a:ea typeface="Arial Unicode MS"/>
              </a:rPr>
              <a:t>Tags</a:t>
            </a:r>
            <a:endParaRPr b="0" lang="en-US" sz="4000" spc="-1" strike="noStrike">
              <a:solidFill>
                <a:srgbClr val="000000"/>
              </a:solidFill>
              <a:latin typeface="Calibri"/>
            </a:endParaRPr>
          </a:p>
        </p:txBody>
      </p:sp>
      <p:sp>
        <p:nvSpPr>
          <p:cNvPr id="207" name="PlaceHolder 2"/>
          <p:cNvSpPr>
            <a:spLocks noGrp="1"/>
          </p:cNvSpPr>
          <p:nvPr>
            <p:ph/>
          </p:nvPr>
        </p:nvSpPr>
        <p:spPr>
          <a:xfrm>
            <a:off x="838080" y="1530000"/>
            <a:ext cx="10612080" cy="4761360"/>
          </a:xfrm>
          <a:prstGeom prst="rect">
            <a:avLst/>
          </a:prstGeom>
          <a:noFill/>
          <a:ln w="0">
            <a:noFill/>
          </a:ln>
        </p:spPr>
        <p:txBody>
          <a:bodyPr anchor="t">
            <a:normAutofit fontScale="98000"/>
          </a:bodyPr>
          <a:p>
            <a:pPr algn="just">
              <a:lnSpc>
                <a:spcPct val="90000"/>
              </a:lnSpc>
              <a:spcBef>
                <a:spcPts val="1001"/>
              </a:spcBef>
              <a:buNone/>
              <a:tabLst>
                <a:tab algn="l" pos="0"/>
              </a:tabLst>
            </a:pPr>
            <a:r>
              <a:rPr b="0" lang="en-US" sz="2800" spc="-1" strike="noStrike">
                <a:solidFill>
                  <a:srgbClr val="000000"/>
                </a:solidFill>
                <a:latin typeface="Arial Unicode MS"/>
                <a:ea typeface="Arial Unicode MS"/>
              </a:rPr>
              <a:t>Tags can use one of three purposes within a YAML file that is described below:</a:t>
            </a:r>
            <a:endParaRPr b="0" lang="en-US" sz="2800" spc="-1" strike="noStrike">
              <a:solidFill>
                <a:srgbClr val="000000"/>
              </a:solidFill>
              <a:latin typeface="Calibri"/>
            </a:endParaRPr>
          </a:p>
          <a:p>
            <a:pPr algn="just">
              <a:lnSpc>
                <a:spcPct val="90000"/>
              </a:lnSpc>
              <a:spcBef>
                <a:spcPts val="1001"/>
              </a:spcBef>
              <a:buNone/>
              <a:tabLst>
                <a:tab algn="l" pos="0"/>
              </a:tabLst>
            </a:pP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We can utilize tags to set a </a:t>
            </a:r>
            <a:r>
              <a:rPr b="1" lang="en-US" sz="2800" spc="-1" strike="noStrike">
                <a:solidFill>
                  <a:srgbClr val="000000"/>
                </a:solidFill>
                <a:latin typeface="Arial Unicode MS"/>
                <a:ea typeface="Arial Unicode MS"/>
              </a:rPr>
              <a:t>custom URI </a:t>
            </a:r>
            <a:r>
              <a:rPr b="0" lang="en-US" sz="2800" spc="-1" strike="noStrike">
                <a:solidFill>
                  <a:srgbClr val="000000"/>
                </a:solidFill>
                <a:latin typeface="Arial Unicode MS"/>
                <a:ea typeface="Arial Unicode MS"/>
              </a:rPr>
              <a:t>(universal resource indicator), which is used to reference our tags.</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We can also use them to set </a:t>
            </a:r>
            <a:r>
              <a:rPr b="1" lang="en-US" sz="2800" spc="-1" strike="noStrike">
                <a:solidFill>
                  <a:srgbClr val="000000"/>
                </a:solidFill>
                <a:latin typeface="Arial Unicode MS"/>
                <a:ea typeface="Arial Unicode MS"/>
              </a:rPr>
              <a:t>local tags</a:t>
            </a:r>
            <a:r>
              <a:rPr b="0" lang="en-US" sz="2800" spc="-1" strike="noStrike">
                <a:solidFill>
                  <a:srgbClr val="000000"/>
                </a:solidFill>
                <a:latin typeface="Arial Unicode MS"/>
                <a:ea typeface="Arial Unicode MS"/>
              </a:rPr>
              <a:t>. Local tag is a tag that is relevant only to the existing YAML file. If we include a local tag in the body of our file, that tag will also be tagged on to the end of a universal resource indicator (URI).</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We can also use tags to set the </a:t>
            </a:r>
            <a:r>
              <a:rPr b="1" lang="en-US" sz="2800" spc="-1" strike="noStrike">
                <a:solidFill>
                  <a:srgbClr val="000000"/>
                </a:solidFill>
                <a:latin typeface="Arial Unicode MS"/>
                <a:ea typeface="Arial Unicode MS"/>
              </a:rPr>
              <a:t>data type</a:t>
            </a:r>
            <a:r>
              <a:rPr b="0" lang="en-US" sz="2800" spc="-1" strike="noStrike">
                <a:solidFill>
                  <a:srgbClr val="000000"/>
                </a:solidFill>
                <a:latin typeface="Arial Unicode MS"/>
                <a:ea typeface="Arial Unicode MS"/>
              </a:rPr>
              <a:t>.</a:t>
            </a:r>
            <a:endParaRPr b="0" lang="en-US" sz="2800" spc="-1" strike="noStrike">
              <a:solidFill>
                <a:srgbClr val="000000"/>
              </a:solidFill>
              <a:latin typeface="Calibri"/>
            </a:endParaRPr>
          </a:p>
        </p:txBody>
      </p:sp>
      <p:pic>
        <p:nvPicPr>
          <p:cNvPr id="208" name="Picture 3" descr=""/>
          <p:cNvPicPr/>
          <p:nvPr/>
        </p:nvPicPr>
        <p:blipFill>
          <a:blip r:embed="rId1"/>
          <a:stretch/>
        </p:blipFill>
        <p:spPr>
          <a:xfrm>
            <a:off x="10873080" y="447480"/>
            <a:ext cx="1018080" cy="540000"/>
          </a:xfrm>
          <a:prstGeom prst="rect">
            <a:avLst/>
          </a:prstGeom>
          <a:ln w="0">
            <a:noFill/>
          </a:ln>
        </p:spPr>
      </p:pic>
      <p:sp>
        <p:nvSpPr>
          <p:cNvPr id="209" name="TextBox 6"/>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949320" y="196200"/>
            <a:ext cx="10515240" cy="1325160"/>
          </a:xfrm>
          <a:prstGeom prst="rect">
            <a:avLst/>
          </a:prstGeom>
          <a:noFill/>
          <a:ln w="0">
            <a:noFill/>
          </a:ln>
        </p:spPr>
        <p:txBody>
          <a:bodyPr anchor="ctr">
            <a:normAutofit/>
          </a:bodyPr>
          <a:p>
            <a:pPr>
              <a:lnSpc>
                <a:spcPct val="90000"/>
              </a:lnSpc>
              <a:buNone/>
            </a:pPr>
            <a:r>
              <a:rPr b="0" lang="en-US" sz="3600" spc="-1" strike="noStrike">
                <a:solidFill>
                  <a:srgbClr val="000000"/>
                </a:solidFill>
                <a:latin typeface="Arial Unicode MS"/>
                <a:ea typeface="Arial Unicode MS"/>
              </a:rPr>
              <a:t>Setting URI Tag</a:t>
            </a:r>
            <a:endParaRPr b="0" lang="en-US" sz="3600" spc="-1" strike="noStrike">
              <a:solidFill>
                <a:srgbClr val="000000"/>
              </a:solidFill>
              <a:latin typeface="Calibri"/>
            </a:endParaRPr>
          </a:p>
        </p:txBody>
      </p:sp>
      <p:sp>
        <p:nvSpPr>
          <p:cNvPr id="211" name="PlaceHolder 2"/>
          <p:cNvSpPr>
            <a:spLocks noGrp="1"/>
          </p:cNvSpPr>
          <p:nvPr>
            <p:ph/>
          </p:nvPr>
        </p:nvSpPr>
        <p:spPr>
          <a:xfrm>
            <a:off x="738360" y="1375200"/>
            <a:ext cx="5675760" cy="5321520"/>
          </a:xfrm>
          <a:prstGeom prst="rect">
            <a:avLst/>
          </a:prstGeom>
          <a:noFill/>
          <a:ln w="0">
            <a:noFill/>
          </a:ln>
        </p:spPr>
        <p:txBody>
          <a:bodyPr anchor="t">
            <a:noAutofit/>
          </a:bodyPr>
          <a:p>
            <a:pPr marL="228600" indent="-228600" algn="just">
              <a:lnSpc>
                <a:spcPct val="90000"/>
              </a:lnSpc>
              <a:spcBef>
                <a:spcPts val="1001"/>
              </a:spcBef>
              <a:buClr>
                <a:srgbClr val="000000"/>
              </a:buClr>
              <a:buFont typeface="Arial"/>
              <a:buChar char="•"/>
            </a:pPr>
            <a:r>
              <a:rPr b="0" lang="en-US" sz="1800" spc="-1" strike="noStrike">
                <a:solidFill>
                  <a:srgbClr val="000000"/>
                </a:solidFill>
                <a:latin typeface="Arial Unicode MS"/>
                <a:ea typeface="Arial Unicode MS"/>
              </a:rPr>
              <a:t>We don't need these URI tags for any configuration management or just configuration file settings that were using YAML. However, if we are using YAML as a data store for an application we are creating, the URI tags are useful. </a:t>
            </a:r>
            <a:endParaRPr b="0" lang="en-US" sz="1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1800" spc="-1" strike="noStrike">
                <a:solidFill>
                  <a:srgbClr val="000000"/>
                </a:solidFill>
                <a:latin typeface="Arial Unicode MS"/>
                <a:ea typeface="Arial Unicode MS"/>
              </a:rPr>
              <a:t>URI tags are useful if we use conjunction or JYAML or whatever YAML API is available with our programming language. </a:t>
            </a:r>
            <a:endParaRPr b="0" lang="en-US" sz="1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1800" spc="-1" strike="noStrike">
                <a:solidFill>
                  <a:srgbClr val="000000"/>
                </a:solidFill>
                <a:latin typeface="Arial Unicode MS"/>
                <a:ea typeface="Arial Unicode MS"/>
              </a:rPr>
              <a:t>The custom URI that we want to set ends up in the metadata area of our host file or any YAML file. </a:t>
            </a:r>
            <a:endParaRPr b="0" lang="en-US" sz="1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1800" spc="-1" strike="noStrike">
                <a:solidFill>
                  <a:srgbClr val="000000"/>
                </a:solidFill>
                <a:latin typeface="Arial Unicode MS"/>
                <a:ea typeface="Arial Unicode MS"/>
              </a:rPr>
              <a:t>So the URI will set above our three-dot start document indicators. We first define a URI tag by adding the % (percent sign) and Tag indicator, and then we can go ahead and add an exclamation point (!), which is going to work as a prefix to the local tag.</a:t>
            </a:r>
            <a:endParaRPr b="0" lang="en-US" sz="1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1800" spc="-1" strike="noStrike">
                <a:solidFill>
                  <a:srgbClr val="000000"/>
                </a:solidFill>
                <a:latin typeface="Arial Unicode MS"/>
                <a:ea typeface="Arial Unicode MS"/>
              </a:rPr>
              <a:t>Syntax : %TAG ! prefix </a:t>
            </a:r>
            <a:endParaRPr b="0" lang="en-US" sz="1800" spc="-1" strike="noStrike">
              <a:solidFill>
                <a:srgbClr val="000000"/>
              </a:solidFill>
              <a:latin typeface="Calibri"/>
            </a:endParaRPr>
          </a:p>
        </p:txBody>
      </p:sp>
      <p:pic>
        <p:nvPicPr>
          <p:cNvPr id="212" name="Content Placeholder 5" descr=""/>
          <p:cNvPicPr/>
          <p:nvPr/>
        </p:nvPicPr>
        <p:blipFill>
          <a:blip r:embed="rId1"/>
          <a:stretch/>
        </p:blipFill>
        <p:spPr>
          <a:xfrm>
            <a:off x="6810480" y="1414080"/>
            <a:ext cx="4062240" cy="4709520"/>
          </a:xfrm>
          <a:prstGeom prst="rect">
            <a:avLst/>
          </a:prstGeom>
          <a:ln w="0">
            <a:noFill/>
          </a:ln>
        </p:spPr>
      </p:pic>
      <p:pic>
        <p:nvPicPr>
          <p:cNvPr id="213" name="Picture 4" descr=""/>
          <p:cNvPicPr/>
          <p:nvPr/>
        </p:nvPicPr>
        <p:blipFill>
          <a:blip r:embed="rId2"/>
          <a:stretch/>
        </p:blipFill>
        <p:spPr>
          <a:xfrm>
            <a:off x="10873080" y="447480"/>
            <a:ext cx="1018080" cy="540000"/>
          </a:xfrm>
          <a:prstGeom prst="rect">
            <a:avLst/>
          </a:prstGeom>
          <a:ln w="0">
            <a:noFill/>
          </a:ln>
        </p:spPr>
      </p:pic>
      <p:sp>
        <p:nvSpPr>
          <p:cNvPr id="214" name="TextBox 6"/>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1056600" y="44748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Setting a Local Tag</a:t>
            </a:r>
            <a:endParaRPr b="0" lang="en-US" sz="3800" spc="-1" strike="noStrike">
              <a:solidFill>
                <a:srgbClr val="000000"/>
              </a:solidFill>
              <a:latin typeface="Calibri"/>
            </a:endParaRPr>
          </a:p>
        </p:txBody>
      </p:sp>
      <p:sp>
        <p:nvSpPr>
          <p:cNvPr id="216" name="PlaceHolder 2"/>
          <p:cNvSpPr>
            <a:spLocks noGrp="1"/>
          </p:cNvSpPr>
          <p:nvPr>
            <p:ph/>
          </p:nvPr>
        </p:nvSpPr>
        <p:spPr>
          <a:xfrm>
            <a:off x="838080" y="1825560"/>
            <a:ext cx="5181120" cy="4350960"/>
          </a:xfrm>
          <a:prstGeom prst="rect">
            <a:avLst/>
          </a:prstGeom>
          <a:noFill/>
          <a:ln w="0">
            <a:noFill/>
          </a:ln>
        </p:spPr>
        <p:txBody>
          <a:bodyPr anchor="t">
            <a:normAutofit fontScale="82000"/>
          </a:bodyPr>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Now we go ahead and set a local tag to our document. To do this, we are using the Philadelphia location. We assign the exclamation point(!) and PHP tag before Philadelphia, which denotes that we are working in location Philadelphia. </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Now when we reference this, we will call it tag:hostsdata:phl:PHL. That's all we will do to set a local tag, and then we will be able to reference the tag.</a:t>
            </a:r>
            <a:endParaRPr b="0" lang="en-US" sz="2800" spc="-1" strike="noStrike">
              <a:solidFill>
                <a:srgbClr val="000000"/>
              </a:solidFill>
              <a:latin typeface="Calibri"/>
            </a:endParaRPr>
          </a:p>
        </p:txBody>
      </p:sp>
      <p:pic>
        <p:nvPicPr>
          <p:cNvPr id="217" name="Content Placeholder 4" descr=""/>
          <p:cNvPicPr/>
          <p:nvPr/>
        </p:nvPicPr>
        <p:blipFill>
          <a:blip r:embed="rId1"/>
          <a:stretch/>
        </p:blipFill>
        <p:spPr>
          <a:xfrm>
            <a:off x="6777000" y="1825560"/>
            <a:ext cx="4158720" cy="4124520"/>
          </a:xfrm>
          <a:prstGeom prst="rect">
            <a:avLst/>
          </a:prstGeom>
          <a:ln w="0">
            <a:noFill/>
          </a:ln>
        </p:spPr>
      </p:pic>
      <p:pic>
        <p:nvPicPr>
          <p:cNvPr id="218" name="Picture 5" descr=""/>
          <p:cNvPicPr/>
          <p:nvPr/>
        </p:nvPicPr>
        <p:blipFill>
          <a:blip r:embed="rId2"/>
          <a:stretch/>
        </p:blipFill>
        <p:spPr>
          <a:xfrm>
            <a:off x="10873080" y="447480"/>
            <a:ext cx="1018080" cy="540000"/>
          </a:xfrm>
          <a:prstGeom prst="rect">
            <a:avLst/>
          </a:prstGeom>
          <a:ln w="0">
            <a:noFill/>
          </a:ln>
        </p:spPr>
      </p:pic>
      <p:sp>
        <p:nvSpPr>
          <p:cNvPr id="219" name="TextBox 6"/>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1077</TotalTime>
  <Application>LibreOffice/7.3.7.2$Linux_X86_64 LibreOffice_project/30$Build-2</Application>
  <AppVersion>15.0000</AppVersion>
  <Words>1031</Words>
  <Paragraphs>86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2023-01-10T18:25:40Z</dcterms:created>
  <dc:creator>Muhammad Faran Tahir</dc:creator>
  <dc:description/>
  <dc:language>en-US</dc:language>
  <cp:lastModifiedBy/>
  <dcterms:modified xsi:type="dcterms:W3CDTF">2023-01-14T11:58:21Z</dcterms:modified>
  <cp:revision>99</cp:revision>
  <dc:subject/>
  <dc:title>Yaml Lecture-2</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vt:i4>
  </property>
  <property fmtid="{D5CDD505-2E9C-101B-9397-08002B2CF9AE}" pid="3" name="PresentationFormat">
    <vt:lpwstr>Widescreen</vt:lpwstr>
  </property>
  <property fmtid="{D5CDD505-2E9C-101B-9397-08002B2CF9AE}" pid="4" name="Slides">
    <vt:i4>16</vt:i4>
  </property>
</Properties>
</file>