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Hussar Bold" charset="1" panose="00000800000000000000"/>
      <p:regular r:id="rId22"/>
    </p:embeddedFont>
    <p:embeddedFont>
      <p:font typeface="Arcade Gamer" charset="1" panose="00000000000000000000"/>
      <p:regular r:id="rId23"/>
    </p:embeddedFont>
    <p:embeddedFont>
      <p:font typeface="Disket Mono Bold" charset="1" panose="020B0509050000020004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9.gif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5.png" Type="http://schemas.openxmlformats.org/officeDocument/2006/relationships/image"/><Relationship Id="rId7" Target="../media/image8.gif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1970" y="1799560"/>
            <a:ext cx="16164060" cy="6687880"/>
          </a:xfrm>
          <a:custGeom>
            <a:avLst/>
            <a:gdLst/>
            <a:ahLst/>
            <a:cxnLst/>
            <a:rect r="r" b="b" t="t" l="l"/>
            <a:pathLst>
              <a:path h="6687880" w="16164060">
                <a:moveTo>
                  <a:pt x="0" y="0"/>
                </a:moveTo>
                <a:lnTo>
                  <a:pt x="16164060" y="0"/>
                </a:lnTo>
                <a:lnTo>
                  <a:pt x="16164060" y="6687880"/>
                </a:lnTo>
                <a:lnTo>
                  <a:pt x="0" y="66878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03" r="0" b="-10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654139" y="6389784"/>
            <a:ext cx="2979721" cy="905791"/>
          </a:xfrm>
          <a:custGeom>
            <a:avLst/>
            <a:gdLst/>
            <a:ahLst/>
            <a:cxnLst/>
            <a:rect r="r" b="b" t="t" l="l"/>
            <a:pathLst>
              <a:path h="905791" w="2979721">
                <a:moveTo>
                  <a:pt x="0" y="0"/>
                </a:moveTo>
                <a:lnTo>
                  <a:pt x="2979722" y="0"/>
                </a:lnTo>
                <a:lnTo>
                  <a:pt x="2979722" y="905791"/>
                </a:lnTo>
                <a:lnTo>
                  <a:pt x="0" y="9057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654139" y="6370374"/>
            <a:ext cx="2902082" cy="944611"/>
            <a:chOff x="0" y="0"/>
            <a:chExt cx="3869443" cy="125948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869442" cy="1259481"/>
            </a:xfrm>
            <a:custGeom>
              <a:avLst/>
              <a:gdLst/>
              <a:ahLst/>
              <a:cxnLst/>
              <a:rect r="r" b="b" t="t" l="l"/>
              <a:pathLst>
                <a:path h="1259481" w="3869442">
                  <a:moveTo>
                    <a:pt x="0" y="0"/>
                  </a:moveTo>
                  <a:lnTo>
                    <a:pt x="3869442" y="0"/>
                  </a:lnTo>
                  <a:lnTo>
                    <a:pt x="3869442" y="1259481"/>
                  </a:lnTo>
                  <a:lnTo>
                    <a:pt x="0" y="125948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3869443" cy="131663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919"/>
                </a:lnSpc>
              </a:pPr>
              <a:r>
                <a:rPr lang="en-US" sz="2799" b="true">
                  <a:solidFill>
                    <a:srgbClr val="FFFFFF"/>
                  </a:solidFill>
                  <a:latin typeface="Hussar Bold"/>
                  <a:ea typeface="Hussar Bold"/>
                  <a:cs typeface="Hussar Bold"/>
                  <a:sym typeface="Hussar Bold"/>
                </a:rPr>
                <a:t>START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64490" y="0"/>
            <a:ext cx="1994961" cy="1875750"/>
          </a:xfrm>
          <a:custGeom>
            <a:avLst/>
            <a:gdLst/>
            <a:ahLst/>
            <a:cxnLst/>
            <a:rect r="r" b="b" t="t" l="l"/>
            <a:pathLst>
              <a:path h="1875750" w="1994961">
                <a:moveTo>
                  <a:pt x="0" y="0"/>
                </a:moveTo>
                <a:lnTo>
                  <a:pt x="1994960" y="0"/>
                </a:lnTo>
                <a:lnTo>
                  <a:pt x="1994960" y="1875750"/>
                </a:lnTo>
                <a:lnTo>
                  <a:pt x="0" y="18757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072" r="0" b="-2283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5149713" y="3010639"/>
            <a:ext cx="7988575" cy="1911202"/>
            <a:chOff x="0" y="0"/>
            <a:chExt cx="9181847" cy="219668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181847" cy="2196683"/>
            </a:xfrm>
            <a:custGeom>
              <a:avLst/>
              <a:gdLst/>
              <a:ahLst/>
              <a:cxnLst/>
              <a:rect r="r" b="b" t="t" l="l"/>
              <a:pathLst>
                <a:path h="2196683" w="9181847">
                  <a:moveTo>
                    <a:pt x="0" y="0"/>
                  </a:moveTo>
                  <a:lnTo>
                    <a:pt x="9181847" y="0"/>
                  </a:lnTo>
                  <a:lnTo>
                    <a:pt x="9181847" y="2196683"/>
                  </a:lnTo>
                  <a:lnTo>
                    <a:pt x="0" y="21966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33350"/>
              <a:ext cx="9181847" cy="233003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6439"/>
                </a:lnSpc>
                <a:spcBef>
                  <a:spcPct val="0"/>
                </a:spcBef>
              </a:pPr>
              <a:r>
                <a:rPr lang="en-US" sz="4598">
                  <a:solidFill>
                    <a:srgbClr val="FBFDFD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University System Project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149713" y="4940891"/>
            <a:ext cx="7988575" cy="1101577"/>
            <a:chOff x="0" y="0"/>
            <a:chExt cx="9181847" cy="126612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181847" cy="1266122"/>
            </a:xfrm>
            <a:custGeom>
              <a:avLst/>
              <a:gdLst/>
              <a:ahLst/>
              <a:cxnLst/>
              <a:rect r="r" b="b" t="t" l="l"/>
              <a:pathLst>
                <a:path h="1266122" w="9181847">
                  <a:moveTo>
                    <a:pt x="0" y="0"/>
                  </a:moveTo>
                  <a:lnTo>
                    <a:pt x="9181847" y="0"/>
                  </a:lnTo>
                  <a:lnTo>
                    <a:pt x="9181847" y="1266122"/>
                  </a:lnTo>
                  <a:lnTo>
                    <a:pt x="0" y="12661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33350"/>
              <a:ext cx="9181847" cy="139947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6439"/>
                </a:lnSpc>
                <a:spcBef>
                  <a:spcPct val="0"/>
                </a:spcBef>
              </a:pPr>
              <a:r>
                <a:rPr lang="en-US" sz="4598">
                  <a:solidFill>
                    <a:srgbClr val="FBFDFD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team c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1970" y="1799560"/>
            <a:ext cx="16164060" cy="6687880"/>
          </a:xfrm>
          <a:custGeom>
            <a:avLst/>
            <a:gdLst/>
            <a:ahLst/>
            <a:cxnLst/>
            <a:rect r="r" b="b" t="t" l="l"/>
            <a:pathLst>
              <a:path h="6687880" w="16164060">
                <a:moveTo>
                  <a:pt x="0" y="0"/>
                </a:moveTo>
                <a:lnTo>
                  <a:pt x="16164060" y="0"/>
                </a:lnTo>
                <a:lnTo>
                  <a:pt x="16164060" y="6687880"/>
                </a:lnTo>
                <a:lnTo>
                  <a:pt x="0" y="66878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03" r="0" b="-1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136111" y="2343668"/>
            <a:ext cx="12937519" cy="1478778"/>
            <a:chOff x="0" y="0"/>
            <a:chExt cx="17250025" cy="197170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250026" cy="1971705"/>
            </a:xfrm>
            <a:custGeom>
              <a:avLst/>
              <a:gdLst/>
              <a:ahLst/>
              <a:cxnLst/>
              <a:rect r="r" b="b" t="t" l="l"/>
              <a:pathLst>
                <a:path h="1971705" w="17250026">
                  <a:moveTo>
                    <a:pt x="0" y="0"/>
                  </a:moveTo>
                  <a:lnTo>
                    <a:pt x="17250026" y="0"/>
                  </a:lnTo>
                  <a:lnTo>
                    <a:pt x="17250026" y="1971705"/>
                  </a:lnTo>
                  <a:lnTo>
                    <a:pt x="0" y="19717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66675"/>
              <a:ext cx="17250025" cy="190503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311"/>
                </a:lnSpc>
              </a:pPr>
              <a:r>
                <a:rPr lang="en-US" sz="5107" b="true">
                  <a:solidFill>
                    <a:srgbClr val="FFFFFF"/>
                  </a:solidFill>
                  <a:latin typeface="Hussar Bold"/>
                  <a:ea typeface="Hussar Bold"/>
                  <a:cs typeface="Hussar Bold"/>
                  <a:sym typeface="Hussar Bold"/>
                </a:rPr>
                <a:t>Error Handling &amp; Validation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0215" y="142875"/>
            <a:ext cx="1994961" cy="1122165"/>
          </a:xfrm>
          <a:custGeom>
            <a:avLst/>
            <a:gdLst/>
            <a:ahLst/>
            <a:cxnLst/>
            <a:rect r="r" b="b" t="t" l="l"/>
            <a:pathLst>
              <a:path h="1122165" w="1994961">
                <a:moveTo>
                  <a:pt x="0" y="0"/>
                </a:moveTo>
                <a:lnTo>
                  <a:pt x="1994960" y="0"/>
                </a:lnTo>
                <a:lnTo>
                  <a:pt x="1994960" y="1122165"/>
                </a:lnTo>
                <a:lnTo>
                  <a:pt x="0" y="11221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8888" r="0" b="-38888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994322" y="3803396"/>
            <a:ext cx="10127686" cy="4650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61" indent="-367031" lvl="1">
              <a:lnSpc>
                <a:spcPts val="6120"/>
              </a:lnSpc>
              <a:buFont typeface="Arial"/>
              <a:buChar char="•"/>
            </a:pPr>
            <a:r>
              <a:rPr lang="en-US" b="true" sz="34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Handles invalid i</a:t>
            </a:r>
            <a:r>
              <a:rPr lang="en-US" b="true" sz="34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nputs (e.g., max 7courses,</a:t>
            </a:r>
            <a:r>
              <a:rPr lang="en-US" b="true" sz="34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 l</a:t>
            </a:r>
            <a:r>
              <a:rPr lang="en-US" b="true" sz="34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evel restrictions)</a:t>
            </a:r>
          </a:p>
          <a:p>
            <a:pPr algn="l" marL="734061" indent="-367031" lvl="1">
              <a:lnSpc>
                <a:spcPts val="6120"/>
              </a:lnSpc>
              <a:buFont typeface="Arial"/>
              <a:buChar char="•"/>
            </a:pPr>
            <a:r>
              <a:rPr lang="en-US" b="true" sz="34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Catches file I/O errors</a:t>
            </a:r>
          </a:p>
          <a:p>
            <a:pPr algn="l" marL="734061" indent="-367031" lvl="1">
              <a:lnSpc>
                <a:spcPts val="6120"/>
              </a:lnSpc>
              <a:buFont typeface="Arial"/>
              <a:buChar char="•"/>
            </a:pPr>
            <a:r>
              <a:rPr lang="en-US" b="true" sz="34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Graceful responses for missing or incorrect data</a:t>
            </a:r>
          </a:p>
          <a:p>
            <a:pPr algn="l">
              <a:lnSpc>
                <a:spcPts val="683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1970" y="1799560"/>
            <a:ext cx="16164060" cy="6687880"/>
          </a:xfrm>
          <a:custGeom>
            <a:avLst/>
            <a:gdLst/>
            <a:ahLst/>
            <a:cxnLst/>
            <a:rect r="r" b="b" t="t" l="l"/>
            <a:pathLst>
              <a:path h="6687880" w="16164060">
                <a:moveTo>
                  <a:pt x="0" y="0"/>
                </a:moveTo>
                <a:lnTo>
                  <a:pt x="16164060" y="0"/>
                </a:lnTo>
                <a:lnTo>
                  <a:pt x="16164060" y="6687880"/>
                </a:lnTo>
                <a:lnTo>
                  <a:pt x="0" y="66878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03" r="0" b="-1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136111" y="2343668"/>
            <a:ext cx="12937519" cy="1478778"/>
            <a:chOff x="0" y="0"/>
            <a:chExt cx="17250025" cy="197170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250026" cy="1971705"/>
            </a:xfrm>
            <a:custGeom>
              <a:avLst/>
              <a:gdLst/>
              <a:ahLst/>
              <a:cxnLst/>
              <a:rect r="r" b="b" t="t" l="l"/>
              <a:pathLst>
                <a:path h="1971705" w="17250026">
                  <a:moveTo>
                    <a:pt x="0" y="0"/>
                  </a:moveTo>
                  <a:lnTo>
                    <a:pt x="17250026" y="0"/>
                  </a:lnTo>
                  <a:lnTo>
                    <a:pt x="17250026" y="1971705"/>
                  </a:lnTo>
                  <a:lnTo>
                    <a:pt x="0" y="19717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95250"/>
              <a:ext cx="17250025" cy="187645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558"/>
                </a:lnSpc>
              </a:pPr>
              <a:r>
                <a:rPr lang="en-US" sz="6306" b="true">
                  <a:solidFill>
                    <a:srgbClr val="FFFFFF"/>
                  </a:solidFill>
                  <a:latin typeface="Hussar Bold"/>
                  <a:ea typeface="Hussar Bold"/>
                  <a:cs typeface="Hussar Bold"/>
                  <a:sym typeface="Hussar Bold"/>
                </a:rPr>
                <a:t>Testing &amp; Mock Data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0215" y="142875"/>
            <a:ext cx="1994961" cy="1122165"/>
          </a:xfrm>
          <a:custGeom>
            <a:avLst/>
            <a:gdLst/>
            <a:ahLst/>
            <a:cxnLst/>
            <a:rect r="r" b="b" t="t" l="l"/>
            <a:pathLst>
              <a:path h="1122165" w="1994961">
                <a:moveTo>
                  <a:pt x="0" y="0"/>
                </a:moveTo>
                <a:lnTo>
                  <a:pt x="1994960" y="0"/>
                </a:lnTo>
                <a:lnTo>
                  <a:pt x="1994960" y="1122165"/>
                </a:lnTo>
                <a:lnTo>
                  <a:pt x="0" y="11221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8888" r="0" b="-38888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994322" y="3717671"/>
            <a:ext cx="10127686" cy="4421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61" indent="-367031" lvl="1">
              <a:lnSpc>
                <a:spcPts val="7038"/>
              </a:lnSpc>
              <a:buFont typeface="Arial"/>
              <a:buChar char="•"/>
            </a:pPr>
            <a:r>
              <a:rPr lang="en-US" b="true" sz="34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Unit tes</a:t>
            </a:r>
            <a:r>
              <a:rPr lang="en-US" b="true" sz="34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ts for major</a:t>
            </a:r>
            <a:r>
              <a:rPr lang="en-US" b="true" sz="34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 fun</a:t>
            </a:r>
            <a:r>
              <a:rPr lang="en-US" b="true" sz="34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ctions</a:t>
            </a:r>
          </a:p>
          <a:p>
            <a:pPr algn="l" marL="734061" indent="-367031" lvl="1">
              <a:lnSpc>
                <a:spcPts val="7038"/>
              </a:lnSpc>
              <a:buFont typeface="Arial"/>
              <a:buChar char="•"/>
            </a:pPr>
            <a:r>
              <a:rPr lang="en-US" b="true" sz="34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Mock d</a:t>
            </a:r>
            <a:r>
              <a:rPr lang="en-US" b="true" sz="34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ata to simulate real scenarios</a:t>
            </a:r>
          </a:p>
          <a:p>
            <a:pPr algn="l" marL="734061" indent="-367031" lvl="1">
              <a:lnSpc>
                <a:spcPts val="7038"/>
              </a:lnSpc>
              <a:buFont typeface="Arial"/>
              <a:buChar char="•"/>
            </a:pPr>
            <a:r>
              <a:rPr lang="en-US" b="true" sz="34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Ens</a:t>
            </a:r>
            <a:r>
              <a:rPr lang="en-US" b="true" sz="34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ures system reliability and correctness</a:t>
            </a:r>
          </a:p>
          <a:p>
            <a:pPr algn="l">
              <a:lnSpc>
                <a:spcPts val="7865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1970" y="1799560"/>
            <a:ext cx="16164060" cy="6687880"/>
          </a:xfrm>
          <a:custGeom>
            <a:avLst/>
            <a:gdLst/>
            <a:ahLst/>
            <a:cxnLst/>
            <a:rect r="r" b="b" t="t" l="l"/>
            <a:pathLst>
              <a:path h="6687880" w="16164060">
                <a:moveTo>
                  <a:pt x="0" y="0"/>
                </a:moveTo>
                <a:lnTo>
                  <a:pt x="16164060" y="0"/>
                </a:lnTo>
                <a:lnTo>
                  <a:pt x="16164060" y="6687880"/>
                </a:lnTo>
                <a:lnTo>
                  <a:pt x="0" y="66878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03" r="0" b="-1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136111" y="2343668"/>
            <a:ext cx="12937519" cy="1478778"/>
            <a:chOff x="0" y="0"/>
            <a:chExt cx="17250025" cy="197170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250026" cy="1971705"/>
            </a:xfrm>
            <a:custGeom>
              <a:avLst/>
              <a:gdLst/>
              <a:ahLst/>
              <a:cxnLst/>
              <a:rect r="r" b="b" t="t" l="l"/>
              <a:pathLst>
                <a:path h="1971705" w="17250026">
                  <a:moveTo>
                    <a:pt x="0" y="0"/>
                  </a:moveTo>
                  <a:lnTo>
                    <a:pt x="17250026" y="0"/>
                  </a:lnTo>
                  <a:lnTo>
                    <a:pt x="17250026" y="1971705"/>
                  </a:lnTo>
                  <a:lnTo>
                    <a:pt x="0" y="19717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85725"/>
              <a:ext cx="17250025" cy="188598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351"/>
                </a:lnSpc>
              </a:pPr>
              <a:r>
                <a:rPr lang="en-US" sz="6107" b="true">
                  <a:solidFill>
                    <a:srgbClr val="FFFFFF"/>
                  </a:solidFill>
                  <a:latin typeface="Hussar Bold"/>
                  <a:ea typeface="Hussar Bold"/>
                  <a:cs typeface="Hussar Bold"/>
                  <a:sym typeface="Hussar Bold"/>
                </a:rPr>
                <a:t>How to Run the Project?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0215" y="142875"/>
            <a:ext cx="1994961" cy="1122165"/>
          </a:xfrm>
          <a:custGeom>
            <a:avLst/>
            <a:gdLst/>
            <a:ahLst/>
            <a:cxnLst/>
            <a:rect r="r" b="b" t="t" l="l"/>
            <a:pathLst>
              <a:path h="1122165" w="1994961">
                <a:moveTo>
                  <a:pt x="0" y="0"/>
                </a:moveTo>
                <a:lnTo>
                  <a:pt x="1994960" y="0"/>
                </a:lnTo>
                <a:lnTo>
                  <a:pt x="1994960" y="1122165"/>
                </a:lnTo>
                <a:lnTo>
                  <a:pt x="0" y="11221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8888" r="0" b="-38888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994322" y="3527171"/>
            <a:ext cx="10162991" cy="5307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61" indent="-367031" lvl="1">
              <a:lnSpc>
                <a:spcPts val="7038"/>
              </a:lnSpc>
              <a:buFont typeface="Arial"/>
              <a:buChar char="•"/>
            </a:pPr>
            <a:r>
              <a:rPr lang="en-US" b="true" sz="34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Clone GitHub repo</a:t>
            </a:r>
          </a:p>
          <a:p>
            <a:pPr algn="l" marL="734061" indent="-367031" lvl="1">
              <a:lnSpc>
                <a:spcPts val="7038"/>
              </a:lnSpc>
              <a:buFont typeface="Arial"/>
              <a:buChar char="•"/>
            </a:pPr>
            <a:r>
              <a:rPr lang="en-US" b="true" sz="34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Ins</a:t>
            </a:r>
            <a:r>
              <a:rPr lang="en-US" b="true" sz="34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tall</a:t>
            </a:r>
            <a:r>
              <a:rPr lang="en-US" b="true" sz="34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 dependen</a:t>
            </a:r>
            <a:r>
              <a:rPr lang="en-US" b="true" sz="34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cies</a:t>
            </a:r>
          </a:p>
          <a:p>
            <a:pPr algn="l" marL="734061" indent="-367031" lvl="1">
              <a:lnSpc>
                <a:spcPts val="7038"/>
              </a:lnSpc>
              <a:buFont typeface="Arial"/>
              <a:buChar char="•"/>
            </a:pPr>
            <a:r>
              <a:rPr lang="en-US" b="true" sz="34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Run m</a:t>
            </a:r>
            <a:r>
              <a:rPr lang="en-US" b="true" sz="34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ain.py</a:t>
            </a:r>
          </a:p>
          <a:p>
            <a:pPr algn="l" marL="734061" indent="-367031" lvl="1">
              <a:lnSpc>
                <a:spcPts val="7038"/>
              </a:lnSpc>
              <a:buFont typeface="Arial"/>
              <a:buChar char="•"/>
            </a:pPr>
            <a:r>
              <a:rPr lang="en-US" b="true" sz="34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Use CLI to interact (asstudent /professor /admin)</a:t>
            </a:r>
          </a:p>
          <a:p>
            <a:pPr algn="l">
              <a:lnSpc>
                <a:spcPts val="7865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1970" y="1799560"/>
            <a:ext cx="16164060" cy="6687880"/>
          </a:xfrm>
          <a:custGeom>
            <a:avLst/>
            <a:gdLst/>
            <a:ahLst/>
            <a:cxnLst/>
            <a:rect r="r" b="b" t="t" l="l"/>
            <a:pathLst>
              <a:path h="6687880" w="16164060">
                <a:moveTo>
                  <a:pt x="0" y="0"/>
                </a:moveTo>
                <a:lnTo>
                  <a:pt x="16164060" y="0"/>
                </a:lnTo>
                <a:lnTo>
                  <a:pt x="16164060" y="6687880"/>
                </a:lnTo>
                <a:lnTo>
                  <a:pt x="0" y="66878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03" r="0" b="-1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136111" y="2343668"/>
            <a:ext cx="12937519" cy="1478778"/>
            <a:chOff x="0" y="0"/>
            <a:chExt cx="17250025" cy="197170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250026" cy="1971705"/>
            </a:xfrm>
            <a:custGeom>
              <a:avLst/>
              <a:gdLst/>
              <a:ahLst/>
              <a:cxnLst/>
              <a:rect r="r" b="b" t="t" l="l"/>
              <a:pathLst>
                <a:path h="1971705" w="17250026">
                  <a:moveTo>
                    <a:pt x="0" y="0"/>
                  </a:moveTo>
                  <a:lnTo>
                    <a:pt x="17250026" y="0"/>
                  </a:lnTo>
                  <a:lnTo>
                    <a:pt x="17250026" y="1971705"/>
                  </a:lnTo>
                  <a:lnTo>
                    <a:pt x="0" y="19717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85725"/>
              <a:ext cx="17250025" cy="188598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351"/>
                </a:lnSpc>
              </a:pPr>
              <a:r>
                <a:rPr lang="en-US" sz="6107" b="true">
                  <a:solidFill>
                    <a:srgbClr val="FFFFFF"/>
                  </a:solidFill>
                  <a:latin typeface="Hussar Bold"/>
                  <a:ea typeface="Hussar Bold"/>
                  <a:cs typeface="Hussar Bold"/>
                  <a:sym typeface="Hussar Bold"/>
                </a:rPr>
                <a:t>Challenges Faced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0215" y="142875"/>
            <a:ext cx="1994961" cy="1122165"/>
          </a:xfrm>
          <a:custGeom>
            <a:avLst/>
            <a:gdLst/>
            <a:ahLst/>
            <a:cxnLst/>
            <a:rect r="r" b="b" t="t" l="l"/>
            <a:pathLst>
              <a:path h="1122165" w="1994961">
                <a:moveTo>
                  <a:pt x="0" y="0"/>
                </a:moveTo>
                <a:lnTo>
                  <a:pt x="1994960" y="0"/>
                </a:lnTo>
                <a:lnTo>
                  <a:pt x="1994960" y="1122165"/>
                </a:lnTo>
                <a:lnTo>
                  <a:pt x="0" y="11221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8888" r="0" b="-38888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994322" y="3660521"/>
            <a:ext cx="10162991" cy="5023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61" indent="-367031" lvl="1">
              <a:lnSpc>
                <a:spcPts val="5678"/>
              </a:lnSpc>
              <a:buFont typeface="Arial"/>
              <a:buChar char="•"/>
            </a:pPr>
            <a:r>
              <a:rPr lang="en-US" b="true" sz="34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Maintaining clean code</a:t>
            </a:r>
          </a:p>
          <a:p>
            <a:pPr algn="l" marL="734061" indent="-367031" lvl="1">
              <a:lnSpc>
                <a:spcPts val="5678"/>
              </a:lnSpc>
              <a:buFont typeface="Arial"/>
              <a:buChar char="•"/>
            </a:pPr>
            <a:r>
              <a:rPr lang="en-US" b="true" sz="34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Organizing class structure</a:t>
            </a:r>
          </a:p>
          <a:p>
            <a:pPr algn="l" marL="734061" indent="-367031" lvl="1">
              <a:lnSpc>
                <a:spcPts val="5678"/>
              </a:lnSpc>
              <a:buFont typeface="Arial"/>
              <a:buChar char="•"/>
            </a:pPr>
            <a:r>
              <a:rPr lang="en-US" b="true" sz="34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E</a:t>
            </a:r>
            <a:r>
              <a:rPr lang="en-US" b="true" sz="34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nsuring</a:t>
            </a:r>
            <a:r>
              <a:rPr lang="en-US" b="true" sz="34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 persistence and corre</a:t>
            </a:r>
            <a:r>
              <a:rPr lang="en-US" b="true" sz="34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ct GPA logic</a:t>
            </a:r>
          </a:p>
          <a:p>
            <a:pPr algn="l" marL="734061" indent="-367031" lvl="1">
              <a:lnSpc>
                <a:spcPts val="5678"/>
              </a:lnSpc>
              <a:buFont typeface="Arial"/>
              <a:buChar char="•"/>
            </a:pPr>
            <a:r>
              <a:rPr lang="en-US" b="true" sz="34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Solutions: modul</a:t>
            </a:r>
            <a:r>
              <a:rPr lang="en-US" b="true" sz="34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arization, consistent testing, team coordination</a:t>
            </a:r>
          </a:p>
          <a:p>
            <a:pPr algn="l">
              <a:lnSpc>
                <a:spcPts val="6345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1970" y="1799560"/>
            <a:ext cx="16164060" cy="6687880"/>
          </a:xfrm>
          <a:custGeom>
            <a:avLst/>
            <a:gdLst/>
            <a:ahLst/>
            <a:cxnLst/>
            <a:rect r="r" b="b" t="t" l="l"/>
            <a:pathLst>
              <a:path h="6687880" w="16164060">
                <a:moveTo>
                  <a:pt x="0" y="0"/>
                </a:moveTo>
                <a:lnTo>
                  <a:pt x="16164060" y="0"/>
                </a:lnTo>
                <a:lnTo>
                  <a:pt x="16164060" y="6687880"/>
                </a:lnTo>
                <a:lnTo>
                  <a:pt x="0" y="66878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03" r="0" b="-1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136111" y="2343668"/>
            <a:ext cx="12937519" cy="1478778"/>
            <a:chOff x="0" y="0"/>
            <a:chExt cx="17250025" cy="197170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250026" cy="1971705"/>
            </a:xfrm>
            <a:custGeom>
              <a:avLst/>
              <a:gdLst/>
              <a:ahLst/>
              <a:cxnLst/>
              <a:rect r="r" b="b" t="t" l="l"/>
              <a:pathLst>
                <a:path h="1971705" w="17250026">
                  <a:moveTo>
                    <a:pt x="0" y="0"/>
                  </a:moveTo>
                  <a:lnTo>
                    <a:pt x="17250026" y="0"/>
                  </a:lnTo>
                  <a:lnTo>
                    <a:pt x="17250026" y="1971705"/>
                  </a:lnTo>
                  <a:lnTo>
                    <a:pt x="0" y="19717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85725"/>
              <a:ext cx="17250025" cy="188598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351"/>
                </a:lnSpc>
              </a:pPr>
              <a:r>
                <a:rPr lang="en-US" sz="6107" b="true">
                  <a:solidFill>
                    <a:srgbClr val="FFFFFF"/>
                  </a:solidFill>
                  <a:latin typeface="Hussar Bold"/>
                  <a:ea typeface="Hussar Bold"/>
                  <a:cs typeface="Hussar Bold"/>
                  <a:sym typeface="Hussar Bold"/>
                </a:rPr>
                <a:t>Conclusion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0215" y="142875"/>
            <a:ext cx="1994961" cy="1122165"/>
          </a:xfrm>
          <a:custGeom>
            <a:avLst/>
            <a:gdLst/>
            <a:ahLst/>
            <a:cxnLst/>
            <a:rect r="r" b="b" t="t" l="l"/>
            <a:pathLst>
              <a:path h="1122165" w="1994961">
                <a:moveTo>
                  <a:pt x="0" y="0"/>
                </a:moveTo>
                <a:lnTo>
                  <a:pt x="1994960" y="0"/>
                </a:lnTo>
                <a:lnTo>
                  <a:pt x="1994960" y="1122165"/>
                </a:lnTo>
                <a:lnTo>
                  <a:pt x="0" y="11221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8888" r="0" b="-38888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994322" y="3612896"/>
            <a:ext cx="10162991" cy="4693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61" indent="-367031" lvl="1">
              <a:lnSpc>
                <a:spcPts val="6154"/>
              </a:lnSpc>
              <a:buFont typeface="Arial"/>
              <a:buChar char="•"/>
            </a:pPr>
            <a:r>
              <a:rPr lang="en-US" b="true" sz="34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System achieves goal: simple university management</a:t>
            </a:r>
          </a:p>
          <a:p>
            <a:pPr algn="l" marL="734061" indent="-367031" lvl="1">
              <a:lnSpc>
                <a:spcPts val="6154"/>
              </a:lnSpc>
              <a:buFont typeface="Arial"/>
              <a:buChar char="•"/>
            </a:pPr>
            <a:r>
              <a:rPr lang="en-US" b="true" sz="34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Scalable, testable, and us</a:t>
            </a:r>
            <a:r>
              <a:rPr lang="en-US" b="true" sz="34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er-friendly</a:t>
            </a:r>
          </a:p>
          <a:p>
            <a:pPr algn="l" marL="734061" indent="-367031" lvl="1">
              <a:lnSpc>
                <a:spcPts val="6154"/>
              </a:lnSpc>
              <a:buFont typeface="Arial"/>
              <a:buChar char="•"/>
            </a:pPr>
            <a:r>
              <a:rPr lang="en-US" b="true" sz="34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Learned teamwork,</a:t>
            </a:r>
            <a:r>
              <a:rPr lang="en-US" b="true" sz="34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 Gi</a:t>
            </a:r>
            <a:r>
              <a:rPr lang="en-US" b="true" sz="34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t coll</a:t>
            </a:r>
            <a:r>
              <a:rPr lang="en-US" b="true" sz="34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aboration, OOP, and CLI design</a:t>
            </a:r>
          </a:p>
          <a:p>
            <a:pPr algn="l">
              <a:lnSpc>
                <a:spcPts val="6877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1970" y="1799560"/>
            <a:ext cx="16164060" cy="6687880"/>
          </a:xfrm>
          <a:custGeom>
            <a:avLst/>
            <a:gdLst/>
            <a:ahLst/>
            <a:cxnLst/>
            <a:rect r="r" b="b" t="t" l="l"/>
            <a:pathLst>
              <a:path h="6687880" w="16164060">
                <a:moveTo>
                  <a:pt x="0" y="0"/>
                </a:moveTo>
                <a:lnTo>
                  <a:pt x="16164060" y="0"/>
                </a:lnTo>
                <a:lnTo>
                  <a:pt x="16164060" y="6687880"/>
                </a:lnTo>
                <a:lnTo>
                  <a:pt x="0" y="66878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03" r="0" b="-1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381777" y="3397385"/>
            <a:ext cx="5497379" cy="2269235"/>
            <a:chOff x="0" y="0"/>
            <a:chExt cx="4919793" cy="203081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19793" cy="2030816"/>
            </a:xfrm>
            <a:custGeom>
              <a:avLst/>
              <a:gdLst/>
              <a:ahLst/>
              <a:cxnLst/>
              <a:rect r="r" b="b" t="t" l="l"/>
              <a:pathLst>
                <a:path h="2030816" w="4919793">
                  <a:moveTo>
                    <a:pt x="0" y="0"/>
                  </a:moveTo>
                  <a:lnTo>
                    <a:pt x="4919793" y="0"/>
                  </a:lnTo>
                  <a:lnTo>
                    <a:pt x="4919793" y="2030816"/>
                  </a:lnTo>
                  <a:lnTo>
                    <a:pt x="0" y="20308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00025"/>
              <a:ext cx="4919793" cy="223084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14001"/>
                </a:lnSpc>
              </a:pPr>
              <a:r>
                <a:rPr lang="en-US" sz="9999" b="true">
                  <a:solidFill>
                    <a:srgbClr val="007377"/>
                  </a:solidFill>
                  <a:latin typeface="Hussar Bold"/>
                  <a:ea typeface="Hussar Bold"/>
                  <a:cs typeface="Hussar Bold"/>
                  <a:sym typeface="Hussar Bold"/>
                </a:rPr>
                <a:t>G</a:t>
              </a:r>
              <a:r>
                <a:rPr lang="en-US" sz="9999" b="true">
                  <a:solidFill>
                    <a:srgbClr val="F08114"/>
                  </a:solidFill>
                  <a:latin typeface="Hussar Bold"/>
                  <a:ea typeface="Hussar Bold"/>
                  <a:cs typeface="Hussar Bold"/>
                  <a:sym typeface="Hussar Bold"/>
                </a:rPr>
                <a:t>G!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123168" y="5666619"/>
            <a:ext cx="6041665" cy="1222996"/>
            <a:chOff x="0" y="0"/>
            <a:chExt cx="5406893" cy="109450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406894" cy="1094501"/>
            </a:xfrm>
            <a:custGeom>
              <a:avLst/>
              <a:gdLst/>
              <a:ahLst/>
              <a:cxnLst/>
              <a:rect r="r" b="b" t="t" l="l"/>
              <a:pathLst>
                <a:path h="1094501" w="5406894">
                  <a:moveTo>
                    <a:pt x="0" y="0"/>
                  </a:moveTo>
                  <a:lnTo>
                    <a:pt x="5406894" y="0"/>
                  </a:lnTo>
                  <a:lnTo>
                    <a:pt x="5406894" y="1094501"/>
                  </a:lnTo>
                  <a:lnTo>
                    <a:pt x="0" y="109450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5406893" cy="119927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001"/>
                </a:lnSpc>
              </a:pPr>
              <a:r>
                <a:rPr lang="en-US" sz="5000" b="true">
                  <a:solidFill>
                    <a:srgbClr val="007377"/>
                  </a:solidFill>
                  <a:latin typeface="Hussar Bold"/>
                  <a:ea typeface="Hussar Bold"/>
                  <a:cs typeface="Hussar Bold"/>
                  <a:sym typeface="Hussar Bold"/>
                </a:rPr>
                <a:t>Winner</a:t>
              </a:r>
              <a:r>
                <a:rPr lang="en-US" sz="5000" b="true">
                  <a:solidFill>
                    <a:srgbClr val="FFFFFF"/>
                  </a:solidFill>
                  <a:latin typeface="Hussar Bold"/>
                  <a:ea typeface="Hussar Bold"/>
                  <a:cs typeface="Hussar Bold"/>
                  <a:sym typeface="Hussar Bold"/>
                </a:rPr>
                <a:t> </a:t>
              </a:r>
              <a:r>
                <a:rPr lang="en-US" sz="5000" b="true">
                  <a:solidFill>
                    <a:srgbClr val="F08114"/>
                  </a:solidFill>
                  <a:latin typeface="Hussar Bold"/>
                  <a:ea typeface="Hussar Bold"/>
                  <a:cs typeface="Hussar Bold"/>
                  <a:sym typeface="Hussar Bold"/>
                </a:rPr>
                <a:t>Winner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50215" y="142875"/>
            <a:ext cx="1994961" cy="1122165"/>
          </a:xfrm>
          <a:custGeom>
            <a:avLst/>
            <a:gdLst/>
            <a:ahLst/>
            <a:cxnLst/>
            <a:rect r="r" b="b" t="t" l="l"/>
            <a:pathLst>
              <a:path h="1122165" w="1994961">
                <a:moveTo>
                  <a:pt x="0" y="0"/>
                </a:moveTo>
                <a:lnTo>
                  <a:pt x="1994960" y="0"/>
                </a:lnTo>
                <a:lnTo>
                  <a:pt x="1994960" y="1122165"/>
                </a:lnTo>
                <a:lnTo>
                  <a:pt x="0" y="11221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8888" r="0" b="-38888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1970" y="1799560"/>
            <a:ext cx="16164060" cy="6687880"/>
          </a:xfrm>
          <a:custGeom>
            <a:avLst/>
            <a:gdLst/>
            <a:ahLst/>
            <a:cxnLst/>
            <a:rect r="r" b="b" t="t" l="l"/>
            <a:pathLst>
              <a:path h="6687880" w="16164060">
                <a:moveTo>
                  <a:pt x="0" y="0"/>
                </a:moveTo>
                <a:lnTo>
                  <a:pt x="16164060" y="0"/>
                </a:lnTo>
                <a:lnTo>
                  <a:pt x="16164060" y="6687880"/>
                </a:lnTo>
                <a:lnTo>
                  <a:pt x="0" y="66878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03" r="0" b="-1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123168" y="4532002"/>
            <a:ext cx="6041665" cy="1222996"/>
            <a:chOff x="0" y="0"/>
            <a:chExt cx="5406893" cy="109450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406894" cy="1094501"/>
            </a:xfrm>
            <a:custGeom>
              <a:avLst/>
              <a:gdLst/>
              <a:ahLst/>
              <a:cxnLst/>
              <a:rect r="r" b="b" t="t" l="l"/>
              <a:pathLst>
                <a:path h="1094501" w="5406894">
                  <a:moveTo>
                    <a:pt x="0" y="0"/>
                  </a:moveTo>
                  <a:lnTo>
                    <a:pt x="5406894" y="0"/>
                  </a:lnTo>
                  <a:lnTo>
                    <a:pt x="5406894" y="1094501"/>
                  </a:lnTo>
                  <a:lnTo>
                    <a:pt x="0" y="1094501"/>
                  </a:lnTo>
                  <a:close/>
                </a:path>
              </a:pathLst>
            </a:custGeom>
            <a:solidFill>
              <a:srgbClr val="007377">
                <a:alpha val="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104775"/>
              <a:ext cx="5406893" cy="119927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7001"/>
                </a:lnSpc>
                <a:spcBef>
                  <a:spcPct val="0"/>
                </a:spcBef>
              </a:pPr>
              <a:r>
                <a:rPr lang="en-US" b="true" sz="5000" strike="noStrike" u="none">
                  <a:solidFill>
                    <a:srgbClr val="F08114"/>
                  </a:solidFill>
                  <a:latin typeface="Hussar Bold"/>
                  <a:ea typeface="Hussar Bold"/>
                  <a:cs typeface="Hussar Bold"/>
                  <a:sym typeface="Hussar Bold"/>
                </a:rPr>
                <a:t>Any questions?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0215" y="142875"/>
            <a:ext cx="1994961" cy="1122165"/>
          </a:xfrm>
          <a:custGeom>
            <a:avLst/>
            <a:gdLst/>
            <a:ahLst/>
            <a:cxnLst/>
            <a:rect r="r" b="b" t="t" l="l"/>
            <a:pathLst>
              <a:path h="1122165" w="1994961">
                <a:moveTo>
                  <a:pt x="0" y="0"/>
                </a:moveTo>
                <a:lnTo>
                  <a:pt x="1994960" y="0"/>
                </a:lnTo>
                <a:lnTo>
                  <a:pt x="1994960" y="1122165"/>
                </a:lnTo>
                <a:lnTo>
                  <a:pt x="0" y="11221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8888" r="0" b="-38888"/>
            </a:stretch>
          </a:blipFill>
        </p:spPr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4993053" y="4327200"/>
            <a:ext cx="1326199" cy="11140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39828" y="1856345"/>
            <a:ext cx="16164060" cy="6687880"/>
          </a:xfrm>
          <a:custGeom>
            <a:avLst/>
            <a:gdLst/>
            <a:ahLst/>
            <a:cxnLst/>
            <a:rect r="r" b="b" t="t" l="l"/>
            <a:pathLst>
              <a:path h="6687880" w="16164060">
                <a:moveTo>
                  <a:pt x="0" y="0"/>
                </a:moveTo>
                <a:lnTo>
                  <a:pt x="16164060" y="0"/>
                </a:lnTo>
                <a:lnTo>
                  <a:pt x="16164060" y="6687880"/>
                </a:lnTo>
                <a:lnTo>
                  <a:pt x="0" y="66878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03" r="0" b="-1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247058" y="2517106"/>
            <a:ext cx="7418826" cy="1101577"/>
            <a:chOff x="0" y="0"/>
            <a:chExt cx="8526994" cy="126612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526994" cy="1266122"/>
            </a:xfrm>
            <a:custGeom>
              <a:avLst/>
              <a:gdLst/>
              <a:ahLst/>
              <a:cxnLst/>
              <a:rect r="r" b="b" t="t" l="l"/>
              <a:pathLst>
                <a:path h="1266122" w="8526994">
                  <a:moveTo>
                    <a:pt x="0" y="0"/>
                  </a:moveTo>
                  <a:lnTo>
                    <a:pt x="8526994" y="0"/>
                  </a:lnTo>
                  <a:lnTo>
                    <a:pt x="8526994" y="1266122"/>
                  </a:lnTo>
                  <a:lnTo>
                    <a:pt x="0" y="12661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133350"/>
              <a:ext cx="8526994" cy="139947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6439"/>
                </a:lnSpc>
                <a:spcBef>
                  <a:spcPct val="0"/>
                </a:spcBef>
              </a:pPr>
              <a:r>
                <a:rPr lang="en-US" sz="4598">
                  <a:solidFill>
                    <a:srgbClr val="FBFDFD"/>
                  </a:solidFill>
                  <a:latin typeface="Arcade Gamer"/>
                  <a:ea typeface="Arcade Gamer"/>
                  <a:cs typeface="Arcade Gamer"/>
                  <a:sym typeface="Arcade Gamer"/>
                </a:rPr>
                <a:t>Our CHILLI team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267473" y="7189730"/>
            <a:ext cx="2758722" cy="457200"/>
            <a:chOff x="0" y="0"/>
            <a:chExt cx="3678296" cy="609600"/>
          </a:xfrm>
        </p:grpSpPr>
        <p:sp>
          <p:nvSpPr>
            <p:cNvPr name="Freeform 7" id="7" descr="pixelated green arrow pointing to the left"/>
            <p:cNvSpPr/>
            <p:nvPr/>
          </p:nvSpPr>
          <p:spPr>
            <a:xfrm flipH="true" flipV="false" rot="0">
              <a:off x="0" y="85714"/>
              <a:ext cx="469775" cy="438172"/>
            </a:xfrm>
            <a:custGeom>
              <a:avLst/>
              <a:gdLst/>
              <a:ahLst/>
              <a:cxnLst/>
              <a:rect r="r" b="b" t="t" l="l"/>
              <a:pathLst>
                <a:path h="438172" w="469775">
                  <a:moveTo>
                    <a:pt x="469775" y="0"/>
                  </a:moveTo>
                  <a:lnTo>
                    <a:pt x="0" y="0"/>
                  </a:lnTo>
                  <a:lnTo>
                    <a:pt x="0" y="438172"/>
                  </a:lnTo>
                  <a:lnTo>
                    <a:pt x="469775" y="438172"/>
                  </a:lnTo>
                  <a:lnTo>
                    <a:pt x="469775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789325" y="-66675"/>
              <a:ext cx="2888970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true">
                  <a:solidFill>
                    <a:srgbClr val="FFFFFF"/>
                  </a:solidFill>
                  <a:latin typeface="Disket Mono Bold"/>
                  <a:ea typeface="Disket Mono Bold"/>
                  <a:cs typeface="Disket Mono Bold"/>
                  <a:sym typeface="Disket Mono Bold"/>
                </a:rPr>
                <a:t>Let’s GO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446070" y="4057519"/>
            <a:ext cx="2286445" cy="642271"/>
            <a:chOff x="0" y="0"/>
            <a:chExt cx="2699445" cy="75828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699445" cy="758284"/>
            </a:xfrm>
            <a:custGeom>
              <a:avLst/>
              <a:gdLst/>
              <a:ahLst/>
              <a:cxnLst/>
              <a:rect r="r" b="b" t="t" l="l"/>
              <a:pathLst>
                <a:path h="758284" w="2699445">
                  <a:moveTo>
                    <a:pt x="0" y="0"/>
                  </a:moveTo>
                  <a:lnTo>
                    <a:pt x="2699445" y="0"/>
                  </a:lnTo>
                  <a:lnTo>
                    <a:pt x="2699445" y="758284"/>
                  </a:lnTo>
                  <a:lnTo>
                    <a:pt x="0" y="7582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19050"/>
              <a:ext cx="2699445" cy="73923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911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963273" y="4008986"/>
            <a:ext cx="7216916" cy="3770392"/>
            <a:chOff x="0" y="0"/>
            <a:chExt cx="6046654" cy="315900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046653" cy="3159002"/>
            </a:xfrm>
            <a:custGeom>
              <a:avLst/>
              <a:gdLst/>
              <a:ahLst/>
              <a:cxnLst/>
              <a:rect r="r" b="b" t="t" l="l"/>
              <a:pathLst>
                <a:path h="3159002" w="6046653">
                  <a:moveTo>
                    <a:pt x="0" y="0"/>
                  </a:moveTo>
                  <a:lnTo>
                    <a:pt x="6046653" y="0"/>
                  </a:lnTo>
                  <a:lnTo>
                    <a:pt x="6046653" y="3159002"/>
                  </a:lnTo>
                  <a:lnTo>
                    <a:pt x="0" y="3159002"/>
                  </a:lnTo>
                  <a:close/>
                </a:path>
              </a:pathLst>
            </a:custGeom>
            <a:solidFill>
              <a:srgbClr val="F08114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0"/>
              <a:ext cx="6046654" cy="344475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7830"/>
                </a:lnSpc>
              </a:pPr>
              <a:r>
                <a:rPr lang="en-US" sz="4099" b="true">
                  <a:solidFill>
                    <a:srgbClr val="FBFDFD"/>
                  </a:solidFill>
                  <a:latin typeface="Disket Mono Bold"/>
                  <a:ea typeface="Disket Mono Bold"/>
                  <a:cs typeface="Disket Mono Bold"/>
                  <a:sym typeface="Disket Mono Bold"/>
                </a:rPr>
                <a:t>Moataz rafek</a:t>
              </a:r>
            </a:p>
            <a:p>
              <a:pPr algn="l">
                <a:lnSpc>
                  <a:spcPts val="7830"/>
                </a:lnSpc>
              </a:pPr>
              <a:r>
                <a:rPr lang="en-US" sz="4099" b="true">
                  <a:solidFill>
                    <a:srgbClr val="FBFDFD"/>
                  </a:solidFill>
                  <a:latin typeface="Disket Mono Bold"/>
                  <a:ea typeface="Disket Mono Bold"/>
                  <a:cs typeface="Disket Mono Bold"/>
                  <a:sym typeface="Disket Mono Bold"/>
                </a:rPr>
                <a:t>nadeen elhady </a:t>
              </a:r>
            </a:p>
            <a:p>
              <a:pPr algn="l">
                <a:lnSpc>
                  <a:spcPts val="7830"/>
                </a:lnSpc>
              </a:pPr>
              <a:r>
                <a:rPr lang="en-US" b="true" sz="4099">
                  <a:solidFill>
                    <a:srgbClr val="FBFDFD"/>
                  </a:solidFill>
                  <a:latin typeface="Disket Mono Bold"/>
                  <a:ea typeface="Disket Mono Bold"/>
                  <a:cs typeface="Disket Mono Bold"/>
                  <a:sym typeface="Disket Mono Bold"/>
                </a:rPr>
                <a:t>awwab khalil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50215" y="142875"/>
            <a:ext cx="1994961" cy="1122165"/>
          </a:xfrm>
          <a:custGeom>
            <a:avLst/>
            <a:gdLst/>
            <a:ahLst/>
            <a:cxnLst/>
            <a:rect r="r" b="b" t="t" l="l"/>
            <a:pathLst>
              <a:path h="1122165" w="1994961">
                <a:moveTo>
                  <a:pt x="0" y="0"/>
                </a:moveTo>
                <a:lnTo>
                  <a:pt x="1994960" y="0"/>
                </a:lnTo>
                <a:lnTo>
                  <a:pt x="1994960" y="1122165"/>
                </a:lnTo>
                <a:lnTo>
                  <a:pt x="0" y="112216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38888" r="0" b="-38888"/>
            </a:stretch>
          </a:blipFill>
        </p:spPr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4096356" y="3895441"/>
            <a:ext cx="609742" cy="1219484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9503220" y="3933176"/>
            <a:ext cx="609742" cy="1219484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4096356" y="4817436"/>
            <a:ext cx="609742" cy="1219484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9808091" y="5970245"/>
            <a:ext cx="609742" cy="1219484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2056142" y="4876658"/>
            <a:ext cx="609742" cy="1219484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4096356" y="5894181"/>
            <a:ext cx="609742" cy="12194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1970" y="1799560"/>
            <a:ext cx="16164060" cy="6687880"/>
          </a:xfrm>
          <a:custGeom>
            <a:avLst/>
            <a:gdLst/>
            <a:ahLst/>
            <a:cxnLst/>
            <a:rect r="r" b="b" t="t" l="l"/>
            <a:pathLst>
              <a:path h="6687880" w="16164060">
                <a:moveTo>
                  <a:pt x="0" y="0"/>
                </a:moveTo>
                <a:lnTo>
                  <a:pt x="16164060" y="0"/>
                </a:lnTo>
                <a:lnTo>
                  <a:pt x="16164060" y="6687880"/>
                </a:lnTo>
                <a:lnTo>
                  <a:pt x="0" y="66878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03" r="0" b="-1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288511" y="2362718"/>
            <a:ext cx="8982253" cy="1478778"/>
            <a:chOff x="0" y="0"/>
            <a:chExt cx="11976338" cy="197170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976338" cy="1971705"/>
            </a:xfrm>
            <a:custGeom>
              <a:avLst/>
              <a:gdLst/>
              <a:ahLst/>
              <a:cxnLst/>
              <a:rect r="r" b="b" t="t" l="l"/>
              <a:pathLst>
                <a:path h="1971705" w="11976338">
                  <a:moveTo>
                    <a:pt x="0" y="0"/>
                  </a:moveTo>
                  <a:lnTo>
                    <a:pt x="11976338" y="0"/>
                  </a:lnTo>
                  <a:lnTo>
                    <a:pt x="11976338" y="1971705"/>
                  </a:lnTo>
                  <a:lnTo>
                    <a:pt x="0" y="19717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95250"/>
              <a:ext cx="11976338" cy="187645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558"/>
                </a:lnSpc>
              </a:pPr>
              <a:r>
                <a:rPr lang="en-US" sz="6307" b="true">
                  <a:solidFill>
                    <a:srgbClr val="FFFFFF"/>
                  </a:solidFill>
                  <a:latin typeface="Hussar Bold"/>
                  <a:ea typeface="Hussar Bold"/>
                  <a:cs typeface="Hussar Bold"/>
                  <a:sym typeface="Hussar Bold"/>
                </a:rPr>
                <a:t>Project Overview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116231" y="2755054"/>
            <a:ext cx="7304403" cy="528027"/>
            <a:chOff x="0" y="0"/>
            <a:chExt cx="9739204" cy="70403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739204" cy="704036"/>
            </a:xfrm>
            <a:custGeom>
              <a:avLst/>
              <a:gdLst/>
              <a:ahLst/>
              <a:cxnLst/>
              <a:rect r="r" b="b" t="t" l="l"/>
              <a:pathLst>
                <a:path h="704036" w="9739204">
                  <a:moveTo>
                    <a:pt x="0" y="0"/>
                  </a:moveTo>
                  <a:lnTo>
                    <a:pt x="9739204" y="0"/>
                  </a:lnTo>
                  <a:lnTo>
                    <a:pt x="9739204" y="704036"/>
                  </a:lnTo>
                  <a:lnTo>
                    <a:pt x="0" y="70403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38100"/>
              <a:ext cx="9739204" cy="66593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2431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50215" y="142875"/>
            <a:ext cx="1994961" cy="1122165"/>
          </a:xfrm>
          <a:custGeom>
            <a:avLst/>
            <a:gdLst/>
            <a:ahLst/>
            <a:cxnLst/>
            <a:rect r="r" b="b" t="t" l="l"/>
            <a:pathLst>
              <a:path h="1122165" w="1994961">
                <a:moveTo>
                  <a:pt x="0" y="0"/>
                </a:moveTo>
                <a:lnTo>
                  <a:pt x="1994960" y="0"/>
                </a:lnTo>
                <a:lnTo>
                  <a:pt x="1994960" y="1122165"/>
                </a:lnTo>
                <a:lnTo>
                  <a:pt x="0" y="11221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8888" r="0" b="-38888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994322" y="3452389"/>
            <a:ext cx="10127686" cy="4339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30"/>
              </a:lnSpc>
            </a:pPr>
            <a:r>
              <a:rPr lang="en-US" b="true" sz="30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Goal: A system to manage university operations for students, professors, and admins.</a:t>
            </a:r>
          </a:p>
          <a:p>
            <a:pPr algn="l">
              <a:lnSpc>
                <a:spcPts val="4860"/>
              </a:lnSpc>
            </a:pPr>
            <a:r>
              <a:rPr lang="en-US" b="true" sz="30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Focus: Registration, grading, GPA calculation, and attendance tracking.</a:t>
            </a:r>
          </a:p>
          <a:p>
            <a:pPr algn="l">
              <a:lnSpc>
                <a:spcPts val="6330"/>
              </a:lnSpc>
            </a:pPr>
            <a:r>
              <a:rPr lang="en-US" b="true" sz="30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Implemented using Python and OOP principles.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1970" y="1799560"/>
            <a:ext cx="16164060" cy="6687880"/>
          </a:xfrm>
          <a:custGeom>
            <a:avLst/>
            <a:gdLst/>
            <a:ahLst/>
            <a:cxnLst/>
            <a:rect r="r" b="b" t="t" l="l"/>
            <a:pathLst>
              <a:path h="6687880" w="16164060">
                <a:moveTo>
                  <a:pt x="0" y="0"/>
                </a:moveTo>
                <a:lnTo>
                  <a:pt x="16164060" y="0"/>
                </a:lnTo>
                <a:lnTo>
                  <a:pt x="16164060" y="6687880"/>
                </a:lnTo>
                <a:lnTo>
                  <a:pt x="0" y="66878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03" r="0" b="-1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288511" y="2343668"/>
            <a:ext cx="8982253" cy="1478778"/>
            <a:chOff x="0" y="0"/>
            <a:chExt cx="11976338" cy="197170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976338" cy="1971705"/>
            </a:xfrm>
            <a:custGeom>
              <a:avLst/>
              <a:gdLst/>
              <a:ahLst/>
              <a:cxnLst/>
              <a:rect r="r" b="b" t="t" l="l"/>
              <a:pathLst>
                <a:path h="1971705" w="11976338">
                  <a:moveTo>
                    <a:pt x="0" y="0"/>
                  </a:moveTo>
                  <a:lnTo>
                    <a:pt x="11976338" y="0"/>
                  </a:lnTo>
                  <a:lnTo>
                    <a:pt x="11976338" y="1971705"/>
                  </a:lnTo>
                  <a:lnTo>
                    <a:pt x="0" y="19717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95250"/>
              <a:ext cx="11976338" cy="187645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558"/>
                </a:lnSpc>
              </a:pPr>
              <a:r>
                <a:rPr lang="en-US" sz="6307" b="true">
                  <a:solidFill>
                    <a:srgbClr val="FFFFFF"/>
                  </a:solidFill>
                  <a:latin typeface="Hussar Bold"/>
                  <a:ea typeface="Hussar Bold"/>
                  <a:cs typeface="Hussar Bold"/>
                  <a:sym typeface="Hussar Bold"/>
                </a:rPr>
                <a:t> Key Features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116231" y="2755054"/>
            <a:ext cx="7304403" cy="528027"/>
            <a:chOff x="0" y="0"/>
            <a:chExt cx="9739204" cy="70403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739204" cy="704036"/>
            </a:xfrm>
            <a:custGeom>
              <a:avLst/>
              <a:gdLst/>
              <a:ahLst/>
              <a:cxnLst/>
              <a:rect r="r" b="b" t="t" l="l"/>
              <a:pathLst>
                <a:path h="704036" w="9739204">
                  <a:moveTo>
                    <a:pt x="0" y="0"/>
                  </a:moveTo>
                  <a:lnTo>
                    <a:pt x="9739204" y="0"/>
                  </a:lnTo>
                  <a:lnTo>
                    <a:pt x="9739204" y="704036"/>
                  </a:lnTo>
                  <a:lnTo>
                    <a:pt x="0" y="70403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38100"/>
              <a:ext cx="9739204" cy="66593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2431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50215" y="142875"/>
            <a:ext cx="1994961" cy="1122165"/>
          </a:xfrm>
          <a:custGeom>
            <a:avLst/>
            <a:gdLst/>
            <a:ahLst/>
            <a:cxnLst/>
            <a:rect r="r" b="b" t="t" l="l"/>
            <a:pathLst>
              <a:path h="1122165" w="1994961">
                <a:moveTo>
                  <a:pt x="0" y="0"/>
                </a:moveTo>
                <a:lnTo>
                  <a:pt x="1994960" y="0"/>
                </a:lnTo>
                <a:lnTo>
                  <a:pt x="1994960" y="1122165"/>
                </a:lnTo>
                <a:lnTo>
                  <a:pt x="0" y="11221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8888" r="0" b="-38888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994322" y="3452389"/>
            <a:ext cx="10127686" cy="5017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93" indent="-334646" lvl="1">
              <a:lnSpc>
                <a:spcPts val="5642"/>
              </a:lnSpc>
              <a:buFont typeface="Arial"/>
              <a:buChar char="•"/>
            </a:pPr>
            <a:r>
              <a:rPr lang="en-US" b="true" sz="31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S</a:t>
            </a:r>
            <a:r>
              <a:rPr lang="en-US" b="true" sz="31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tudent Registration and Course Enrollment</a:t>
            </a:r>
          </a:p>
          <a:p>
            <a:pPr algn="l" marL="669293" indent="-334646" lvl="1">
              <a:lnSpc>
                <a:spcPts val="5642"/>
              </a:lnSpc>
              <a:buFont typeface="Arial"/>
              <a:buChar char="•"/>
            </a:pPr>
            <a:r>
              <a:rPr lang="en-US" b="true" sz="31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Attendance and Grade Tracking</a:t>
            </a:r>
          </a:p>
          <a:p>
            <a:pPr algn="l" marL="669293" indent="-334646" lvl="1">
              <a:lnSpc>
                <a:spcPts val="5642"/>
              </a:lnSpc>
              <a:buFont typeface="Arial"/>
              <a:buChar char="•"/>
            </a:pPr>
            <a:r>
              <a:rPr lang="en-US" b="true" sz="31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GPA Calculation</a:t>
            </a:r>
          </a:p>
          <a:p>
            <a:pPr algn="l" marL="669293" indent="-334646" lvl="1">
              <a:lnSpc>
                <a:spcPts val="5642"/>
              </a:lnSpc>
              <a:buFont typeface="Arial"/>
              <a:buChar char="•"/>
            </a:pPr>
            <a:r>
              <a:rPr lang="en-US" b="true" sz="31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College-specific Course Management</a:t>
            </a:r>
          </a:p>
          <a:p>
            <a:pPr algn="l" marL="669293" indent="-334646" lvl="1">
              <a:lnSpc>
                <a:spcPts val="5642"/>
              </a:lnSpc>
              <a:buFont typeface="Arial"/>
              <a:buChar char="•"/>
            </a:pPr>
            <a:r>
              <a:rPr lang="en-US" b="true" sz="31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Admin Control Panel</a:t>
            </a:r>
          </a:p>
          <a:p>
            <a:pPr algn="l">
              <a:lnSpc>
                <a:spcPts val="637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1970" y="1799560"/>
            <a:ext cx="16164060" cy="6687880"/>
          </a:xfrm>
          <a:custGeom>
            <a:avLst/>
            <a:gdLst/>
            <a:ahLst/>
            <a:cxnLst/>
            <a:rect r="r" b="b" t="t" l="l"/>
            <a:pathLst>
              <a:path h="6687880" w="16164060">
                <a:moveTo>
                  <a:pt x="0" y="0"/>
                </a:moveTo>
                <a:lnTo>
                  <a:pt x="16164060" y="0"/>
                </a:lnTo>
                <a:lnTo>
                  <a:pt x="16164060" y="6687880"/>
                </a:lnTo>
                <a:lnTo>
                  <a:pt x="0" y="66878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03" r="0" b="-1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288511" y="2343668"/>
            <a:ext cx="9833497" cy="1478778"/>
            <a:chOff x="0" y="0"/>
            <a:chExt cx="13111329" cy="197170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111330" cy="1971705"/>
            </a:xfrm>
            <a:custGeom>
              <a:avLst/>
              <a:gdLst/>
              <a:ahLst/>
              <a:cxnLst/>
              <a:rect r="r" b="b" t="t" l="l"/>
              <a:pathLst>
                <a:path h="1971705" w="13111330">
                  <a:moveTo>
                    <a:pt x="0" y="0"/>
                  </a:moveTo>
                  <a:lnTo>
                    <a:pt x="13111330" y="0"/>
                  </a:lnTo>
                  <a:lnTo>
                    <a:pt x="13111330" y="1971705"/>
                  </a:lnTo>
                  <a:lnTo>
                    <a:pt x="0" y="19717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95250"/>
              <a:ext cx="13111329" cy="187645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558"/>
                </a:lnSpc>
              </a:pPr>
              <a:r>
                <a:rPr lang="en-US" sz="6307" b="true">
                  <a:solidFill>
                    <a:srgbClr val="FFFFFF"/>
                  </a:solidFill>
                  <a:latin typeface="Hussar Bold"/>
                  <a:ea typeface="Hussar Bold"/>
                  <a:cs typeface="Hussar Bold"/>
                  <a:sym typeface="Hussar Bold"/>
                </a:rPr>
                <a:t>System Architecture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116231" y="2755054"/>
            <a:ext cx="7304403" cy="528027"/>
            <a:chOff x="0" y="0"/>
            <a:chExt cx="9739204" cy="70403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739204" cy="704036"/>
            </a:xfrm>
            <a:custGeom>
              <a:avLst/>
              <a:gdLst/>
              <a:ahLst/>
              <a:cxnLst/>
              <a:rect r="r" b="b" t="t" l="l"/>
              <a:pathLst>
                <a:path h="704036" w="9739204">
                  <a:moveTo>
                    <a:pt x="0" y="0"/>
                  </a:moveTo>
                  <a:lnTo>
                    <a:pt x="9739204" y="0"/>
                  </a:lnTo>
                  <a:lnTo>
                    <a:pt x="9739204" y="704036"/>
                  </a:lnTo>
                  <a:lnTo>
                    <a:pt x="0" y="70403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38100"/>
              <a:ext cx="9739204" cy="66593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2431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50215" y="142875"/>
            <a:ext cx="1994961" cy="1122165"/>
          </a:xfrm>
          <a:custGeom>
            <a:avLst/>
            <a:gdLst/>
            <a:ahLst/>
            <a:cxnLst/>
            <a:rect r="r" b="b" t="t" l="l"/>
            <a:pathLst>
              <a:path h="1122165" w="1994961">
                <a:moveTo>
                  <a:pt x="0" y="0"/>
                </a:moveTo>
                <a:lnTo>
                  <a:pt x="1994960" y="0"/>
                </a:lnTo>
                <a:lnTo>
                  <a:pt x="1994960" y="1122165"/>
                </a:lnTo>
                <a:lnTo>
                  <a:pt x="0" y="11221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8888" r="0" b="-38888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994322" y="3395239"/>
            <a:ext cx="10127686" cy="4708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93" indent="-334646" lvl="1">
              <a:lnSpc>
                <a:spcPts val="6231"/>
              </a:lnSpc>
              <a:buFont typeface="Arial"/>
              <a:buChar char="•"/>
            </a:pPr>
            <a:r>
              <a:rPr lang="en-US" b="true" sz="31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D</a:t>
            </a:r>
            <a:r>
              <a:rPr lang="en-US" b="true" sz="31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escription of the modules:</a:t>
            </a:r>
          </a:p>
          <a:p>
            <a:pPr algn="l">
              <a:lnSpc>
                <a:spcPts val="5952"/>
              </a:lnSpc>
            </a:pPr>
            <a:r>
              <a:rPr lang="en-US" b="true" sz="31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                    s</a:t>
            </a:r>
            <a:r>
              <a:rPr lang="en-US" b="true" sz="31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tudent.py, professor.py, course.py, etc.</a:t>
            </a:r>
          </a:p>
          <a:p>
            <a:pPr algn="l" marL="669293" indent="-334646" lvl="1">
              <a:lnSpc>
                <a:spcPts val="6231"/>
              </a:lnSpc>
              <a:buFont typeface="Arial"/>
              <a:buChar char="•"/>
            </a:pPr>
            <a:r>
              <a:rPr lang="en-US" b="true" sz="31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OOP-based structure with JSON for persistence</a:t>
            </a:r>
          </a:p>
          <a:p>
            <a:pPr algn="l" marL="669293" indent="-334646" lvl="1">
              <a:lnSpc>
                <a:spcPts val="6231"/>
              </a:lnSpc>
              <a:buFont typeface="Arial"/>
              <a:buChar char="•"/>
            </a:pPr>
            <a:r>
              <a:rPr lang="en-US" b="true" sz="31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Modular and maintainable design</a:t>
            </a:r>
          </a:p>
          <a:p>
            <a:pPr algn="l">
              <a:lnSpc>
                <a:spcPts val="7035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1970" y="1799560"/>
            <a:ext cx="16164060" cy="6687880"/>
          </a:xfrm>
          <a:custGeom>
            <a:avLst/>
            <a:gdLst/>
            <a:ahLst/>
            <a:cxnLst/>
            <a:rect r="r" b="b" t="t" l="l"/>
            <a:pathLst>
              <a:path h="6687880" w="16164060">
                <a:moveTo>
                  <a:pt x="0" y="0"/>
                </a:moveTo>
                <a:lnTo>
                  <a:pt x="16164060" y="0"/>
                </a:lnTo>
                <a:lnTo>
                  <a:pt x="16164060" y="6687880"/>
                </a:lnTo>
                <a:lnTo>
                  <a:pt x="0" y="66878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03" r="0" b="-1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288511" y="2343668"/>
            <a:ext cx="9833497" cy="1478778"/>
            <a:chOff x="0" y="0"/>
            <a:chExt cx="13111329" cy="197170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111330" cy="1971705"/>
            </a:xfrm>
            <a:custGeom>
              <a:avLst/>
              <a:gdLst/>
              <a:ahLst/>
              <a:cxnLst/>
              <a:rect r="r" b="b" t="t" l="l"/>
              <a:pathLst>
                <a:path h="1971705" w="13111330">
                  <a:moveTo>
                    <a:pt x="0" y="0"/>
                  </a:moveTo>
                  <a:lnTo>
                    <a:pt x="13111330" y="0"/>
                  </a:lnTo>
                  <a:lnTo>
                    <a:pt x="13111330" y="1971705"/>
                  </a:lnTo>
                  <a:lnTo>
                    <a:pt x="0" y="19717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95250"/>
              <a:ext cx="13111329" cy="187645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558"/>
                </a:lnSpc>
              </a:pPr>
              <a:r>
                <a:rPr lang="en-US" sz="6307" b="true">
                  <a:solidFill>
                    <a:srgbClr val="FFFFFF"/>
                  </a:solidFill>
                  <a:latin typeface="Hussar Bold"/>
                  <a:ea typeface="Hussar Bold"/>
                  <a:cs typeface="Hussar Bold"/>
                  <a:sym typeface="Hussar Bold"/>
                </a:rPr>
                <a:t>Technologies Used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116231" y="2755054"/>
            <a:ext cx="7304403" cy="528027"/>
            <a:chOff x="0" y="0"/>
            <a:chExt cx="9739204" cy="70403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739204" cy="704036"/>
            </a:xfrm>
            <a:custGeom>
              <a:avLst/>
              <a:gdLst/>
              <a:ahLst/>
              <a:cxnLst/>
              <a:rect r="r" b="b" t="t" l="l"/>
              <a:pathLst>
                <a:path h="704036" w="9739204">
                  <a:moveTo>
                    <a:pt x="0" y="0"/>
                  </a:moveTo>
                  <a:lnTo>
                    <a:pt x="9739204" y="0"/>
                  </a:lnTo>
                  <a:lnTo>
                    <a:pt x="9739204" y="704036"/>
                  </a:lnTo>
                  <a:lnTo>
                    <a:pt x="0" y="70403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38100"/>
              <a:ext cx="9739204" cy="66593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2431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50215" y="142875"/>
            <a:ext cx="1994961" cy="1122165"/>
          </a:xfrm>
          <a:custGeom>
            <a:avLst/>
            <a:gdLst/>
            <a:ahLst/>
            <a:cxnLst/>
            <a:rect r="r" b="b" t="t" l="l"/>
            <a:pathLst>
              <a:path h="1122165" w="1994961">
                <a:moveTo>
                  <a:pt x="0" y="0"/>
                </a:moveTo>
                <a:lnTo>
                  <a:pt x="1994960" y="0"/>
                </a:lnTo>
                <a:lnTo>
                  <a:pt x="1994960" y="1122165"/>
                </a:lnTo>
                <a:lnTo>
                  <a:pt x="0" y="11221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8888" r="0" b="-38888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994322" y="3490489"/>
            <a:ext cx="10127686" cy="4274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2" indent="-345441" lvl="1">
              <a:lnSpc>
                <a:spcPts val="6752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La</a:t>
            </a:r>
            <a:r>
              <a:rPr lang="en-US" b="true" sz="32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nguage:</a:t>
            </a:r>
            <a:r>
              <a:rPr lang="en-US" b="true" sz="32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 Py</a:t>
            </a:r>
            <a:r>
              <a:rPr lang="en-US" b="true" sz="32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thon</a:t>
            </a:r>
          </a:p>
          <a:p>
            <a:pPr algn="l" marL="690882" indent="-345441" lvl="1">
              <a:lnSpc>
                <a:spcPts val="6752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File Storage: JSON</a:t>
            </a:r>
          </a:p>
          <a:p>
            <a:pPr algn="l" marL="690882" indent="-345441" lvl="1">
              <a:lnSpc>
                <a:spcPts val="6752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Version Control: Git &amp; GitHub</a:t>
            </a:r>
          </a:p>
          <a:p>
            <a:pPr algn="l" marL="690882" indent="-345441" lvl="1">
              <a:lnSpc>
                <a:spcPts val="6752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Interface: Command-Line Interface (CLI)</a:t>
            </a:r>
          </a:p>
          <a:p>
            <a:pPr algn="l">
              <a:lnSpc>
                <a:spcPts val="7595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1970" y="1799560"/>
            <a:ext cx="16164060" cy="6687880"/>
          </a:xfrm>
          <a:custGeom>
            <a:avLst/>
            <a:gdLst/>
            <a:ahLst/>
            <a:cxnLst/>
            <a:rect r="r" b="b" t="t" l="l"/>
            <a:pathLst>
              <a:path h="6687880" w="16164060">
                <a:moveTo>
                  <a:pt x="0" y="0"/>
                </a:moveTo>
                <a:lnTo>
                  <a:pt x="16164060" y="0"/>
                </a:lnTo>
                <a:lnTo>
                  <a:pt x="16164060" y="6687880"/>
                </a:lnTo>
                <a:lnTo>
                  <a:pt x="0" y="66878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03" r="0" b="-1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288511" y="2343668"/>
            <a:ext cx="9833497" cy="1478778"/>
            <a:chOff x="0" y="0"/>
            <a:chExt cx="13111329" cy="197170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111330" cy="1971705"/>
            </a:xfrm>
            <a:custGeom>
              <a:avLst/>
              <a:gdLst/>
              <a:ahLst/>
              <a:cxnLst/>
              <a:rect r="r" b="b" t="t" l="l"/>
              <a:pathLst>
                <a:path h="1971705" w="13111330">
                  <a:moveTo>
                    <a:pt x="0" y="0"/>
                  </a:moveTo>
                  <a:lnTo>
                    <a:pt x="13111330" y="0"/>
                  </a:lnTo>
                  <a:lnTo>
                    <a:pt x="13111330" y="1971705"/>
                  </a:lnTo>
                  <a:lnTo>
                    <a:pt x="0" y="19717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95250"/>
              <a:ext cx="13111329" cy="187645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558"/>
                </a:lnSpc>
              </a:pPr>
              <a:r>
                <a:rPr lang="en-US" sz="6307" b="true">
                  <a:solidFill>
                    <a:srgbClr val="FFFFFF"/>
                  </a:solidFill>
                  <a:latin typeface="Hussar Bold"/>
                  <a:ea typeface="Hussar Bold"/>
                  <a:cs typeface="Hussar Bold"/>
                  <a:sym typeface="Hussar Bold"/>
                </a:rPr>
                <a:t>Class Structure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116231" y="2755054"/>
            <a:ext cx="7304403" cy="528027"/>
            <a:chOff x="0" y="0"/>
            <a:chExt cx="9739204" cy="70403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739204" cy="704036"/>
            </a:xfrm>
            <a:custGeom>
              <a:avLst/>
              <a:gdLst/>
              <a:ahLst/>
              <a:cxnLst/>
              <a:rect r="r" b="b" t="t" l="l"/>
              <a:pathLst>
                <a:path h="704036" w="9739204">
                  <a:moveTo>
                    <a:pt x="0" y="0"/>
                  </a:moveTo>
                  <a:lnTo>
                    <a:pt x="9739204" y="0"/>
                  </a:lnTo>
                  <a:lnTo>
                    <a:pt x="9739204" y="704036"/>
                  </a:lnTo>
                  <a:lnTo>
                    <a:pt x="0" y="70403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38100"/>
              <a:ext cx="9739204" cy="66593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2431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50215" y="142875"/>
            <a:ext cx="1994961" cy="1122165"/>
          </a:xfrm>
          <a:custGeom>
            <a:avLst/>
            <a:gdLst/>
            <a:ahLst/>
            <a:cxnLst/>
            <a:rect r="r" b="b" t="t" l="l"/>
            <a:pathLst>
              <a:path h="1122165" w="1994961">
                <a:moveTo>
                  <a:pt x="0" y="0"/>
                </a:moveTo>
                <a:lnTo>
                  <a:pt x="1994960" y="0"/>
                </a:lnTo>
                <a:lnTo>
                  <a:pt x="1994960" y="1122165"/>
                </a:lnTo>
                <a:lnTo>
                  <a:pt x="0" y="11221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8888" r="0" b="-38888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994322" y="3624356"/>
            <a:ext cx="10127686" cy="4853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2" indent="-345441" lvl="1">
              <a:lnSpc>
                <a:spcPts val="4224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Stude</a:t>
            </a:r>
            <a:r>
              <a:rPr lang="en-US" b="true" sz="32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nt: Registers for courses, views</a:t>
            </a:r>
            <a:r>
              <a:rPr lang="en-US" b="true" sz="32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 GPA &amp; a</a:t>
            </a:r>
            <a:r>
              <a:rPr lang="en-US" b="true" sz="32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ttendance</a:t>
            </a:r>
          </a:p>
          <a:p>
            <a:pPr algn="l" marL="690882" indent="-345441" lvl="1">
              <a:lnSpc>
                <a:spcPts val="4224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Professor: Ass</a:t>
            </a:r>
            <a:r>
              <a:rPr lang="en-US" b="true" sz="32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igns grades, marks attendance</a:t>
            </a:r>
          </a:p>
          <a:p>
            <a:pPr algn="l" marL="690882" indent="-345441" lvl="1">
              <a:lnSpc>
                <a:spcPts val="4224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Course: Stores course info, professors</a:t>
            </a:r>
          </a:p>
          <a:p>
            <a:pPr algn="l" marL="690882" indent="-345441" lvl="1">
              <a:lnSpc>
                <a:spcPts val="4224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College: Manages departments and course offerings</a:t>
            </a:r>
          </a:p>
          <a:p>
            <a:pPr algn="l" marL="690882" indent="-345441" lvl="1">
              <a:lnSpc>
                <a:spcPts val="4224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Visual class diagram (optional)</a:t>
            </a:r>
          </a:p>
          <a:p>
            <a:pPr algn="l">
              <a:lnSpc>
                <a:spcPts val="4752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1970" y="1799560"/>
            <a:ext cx="16164060" cy="6687880"/>
          </a:xfrm>
          <a:custGeom>
            <a:avLst/>
            <a:gdLst/>
            <a:ahLst/>
            <a:cxnLst/>
            <a:rect r="r" b="b" t="t" l="l"/>
            <a:pathLst>
              <a:path h="6687880" w="16164060">
                <a:moveTo>
                  <a:pt x="0" y="0"/>
                </a:moveTo>
                <a:lnTo>
                  <a:pt x="16164060" y="0"/>
                </a:lnTo>
                <a:lnTo>
                  <a:pt x="16164060" y="6687880"/>
                </a:lnTo>
                <a:lnTo>
                  <a:pt x="0" y="66878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03" r="0" b="-1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288511" y="2343668"/>
            <a:ext cx="9833497" cy="1478778"/>
            <a:chOff x="0" y="0"/>
            <a:chExt cx="13111329" cy="197170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111330" cy="1971705"/>
            </a:xfrm>
            <a:custGeom>
              <a:avLst/>
              <a:gdLst/>
              <a:ahLst/>
              <a:cxnLst/>
              <a:rect r="r" b="b" t="t" l="l"/>
              <a:pathLst>
                <a:path h="1971705" w="13111330">
                  <a:moveTo>
                    <a:pt x="0" y="0"/>
                  </a:moveTo>
                  <a:lnTo>
                    <a:pt x="13111330" y="0"/>
                  </a:lnTo>
                  <a:lnTo>
                    <a:pt x="13111330" y="1971705"/>
                  </a:lnTo>
                  <a:lnTo>
                    <a:pt x="0" y="19717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95250"/>
              <a:ext cx="13111329" cy="187645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558"/>
                </a:lnSpc>
              </a:pPr>
              <a:r>
                <a:rPr lang="en-US" sz="6307" b="true">
                  <a:solidFill>
                    <a:srgbClr val="FFFFFF"/>
                  </a:solidFill>
                  <a:latin typeface="Hussar Bold"/>
                  <a:ea typeface="Hussar Bold"/>
                  <a:cs typeface="Hussar Bold"/>
                  <a:sym typeface="Hussar Bold"/>
                </a:rPr>
                <a:t>User Workflow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116231" y="2755054"/>
            <a:ext cx="7304403" cy="528027"/>
            <a:chOff x="0" y="0"/>
            <a:chExt cx="9739204" cy="70403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739204" cy="704036"/>
            </a:xfrm>
            <a:custGeom>
              <a:avLst/>
              <a:gdLst/>
              <a:ahLst/>
              <a:cxnLst/>
              <a:rect r="r" b="b" t="t" l="l"/>
              <a:pathLst>
                <a:path h="704036" w="9739204">
                  <a:moveTo>
                    <a:pt x="0" y="0"/>
                  </a:moveTo>
                  <a:lnTo>
                    <a:pt x="9739204" y="0"/>
                  </a:lnTo>
                  <a:lnTo>
                    <a:pt x="9739204" y="704036"/>
                  </a:lnTo>
                  <a:lnTo>
                    <a:pt x="0" y="70403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38100"/>
              <a:ext cx="9739204" cy="66593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2431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50215" y="142875"/>
            <a:ext cx="1994961" cy="1122165"/>
          </a:xfrm>
          <a:custGeom>
            <a:avLst/>
            <a:gdLst/>
            <a:ahLst/>
            <a:cxnLst/>
            <a:rect r="r" b="b" t="t" l="l"/>
            <a:pathLst>
              <a:path h="1122165" w="1994961">
                <a:moveTo>
                  <a:pt x="0" y="0"/>
                </a:moveTo>
                <a:lnTo>
                  <a:pt x="1994960" y="0"/>
                </a:lnTo>
                <a:lnTo>
                  <a:pt x="1994960" y="1122165"/>
                </a:lnTo>
                <a:lnTo>
                  <a:pt x="0" y="11221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8888" r="0" b="-38888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994322" y="3491006"/>
            <a:ext cx="10127686" cy="4963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2" indent="-345441" lvl="1">
              <a:lnSpc>
                <a:spcPts val="5600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Step-by-step example (e.g., how a stude</a:t>
            </a:r>
            <a:r>
              <a:rPr lang="en-US" b="true" sz="32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nt registers for courses)</a:t>
            </a:r>
          </a:p>
          <a:p>
            <a:pPr algn="l" marL="690882" indent="-345441" lvl="1">
              <a:lnSpc>
                <a:spcPts val="5600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Control flow: user select</a:t>
            </a:r>
            <a:r>
              <a:rPr lang="en-US" b="true" sz="32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s role → chooses actions → data saved to JSON</a:t>
            </a:r>
          </a:p>
          <a:p>
            <a:pPr algn="l" marL="690882" indent="-345441" lvl="1">
              <a:lnSpc>
                <a:spcPts val="5600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CLI interaction flowchart or screenshots (optional)</a:t>
            </a:r>
          </a:p>
          <a:p>
            <a:pPr algn="l">
              <a:lnSpc>
                <a:spcPts val="630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2B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1970" y="1799560"/>
            <a:ext cx="16164060" cy="6687880"/>
          </a:xfrm>
          <a:custGeom>
            <a:avLst/>
            <a:gdLst/>
            <a:ahLst/>
            <a:cxnLst/>
            <a:rect r="r" b="b" t="t" l="l"/>
            <a:pathLst>
              <a:path h="6687880" w="16164060">
                <a:moveTo>
                  <a:pt x="0" y="0"/>
                </a:moveTo>
                <a:lnTo>
                  <a:pt x="16164060" y="0"/>
                </a:lnTo>
                <a:lnTo>
                  <a:pt x="16164060" y="6687880"/>
                </a:lnTo>
                <a:lnTo>
                  <a:pt x="0" y="66878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03" r="0" b="-1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288511" y="2343668"/>
            <a:ext cx="10327767" cy="1478778"/>
            <a:chOff x="0" y="0"/>
            <a:chExt cx="13770356" cy="197170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770356" cy="1971705"/>
            </a:xfrm>
            <a:custGeom>
              <a:avLst/>
              <a:gdLst/>
              <a:ahLst/>
              <a:cxnLst/>
              <a:rect r="r" b="b" t="t" l="l"/>
              <a:pathLst>
                <a:path h="1971705" w="13770356">
                  <a:moveTo>
                    <a:pt x="0" y="0"/>
                  </a:moveTo>
                  <a:lnTo>
                    <a:pt x="13770356" y="0"/>
                  </a:lnTo>
                  <a:lnTo>
                    <a:pt x="13770356" y="1971705"/>
                  </a:lnTo>
                  <a:lnTo>
                    <a:pt x="0" y="19717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95250"/>
              <a:ext cx="13770356" cy="187645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558"/>
                </a:lnSpc>
              </a:pPr>
              <a:r>
                <a:rPr lang="en-US" sz="6307" b="true">
                  <a:solidFill>
                    <a:srgbClr val="FFFFFF"/>
                  </a:solidFill>
                  <a:latin typeface="Hussar Bold"/>
                  <a:ea typeface="Hussar Bold"/>
                  <a:cs typeface="Hussar Bold"/>
                  <a:sym typeface="Hussar Bold"/>
                </a:rPr>
                <a:t>File-based Persistence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116231" y="2755054"/>
            <a:ext cx="7304403" cy="528027"/>
            <a:chOff x="0" y="0"/>
            <a:chExt cx="9739204" cy="70403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739204" cy="704036"/>
            </a:xfrm>
            <a:custGeom>
              <a:avLst/>
              <a:gdLst/>
              <a:ahLst/>
              <a:cxnLst/>
              <a:rect r="r" b="b" t="t" l="l"/>
              <a:pathLst>
                <a:path h="704036" w="9739204">
                  <a:moveTo>
                    <a:pt x="0" y="0"/>
                  </a:moveTo>
                  <a:lnTo>
                    <a:pt x="9739204" y="0"/>
                  </a:lnTo>
                  <a:lnTo>
                    <a:pt x="9739204" y="704036"/>
                  </a:lnTo>
                  <a:lnTo>
                    <a:pt x="0" y="70403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38100"/>
              <a:ext cx="9739204" cy="66593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2431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50215" y="142875"/>
            <a:ext cx="1994961" cy="1122165"/>
          </a:xfrm>
          <a:custGeom>
            <a:avLst/>
            <a:gdLst/>
            <a:ahLst/>
            <a:cxnLst/>
            <a:rect r="r" b="b" t="t" l="l"/>
            <a:pathLst>
              <a:path h="1122165" w="1994961">
                <a:moveTo>
                  <a:pt x="0" y="0"/>
                </a:moveTo>
                <a:lnTo>
                  <a:pt x="1994960" y="0"/>
                </a:lnTo>
                <a:lnTo>
                  <a:pt x="1994960" y="1122165"/>
                </a:lnTo>
                <a:lnTo>
                  <a:pt x="0" y="11221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8888" r="0" b="-38888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994322" y="3746246"/>
            <a:ext cx="10127686" cy="4138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2" indent="-345441" lvl="1">
              <a:lnSpc>
                <a:spcPts val="6560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Use of college_data.json to save stude</a:t>
            </a:r>
            <a:r>
              <a:rPr lang="en-US" b="true" sz="32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nts, professors, and courses</a:t>
            </a:r>
          </a:p>
          <a:p>
            <a:pPr algn="l" marL="690882" indent="-345441" lvl="1">
              <a:lnSpc>
                <a:spcPts val="6560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Data is l</a:t>
            </a:r>
            <a:r>
              <a:rPr lang="en-US" b="true" sz="32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oaded/saved automatically</a:t>
            </a:r>
          </a:p>
          <a:p>
            <a:pPr algn="l" marL="690882" indent="-345441" lvl="1">
              <a:lnSpc>
                <a:spcPts val="6560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Hussar Bold"/>
                <a:ea typeface="Hussar Bold"/>
                <a:cs typeface="Hussar Bold"/>
                <a:sym typeface="Hussar Bold"/>
              </a:rPr>
              <a:t>Ensures continuity across sessions</a:t>
            </a:r>
          </a:p>
          <a:p>
            <a:pPr algn="l">
              <a:lnSpc>
                <a:spcPts val="738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DAGmtED0jMc</dc:identifier>
  <dcterms:modified xsi:type="dcterms:W3CDTF">2011-08-01T06:04:30Z</dcterms:modified>
  <cp:revision>1</cp:revision>
  <dc:title>Copy of Blue Red Illustration Console Game Night Quiz Game Presentation_20250211_071816_0000.pptx</dc:title>
</cp:coreProperties>
</file>