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7315200" cy="96012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5"/>
    <a:srgbClr val="CC0000"/>
    <a:srgbClr val="FA0012"/>
    <a:srgbClr val="92D050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3"/>
    <p:restoredTop sz="94745" autoAdjust="0"/>
  </p:normalViewPr>
  <p:slideViewPr>
    <p:cSldViewPr snapToGrid="0">
      <p:cViewPr>
        <p:scale>
          <a:sx n="27" d="100"/>
          <a:sy n="27" d="100"/>
        </p:scale>
        <p:origin x="632" y="-60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[Experience Pivot Table Analysis.xlsx]How often do you divide!PivotTable1</c:name>
    <c:fmtId val="-1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2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3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5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6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7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8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>
        <c:manualLayout>
          <c:layoutTarget val="inner"/>
          <c:xMode val="edge"/>
          <c:yMode val="edge"/>
          <c:x val="0.023328259965373"/>
          <c:y val="0.0196735561746535"/>
          <c:w val="0.961407487752453"/>
          <c:h val="0.7829177304127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'How often do you divide'!$B$3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CF4-47E1-B0C2-4EB770E78DCB}"/>
              </c:ext>
            </c:extLst>
          </c:dPt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5CF4-47E1-B0C2-4EB770E78DC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5CF4-47E1-B0C2-4EB770E78DCB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5CF4-47E1-B0C2-4EB770E78DC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CF4-47E1-B0C2-4EB770E78DCB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5CF4-47E1-B0C2-4EB770E78DC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5CF4-47E1-B0C2-4EB770E78DCB}"/>
              </c:ext>
            </c:extLst>
          </c:dPt>
          <c:dPt>
            <c:idx val="7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5CF4-47E1-B0C2-4EB770E78DCB}"/>
              </c:ext>
            </c:extLst>
          </c:dPt>
          <c:dPt>
            <c:idx val="8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C-5CF4-47E1-B0C2-4EB770E78DCB}"/>
              </c:ext>
            </c:extLst>
          </c:dPt>
          <c:dPt>
            <c:idx val="1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D-5CF4-47E1-B0C2-4EB770E78DC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500" b="1" i="0" u="none" strike="noStrike" kern="1200" baseline="0">
                    <a:solidFill>
                      <a:schemeClr val="lt1"/>
                    </a:solidFill>
                    <a:latin typeface="Lato" charset="0"/>
                    <a:ea typeface="Lato" charset="0"/>
                    <a:cs typeface="Lato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'How often do you divide'!$A$4:$A$16</c:f>
              <c:multiLvlStrCache>
                <c:ptCount val="8"/>
                <c:lvl>
                  <c:pt idx="0">
                    <c:v>More than half the time</c:v>
                  </c:pt>
                  <c:pt idx="1">
                    <c:v>Less than half the time</c:v>
                  </c:pt>
                  <c:pt idx="2">
                    <c:v>More than half the time</c:v>
                  </c:pt>
                  <c:pt idx="3">
                    <c:v>Less than half the time</c:v>
                  </c:pt>
                  <c:pt idx="4">
                    <c:v>More than half the time</c:v>
                  </c:pt>
                  <c:pt idx="5">
                    <c:v>Less than half the time</c:v>
                  </c:pt>
                  <c:pt idx="6">
                    <c:v>More than half the time</c:v>
                  </c:pt>
                  <c:pt idx="7">
                    <c:v>Less than half the time</c:v>
                  </c:pt>
                </c:lvl>
                <c:lvl>
                  <c:pt idx="0">
                    <c:v>Very experienced</c:v>
                  </c:pt>
                  <c:pt idx="2">
                    <c:v>Extensive experience</c:v>
                  </c:pt>
                  <c:pt idx="4">
                    <c:v>Some experience</c:v>
                  </c:pt>
                  <c:pt idx="6">
                    <c:v>Very little experience</c:v>
                  </c:pt>
                </c:lvl>
              </c:multiLvlStrCache>
            </c:multiLvlStrRef>
          </c:cat>
          <c:val>
            <c:numRef>
              <c:f>'How often do you divide'!$B$4:$B$16</c:f>
              <c:numCache>
                <c:formatCode>0.00%</c:formatCode>
                <c:ptCount val="8"/>
                <c:pt idx="0">
                  <c:v>0.869565217391304</c:v>
                </c:pt>
                <c:pt idx="1">
                  <c:v>0.130434782608696</c:v>
                </c:pt>
                <c:pt idx="2">
                  <c:v>0.730769230769231</c:v>
                </c:pt>
                <c:pt idx="3">
                  <c:v>0.269230769230769</c:v>
                </c:pt>
                <c:pt idx="4">
                  <c:v>0.4</c:v>
                </c:pt>
                <c:pt idx="5">
                  <c:v>0.6</c:v>
                </c:pt>
                <c:pt idx="6">
                  <c:v>0.333333333333333</c:v>
                </c:pt>
                <c:pt idx="7">
                  <c:v>0.666666666666667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5CF4-47E1-B0C2-4EB770E78DC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2118510544"/>
        <c:axId val="2115621264"/>
      </c:barChart>
      <c:catAx>
        <c:axId val="211851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Lato" charset="0"/>
                <a:ea typeface="Lato" charset="0"/>
                <a:cs typeface="Lato" charset="0"/>
              </a:defRPr>
            </a:pPr>
            <a:endParaRPr lang="en-US"/>
          </a:p>
        </c:txPr>
        <c:crossAx val="2115621264"/>
        <c:crosses val="autoZero"/>
        <c:auto val="1"/>
        <c:lblAlgn val="ctr"/>
        <c:lblOffset val="100"/>
        <c:noMultiLvlLbl val="0"/>
      </c:catAx>
      <c:valAx>
        <c:axId val="2115621264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211851054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500" b="1" i="0" u="none" strike="noStrike" kern="1200" baseline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Sheet2!$A$1:$A$6</c:f>
              <c:strCache>
                <c:ptCount val="6"/>
                <c:pt idx="0">
                  <c:v>Other</c:v>
                </c:pt>
                <c:pt idx="1">
                  <c:v>Evaluating alternatives</c:v>
                </c:pt>
                <c:pt idx="2">
                  <c:v>Determining trends and making projections</c:v>
                </c:pt>
                <c:pt idx="3">
                  <c:v>Analyzing data (financial, operational)</c:v>
                </c:pt>
                <c:pt idx="4">
                  <c:v>Tracking data (budgets, sales, inventories)</c:v>
                </c:pt>
                <c:pt idx="5">
                  <c:v>Maintaining lists (names and addresses)</c:v>
                </c:pt>
              </c:strCache>
            </c:strRef>
          </c:cat>
          <c:val>
            <c:numRef>
              <c:f>Sheet2!$B$1:$B$6</c:f>
              <c:numCache>
                <c:formatCode>General</c:formatCode>
                <c:ptCount val="6"/>
                <c:pt idx="0">
                  <c:v>15.0</c:v>
                </c:pt>
                <c:pt idx="1">
                  <c:v>35.0</c:v>
                </c:pt>
                <c:pt idx="2">
                  <c:v>52.0</c:v>
                </c:pt>
                <c:pt idx="3">
                  <c:v>140.0</c:v>
                </c:pt>
                <c:pt idx="4">
                  <c:v>122.0</c:v>
                </c:pt>
                <c:pt idx="5">
                  <c:v>88.0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05C-4B48-815D-34B9E7C9733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118087584"/>
        <c:axId val="2114656720"/>
      </c:barChart>
      <c:catAx>
        <c:axId val="2118087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pPr>
            <a:endParaRPr lang="en-US"/>
          </a:p>
        </c:txPr>
        <c:crossAx val="2114656720"/>
        <c:crosses val="autoZero"/>
        <c:auto val="1"/>
        <c:lblAlgn val="ctr"/>
        <c:lblOffset val="100"/>
        <c:noMultiLvlLbl val="0"/>
      </c:catAx>
      <c:valAx>
        <c:axId val="211465672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18087584"/>
        <c:crosses val="autoZero"/>
        <c:crossBetween val="between"/>
      </c:valAx>
      <c:spPr>
        <a:noFill/>
        <a:ln>
          <a:noFill/>
        </a:ln>
        <a:effectLst>
          <a:outerShdw blurRad="50800" dist="50800" dir="5400000" sx="34000" sy="34000" algn="ctr" rotWithShape="0">
            <a:srgbClr val="000000">
              <a:alpha val="43137"/>
            </a:srgbClr>
          </a:outerShdw>
        </a:effectLst>
      </c:spPr>
    </c:plotArea>
    <c:plotVisOnly val="1"/>
    <c:dispBlanksAs val="gap"/>
    <c:showDLblsOverMax val="0"/>
  </c:chart>
  <c:spPr>
    <a:noFill/>
    <a:ln>
      <a:noFill/>
    </a:ln>
    <a:effectLst>
      <a:outerShdw blurRad="419100" dist="50800" dir="5400000" sx="9000" sy="9000" algn="ctr" rotWithShape="0">
        <a:srgbClr val="000000">
          <a:alpha val="43137"/>
        </a:srgb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[Experience Pivot Table Analysis.xlsx]How often do you test!PivotTable2</c:name>
    <c:fmtId val="-1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0203357435629256"/>
          <c:y val="0.034328151449317"/>
          <c:w val="0.979664256437074"/>
          <c:h val="0.7758758623062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'How often do you test'!$B$3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106-40D5-B0C4-FE6E88B4337E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84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106-40D5-B0C4-FE6E88B4337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106-40D5-B0C4-FE6E88B4337E}"/>
              </c:ext>
            </c:extLst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84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106-40D5-B0C4-FE6E88B4337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E106-40D5-B0C4-FE6E88B4337E}"/>
              </c:ext>
            </c:extLst>
          </c:dPt>
          <c:dPt>
            <c:idx val="5"/>
            <c:invertIfNegative val="0"/>
            <c:bubble3D val="0"/>
            <c:spPr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84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E106-40D5-B0C4-FE6E88B4337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E106-40D5-B0C4-FE6E88B4337E}"/>
              </c:ext>
            </c:extLst>
          </c:dPt>
          <c:dPt>
            <c:idx val="7"/>
            <c:invertIfNegative val="0"/>
            <c:bubble3D val="0"/>
            <c:spPr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84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E106-40D5-B0C4-FE6E88B433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500" b="1" i="0" u="none" strike="noStrike" kern="1200" baseline="0">
                    <a:ln>
                      <a:noFill/>
                    </a:ln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'How often do you test'!$A$4:$A$16</c:f>
              <c:multiLvlStrCache>
                <c:ptCount val="8"/>
                <c:lvl>
                  <c:pt idx="0">
                    <c:v>More than half the time</c:v>
                  </c:pt>
                  <c:pt idx="1">
                    <c:v>Less than half the time</c:v>
                  </c:pt>
                  <c:pt idx="2">
                    <c:v>More than half the time</c:v>
                  </c:pt>
                  <c:pt idx="3">
                    <c:v>Less than half the time</c:v>
                  </c:pt>
                  <c:pt idx="4">
                    <c:v>More than half the time</c:v>
                  </c:pt>
                  <c:pt idx="5">
                    <c:v>Less than half the time</c:v>
                  </c:pt>
                  <c:pt idx="6">
                    <c:v>More than half the time</c:v>
                  </c:pt>
                  <c:pt idx="7">
                    <c:v>Less than half the time</c:v>
                  </c:pt>
                </c:lvl>
                <c:lvl>
                  <c:pt idx="0">
                    <c:v>Very experienced</c:v>
                  </c:pt>
                  <c:pt idx="2">
                    <c:v>Extensive experience</c:v>
                  </c:pt>
                  <c:pt idx="4">
                    <c:v>Some experience</c:v>
                  </c:pt>
                  <c:pt idx="6">
                    <c:v>Very little experience</c:v>
                  </c:pt>
                </c:lvl>
              </c:multiLvlStrCache>
            </c:multiLvlStrRef>
          </c:cat>
          <c:val>
            <c:numRef>
              <c:f>'How often do you test'!$B$4:$B$16</c:f>
              <c:numCache>
                <c:formatCode>0.00%</c:formatCode>
                <c:ptCount val="8"/>
                <c:pt idx="0">
                  <c:v>0.521739130434783</c:v>
                </c:pt>
                <c:pt idx="1">
                  <c:v>0.478260869565217</c:v>
                </c:pt>
                <c:pt idx="2">
                  <c:v>0.442622950819672</c:v>
                </c:pt>
                <c:pt idx="3">
                  <c:v>0.557377049180328</c:v>
                </c:pt>
                <c:pt idx="4">
                  <c:v>0.295081967213115</c:v>
                </c:pt>
                <c:pt idx="5">
                  <c:v>0.704918032786885</c:v>
                </c:pt>
                <c:pt idx="6">
                  <c:v>0.25</c:v>
                </c:pt>
                <c:pt idx="7">
                  <c:v>0.75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E106-40D5-B0C4-FE6E88B4337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2054754032"/>
        <c:axId val="2082059824"/>
      </c:barChart>
      <c:catAx>
        <c:axId val="205475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noFill/>
                </a:ln>
                <a:solidFill>
                  <a:sysClr val="windowText" lastClr="000000"/>
                </a:solidFill>
                <a:effectLst/>
                <a:latin typeface="Lato" charset="0"/>
                <a:ea typeface="Lato" charset="0"/>
                <a:cs typeface="Lato" charset="0"/>
              </a:defRPr>
            </a:pPr>
            <a:endParaRPr lang="en-US"/>
          </a:p>
        </c:txPr>
        <c:crossAx val="2082059824"/>
        <c:crosses val="autoZero"/>
        <c:auto val="1"/>
        <c:lblAlgn val="ctr"/>
        <c:lblOffset val="100"/>
        <c:noMultiLvlLbl val="0"/>
      </c:catAx>
      <c:valAx>
        <c:axId val="2082059824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205475403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n>
            <a:noFill/>
          </a:ln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Sheet1!$A$1:$A$7</c:f>
              <c:strCache>
                <c:ptCount val="7"/>
                <c:pt idx="0">
                  <c:v>Macros</c:v>
                </c:pt>
                <c:pt idx="1">
                  <c:v>Chart Wizard</c:v>
                </c:pt>
                <c:pt idx="2">
                  <c:v>Pivot Tables</c:v>
                </c:pt>
                <c:pt idx="3">
                  <c:v>LOOKUP Functions</c:v>
                </c:pt>
                <c:pt idx="4">
                  <c:v>Conditional Frequency</c:v>
                </c:pt>
                <c:pt idx="5">
                  <c:v>Find/Replace</c:v>
                </c:pt>
                <c:pt idx="6">
                  <c:v>Data Sort Tool</c:v>
                </c:pt>
              </c:strCache>
            </c:strRef>
          </c:cat>
          <c:val>
            <c:numRef>
              <c:f>Sheet1!$B$1:$B$7</c:f>
              <c:numCache>
                <c:formatCode>0%</c:formatCode>
                <c:ptCount val="7"/>
                <c:pt idx="0">
                  <c:v>0.38</c:v>
                </c:pt>
                <c:pt idx="1">
                  <c:v>0.51</c:v>
                </c:pt>
                <c:pt idx="2">
                  <c:v>0.59</c:v>
                </c:pt>
                <c:pt idx="3">
                  <c:v>0.6</c:v>
                </c:pt>
                <c:pt idx="4">
                  <c:v>0.65</c:v>
                </c:pt>
                <c:pt idx="5">
                  <c:v>0.72</c:v>
                </c:pt>
                <c:pt idx="6">
                  <c:v>0.79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114601552"/>
        <c:axId val="2114268544"/>
      </c:barChart>
      <c:catAx>
        <c:axId val="2114601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defRPr>
            </a:pPr>
            <a:endParaRPr lang="en-US"/>
          </a:p>
        </c:txPr>
        <c:crossAx val="2114268544"/>
        <c:crosses val="autoZero"/>
        <c:auto val="1"/>
        <c:lblAlgn val="ctr"/>
        <c:lblOffset val="100"/>
        <c:noMultiLvlLbl val="0"/>
      </c:catAx>
      <c:valAx>
        <c:axId val="211426854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2114601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19B5D-D714-4D97-80AC-A01CFECB0F86}" type="datetimeFigureOut">
              <a:rPr lang="en-US" smtClean="0"/>
              <a:t>7/29/16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6FB96-3232-4BFB-B601-B321BDA9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6FB96-3232-4BFB-B601-B321BDA9C7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A531-595D-445C-AB6F-20FAB5436686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F7C0-92A9-4900-9C57-5ECBE776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9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A531-595D-445C-AB6F-20FAB5436686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F7C0-92A9-4900-9C57-5ECBE776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0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076990" y="8412480"/>
            <a:ext cx="34067117" cy="1339062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64219" y="8412480"/>
            <a:ext cx="101664133" cy="1339062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A531-595D-445C-AB6F-20FAB5436686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F7C0-92A9-4900-9C57-5ECBE776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7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A531-595D-445C-AB6F-20FAB5436686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F7C0-92A9-4900-9C57-5ECBE776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4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A531-595D-445C-AB6F-20FAB5436686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F7C0-92A9-4900-9C57-5ECBE776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1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64217" y="42062400"/>
            <a:ext cx="67865623" cy="100256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78482" y="42062400"/>
            <a:ext cx="67865627" cy="100256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A531-595D-445C-AB6F-20FAB5436686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F7C0-92A9-4900-9C57-5ECBE776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8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A531-595D-445C-AB6F-20FAB5436686}" type="datetimeFigureOut">
              <a:rPr lang="en-US" smtClean="0"/>
              <a:t>7/29/16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F7C0-92A9-4900-9C57-5ECBE776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5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A531-595D-445C-AB6F-20FAB5436686}" type="datetimeFigureOut">
              <a:rPr lang="en-US" smtClean="0"/>
              <a:t>7/29/16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F7C0-92A9-4900-9C57-5ECBE776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6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A531-595D-445C-AB6F-20FAB5436686}" type="datetimeFigureOut">
              <a:rPr lang="en-US" smtClean="0"/>
              <a:t>7/29/16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F7C0-92A9-4900-9C57-5ECBE776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A531-595D-445C-AB6F-20FAB5436686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F7C0-92A9-4900-9C57-5ECBE776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A531-595D-445C-AB6F-20FAB5436686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F7C0-92A9-4900-9C57-5ECBE776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3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2A531-595D-445C-AB6F-20FAB5436686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5F7C0-92A9-4900-9C57-5ECBE7767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9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chart" Target="../charts/chart1.xml"/><Relationship Id="rId12" Type="http://schemas.openxmlformats.org/officeDocument/2006/relationships/chart" Target="../charts/chart2.xml"/><Relationship Id="rId13" Type="http://schemas.openxmlformats.org/officeDocument/2006/relationships/chart" Target="../charts/chart3.xml"/><Relationship Id="rId14" Type="http://schemas.openxmlformats.org/officeDocument/2006/relationships/chart" Target="../charts/chart4.xml"/><Relationship Id="rId15" Type="http://schemas.openxmlformats.org/officeDocument/2006/relationships/image" Target="../media/image6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mbenavente1@catamount.wcu.edu" TargetMode="External"/><Relationship Id="rId4" Type="http://schemas.openxmlformats.org/officeDocument/2006/relationships/hyperlink" Target="mailto:nsaleh2012@fau.edu)" TargetMode="External"/><Relationship Id="rId5" Type="http://schemas.openxmlformats.org/officeDocument/2006/relationships/hyperlink" Target="mailto:jssmit11@ncsu.edu)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08850" y="858753"/>
            <a:ext cx="33225458" cy="435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500" b="1" dirty="0">
                <a:latin typeface="Lato" charset="0"/>
                <a:ea typeface="Lato" charset="0"/>
                <a:cs typeface="Lato" charset="0"/>
              </a:rPr>
              <a:t>Excel-</a:t>
            </a:r>
            <a:r>
              <a:rPr lang="en-US" sz="8500" b="1" dirty="0" err="1">
                <a:latin typeface="Lato" charset="0"/>
                <a:ea typeface="Lato" charset="0"/>
                <a:cs typeface="Lato" charset="0"/>
              </a:rPr>
              <a:t>ent</a:t>
            </a:r>
            <a:r>
              <a:rPr lang="en-US" sz="8500" b="1" dirty="0">
                <a:latin typeface="Lato" charset="0"/>
                <a:ea typeface="Lato" charset="0"/>
                <a:cs typeface="Lato" charset="0"/>
              </a:rPr>
              <a:t> Research:</a:t>
            </a:r>
            <a:r>
              <a:rPr lang="en-US" sz="8500" dirty="0">
                <a:latin typeface="Lato" charset="0"/>
                <a:ea typeface="Lato" charset="0"/>
                <a:cs typeface="Lato" charset="0"/>
              </a:rPr>
              <a:t> Understanding Spreadsheet Use,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500" dirty="0">
                <a:latin typeface="Lato" charset="0"/>
                <a:ea typeface="Lato" charset="0"/>
                <a:cs typeface="Lato" charset="0"/>
              </a:rPr>
              <a:t>Creation, and Maintenance at  </a:t>
            </a:r>
            <a:r>
              <a:rPr lang="en-US" sz="8500" dirty="0" smtClean="0">
                <a:latin typeface="Lato" charset="0"/>
                <a:ea typeface="Lato" charset="0"/>
                <a:cs typeface="Lato" charset="0"/>
              </a:rPr>
              <a:t>    </a:t>
            </a:r>
            <a:endParaRPr kumimoji="0" lang="en-US" sz="8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ato" charset="0"/>
              <a:ea typeface="Lato" charset="0"/>
              <a:cs typeface="Lato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55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" charset="0"/>
                <a:ea typeface="Lato" charset="0"/>
                <a:cs typeface="Lato" charset="0"/>
              </a:rPr>
              <a:t>Anthony </a:t>
            </a:r>
            <a:r>
              <a:rPr kumimoji="0" lang="en-US" sz="55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ato" charset="0"/>
                <a:ea typeface="Lato" charset="0"/>
                <a:cs typeface="Lato" charset="0"/>
              </a:rPr>
              <a:t>Benavente</a:t>
            </a:r>
            <a:r>
              <a:rPr kumimoji="0" lang="en-US" sz="55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" charset="0"/>
                <a:ea typeface="Lato" charset="0"/>
                <a:cs typeface="Lato" charset="0"/>
              </a:rPr>
              <a:t> (</a:t>
            </a:r>
            <a:r>
              <a:rPr kumimoji="0" lang="en-US" sz="550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" charset="0"/>
                <a:ea typeface="Lato" charset="0"/>
                <a:cs typeface="Lato" charset="0"/>
                <a:hlinkClick r:id="rId3"/>
              </a:rPr>
              <a:t>ambenavente1@catamount.wcu.edu</a:t>
            </a:r>
            <a:r>
              <a:rPr lang="en-US" sz="55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)</a:t>
            </a:r>
            <a:r>
              <a:rPr kumimoji="0" lang="en-US" sz="55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" charset="0"/>
                <a:ea typeface="Lato" charset="0"/>
                <a:cs typeface="Lato" charset="0"/>
              </a:rPr>
              <a:t> </a:t>
            </a:r>
            <a:r>
              <a:rPr kumimoji="0" lang="en-US" sz="55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" charset="0"/>
                <a:ea typeface="Lato" charset="0"/>
                <a:cs typeface="Lato" charset="0"/>
              </a:rPr>
              <a:t>and </a:t>
            </a:r>
            <a:r>
              <a:rPr kumimoji="0" lang="en-US" sz="55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ato" charset="0"/>
                <a:ea typeface="Lato" charset="0"/>
                <a:cs typeface="Lato" charset="0"/>
              </a:rPr>
              <a:t>Nadeen</a:t>
            </a:r>
            <a:r>
              <a:rPr kumimoji="0" lang="en-US" sz="55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" charset="0"/>
                <a:ea typeface="Lato" charset="0"/>
                <a:cs typeface="Lato" charset="0"/>
              </a:rPr>
              <a:t> </a:t>
            </a:r>
            <a:r>
              <a:rPr kumimoji="0" lang="en-US" sz="55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" charset="0"/>
                <a:ea typeface="Lato" charset="0"/>
                <a:cs typeface="Lato" charset="0"/>
              </a:rPr>
              <a:t>Saleh (</a:t>
            </a:r>
            <a:r>
              <a:rPr kumimoji="0" lang="en-US" sz="55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ato" charset="0"/>
                <a:ea typeface="Lato" charset="0"/>
                <a:cs typeface="Lato" charset="0"/>
                <a:hlinkClick r:id="rId4"/>
              </a:rPr>
              <a:t>nsaleh2012@fau.edu</a:t>
            </a:r>
            <a:r>
              <a:rPr lang="en-US" sz="55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  <a:hlinkClick r:id="rId4"/>
              </a:rPr>
              <a:t>)</a:t>
            </a:r>
            <a:r>
              <a:rPr lang="en-US" sz="55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 </a:t>
            </a:r>
            <a:endParaRPr lang="en-US" sz="5500" dirty="0">
              <a:solidFill>
                <a:srgbClr val="000000"/>
              </a:solidFill>
              <a:latin typeface="Lato" charset="0"/>
              <a:ea typeface="Lato" charset="0"/>
              <a:cs typeface="Lato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500" dirty="0" smtClean="0">
                <a:solidFill>
                  <a:srgbClr val="000000"/>
                </a:solidFill>
                <a:latin typeface="Lato" charset="0"/>
                <a:ea typeface="Lato" charset="0"/>
                <a:cs typeface="Lato" charset="0"/>
              </a:rPr>
              <a:t>PhD Student Mentor: Justin Smith (</a:t>
            </a:r>
            <a:r>
              <a:rPr lang="en-US" sz="5500" dirty="0" smtClean="0">
                <a:hlinkClick r:id="rId5"/>
              </a:rPr>
              <a:t>jssmit11@ncsu.edu)</a:t>
            </a:r>
            <a:endParaRPr kumimoji="0" lang="en-US" sz="55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ato" charset="0"/>
              <a:ea typeface="Lato" charset="0"/>
              <a:cs typeface="Lato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3836153" y="5709179"/>
            <a:ext cx="0" cy="2674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863803" y="836983"/>
            <a:ext cx="8105" cy="31618396"/>
          </a:xfrm>
          <a:prstGeom prst="line">
            <a:avLst/>
          </a:prstGeom>
          <a:noFill/>
          <a:ln w="1270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871908" y="836983"/>
            <a:ext cx="42062400" cy="0"/>
          </a:xfrm>
          <a:prstGeom prst="line">
            <a:avLst/>
          </a:prstGeom>
          <a:noFill/>
          <a:ln w="1270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871908" y="836983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Line 6"/>
          <p:cNvSpPr>
            <a:spLocks noChangeShapeType="1"/>
          </p:cNvSpPr>
          <p:nvPr/>
        </p:nvSpPr>
        <p:spPr bwMode="auto">
          <a:xfrm>
            <a:off x="28884561" y="5703062"/>
            <a:ext cx="0" cy="2674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s://brand.ncsu.edu/assets/logos/ncstate-brick-2x2-red-ma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13" y="771986"/>
            <a:ext cx="8828837" cy="4250922"/>
          </a:xfrm>
          <a:prstGeom prst="rect">
            <a:avLst/>
          </a:prstGeom>
          <a:solidFill>
            <a:srgbClr val="CC0000"/>
          </a:solidFill>
        </p:spPr>
      </p:pic>
      <p:sp>
        <p:nvSpPr>
          <p:cNvPr id="19" name="TextBox 18"/>
          <p:cNvSpPr txBox="1"/>
          <p:nvPr/>
        </p:nvSpPr>
        <p:spPr>
          <a:xfrm>
            <a:off x="1229598" y="5703062"/>
            <a:ext cx="122690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Lato" charset="0"/>
                <a:ea typeface="Lato" charset="0"/>
                <a:cs typeface="Lato" charset="0"/>
              </a:rPr>
              <a:t>Problem and Motivation</a:t>
            </a:r>
          </a:p>
          <a:p>
            <a:pPr algn="just"/>
            <a:r>
              <a:rPr lang="en-US" sz="4000" dirty="0">
                <a:latin typeface="Lato" charset="0"/>
                <a:ea typeface="Lato" charset="0"/>
                <a:cs typeface="Lato" charset="0"/>
              </a:rPr>
              <a:t>Spreadsheets are abundant, but little is known about how they are used in practice.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70029" y="17040853"/>
            <a:ext cx="12072919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atin typeface="Lato" charset="0"/>
                <a:ea typeface="Lato" charset="0"/>
                <a:cs typeface="Lato" charset="0"/>
              </a:rPr>
              <a:t>Spreadsheet Usage</a:t>
            </a:r>
            <a:endParaRPr lang="en-US" sz="8000" b="1" dirty="0">
              <a:latin typeface="Lato" charset="0"/>
              <a:ea typeface="Lato" charset="0"/>
              <a:cs typeface="Lato" charset="0"/>
            </a:endParaRPr>
          </a:p>
          <a:p>
            <a:pPr algn="just"/>
            <a:r>
              <a:rPr lang="en-US" sz="4000">
                <a:latin typeface="Lato" charset="0"/>
                <a:ea typeface="Lato" charset="0"/>
                <a:cs typeface="Lato" charset="0"/>
              </a:rPr>
              <a:t>E</a:t>
            </a:r>
            <a:r>
              <a:rPr lang="en-US" sz="4000" smtClean="0">
                <a:latin typeface="Lato" charset="0"/>
                <a:ea typeface="Lato" charset="0"/>
                <a:cs typeface="Lato" charset="0"/>
              </a:rPr>
              <a:t>nd-users </a:t>
            </a:r>
            <a:r>
              <a:rPr lang="en-US" sz="4000" dirty="0" smtClean="0">
                <a:latin typeface="Lato" charset="0"/>
                <a:ea typeface="Lato" charset="0"/>
                <a:cs typeface="Lato" charset="0"/>
              </a:rPr>
              <a:t>use a variety of Excel functions in their everyday work.</a:t>
            </a:r>
          </a:p>
          <a:p>
            <a:pPr algn="just"/>
            <a:endParaRPr lang="en-US" sz="4000" dirty="0">
              <a:latin typeface="Lato" charset="0"/>
              <a:ea typeface="Lato" charset="0"/>
              <a:cs typeface="Lato" charset="0"/>
            </a:endParaRPr>
          </a:p>
          <a:p>
            <a:pPr algn="just"/>
            <a:endParaRPr lang="en-US" sz="4000" dirty="0" smtClean="0">
              <a:latin typeface="Lato" charset="0"/>
              <a:ea typeface="Lato" charset="0"/>
              <a:cs typeface="Lato" charset="0"/>
            </a:endParaRPr>
          </a:p>
          <a:p>
            <a:pPr algn="just"/>
            <a:endParaRPr lang="en-US" sz="4000" dirty="0">
              <a:latin typeface="Lato" charset="0"/>
              <a:ea typeface="Lato" charset="0"/>
              <a:cs typeface="Lato" charset="0"/>
            </a:endParaRPr>
          </a:p>
          <a:p>
            <a:pPr algn="just"/>
            <a:endParaRPr lang="en-US" sz="4000" dirty="0" smtClean="0">
              <a:latin typeface="Lato" charset="0"/>
              <a:ea typeface="Lato" charset="0"/>
              <a:cs typeface="Lato" charset="0"/>
            </a:endParaRPr>
          </a:p>
          <a:p>
            <a:pPr algn="just"/>
            <a:endParaRPr lang="en-US" sz="4000" dirty="0">
              <a:latin typeface="Lato" charset="0"/>
              <a:ea typeface="Lato" charset="0"/>
              <a:cs typeface="Lato" charset="0"/>
            </a:endParaRPr>
          </a:p>
          <a:p>
            <a:pPr algn="just"/>
            <a:endParaRPr lang="en-US" sz="4000" dirty="0" smtClean="0">
              <a:latin typeface="Lato" charset="0"/>
              <a:ea typeface="Lato" charset="0"/>
              <a:cs typeface="Lato" charset="0"/>
            </a:endParaRPr>
          </a:p>
          <a:p>
            <a:pPr algn="just"/>
            <a:endParaRPr lang="en-US" sz="4000" dirty="0">
              <a:latin typeface="Lato" charset="0"/>
              <a:ea typeface="Lato" charset="0"/>
              <a:cs typeface="Lato" charset="0"/>
            </a:endParaRPr>
          </a:p>
          <a:p>
            <a:pPr algn="just"/>
            <a:endParaRPr lang="en-US" sz="4000" dirty="0" smtClean="0">
              <a:latin typeface="Lato" charset="0"/>
              <a:ea typeface="Lato" charset="0"/>
              <a:cs typeface="Lato" charset="0"/>
            </a:endParaRPr>
          </a:p>
          <a:p>
            <a:pPr algn="just"/>
            <a:endParaRPr lang="en-US" sz="4000" dirty="0">
              <a:latin typeface="Lato" charset="0"/>
              <a:ea typeface="Lato" charset="0"/>
              <a:cs typeface="Lato" charset="0"/>
            </a:endParaRPr>
          </a:p>
          <a:p>
            <a:pPr algn="just"/>
            <a:endParaRPr lang="en-US" sz="4000" dirty="0" smtClean="0">
              <a:latin typeface="Lato" charset="0"/>
              <a:ea typeface="Lato" charset="0"/>
              <a:cs typeface="Lato" charset="0"/>
            </a:endParaRPr>
          </a:p>
          <a:p>
            <a:pPr algn="just"/>
            <a:endParaRPr lang="en-US" sz="4000" dirty="0" smtClean="0">
              <a:latin typeface="Lato" charset="0"/>
              <a:ea typeface="Lato" charset="0"/>
              <a:cs typeface="Lato" charset="0"/>
            </a:endParaRPr>
          </a:p>
          <a:p>
            <a:pPr algn="just"/>
            <a:r>
              <a:rPr lang="en-US" sz="4000" dirty="0" smtClean="0">
                <a:latin typeface="Lato" charset="0"/>
                <a:ea typeface="Lato" charset="0"/>
                <a:cs typeface="Lato" charset="0"/>
              </a:rPr>
              <a:t>These </a:t>
            </a:r>
            <a:r>
              <a:rPr lang="en-US" sz="4000" dirty="0" smtClean="0">
                <a:latin typeface="Lato" charset="0"/>
                <a:ea typeface="Lato" charset="0"/>
                <a:cs typeface="Lato" charset="0"/>
              </a:rPr>
              <a:t>functionalities </a:t>
            </a:r>
            <a:r>
              <a:rPr lang="en-US" sz="4000" dirty="0" smtClean="0">
                <a:latin typeface="Lato" charset="0"/>
                <a:ea typeface="Lato" charset="0"/>
                <a:cs typeface="Lato" charset="0"/>
              </a:rPr>
              <a:t>serve </a:t>
            </a:r>
            <a:r>
              <a:rPr lang="en-US" sz="4000" dirty="0" smtClean="0">
                <a:latin typeface="Lato" charset="0"/>
                <a:ea typeface="Lato" charset="0"/>
                <a:cs typeface="Lato" charset="0"/>
              </a:rPr>
              <a:t>a </a:t>
            </a:r>
            <a:r>
              <a:rPr lang="en-US" sz="4000" dirty="0" smtClean="0">
                <a:latin typeface="Lato" charset="0"/>
                <a:ea typeface="Lato" charset="0"/>
                <a:cs typeface="Lato" charset="0"/>
              </a:rPr>
              <a:t>variety</a:t>
            </a:r>
          </a:p>
          <a:p>
            <a:pPr algn="just"/>
            <a:r>
              <a:rPr lang="en-US" sz="4000" dirty="0" smtClean="0">
                <a:latin typeface="Lato" charset="0"/>
                <a:ea typeface="Lato" charset="0"/>
                <a:cs typeface="Lato" charset="0"/>
              </a:rPr>
              <a:t>of purposes</a:t>
            </a:r>
            <a:r>
              <a:rPr lang="en-US" sz="4000" dirty="0" smtClean="0">
                <a:latin typeface="Lato" charset="0"/>
                <a:ea typeface="Lato" charset="0"/>
                <a:cs typeface="Lato" charset="0"/>
              </a:rPr>
              <a:t>.</a:t>
            </a:r>
            <a:endParaRPr lang="en-US" sz="40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8942" y="27452032"/>
            <a:ext cx="3592129" cy="1191220"/>
          </a:xfrm>
          <a:prstGeom prst="rect">
            <a:avLst/>
          </a:prstGeom>
        </p:spPr>
      </p:pic>
      <p:sp>
        <p:nvSpPr>
          <p:cNvPr id="32" name="Double Brace 31"/>
          <p:cNvSpPr/>
          <p:nvPr/>
        </p:nvSpPr>
        <p:spPr>
          <a:xfrm>
            <a:off x="19932126" y="26173126"/>
            <a:ext cx="8559229" cy="3693318"/>
          </a:xfrm>
          <a:prstGeom prst="bracePair">
            <a:avLst/>
          </a:prstGeom>
          <a:ln w="44450"/>
          <a:effectLst>
            <a:softEdge rad="0"/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0422849" y="26420692"/>
            <a:ext cx="75165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Lato" charset="0"/>
                <a:ea typeface="Lato" charset="0"/>
                <a:cs typeface="Lato" charset="0"/>
              </a:rPr>
              <a:t>End-users turn to </a:t>
            </a:r>
            <a:r>
              <a:rPr lang="en-US" sz="4000" b="1" dirty="0" smtClean="0">
                <a:latin typeface="Lato" charset="0"/>
                <a:ea typeface="Lato" charset="0"/>
                <a:cs typeface="Lato" charset="0"/>
              </a:rPr>
              <a:t>online resources </a:t>
            </a:r>
            <a:r>
              <a:rPr lang="en-US" sz="4000" dirty="0" smtClean="0">
                <a:latin typeface="Lato" charset="0"/>
                <a:ea typeface="Lato" charset="0"/>
                <a:cs typeface="Lato" charset="0"/>
              </a:rPr>
              <a:t>for immediate help when working with spreadsheets. This includes end-users of all experience types.</a:t>
            </a:r>
            <a:endParaRPr lang="en-US" sz="40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25390" y="8753932"/>
            <a:ext cx="122690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Lato" charset="0"/>
                <a:ea typeface="Lato" charset="0"/>
                <a:cs typeface="Lato" charset="0"/>
              </a:rPr>
              <a:t>Population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40" y="11775737"/>
            <a:ext cx="1837513" cy="183751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430121" y="11951195"/>
            <a:ext cx="101344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Surveyed </a:t>
            </a:r>
            <a:r>
              <a:rPr lang="en-US" sz="4000" b="1" dirty="0">
                <a:solidFill>
                  <a:srgbClr val="C00000"/>
                </a:solidFill>
                <a:latin typeface="Lato" charset="0"/>
                <a:ea typeface="Lato" charset="0"/>
                <a:cs typeface="Lato" charset="0"/>
              </a:rPr>
              <a:t>180</a:t>
            </a:r>
            <a:r>
              <a:rPr lang="en-US" sz="4000" dirty="0">
                <a:latin typeface="Lato" charset="0"/>
                <a:ea typeface="Lato" charset="0"/>
                <a:cs typeface="Lato" charset="0"/>
              </a:rPr>
              <a:t> respondents across </a:t>
            </a:r>
            <a:r>
              <a:rPr lang="en-US" sz="4000" b="1" dirty="0">
                <a:solidFill>
                  <a:srgbClr val="C00000"/>
                </a:solidFill>
                <a:latin typeface="Lato" charset="0"/>
                <a:ea typeface="Lato" charset="0"/>
                <a:cs typeface="Lato" charset="0"/>
              </a:rPr>
              <a:t>5</a:t>
            </a:r>
            <a:r>
              <a:rPr lang="en-US" sz="4000" dirty="0">
                <a:latin typeface="Lato" charset="0"/>
                <a:ea typeface="Lato" charset="0"/>
                <a:cs typeface="Lato" charset="0"/>
              </a:rPr>
              <a:t> divisions and </a:t>
            </a:r>
            <a:r>
              <a:rPr lang="en-US" sz="4000" b="1" dirty="0">
                <a:solidFill>
                  <a:srgbClr val="C00000"/>
                </a:solidFill>
                <a:latin typeface="Lato" charset="0"/>
                <a:ea typeface="Lato" charset="0"/>
                <a:cs typeface="Lato" charset="0"/>
              </a:rPr>
              <a:t>26</a:t>
            </a:r>
            <a:r>
              <a:rPr lang="en-US" sz="4000" dirty="0">
                <a:latin typeface="Lato" charset="0"/>
                <a:ea typeface="Lato" charset="0"/>
                <a:cs typeface="Lato" charset="0"/>
              </a:rPr>
              <a:t> business units , </a:t>
            </a:r>
            <a:r>
              <a:rPr lang="en-US" sz="4000" i="1" dirty="0">
                <a:latin typeface="Lato" charset="0"/>
                <a:ea typeface="Lato" charset="0"/>
                <a:cs typeface="Lato" charset="0"/>
              </a:rPr>
              <a:t>the typical user...</a:t>
            </a:r>
          </a:p>
          <a:p>
            <a:endParaRPr lang="en-US" sz="4000" dirty="0"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218266" y="13792748"/>
            <a:ext cx="12167934" cy="2549642"/>
            <a:chOff x="887246" y="2372812"/>
            <a:chExt cx="7374474" cy="2008022"/>
          </a:xfrm>
        </p:grpSpPr>
        <p:sp>
          <p:nvSpPr>
            <p:cNvPr id="49" name="TextBox 48"/>
            <p:cNvSpPr txBox="1"/>
            <p:nvPr/>
          </p:nvSpPr>
          <p:spPr bwMode="gray">
            <a:xfrm>
              <a:off x="887246" y="2372812"/>
              <a:ext cx="2377440" cy="20080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indent="0" algn="ctr" rtl="0" fontAlgn="base">
                <a:spcBef>
                  <a:spcPts val="11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Arial" pitchFamily="34" charset="0"/>
                <a:buNone/>
              </a:pPr>
              <a:r>
                <a:rPr lang="en-US" sz="3600" kern="1200" dirty="0">
                  <a:solidFill>
                    <a:schemeClr val="tx1"/>
                  </a:solidFill>
                  <a:latin typeface="Lato" charset="0"/>
                  <a:ea typeface="Lato" charset="0"/>
                  <a:cs typeface="Lato" charset="0"/>
                </a:rPr>
                <a:t>Uses</a:t>
              </a:r>
            </a:p>
            <a:p>
              <a:pPr algn="ctr">
                <a:spcBef>
                  <a:spcPts val="1100"/>
                </a:spcBef>
                <a:buNone/>
              </a:pPr>
              <a:r>
                <a:rPr lang="en-US" sz="4400" b="1" dirty="0">
                  <a:ln w="0"/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Lato" charset="0"/>
                  <a:ea typeface="Lato" charset="0"/>
                  <a:cs typeface="Lato" charset="0"/>
                </a:rPr>
                <a:t>2–10</a:t>
              </a:r>
              <a:r>
                <a:rPr lang="en-US" sz="4400" dirty="0">
                  <a:solidFill>
                    <a:schemeClr val="tx1"/>
                  </a:solidFill>
                  <a:latin typeface="Lato" charset="0"/>
                  <a:ea typeface="Lato" charset="0"/>
                  <a:cs typeface="Lato" charset="0"/>
                </a:rPr>
                <a:t/>
              </a:r>
              <a:br>
                <a:rPr lang="en-US" sz="4400" dirty="0">
                  <a:solidFill>
                    <a:schemeClr val="tx1"/>
                  </a:solidFill>
                  <a:latin typeface="Lato" charset="0"/>
                  <a:ea typeface="Lato" charset="0"/>
                  <a:cs typeface="Lato" charset="0"/>
                </a:rPr>
              </a:br>
              <a:r>
                <a:rPr lang="en-US" sz="3600" dirty="0">
                  <a:solidFill>
                    <a:schemeClr val="tx1"/>
                  </a:solidFill>
                  <a:latin typeface="Lato" charset="0"/>
                  <a:ea typeface="Lato" charset="0"/>
                  <a:cs typeface="Lato" charset="0"/>
                </a:rPr>
                <a:t>spreadsheets per week</a:t>
              </a:r>
            </a:p>
          </p:txBody>
        </p:sp>
        <p:sp>
          <p:nvSpPr>
            <p:cNvPr id="50" name="TextBox 49"/>
            <p:cNvSpPr txBox="1"/>
            <p:nvPr/>
          </p:nvSpPr>
          <p:spPr bwMode="gray">
            <a:xfrm>
              <a:off x="3383934" y="2372812"/>
              <a:ext cx="2377440" cy="20080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indent="0" algn="ctr" rtl="0" fontAlgn="base">
                <a:spcBef>
                  <a:spcPts val="11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Arial" pitchFamily="34" charset="0"/>
                <a:buNone/>
              </a:pPr>
              <a:r>
                <a:rPr lang="en-US" sz="3000" kern="1200" dirty="0">
                  <a:solidFill>
                    <a:schemeClr val="tx1"/>
                  </a:solidFill>
                  <a:latin typeface="Lato" charset="0"/>
                  <a:ea typeface="Lato" charset="0"/>
                  <a:cs typeface="Lato" charset="0"/>
                </a:rPr>
                <a:t>Uses spreadsheets for</a:t>
              </a:r>
            </a:p>
            <a:p>
              <a:pPr algn="ctr">
                <a:spcBef>
                  <a:spcPts val="1100"/>
                </a:spcBef>
                <a:buNone/>
              </a:pPr>
              <a:r>
                <a:rPr lang="en-US" sz="4400" b="1" dirty="0">
                  <a:ln w="0"/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Lato" charset="0"/>
                  <a:ea typeface="Lato" charset="0"/>
                  <a:cs typeface="Lato" charset="0"/>
                </a:rPr>
                <a:t>3–10</a:t>
              </a:r>
              <a:r>
                <a:rPr lang="en-US" sz="4400" kern="1200" dirty="0">
                  <a:solidFill>
                    <a:schemeClr val="tx1"/>
                  </a:solidFill>
                  <a:latin typeface="Lato" charset="0"/>
                  <a:ea typeface="Lato" charset="0"/>
                  <a:cs typeface="Lato" charset="0"/>
                </a:rPr>
                <a:t/>
              </a:r>
              <a:br>
                <a:rPr lang="en-US" sz="4400" kern="1200" dirty="0">
                  <a:solidFill>
                    <a:schemeClr val="tx1"/>
                  </a:solidFill>
                  <a:latin typeface="Lato" charset="0"/>
                  <a:ea typeface="Lato" charset="0"/>
                  <a:cs typeface="Lato" charset="0"/>
                </a:rPr>
              </a:br>
              <a:r>
                <a:rPr lang="en-US" sz="3600" kern="1200" dirty="0">
                  <a:solidFill>
                    <a:schemeClr val="tx1"/>
                  </a:solidFill>
                  <a:latin typeface="Lato" charset="0"/>
                  <a:ea typeface="Lato" charset="0"/>
                  <a:cs typeface="Lato" charset="0"/>
                </a:rPr>
                <a:t>hours per week</a:t>
              </a:r>
            </a:p>
          </p:txBody>
        </p:sp>
        <p:sp>
          <p:nvSpPr>
            <p:cNvPr id="51" name="TextBox 50"/>
            <p:cNvSpPr txBox="1"/>
            <p:nvPr/>
          </p:nvSpPr>
          <p:spPr bwMode="gray">
            <a:xfrm>
              <a:off x="5880622" y="2372812"/>
              <a:ext cx="2381098" cy="20080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indent="0" algn="ctr" rtl="0" fontAlgn="base">
                <a:spcBef>
                  <a:spcPts val="11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Arial" pitchFamily="34" charset="0"/>
                <a:buNone/>
              </a:pPr>
              <a:r>
                <a:rPr lang="en-US" sz="3000" kern="1200" dirty="0">
                  <a:solidFill>
                    <a:schemeClr val="tx1"/>
                  </a:solidFill>
                  <a:latin typeface="Lato" charset="0"/>
                  <a:ea typeface="Lato" charset="0"/>
                  <a:cs typeface="Lato" charset="0"/>
                </a:rPr>
                <a:t>Uses 2+ spreadsheets</a:t>
              </a:r>
            </a:p>
            <a:p>
              <a:pPr marL="0" indent="0" algn="ctr" rtl="0" fontAlgn="base">
                <a:spcBef>
                  <a:spcPts val="11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Arial" pitchFamily="34" charset="0"/>
                <a:buNone/>
              </a:pPr>
              <a:r>
                <a:rPr lang="en-US" sz="4000" b="1" dirty="0" smtClean="0">
                  <a:solidFill>
                    <a:srgbClr val="C00000"/>
                  </a:solidFill>
                  <a:latin typeface="Lato" charset="0"/>
                  <a:ea typeface="Lato" charset="0"/>
                  <a:cs typeface="Lato" charset="0"/>
                </a:rPr>
                <a:t>daily, weekly, monthly, yearly</a:t>
              </a:r>
              <a:endParaRPr lang="en-US" sz="4000" b="1" dirty="0">
                <a:solidFill>
                  <a:srgbClr val="C00000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075" y="28019785"/>
            <a:ext cx="3449874" cy="258740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221" y="25488093"/>
            <a:ext cx="3692034" cy="1984037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218265" y="10136255"/>
            <a:ext cx="12269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latin typeface="Lato" charset="0"/>
                <a:ea typeface="Lato" charset="0"/>
                <a:cs typeface="Lato" charset="0"/>
              </a:rPr>
              <a:t>To better understand how spreadsheets are used, we surveyed and interview ABB employees.</a:t>
            </a:r>
          </a:p>
        </p:txBody>
      </p:sp>
      <p:graphicFrame>
        <p:nvGraphicFramePr>
          <p:cNvPr id="56" name="Chart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431110"/>
              </p:ext>
            </p:extLst>
          </p:nvPr>
        </p:nvGraphicFramePr>
        <p:xfrm>
          <a:off x="14529767" y="9437149"/>
          <a:ext cx="13758049" cy="6250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29649300" y="16686910"/>
            <a:ext cx="135335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Lato" charset="0"/>
                <a:ea typeface="Lato" charset="0"/>
                <a:cs typeface="Lato" charset="0"/>
              </a:rPr>
              <a:t>Future </a:t>
            </a:r>
            <a:r>
              <a:rPr lang="en-US" sz="8000" b="1" dirty="0" smtClean="0">
                <a:latin typeface="Lato" charset="0"/>
                <a:ea typeface="Lato" charset="0"/>
                <a:cs typeface="Lato" charset="0"/>
              </a:rPr>
              <a:t>Work</a:t>
            </a:r>
            <a:endParaRPr lang="en-US" sz="80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529766" y="5703062"/>
            <a:ext cx="137580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Lato" charset="0"/>
                <a:ea typeface="Lato" charset="0"/>
                <a:cs typeface="Lato" charset="0"/>
              </a:rPr>
              <a:t>Findings</a:t>
            </a:r>
          </a:p>
          <a:p>
            <a:pPr algn="just"/>
            <a:r>
              <a:rPr lang="en-US" sz="4000" dirty="0">
                <a:latin typeface="Lato" charset="0"/>
                <a:ea typeface="Lato" charset="0"/>
                <a:cs typeface="Lato" charset="0"/>
              </a:rPr>
              <a:t>The resulting survey and interview data identified practices and problems related to the use, creation, and maintenance of spreadsheets.</a:t>
            </a:r>
          </a:p>
        </p:txBody>
      </p:sp>
      <p:graphicFrame>
        <p:nvGraphicFramePr>
          <p:cNvPr id="60" name="Chart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54026"/>
              </p:ext>
            </p:extLst>
          </p:nvPr>
        </p:nvGraphicFramePr>
        <p:xfrm>
          <a:off x="1422278" y="27458380"/>
          <a:ext cx="11896431" cy="4990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61" name="Chart 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7822859"/>
              </p:ext>
            </p:extLst>
          </p:nvPr>
        </p:nvGraphicFramePr>
        <p:xfrm>
          <a:off x="14479607" y="16284223"/>
          <a:ext cx="13739355" cy="621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578172" y="18430264"/>
            <a:ext cx="136758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solidFill>
                  <a:srgbClr val="FF0000"/>
                </a:solidFill>
                <a:latin typeface="Lato"/>
              </a:rPr>
              <a:t>Spreadsheet Playground</a:t>
            </a:r>
            <a:r>
              <a:rPr lang="en-US" sz="4000" dirty="0">
                <a:solidFill>
                  <a:srgbClr val="FF0000"/>
                </a:solidFill>
                <a:latin typeface="Lato"/>
              </a:rPr>
              <a:t> </a:t>
            </a:r>
            <a:r>
              <a:rPr lang="en-US" sz="4000" dirty="0">
                <a:latin typeface="Lato"/>
              </a:rPr>
              <a:t>– Web application that enables users to learn different spreadsheet tools </a:t>
            </a:r>
            <a:r>
              <a:rPr lang="en-US" sz="4000" dirty="0" smtClean="0">
                <a:latin typeface="Lato"/>
              </a:rPr>
              <a:t>interactively.</a:t>
            </a:r>
            <a:endParaRPr lang="en-US" sz="4000" dirty="0">
              <a:latin typeface="Lato"/>
            </a:endParaRPr>
          </a:p>
          <a:p>
            <a:pPr marL="1143000" indent="-1143000" algn="just">
              <a:buFont typeface="Arial" panose="020B0604020202020204" pitchFamily="34" charset="0"/>
              <a:buChar char="•"/>
            </a:pPr>
            <a:endParaRPr lang="en-US" sz="4000" dirty="0">
              <a:latin typeface="Lato"/>
            </a:endParaRPr>
          </a:p>
          <a:p>
            <a:pPr algn="just"/>
            <a:r>
              <a:rPr lang="en-US" sz="4000" b="1" dirty="0">
                <a:solidFill>
                  <a:srgbClr val="7030A0"/>
                </a:solidFill>
                <a:latin typeface="Lato"/>
              </a:rPr>
              <a:t>Company forum </a:t>
            </a:r>
            <a:r>
              <a:rPr lang="en-US" sz="4000" dirty="0">
                <a:latin typeface="Lato"/>
              </a:rPr>
              <a:t>– Website allowing users to address Excel problems </a:t>
            </a:r>
            <a:r>
              <a:rPr lang="en-US" sz="4000" dirty="0" smtClean="0">
                <a:latin typeface="Lato"/>
              </a:rPr>
              <a:t>through coworkers.</a:t>
            </a:r>
            <a:endParaRPr lang="en-US" sz="4000" dirty="0">
              <a:latin typeface="Lato"/>
            </a:endParaRPr>
          </a:p>
          <a:p>
            <a:pPr algn="just"/>
            <a:endParaRPr lang="en-US" sz="4000" dirty="0">
              <a:latin typeface="Lato"/>
            </a:endParaRPr>
          </a:p>
          <a:p>
            <a:pPr algn="just"/>
            <a:r>
              <a:rPr lang="en-US" sz="4000" b="1" dirty="0" smtClean="0">
                <a:latin typeface="Lato"/>
              </a:rPr>
              <a:t>Error Detector </a:t>
            </a:r>
            <a:r>
              <a:rPr lang="en-US" sz="4000" dirty="0" smtClean="0">
                <a:latin typeface="Lato"/>
              </a:rPr>
              <a:t>– Plug-in </a:t>
            </a:r>
            <a:r>
              <a:rPr lang="en-US" sz="4000" dirty="0">
                <a:latin typeface="Lato"/>
              </a:rPr>
              <a:t>for Excel that alerts </a:t>
            </a:r>
            <a:r>
              <a:rPr lang="en-US" sz="4000" dirty="0" smtClean="0">
                <a:latin typeface="Lato"/>
              </a:rPr>
              <a:t>users of poor practice (i.e. referencing error flagged cells).</a:t>
            </a:r>
            <a:endParaRPr lang="en-US" sz="4000" dirty="0">
              <a:latin typeface="Lat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49299" y="30939145"/>
            <a:ext cx="136780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>
                <a:latin typeface="Lato" charset="0"/>
                <a:ea typeface="Lato" charset="0"/>
                <a:cs typeface="Lato" charset="0"/>
              </a:rPr>
              <a:t>Our prototype detects </a:t>
            </a:r>
            <a:r>
              <a:rPr lang="en-US" sz="4000" i="1" dirty="0" smtClean="0">
                <a:latin typeface="Lato" charset="0"/>
                <a:ea typeface="Lato" charset="0"/>
                <a:cs typeface="Lato" charset="0"/>
              </a:rPr>
              <a:t>code smells </a:t>
            </a:r>
            <a:r>
              <a:rPr lang="en-US" sz="4000" dirty="0" smtClean="0">
                <a:latin typeface="Lato" charset="0"/>
                <a:ea typeface="Lato" charset="0"/>
                <a:cs typeface="Lato" charset="0"/>
              </a:rPr>
              <a:t>that are symptoms of bad practice in Excel programming.</a:t>
            </a:r>
            <a:endParaRPr lang="en-US" sz="4000" dirty="0"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57507"/>
              </p:ext>
            </p:extLst>
          </p:nvPr>
        </p:nvGraphicFramePr>
        <p:xfrm>
          <a:off x="29434933" y="8257601"/>
          <a:ext cx="13901290" cy="778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2090"/>
                <a:gridCol w="3429200"/>
              </a:tblGrid>
              <a:tr h="778263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Practice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0" dirty="0" smtClean="0"/>
                        <a:t>Mentions</a:t>
                      </a:r>
                      <a:endParaRPr lang="en-US" sz="4000" dirty="0"/>
                    </a:p>
                  </a:txBody>
                  <a:tcPr/>
                </a:tc>
              </a:tr>
              <a:tr h="778263">
                <a:tc>
                  <a:txBody>
                    <a:bodyPr/>
                    <a:lstStyle/>
                    <a:p>
                      <a:r>
                        <a:rPr lang="en-US" sz="4000" b="1" dirty="0" smtClean="0">
                          <a:solidFill>
                            <a:srgbClr val="FF0000"/>
                          </a:solidFill>
                        </a:rPr>
                        <a:t>Look at existing spreadsheets</a:t>
                      </a:r>
                      <a:endParaRPr 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0" dirty="0" smtClean="0"/>
                        <a:t>11</a:t>
                      </a:r>
                    </a:p>
                  </a:txBody>
                  <a:tcPr/>
                </a:tc>
              </a:tr>
              <a:tr h="778263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Participate in training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0" dirty="0" smtClean="0"/>
                        <a:t>7</a:t>
                      </a:r>
                      <a:endParaRPr lang="en-US" sz="4000" dirty="0"/>
                    </a:p>
                  </a:txBody>
                  <a:tcPr/>
                </a:tc>
              </a:tr>
              <a:tr h="778263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Use macros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0" dirty="0" smtClean="0"/>
                        <a:t>5</a:t>
                      </a:r>
                      <a:endParaRPr lang="en-US" sz="4000" dirty="0"/>
                    </a:p>
                  </a:txBody>
                  <a:tcPr/>
                </a:tc>
              </a:tr>
              <a:tr h="778263">
                <a:tc>
                  <a:txBody>
                    <a:bodyPr/>
                    <a:lstStyle/>
                    <a:p>
                      <a:pPr marL="0" marR="0" indent="0" algn="l" defTabSz="3291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 smtClean="0">
                          <a:solidFill>
                            <a:srgbClr val="7030A0"/>
                          </a:solidFill>
                        </a:rPr>
                        <a:t>Seek help from colleagues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0" dirty="0" smtClean="0"/>
                        <a:t>5</a:t>
                      </a:r>
                      <a:endParaRPr lang="en-US" sz="4000" dirty="0"/>
                    </a:p>
                  </a:txBody>
                  <a:tcPr/>
                </a:tc>
              </a:tr>
              <a:tr h="778263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Document spreadsheets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0" dirty="0" smtClean="0"/>
                        <a:t>5</a:t>
                      </a:r>
                      <a:endParaRPr lang="en-US" sz="4000" dirty="0"/>
                    </a:p>
                  </a:txBody>
                  <a:tcPr/>
                </a:tc>
              </a:tr>
              <a:tr h="778263">
                <a:tc>
                  <a:txBody>
                    <a:bodyPr/>
                    <a:lstStyle/>
                    <a:p>
                      <a:pPr marL="0" marR="0" indent="0" algn="l" defTabSz="3291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 smtClean="0">
                          <a:solidFill>
                            <a:schemeClr val="tx1"/>
                          </a:solidFill>
                        </a:rPr>
                        <a:t>Organize</a:t>
                      </a:r>
                      <a:r>
                        <a:rPr lang="en-US" sz="4000" b="0" baseline="0" dirty="0" smtClean="0">
                          <a:solidFill>
                            <a:schemeClr val="tx1"/>
                          </a:solidFill>
                        </a:rPr>
                        <a:t> spreadsheets well</a:t>
                      </a:r>
                      <a:endParaRPr lang="en-US" sz="4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0" dirty="0" smtClean="0"/>
                        <a:t>5</a:t>
                      </a:r>
                      <a:endParaRPr lang="en-US" sz="4000" dirty="0"/>
                    </a:p>
                  </a:txBody>
                  <a:tcPr/>
                </a:tc>
              </a:tr>
              <a:tr h="778263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Learn to use pivot tables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0" dirty="0" smtClean="0"/>
                        <a:t>5</a:t>
                      </a:r>
                      <a:endParaRPr lang="en-US" sz="4000" dirty="0"/>
                    </a:p>
                  </a:txBody>
                  <a:tcPr/>
                </a:tc>
              </a:tr>
              <a:tr h="778263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Label data using tables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</a:tr>
              <a:tr h="778263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Finalize formulas</a:t>
                      </a:r>
                      <a:r>
                        <a:rPr lang="en-US" sz="4000" baseline="0" dirty="0" smtClean="0"/>
                        <a:t> before formatting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372398" y="5687212"/>
            <a:ext cx="13739355" cy="320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b="1" dirty="0">
                <a:latin typeface="Lato" charset="0"/>
                <a:ea typeface="Lato" charset="0"/>
                <a:cs typeface="Lato" charset="0"/>
              </a:rPr>
              <a:t>What practices have helped improve the quality of your spreadsheets?</a:t>
            </a:r>
          </a:p>
          <a:p>
            <a:endParaRPr lang="en-US" dirty="0"/>
          </a:p>
        </p:txBody>
      </p:sp>
      <p:sp>
        <p:nvSpPr>
          <p:cNvPr id="13" name="Striped Right Arrow 12"/>
          <p:cNvSpPr/>
          <p:nvPr/>
        </p:nvSpPr>
        <p:spPr>
          <a:xfrm rot="3507783">
            <a:off x="31024667" y="16592721"/>
            <a:ext cx="1900051" cy="1384587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481333" y="9286359"/>
            <a:ext cx="13758048" cy="188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 smtClean="0">
                <a:latin typeface="Lato" charset="0"/>
                <a:ea typeface="Lato" charset="0"/>
                <a:cs typeface="Lato" charset="0"/>
              </a:rPr>
              <a:t>How often do you divide sheets into separate sections?</a:t>
            </a:r>
            <a:endParaRPr lang="en-US" sz="4400" i="1" dirty="0">
              <a:latin typeface="Lato" charset="0"/>
              <a:ea typeface="Lato" charset="0"/>
              <a:cs typeface="Lato" charset="0"/>
            </a:endParaRPr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501753" y="15855015"/>
            <a:ext cx="13173338" cy="188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 smtClean="0">
                <a:latin typeface="Lato" charset="0"/>
                <a:ea typeface="Lato" charset="0"/>
                <a:cs typeface="Lato" charset="0"/>
              </a:rPr>
              <a:t>How often do you test spreadsheets you are given?</a:t>
            </a:r>
            <a:endParaRPr lang="en-US" sz="4400" i="1" dirty="0">
              <a:latin typeface="Lato" charset="0"/>
              <a:ea typeface="Lato" charset="0"/>
              <a:cs typeface="Lato" charset="0"/>
            </a:endParaRPr>
          </a:p>
          <a:p>
            <a:endParaRPr lang="en-US" dirty="0"/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349421"/>
              </p:ext>
            </p:extLst>
          </p:nvPr>
        </p:nvGraphicFramePr>
        <p:xfrm>
          <a:off x="1225390" y="19493056"/>
          <a:ext cx="12364915" cy="5995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9708851" y="24356066"/>
            <a:ext cx="3395235" cy="3095966"/>
          </a:xfrm>
          <a:prstGeom prst="wedgeRoundRectCallout">
            <a:avLst>
              <a:gd name="adj1" fmla="val -79440"/>
              <a:gd name="adj2" fmla="val -3227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Interviewees </a:t>
            </a:r>
            <a:r>
              <a:rPr lang="en-US" sz="3500" dirty="0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frequently requested training in </a:t>
            </a:r>
            <a:r>
              <a:rPr lang="en-US" sz="3500" b="1" dirty="0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macros</a:t>
            </a:r>
            <a:r>
              <a:rPr lang="en-US" sz="3500" dirty="0" smtClean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.</a:t>
            </a:r>
            <a:endParaRPr lang="en-US" sz="3500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218286" y="22918830"/>
            <a:ext cx="14339752" cy="23310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Inexperienced users are less likely to apply best spreadsheet practices – this includes dividing and testing spreadsheets.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7339" y="2329850"/>
            <a:ext cx="2744736" cy="10775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5645" y="23866937"/>
            <a:ext cx="12284952" cy="650379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4479607" y="30823187"/>
            <a:ext cx="13941091" cy="14570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This material is based on work supported by the National Science Foundation under Grant No. 1559593.</a:t>
            </a:r>
            <a:endParaRPr lang="en-US" sz="4000" dirty="0">
              <a:solidFill>
                <a:schemeClr val="bg2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35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7570</TotalTime>
  <Words>347</Words>
  <Application>Microsoft Macintosh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Lato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SarahHeckman</dc:creator>
  <cp:lastModifiedBy>Nadeen Saleh</cp:lastModifiedBy>
  <cp:revision>128</cp:revision>
  <cp:lastPrinted>2016-07-29T15:56:08Z</cp:lastPrinted>
  <dcterms:created xsi:type="dcterms:W3CDTF">2013-04-09T20:13:41Z</dcterms:created>
  <dcterms:modified xsi:type="dcterms:W3CDTF">2016-07-29T15:58:04Z</dcterms:modified>
</cp:coreProperties>
</file>