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0" d="100"/>
          <a:sy n="50" d="100"/>
        </p:scale>
        <p:origin x="29"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5EC86-DFA3-90F0-9E8E-ABEA573728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23EC4F-9B7B-97E3-9793-A95DCE218C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EE3B55-F9EF-21E8-753A-D1E45E1ACB56}"/>
              </a:ext>
            </a:extLst>
          </p:cNvPr>
          <p:cNvSpPr>
            <a:spLocks noGrp="1"/>
          </p:cNvSpPr>
          <p:nvPr>
            <p:ph type="dt" sz="half" idx="10"/>
          </p:nvPr>
        </p:nvSpPr>
        <p:spPr/>
        <p:txBody>
          <a:bodyPr/>
          <a:lstStyle/>
          <a:p>
            <a:fld id="{D7019EC2-C77E-41E6-B122-63D73A15D2E4}" type="datetimeFigureOut">
              <a:rPr lang="en-US" smtClean="0"/>
              <a:t>11/8/2024</a:t>
            </a:fld>
            <a:endParaRPr lang="en-US"/>
          </a:p>
        </p:txBody>
      </p:sp>
      <p:sp>
        <p:nvSpPr>
          <p:cNvPr id="5" name="Footer Placeholder 4">
            <a:extLst>
              <a:ext uri="{FF2B5EF4-FFF2-40B4-BE49-F238E27FC236}">
                <a16:creationId xmlns:a16="http://schemas.microsoft.com/office/drawing/2014/main" id="{DC1E3ED7-E3C9-0AB3-6C90-3321CBE38C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C3A66-D53C-EC23-082C-1BA2D779BCFA}"/>
              </a:ext>
            </a:extLst>
          </p:cNvPr>
          <p:cNvSpPr>
            <a:spLocks noGrp="1"/>
          </p:cNvSpPr>
          <p:nvPr>
            <p:ph type="sldNum" sz="quarter" idx="12"/>
          </p:nvPr>
        </p:nvSpPr>
        <p:spPr/>
        <p:txBody>
          <a:bodyPr/>
          <a:lstStyle/>
          <a:p>
            <a:fld id="{ABA59CE1-F971-4621-B000-1CA17B070ACF}" type="slidenum">
              <a:rPr lang="en-US" smtClean="0"/>
              <a:t>‹#›</a:t>
            </a:fld>
            <a:endParaRPr lang="en-US"/>
          </a:p>
        </p:txBody>
      </p:sp>
    </p:spTree>
    <p:extLst>
      <p:ext uri="{BB962C8B-B14F-4D97-AF65-F5344CB8AC3E}">
        <p14:creationId xmlns:p14="http://schemas.microsoft.com/office/powerpoint/2010/main" val="1737351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C0997-50CA-6275-6258-10C7B73799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20A2FB-ECAF-602C-6EC9-CF40C62C12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554883-EF35-E962-445A-A2B1C53098EA}"/>
              </a:ext>
            </a:extLst>
          </p:cNvPr>
          <p:cNvSpPr>
            <a:spLocks noGrp="1"/>
          </p:cNvSpPr>
          <p:nvPr>
            <p:ph type="dt" sz="half" idx="10"/>
          </p:nvPr>
        </p:nvSpPr>
        <p:spPr/>
        <p:txBody>
          <a:bodyPr/>
          <a:lstStyle/>
          <a:p>
            <a:fld id="{D7019EC2-C77E-41E6-B122-63D73A15D2E4}" type="datetimeFigureOut">
              <a:rPr lang="en-US" smtClean="0"/>
              <a:t>11/8/2024</a:t>
            </a:fld>
            <a:endParaRPr lang="en-US"/>
          </a:p>
        </p:txBody>
      </p:sp>
      <p:sp>
        <p:nvSpPr>
          <p:cNvPr id="5" name="Footer Placeholder 4">
            <a:extLst>
              <a:ext uri="{FF2B5EF4-FFF2-40B4-BE49-F238E27FC236}">
                <a16:creationId xmlns:a16="http://schemas.microsoft.com/office/drawing/2014/main" id="{6817410A-75A4-95C4-163D-EDE6D6624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E6997B-9066-8D80-888D-0F8294490150}"/>
              </a:ext>
            </a:extLst>
          </p:cNvPr>
          <p:cNvSpPr>
            <a:spLocks noGrp="1"/>
          </p:cNvSpPr>
          <p:nvPr>
            <p:ph type="sldNum" sz="quarter" idx="12"/>
          </p:nvPr>
        </p:nvSpPr>
        <p:spPr/>
        <p:txBody>
          <a:bodyPr/>
          <a:lstStyle/>
          <a:p>
            <a:fld id="{ABA59CE1-F971-4621-B000-1CA17B070ACF}" type="slidenum">
              <a:rPr lang="en-US" smtClean="0"/>
              <a:t>‹#›</a:t>
            </a:fld>
            <a:endParaRPr lang="en-US"/>
          </a:p>
        </p:txBody>
      </p:sp>
    </p:spTree>
    <p:extLst>
      <p:ext uri="{BB962C8B-B14F-4D97-AF65-F5344CB8AC3E}">
        <p14:creationId xmlns:p14="http://schemas.microsoft.com/office/powerpoint/2010/main" val="769626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CB7E45-6B99-7A41-9B02-90827423A6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52E29F-5F09-D751-F349-F0140C68F6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F7B96A-A5C8-4BF9-9AEA-A0DEB06B63FD}"/>
              </a:ext>
            </a:extLst>
          </p:cNvPr>
          <p:cNvSpPr>
            <a:spLocks noGrp="1"/>
          </p:cNvSpPr>
          <p:nvPr>
            <p:ph type="dt" sz="half" idx="10"/>
          </p:nvPr>
        </p:nvSpPr>
        <p:spPr/>
        <p:txBody>
          <a:bodyPr/>
          <a:lstStyle/>
          <a:p>
            <a:fld id="{D7019EC2-C77E-41E6-B122-63D73A15D2E4}" type="datetimeFigureOut">
              <a:rPr lang="en-US" smtClean="0"/>
              <a:t>11/8/2024</a:t>
            </a:fld>
            <a:endParaRPr lang="en-US"/>
          </a:p>
        </p:txBody>
      </p:sp>
      <p:sp>
        <p:nvSpPr>
          <p:cNvPr id="5" name="Footer Placeholder 4">
            <a:extLst>
              <a:ext uri="{FF2B5EF4-FFF2-40B4-BE49-F238E27FC236}">
                <a16:creationId xmlns:a16="http://schemas.microsoft.com/office/drawing/2014/main" id="{4A0DC7C9-2E04-BBAC-32C6-208CAD3C04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9BBD1B-26EF-4BF6-CA44-07906127239A}"/>
              </a:ext>
            </a:extLst>
          </p:cNvPr>
          <p:cNvSpPr>
            <a:spLocks noGrp="1"/>
          </p:cNvSpPr>
          <p:nvPr>
            <p:ph type="sldNum" sz="quarter" idx="12"/>
          </p:nvPr>
        </p:nvSpPr>
        <p:spPr/>
        <p:txBody>
          <a:bodyPr/>
          <a:lstStyle/>
          <a:p>
            <a:fld id="{ABA59CE1-F971-4621-B000-1CA17B070ACF}" type="slidenum">
              <a:rPr lang="en-US" smtClean="0"/>
              <a:t>‹#›</a:t>
            </a:fld>
            <a:endParaRPr lang="en-US"/>
          </a:p>
        </p:txBody>
      </p:sp>
    </p:spTree>
    <p:extLst>
      <p:ext uri="{BB962C8B-B14F-4D97-AF65-F5344CB8AC3E}">
        <p14:creationId xmlns:p14="http://schemas.microsoft.com/office/powerpoint/2010/main" val="4239748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803F7-9AB8-DCBF-F1EE-0447AB6663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199650-FBE2-8CCA-2430-2B5E2C8991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EE2C00-5640-3B13-B8CE-8BFC80DD427B}"/>
              </a:ext>
            </a:extLst>
          </p:cNvPr>
          <p:cNvSpPr>
            <a:spLocks noGrp="1"/>
          </p:cNvSpPr>
          <p:nvPr>
            <p:ph type="dt" sz="half" idx="10"/>
          </p:nvPr>
        </p:nvSpPr>
        <p:spPr/>
        <p:txBody>
          <a:bodyPr/>
          <a:lstStyle/>
          <a:p>
            <a:fld id="{D7019EC2-C77E-41E6-B122-63D73A15D2E4}" type="datetimeFigureOut">
              <a:rPr lang="en-US" smtClean="0"/>
              <a:t>11/8/2024</a:t>
            </a:fld>
            <a:endParaRPr lang="en-US"/>
          </a:p>
        </p:txBody>
      </p:sp>
      <p:sp>
        <p:nvSpPr>
          <p:cNvPr id="5" name="Footer Placeholder 4">
            <a:extLst>
              <a:ext uri="{FF2B5EF4-FFF2-40B4-BE49-F238E27FC236}">
                <a16:creationId xmlns:a16="http://schemas.microsoft.com/office/drawing/2014/main" id="{500E6FAF-96D9-BDEA-2B58-8CDBB1AD11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9450A1-5230-B632-85D8-08B53FE4F024}"/>
              </a:ext>
            </a:extLst>
          </p:cNvPr>
          <p:cNvSpPr>
            <a:spLocks noGrp="1"/>
          </p:cNvSpPr>
          <p:nvPr>
            <p:ph type="sldNum" sz="quarter" idx="12"/>
          </p:nvPr>
        </p:nvSpPr>
        <p:spPr/>
        <p:txBody>
          <a:bodyPr/>
          <a:lstStyle/>
          <a:p>
            <a:fld id="{ABA59CE1-F971-4621-B000-1CA17B070ACF}" type="slidenum">
              <a:rPr lang="en-US" smtClean="0"/>
              <a:t>‹#›</a:t>
            </a:fld>
            <a:endParaRPr lang="en-US"/>
          </a:p>
        </p:txBody>
      </p:sp>
    </p:spTree>
    <p:extLst>
      <p:ext uri="{BB962C8B-B14F-4D97-AF65-F5344CB8AC3E}">
        <p14:creationId xmlns:p14="http://schemas.microsoft.com/office/powerpoint/2010/main" val="2185455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43C00-2AA2-0AB7-FC6A-3CFDA1AA4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DFEB7D-3C47-24A3-DEB0-AB5EB98A231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8D9797-3D8D-36E0-BE12-ED4C39F15C17}"/>
              </a:ext>
            </a:extLst>
          </p:cNvPr>
          <p:cNvSpPr>
            <a:spLocks noGrp="1"/>
          </p:cNvSpPr>
          <p:nvPr>
            <p:ph type="dt" sz="half" idx="10"/>
          </p:nvPr>
        </p:nvSpPr>
        <p:spPr/>
        <p:txBody>
          <a:bodyPr/>
          <a:lstStyle/>
          <a:p>
            <a:fld id="{D7019EC2-C77E-41E6-B122-63D73A15D2E4}" type="datetimeFigureOut">
              <a:rPr lang="en-US" smtClean="0"/>
              <a:t>11/8/2024</a:t>
            </a:fld>
            <a:endParaRPr lang="en-US"/>
          </a:p>
        </p:txBody>
      </p:sp>
      <p:sp>
        <p:nvSpPr>
          <p:cNvPr id="5" name="Footer Placeholder 4">
            <a:extLst>
              <a:ext uri="{FF2B5EF4-FFF2-40B4-BE49-F238E27FC236}">
                <a16:creationId xmlns:a16="http://schemas.microsoft.com/office/drawing/2014/main" id="{DF0C6117-AB72-E3F9-E165-D0E6401B5B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5EB31B-D914-6EC2-54D9-E658D7736A28}"/>
              </a:ext>
            </a:extLst>
          </p:cNvPr>
          <p:cNvSpPr>
            <a:spLocks noGrp="1"/>
          </p:cNvSpPr>
          <p:nvPr>
            <p:ph type="sldNum" sz="quarter" idx="12"/>
          </p:nvPr>
        </p:nvSpPr>
        <p:spPr/>
        <p:txBody>
          <a:bodyPr/>
          <a:lstStyle/>
          <a:p>
            <a:fld id="{ABA59CE1-F971-4621-B000-1CA17B070ACF}" type="slidenum">
              <a:rPr lang="en-US" smtClean="0"/>
              <a:t>‹#›</a:t>
            </a:fld>
            <a:endParaRPr lang="en-US"/>
          </a:p>
        </p:txBody>
      </p:sp>
    </p:spTree>
    <p:extLst>
      <p:ext uri="{BB962C8B-B14F-4D97-AF65-F5344CB8AC3E}">
        <p14:creationId xmlns:p14="http://schemas.microsoft.com/office/powerpoint/2010/main" val="617551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E541-8CF9-8440-F656-E3404570FC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CC92C5-C307-683F-1202-815F3AFE0F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955546-7A8F-6C35-2113-19D587DE9F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4822F2-EDFB-F977-BFB3-072708FB8A9D}"/>
              </a:ext>
            </a:extLst>
          </p:cNvPr>
          <p:cNvSpPr>
            <a:spLocks noGrp="1"/>
          </p:cNvSpPr>
          <p:nvPr>
            <p:ph type="dt" sz="half" idx="10"/>
          </p:nvPr>
        </p:nvSpPr>
        <p:spPr/>
        <p:txBody>
          <a:bodyPr/>
          <a:lstStyle/>
          <a:p>
            <a:fld id="{D7019EC2-C77E-41E6-B122-63D73A15D2E4}" type="datetimeFigureOut">
              <a:rPr lang="en-US" smtClean="0"/>
              <a:t>11/8/2024</a:t>
            </a:fld>
            <a:endParaRPr lang="en-US"/>
          </a:p>
        </p:txBody>
      </p:sp>
      <p:sp>
        <p:nvSpPr>
          <p:cNvPr id="6" name="Footer Placeholder 5">
            <a:extLst>
              <a:ext uri="{FF2B5EF4-FFF2-40B4-BE49-F238E27FC236}">
                <a16:creationId xmlns:a16="http://schemas.microsoft.com/office/drawing/2014/main" id="{111333ED-A761-92BF-955F-3A92AAB43D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C00D4A-F5BF-F7C4-B340-154C9469DDAB}"/>
              </a:ext>
            </a:extLst>
          </p:cNvPr>
          <p:cNvSpPr>
            <a:spLocks noGrp="1"/>
          </p:cNvSpPr>
          <p:nvPr>
            <p:ph type="sldNum" sz="quarter" idx="12"/>
          </p:nvPr>
        </p:nvSpPr>
        <p:spPr/>
        <p:txBody>
          <a:bodyPr/>
          <a:lstStyle/>
          <a:p>
            <a:fld id="{ABA59CE1-F971-4621-B000-1CA17B070ACF}" type="slidenum">
              <a:rPr lang="en-US" smtClean="0"/>
              <a:t>‹#›</a:t>
            </a:fld>
            <a:endParaRPr lang="en-US"/>
          </a:p>
        </p:txBody>
      </p:sp>
    </p:spTree>
    <p:extLst>
      <p:ext uri="{BB962C8B-B14F-4D97-AF65-F5344CB8AC3E}">
        <p14:creationId xmlns:p14="http://schemas.microsoft.com/office/powerpoint/2010/main" val="61029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1DF41-85C9-DDB7-5331-AE51B46109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F9DDE5-4336-240C-6408-8284661626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7FCEC3-EDE3-33E7-A285-F2389AE931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1C9A43-C853-80F2-6AEC-3FA159F428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157E02-3942-26E0-FB98-D0F01F36FF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8312C2-90AE-DDE2-7287-BE8981C7A2C2}"/>
              </a:ext>
            </a:extLst>
          </p:cNvPr>
          <p:cNvSpPr>
            <a:spLocks noGrp="1"/>
          </p:cNvSpPr>
          <p:nvPr>
            <p:ph type="dt" sz="half" idx="10"/>
          </p:nvPr>
        </p:nvSpPr>
        <p:spPr/>
        <p:txBody>
          <a:bodyPr/>
          <a:lstStyle/>
          <a:p>
            <a:fld id="{D7019EC2-C77E-41E6-B122-63D73A15D2E4}" type="datetimeFigureOut">
              <a:rPr lang="en-US" smtClean="0"/>
              <a:t>11/8/2024</a:t>
            </a:fld>
            <a:endParaRPr lang="en-US"/>
          </a:p>
        </p:txBody>
      </p:sp>
      <p:sp>
        <p:nvSpPr>
          <p:cNvPr id="8" name="Footer Placeholder 7">
            <a:extLst>
              <a:ext uri="{FF2B5EF4-FFF2-40B4-BE49-F238E27FC236}">
                <a16:creationId xmlns:a16="http://schemas.microsoft.com/office/drawing/2014/main" id="{28FB8F71-DDDD-A382-D1CC-736B785C86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C85DF6-7F46-1210-9603-5D5032541F0F}"/>
              </a:ext>
            </a:extLst>
          </p:cNvPr>
          <p:cNvSpPr>
            <a:spLocks noGrp="1"/>
          </p:cNvSpPr>
          <p:nvPr>
            <p:ph type="sldNum" sz="quarter" idx="12"/>
          </p:nvPr>
        </p:nvSpPr>
        <p:spPr/>
        <p:txBody>
          <a:bodyPr/>
          <a:lstStyle/>
          <a:p>
            <a:fld id="{ABA59CE1-F971-4621-B000-1CA17B070ACF}" type="slidenum">
              <a:rPr lang="en-US" smtClean="0"/>
              <a:t>‹#›</a:t>
            </a:fld>
            <a:endParaRPr lang="en-US"/>
          </a:p>
        </p:txBody>
      </p:sp>
    </p:spTree>
    <p:extLst>
      <p:ext uri="{BB962C8B-B14F-4D97-AF65-F5344CB8AC3E}">
        <p14:creationId xmlns:p14="http://schemas.microsoft.com/office/powerpoint/2010/main" val="1005658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E78D8-1874-7A13-DB78-6090977FDE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A9EBE1-8C2B-4FAB-A9E0-C7FFB1654750}"/>
              </a:ext>
            </a:extLst>
          </p:cNvPr>
          <p:cNvSpPr>
            <a:spLocks noGrp="1"/>
          </p:cNvSpPr>
          <p:nvPr>
            <p:ph type="dt" sz="half" idx="10"/>
          </p:nvPr>
        </p:nvSpPr>
        <p:spPr/>
        <p:txBody>
          <a:bodyPr/>
          <a:lstStyle/>
          <a:p>
            <a:fld id="{D7019EC2-C77E-41E6-B122-63D73A15D2E4}" type="datetimeFigureOut">
              <a:rPr lang="en-US" smtClean="0"/>
              <a:t>11/8/2024</a:t>
            </a:fld>
            <a:endParaRPr lang="en-US"/>
          </a:p>
        </p:txBody>
      </p:sp>
      <p:sp>
        <p:nvSpPr>
          <p:cNvPr id="4" name="Footer Placeholder 3">
            <a:extLst>
              <a:ext uri="{FF2B5EF4-FFF2-40B4-BE49-F238E27FC236}">
                <a16:creationId xmlns:a16="http://schemas.microsoft.com/office/drawing/2014/main" id="{A568EF6D-A633-8B25-2B55-A5FD79A546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4C3704-CDAB-2AD3-6FB3-388437CFD0E6}"/>
              </a:ext>
            </a:extLst>
          </p:cNvPr>
          <p:cNvSpPr>
            <a:spLocks noGrp="1"/>
          </p:cNvSpPr>
          <p:nvPr>
            <p:ph type="sldNum" sz="quarter" idx="12"/>
          </p:nvPr>
        </p:nvSpPr>
        <p:spPr/>
        <p:txBody>
          <a:bodyPr/>
          <a:lstStyle/>
          <a:p>
            <a:fld id="{ABA59CE1-F971-4621-B000-1CA17B070ACF}" type="slidenum">
              <a:rPr lang="en-US" smtClean="0"/>
              <a:t>‹#›</a:t>
            </a:fld>
            <a:endParaRPr lang="en-US"/>
          </a:p>
        </p:txBody>
      </p:sp>
    </p:spTree>
    <p:extLst>
      <p:ext uri="{BB962C8B-B14F-4D97-AF65-F5344CB8AC3E}">
        <p14:creationId xmlns:p14="http://schemas.microsoft.com/office/powerpoint/2010/main" val="3642963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63C358-0E88-C10A-4040-5589B885D0AE}"/>
              </a:ext>
            </a:extLst>
          </p:cNvPr>
          <p:cNvSpPr>
            <a:spLocks noGrp="1"/>
          </p:cNvSpPr>
          <p:nvPr>
            <p:ph type="dt" sz="half" idx="10"/>
          </p:nvPr>
        </p:nvSpPr>
        <p:spPr/>
        <p:txBody>
          <a:bodyPr/>
          <a:lstStyle/>
          <a:p>
            <a:fld id="{D7019EC2-C77E-41E6-B122-63D73A15D2E4}" type="datetimeFigureOut">
              <a:rPr lang="en-US" smtClean="0"/>
              <a:t>11/8/2024</a:t>
            </a:fld>
            <a:endParaRPr lang="en-US"/>
          </a:p>
        </p:txBody>
      </p:sp>
      <p:sp>
        <p:nvSpPr>
          <p:cNvPr id="3" name="Footer Placeholder 2">
            <a:extLst>
              <a:ext uri="{FF2B5EF4-FFF2-40B4-BE49-F238E27FC236}">
                <a16:creationId xmlns:a16="http://schemas.microsoft.com/office/drawing/2014/main" id="{51111678-A6D2-BA90-9328-25A6E2E934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0CC8C8-EF2E-BB4F-2396-872B4C58CA72}"/>
              </a:ext>
            </a:extLst>
          </p:cNvPr>
          <p:cNvSpPr>
            <a:spLocks noGrp="1"/>
          </p:cNvSpPr>
          <p:nvPr>
            <p:ph type="sldNum" sz="quarter" idx="12"/>
          </p:nvPr>
        </p:nvSpPr>
        <p:spPr/>
        <p:txBody>
          <a:bodyPr/>
          <a:lstStyle/>
          <a:p>
            <a:fld id="{ABA59CE1-F971-4621-B000-1CA17B070ACF}" type="slidenum">
              <a:rPr lang="en-US" smtClean="0"/>
              <a:t>‹#›</a:t>
            </a:fld>
            <a:endParaRPr lang="en-US"/>
          </a:p>
        </p:txBody>
      </p:sp>
    </p:spTree>
    <p:extLst>
      <p:ext uri="{BB962C8B-B14F-4D97-AF65-F5344CB8AC3E}">
        <p14:creationId xmlns:p14="http://schemas.microsoft.com/office/powerpoint/2010/main" val="2082545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E1750-12B1-54A5-434D-7C5405F163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23132B-4B2D-1A26-1B55-4A008E4E5B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854481-9CAF-92FE-A9B7-04AB2914C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CE04AF-8108-391C-887B-CC9FCF513784}"/>
              </a:ext>
            </a:extLst>
          </p:cNvPr>
          <p:cNvSpPr>
            <a:spLocks noGrp="1"/>
          </p:cNvSpPr>
          <p:nvPr>
            <p:ph type="dt" sz="half" idx="10"/>
          </p:nvPr>
        </p:nvSpPr>
        <p:spPr/>
        <p:txBody>
          <a:bodyPr/>
          <a:lstStyle/>
          <a:p>
            <a:fld id="{D7019EC2-C77E-41E6-B122-63D73A15D2E4}" type="datetimeFigureOut">
              <a:rPr lang="en-US" smtClean="0"/>
              <a:t>11/8/2024</a:t>
            </a:fld>
            <a:endParaRPr lang="en-US"/>
          </a:p>
        </p:txBody>
      </p:sp>
      <p:sp>
        <p:nvSpPr>
          <p:cNvPr id="6" name="Footer Placeholder 5">
            <a:extLst>
              <a:ext uri="{FF2B5EF4-FFF2-40B4-BE49-F238E27FC236}">
                <a16:creationId xmlns:a16="http://schemas.microsoft.com/office/drawing/2014/main" id="{3020922C-2956-78F9-9D9B-2A224B7C3A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112075-CAC1-8D9A-3448-95004F0CBFFA}"/>
              </a:ext>
            </a:extLst>
          </p:cNvPr>
          <p:cNvSpPr>
            <a:spLocks noGrp="1"/>
          </p:cNvSpPr>
          <p:nvPr>
            <p:ph type="sldNum" sz="quarter" idx="12"/>
          </p:nvPr>
        </p:nvSpPr>
        <p:spPr/>
        <p:txBody>
          <a:bodyPr/>
          <a:lstStyle/>
          <a:p>
            <a:fld id="{ABA59CE1-F971-4621-B000-1CA17B070ACF}" type="slidenum">
              <a:rPr lang="en-US" smtClean="0"/>
              <a:t>‹#›</a:t>
            </a:fld>
            <a:endParaRPr lang="en-US"/>
          </a:p>
        </p:txBody>
      </p:sp>
    </p:spTree>
    <p:extLst>
      <p:ext uri="{BB962C8B-B14F-4D97-AF65-F5344CB8AC3E}">
        <p14:creationId xmlns:p14="http://schemas.microsoft.com/office/powerpoint/2010/main" val="20066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C4D9E-CA2F-6694-D2AA-CC60BE6EBE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A2B4BF-58F5-562D-F607-ACBB0D828D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296367-74DC-BC95-4F88-95DAD9890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2B8EA8-B9B0-AA83-62FB-C9EB2C9549C1}"/>
              </a:ext>
            </a:extLst>
          </p:cNvPr>
          <p:cNvSpPr>
            <a:spLocks noGrp="1"/>
          </p:cNvSpPr>
          <p:nvPr>
            <p:ph type="dt" sz="half" idx="10"/>
          </p:nvPr>
        </p:nvSpPr>
        <p:spPr/>
        <p:txBody>
          <a:bodyPr/>
          <a:lstStyle/>
          <a:p>
            <a:fld id="{D7019EC2-C77E-41E6-B122-63D73A15D2E4}" type="datetimeFigureOut">
              <a:rPr lang="en-US" smtClean="0"/>
              <a:t>11/8/2024</a:t>
            </a:fld>
            <a:endParaRPr lang="en-US"/>
          </a:p>
        </p:txBody>
      </p:sp>
      <p:sp>
        <p:nvSpPr>
          <p:cNvPr id="6" name="Footer Placeholder 5">
            <a:extLst>
              <a:ext uri="{FF2B5EF4-FFF2-40B4-BE49-F238E27FC236}">
                <a16:creationId xmlns:a16="http://schemas.microsoft.com/office/drawing/2014/main" id="{046E831A-7A32-DFEA-3A52-D36A7046C2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FCCFBC-315C-6749-1AEC-3F02F42CA327}"/>
              </a:ext>
            </a:extLst>
          </p:cNvPr>
          <p:cNvSpPr>
            <a:spLocks noGrp="1"/>
          </p:cNvSpPr>
          <p:nvPr>
            <p:ph type="sldNum" sz="quarter" idx="12"/>
          </p:nvPr>
        </p:nvSpPr>
        <p:spPr/>
        <p:txBody>
          <a:bodyPr/>
          <a:lstStyle/>
          <a:p>
            <a:fld id="{ABA59CE1-F971-4621-B000-1CA17B070ACF}" type="slidenum">
              <a:rPr lang="en-US" smtClean="0"/>
              <a:t>‹#›</a:t>
            </a:fld>
            <a:endParaRPr lang="en-US"/>
          </a:p>
        </p:txBody>
      </p:sp>
    </p:spTree>
    <p:extLst>
      <p:ext uri="{BB962C8B-B14F-4D97-AF65-F5344CB8AC3E}">
        <p14:creationId xmlns:p14="http://schemas.microsoft.com/office/powerpoint/2010/main" val="1798097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7F00A1-D572-80FC-A55A-9317E23768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59F108-50F3-2675-58BE-4D8517BC23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4B01C7-6C2F-6112-95E2-3DF957FD29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7019EC2-C77E-41E6-B122-63D73A15D2E4}" type="datetimeFigureOut">
              <a:rPr lang="en-US" smtClean="0"/>
              <a:t>11/8/2024</a:t>
            </a:fld>
            <a:endParaRPr lang="en-US"/>
          </a:p>
        </p:txBody>
      </p:sp>
      <p:sp>
        <p:nvSpPr>
          <p:cNvPr id="5" name="Footer Placeholder 4">
            <a:extLst>
              <a:ext uri="{FF2B5EF4-FFF2-40B4-BE49-F238E27FC236}">
                <a16:creationId xmlns:a16="http://schemas.microsoft.com/office/drawing/2014/main" id="{6B7296F0-E43B-3828-9B87-DDAC8A67EF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1F66960-BCD7-2CAF-C746-D0CEEFADA5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BA59CE1-F971-4621-B000-1CA17B070ACF}" type="slidenum">
              <a:rPr lang="en-US" smtClean="0"/>
              <a:t>‹#›</a:t>
            </a:fld>
            <a:endParaRPr lang="en-US"/>
          </a:p>
        </p:txBody>
      </p:sp>
    </p:spTree>
    <p:extLst>
      <p:ext uri="{BB962C8B-B14F-4D97-AF65-F5344CB8AC3E}">
        <p14:creationId xmlns:p14="http://schemas.microsoft.com/office/powerpoint/2010/main" val="384999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8EBB2-DA75-81A2-D473-C5D50409BB0A}"/>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31C7E0A3-73B5-B385-5A50-B4E6EE2EBAE0}"/>
              </a:ext>
            </a:extLst>
          </p:cNvPr>
          <p:cNvSpPr>
            <a:spLocks noGrp="1"/>
          </p:cNvSpPr>
          <p:nvPr>
            <p:ph type="subTitle" idx="1"/>
          </p:nvPr>
        </p:nvSpPr>
        <p:spPr/>
        <p:txBody>
          <a:bodyPr/>
          <a:lstStyle/>
          <a:p>
            <a:endParaRPr lang="en-GB"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89287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Diagonal Corners Rounded 2">
            <a:extLst>
              <a:ext uri="{FF2B5EF4-FFF2-40B4-BE49-F238E27FC236}">
                <a16:creationId xmlns:a16="http://schemas.microsoft.com/office/drawing/2014/main" id="{62156BCC-B356-4892-1FC7-B85C7481F271}"/>
              </a:ext>
            </a:extLst>
          </p:cNvPr>
          <p:cNvSpPr/>
          <p:nvPr/>
        </p:nvSpPr>
        <p:spPr>
          <a:xfrm>
            <a:off x="560439" y="816077"/>
            <a:ext cx="2560320" cy="1828800"/>
          </a:xfrm>
          <a:prstGeom prst="round2Diag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sz="3600" dirty="0"/>
              <a:t>Case</a:t>
            </a:r>
            <a:endParaRPr lang="en-GB" sz="3600" dirty="0">
              <a:latin typeface="+mj-lt"/>
            </a:endParaRPr>
          </a:p>
          <a:p>
            <a:pPr algn="ctr"/>
            <a:r>
              <a:rPr lang="en-GB" sz="3600" dirty="0"/>
              <a:t> Studies</a:t>
            </a:r>
            <a:endParaRPr lang="en-US" sz="3600" dirty="0"/>
          </a:p>
        </p:txBody>
      </p:sp>
      <p:sp>
        <p:nvSpPr>
          <p:cNvPr id="4" name="Rectangle 3">
            <a:extLst>
              <a:ext uri="{FF2B5EF4-FFF2-40B4-BE49-F238E27FC236}">
                <a16:creationId xmlns:a16="http://schemas.microsoft.com/office/drawing/2014/main" id="{F2D405D2-F4F9-729F-8C3B-D21E94334555}"/>
              </a:ext>
            </a:extLst>
          </p:cNvPr>
          <p:cNvSpPr/>
          <p:nvPr/>
        </p:nvSpPr>
        <p:spPr>
          <a:xfrm>
            <a:off x="560439" y="3096446"/>
            <a:ext cx="2153264" cy="688258"/>
          </a:xfrm>
          <a:prstGeom prst="rect">
            <a:avLst/>
          </a:prstGeom>
          <a:effectLst>
            <a:outerShdw blurRad="76200" dist="12700" dir="2700000" sy="-23000" kx="-800400" algn="bl" rotWithShape="0">
              <a:prstClr val="black">
                <a:alpha val="2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GB" dirty="0" err="1"/>
              <a:t>Dentulu</a:t>
            </a:r>
            <a:endParaRPr lang="en-US" dirty="0"/>
          </a:p>
        </p:txBody>
      </p:sp>
      <p:sp>
        <p:nvSpPr>
          <p:cNvPr id="17" name="Rectangle: Diagonal Corners Rounded 16">
            <a:extLst>
              <a:ext uri="{FF2B5EF4-FFF2-40B4-BE49-F238E27FC236}">
                <a16:creationId xmlns:a16="http://schemas.microsoft.com/office/drawing/2014/main" id="{97A7D7C9-C1FD-033E-0B45-07BC0965CAFA}"/>
              </a:ext>
            </a:extLst>
          </p:cNvPr>
          <p:cNvSpPr/>
          <p:nvPr/>
        </p:nvSpPr>
        <p:spPr>
          <a:xfrm>
            <a:off x="4213185" y="0"/>
            <a:ext cx="4328931" cy="685800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bg2"/>
                  </a:solidFill>
                </a:ln>
                <a:effectLst>
                  <a:outerShdw blurRad="60007" dist="200025" dir="15000000" sy="30000" kx="-1800000" algn="bl" rotWithShape="0">
                    <a:prstClr val="black">
                      <a:alpha val="32000"/>
                    </a:prstClr>
                  </a:outerShdw>
                </a:effectLst>
              </a:rPr>
              <a:t>Dentulu</a:t>
            </a:r>
            <a:r>
              <a:rPr lang="en-GB" dirty="0">
                <a:ln>
                  <a:solidFill>
                    <a:schemeClr val="bg2"/>
                  </a:solidFill>
                </a:ln>
                <a:effectLst>
                  <a:outerShdw blurRad="60007" dist="200025" dir="15000000" sy="30000" kx="-1800000" algn="bl" rotWithShape="0">
                    <a:prstClr val="black">
                      <a:alpha val="32000"/>
                    </a:prstClr>
                  </a:outerShdw>
                </a:effectLst>
              </a:rPr>
              <a:t> is an innovative dental healthcare app that integrates technology with traditional care. It offers remote consultations, digital follow-ups, and virtual treatments, allowing patients to access dental care online without visiting a clinic. The platform uses </a:t>
            </a:r>
            <a:r>
              <a:rPr lang="en-GB" b="1" dirty="0" err="1">
                <a:ln>
                  <a:solidFill>
                    <a:schemeClr val="bg2"/>
                  </a:solidFill>
                </a:ln>
                <a:effectLst>
                  <a:outerShdw blurRad="60007" dist="200025" dir="15000000" sy="30000" kx="-1800000" algn="bl" rotWithShape="0">
                    <a:prstClr val="black">
                      <a:alpha val="32000"/>
                    </a:prstClr>
                  </a:outerShdw>
                </a:effectLst>
              </a:rPr>
              <a:t>AI</a:t>
            </a:r>
            <a:r>
              <a:rPr lang="en-GB" dirty="0" err="1">
                <a:ln>
                  <a:solidFill>
                    <a:schemeClr val="bg2"/>
                  </a:solidFill>
                </a:ln>
                <a:effectLst>
                  <a:outerShdw blurRad="60007" dist="200025" dir="15000000" sy="30000" kx="-1800000" algn="bl" rotWithShape="0">
                    <a:prstClr val="black">
                      <a:alpha val="32000"/>
                    </a:prstClr>
                  </a:outerShdw>
                </a:effectLst>
              </a:rPr>
              <a:t>interactive</a:t>
            </a:r>
            <a:r>
              <a:rPr lang="en-GB" dirty="0">
                <a:ln>
                  <a:solidFill>
                    <a:schemeClr val="bg2"/>
                  </a:solidFill>
                </a:ln>
                <a:effectLst>
                  <a:outerShdw blurRad="60007" dist="200025" dir="15000000" sy="30000" kx="-1800000" algn="bl" rotWithShape="0">
                    <a:prstClr val="black">
                      <a:alpha val="32000"/>
                    </a:prstClr>
                  </a:outerShdw>
                </a:effectLst>
              </a:rPr>
              <a:t> videos, and remote diagnostics to provide quick and reliable consultations. Additionally, it offers tools for monitoring oral health, helping users maintain their dental hygiene. This study explores how </a:t>
            </a:r>
            <a:r>
              <a:rPr lang="en-GB" dirty="0" err="1">
                <a:ln>
                  <a:solidFill>
                    <a:schemeClr val="bg2"/>
                  </a:solidFill>
                </a:ln>
                <a:effectLst>
                  <a:outerShdw blurRad="60007" dist="200025" dir="15000000" sy="30000" kx="-1800000" algn="bl" rotWithShape="0">
                    <a:prstClr val="black">
                      <a:alpha val="32000"/>
                    </a:prstClr>
                  </a:outerShdw>
                </a:effectLst>
              </a:rPr>
              <a:t>Dentulu</a:t>
            </a:r>
            <a:r>
              <a:rPr lang="en-GB" dirty="0">
                <a:ln>
                  <a:solidFill>
                    <a:schemeClr val="bg2"/>
                  </a:solidFill>
                </a:ln>
                <a:effectLst>
                  <a:outerShdw blurRad="60007" dist="200025" dir="15000000" sy="30000" kx="-1800000" algn="bl" rotWithShape="0">
                    <a:prstClr val="black">
                      <a:alpha val="32000"/>
                    </a:prstClr>
                  </a:outerShdw>
                </a:effectLst>
              </a:rPr>
              <a:t> works, its impact on the dental industry, the benefits for both practitioners and patients, and the challenges it faces.</a:t>
            </a:r>
            <a:endParaRPr lang="en-US" dirty="0">
              <a:ln>
                <a:solidFill>
                  <a:schemeClr val="bg2"/>
                </a:solidFill>
              </a:ln>
              <a:effectLst>
                <a:outerShdw blurRad="60007" dist="200025" dir="15000000" sy="30000" kx="-1800000" algn="bl" rotWithShape="0">
                  <a:prstClr val="black">
                    <a:alpha val="32000"/>
                  </a:prstClr>
                </a:outerShdw>
              </a:effectLst>
            </a:endParaRPr>
          </a:p>
        </p:txBody>
      </p:sp>
      <p:sp>
        <p:nvSpPr>
          <p:cNvPr id="18" name="Rectangle 17">
            <a:extLst>
              <a:ext uri="{FF2B5EF4-FFF2-40B4-BE49-F238E27FC236}">
                <a16:creationId xmlns:a16="http://schemas.microsoft.com/office/drawing/2014/main" id="{44DFD23A-500F-B6A5-E83E-79D0C32E689D}"/>
              </a:ext>
            </a:extLst>
          </p:cNvPr>
          <p:cNvSpPr/>
          <p:nvPr/>
        </p:nvSpPr>
        <p:spPr>
          <a:xfrm>
            <a:off x="4213185" y="816077"/>
            <a:ext cx="4328931" cy="72335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App info</a:t>
            </a:r>
            <a:endParaRPr lang="en-US" dirty="0"/>
          </a:p>
        </p:txBody>
      </p:sp>
      <p:sp>
        <p:nvSpPr>
          <p:cNvPr id="23" name="Rectangle: Diagonal Corners Rounded 22">
            <a:extLst>
              <a:ext uri="{FF2B5EF4-FFF2-40B4-BE49-F238E27FC236}">
                <a16:creationId xmlns:a16="http://schemas.microsoft.com/office/drawing/2014/main" id="{C0DE8A13-ABC7-A582-EED6-936B3EAA150C}"/>
              </a:ext>
            </a:extLst>
          </p:cNvPr>
          <p:cNvSpPr/>
          <p:nvPr/>
        </p:nvSpPr>
        <p:spPr>
          <a:xfrm>
            <a:off x="8912506" y="0"/>
            <a:ext cx="3935393" cy="685800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marR="0" lvl="0" indent="-342900">
              <a:lnSpc>
                <a:spcPct val="107000"/>
              </a:lnSpc>
              <a:spcAft>
                <a:spcPts val="800"/>
              </a:spcAft>
              <a:buFont typeface="+mj-lt"/>
              <a:buAutoNum type="arabicPeriod"/>
              <a:tabLst>
                <a:tab pos="457200" algn="l"/>
              </a:tabLst>
            </a:pPr>
            <a:r>
              <a:rPr lang="en-US" sz="1800" b="1" kern="100" dirty="0">
                <a:effectLst/>
                <a:latin typeface="Aptos" panose="020B0004020202020204" pitchFamily="34" charset="0"/>
                <a:ea typeface="Aptos" panose="020B0004020202020204" pitchFamily="34" charset="0"/>
                <a:cs typeface="Arial" panose="020B0604020202020204" pitchFamily="34" charset="0"/>
              </a:rPr>
              <a:t>Difficulty Accessing Dentists</a:t>
            </a:r>
          </a:p>
          <a:p>
            <a:pPr marL="342900" marR="0" lvl="0" indent="-342900">
              <a:lnSpc>
                <a:spcPct val="107000"/>
              </a:lnSpc>
              <a:spcAft>
                <a:spcPts val="800"/>
              </a:spcAft>
              <a:buFont typeface="+mj-lt"/>
              <a:buAutoNum type="arabicPeriod"/>
              <a:tabLst>
                <a:tab pos="457200" algn="l"/>
              </a:tabLst>
            </a:pPr>
            <a:r>
              <a:rPr lang="en-US" sz="1800" b="1" dirty="0">
                <a:effectLst/>
                <a:latin typeface="Aptos" panose="020B0004020202020204" pitchFamily="34" charset="0"/>
                <a:ea typeface="Aptos" panose="020B0004020202020204" pitchFamily="34" charset="0"/>
                <a:cs typeface="Arial" panose="020B0604020202020204" pitchFamily="34" charset="0"/>
              </a:rPr>
              <a:t>Lack of Awareness About Preventive Care</a:t>
            </a:r>
            <a:endParaRPr lang="en-US" b="1" kern="100" dirty="0">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07000"/>
              </a:lnSpc>
              <a:spcAft>
                <a:spcPts val="800"/>
              </a:spcAft>
              <a:buFont typeface="+mj-lt"/>
              <a:buAutoNum type="arabicPeriod"/>
              <a:tabLst>
                <a:tab pos="457200" algn="l"/>
              </a:tabLst>
            </a:pPr>
            <a:r>
              <a:rPr lang="en-US" sz="1800" b="1" dirty="0">
                <a:effectLst/>
                <a:latin typeface="Aptos" panose="020B0004020202020204" pitchFamily="34" charset="0"/>
                <a:ea typeface="Aptos" panose="020B0004020202020204" pitchFamily="34" charset="0"/>
                <a:cs typeface="Arial" panose="020B0604020202020204" pitchFamily="34" charset="0"/>
              </a:rPr>
              <a:t>Treatment Delays and High Traditional Visit Costs</a:t>
            </a:r>
            <a:endParaRPr lang="en-US" sz="1800" b="1"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07000"/>
              </a:lnSpc>
              <a:spcAft>
                <a:spcPts val="800"/>
              </a:spcAft>
              <a:buFont typeface="+mj-lt"/>
              <a:buAutoNum type="arabicPeriod"/>
              <a:tabLst>
                <a:tab pos="457200" algn="l"/>
              </a:tabLst>
            </a:pPr>
            <a:endParaRPr lang="en-US"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070A37AF-D583-E424-CBDA-FDD96003FE43}"/>
              </a:ext>
            </a:extLst>
          </p:cNvPr>
          <p:cNvSpPr/>
          <p:nvPr/>
        </p:nvSpPr>
        <p:spPr>
          <a:xfrm>
            <a:off x="8912506" y="816077"/>
            <a:ext cx="3935393" cy="72335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App</a:t>
            </a:r>
            <a:r>
              <a:rPr lang="ar-EG" dirty="0"/>
              <a:t> </a:t>
            </a:r>
            <a:r>
              <a:rPr lang="en-US" b="1" dirty="0"/>
              <a:t>Challenges:</a:t>
            </a:r>
          </a:p>
          <a:p>
            <a:pPr algn="ctr"/>
            <a:endParaRPr lang="en-US" dirty="0"/>
          </a:p>
        </p:txBody>
      </p:sp>
      <p:sp>
        <p:nvSpPr>
          <p:cNvPr id="27" name="Rectangle 26">
            <a:extLst>
              <a:ext uri="{FF2B5EF4-FFF2-40B4-BE49-F238E27FC236}">
                <a16:creationId xmlns:a16="http://schemas.microsoft.com/office/drawing/2014/main" id="{2F23C6BB-718E-492F-B95C-00F0571A5A22}"/>
              </a:ext>
            </a:extLst>
          </p:cNvPr>
          <p:cNvSpPr/>
          <p:nvPr/>
        </p:nvSpPr>
        <p:spPr>
          <a:xfrm>
            <a:off x="560439" y="4097438"/>
            <a:ext cx="2153264" cy="688258"/>
          </a:xfrm>
          <a:prstGeom prst="rect">
            <a:avLst/>
          </a:prstGeom>
        </p:spPr>
        <p:style>
          <a:lnRef idx="3">
            <a:schemeClr val="lt1"/>
          </a:lnRef>
          <a:fillRef idx="1">
            <a:schemeClr val="accent5"/>
          </a:fillRef>
          <a:effectRef idx="1">
            <a:schemeClr val="accent5"/>
          </a:effectRef>
          <a:fontRef idx="minor">
            <a:schemeClr val="lt1"/>
          </a:fontRef>
        </p:style>
        <p:txBody>
          <a:bodyPr rtlCol="0" anchor="ctr">
            <a:scene3d>
              <a:camera prst="obliqueBottomRight"/>
              <a:lightRig rig="threePt" dir="t"/>
            </a:scene3d>
          </a:bodyPr>
          <a:lstStyle/>
          <a:p>
            <a:pPr algn="ctr"/>
            <a:r>
              <a:rPr lang="en-US" dirty="0">
                <a:effectLst>
                  <a:outerShdw blurRad="60007" dist="310007" dir="7680000" sy="30000" kx="1300200" algn="ctr" rotWithShape="0">
                    <a:prstClr val="black">
                      <a:alpha val="32000"/>
                    </a:prstClr>
                  </a:outerShdw>
                </a:effectLst>
              </a:rPr>
              <a:t>App info</a:t>
            </a:r>
          </a:p>
        </p:txBody>
      </p:sp>
      <p:sp>
        <p:nvSpPr>
          <p:cNvPr id="28" name="Rectangle 27">
            <a:extLst>
              <a:ext uri="{FF2B5EF4-FFF2-40B4-BE49-F238E27FC236}">
                <a16:creationId xmlns:a16="http://schemas.microsoft.com/office/drawing/2014/main" id="{F7B9822D-2AC0-4857-1047-E98E99DCEF62}"/>
              </a:ext>
            </a:extLst>
          </p:cNvPr>
          <p:cNvSpPr/>
          <p:nvPr/>
        </p:nvSpPr>
        <p:spPr>
          <a:xfrm>
            <a:off x="560438" y="5098430"/>
            <a:ext cx="2153264" cy="596314"/>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b="1" dirty="0">
                <a:ln w="22225">
                  <a:solidFill>
                    <a:schemeClr val="accent2"/>
                  </a:solidFill>
                  <a:prstDash val="solid"/>
                </a:ln>
                <a:solidFill>
                  <a:schemeClr val="accent2">
                    <a:lumMod val="40000"/>
                    <a:lumOff val="60000"/>
                  </a:schemeClr>
                </a:solidFill>
              </a:rPr>
              <a:t>App </a:t>
            </a:r>
            <a:r>
              <a:rPr lang="en-US" b="1" dirty="0" err="1">
                <a:ln w="22225">
                  <a:solidFill>
                    <a:schemeClr val="accent2"/>
                  </a:solidFill>
                  <a:prstDash val="solid"/>
                </a:ln>
                <a:solidFill>
                  <a:srgbClr val="FF0000"/>
                </a:solidFill>
              </a:rPr>
              <a:t>challanges</a:t>
            </a:r>
            <a:endParaRPr lang="en-US" b="1" dirty="0">
              <a:ln w="22225">
                <a:solidFill>
                  <a:schemeClr val="accent2"/>
                </a:solidFill>
                <a:prstDash val="solid"/>
              </a:ln>
              <a:solidFill>
                <a:srgbClr val="FF0000"/>
              </a:solidFill>
            </a:endParaRPr>
          </a:p>
        </p:txBody>
      </p:sp>
    </p:spTree>
    <p:extLst>
      <p:ext uri="{BB962C8B-B14F-4D97-AF65-F5344CB8AC3E}">
        <p14:creationId xmlns:p14="http://schemas.microsoft.com/office/powerpoint/2010/main" val="2644391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340A8EDF-1833-09C3-A702-FC1345320A39}"/>
              </a:ext>
            </a:extLst>
          </p:cNvPr>
          <p:cNvSpPr/>
          <p:nvPr/>
        </p:nvSpPr>
        <p:spPr>
          <a:xfrm>
            <a:off x="162046" y="208344"/>
            <a:ext cx="3900669" cy="6649656"/>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b="1" dirty="0">
              <a:effectLst/>
              <a:latin typeface="Aptos" panose="020B0004020202020204" pitchFamily="34" charset="0"/>
              <a:ea typeface="Aptos" panose="020B0004020202020204" pitchFamily="34" charset="0"/>
              <a:cs typeface="Arial" panose="020B0604020202020204" pitchFamily="34" charset="0"/>
            </a:endParaRPr>
          </a:p>
          <a:p>
            <a:pPr algn="ctr"/>
            <a:r>
              <a:rPr lang="en-US" sz="1800" b="1" dirty="0">
                <a:effectLst/>
                <a:latin typeface="Aptos" panose="020B0004020202020204" pitchFamily="34" charset="0"/>
                <a:ea typeface="Aptos" panose="020B0004020202020204" pitchFamily="34" charset="0"/>
                <a:cs typeface="Arial" panose="020B0604020202020204" pitchFamily="34" charset="0"/>
              </a:rPr>
              <a:t>1.Remote Consultations (Tele-dentistry)</a:t>
            </a:r>
          </a:p>
          <a:p>
            <a:pPr algn="ctr"/>
            <a:r>
              <a:rPr lang="en-US" sz="1800" b="1" dirty="0">
                <a:effectLst/>
                <a:latin typeface="Aptos" panose="020B0004020202020204" pitchFamily="34" charset="0"/>
                <a:ea typeface="Aptos" panose="020B0004020202020204" pitchFamily="34" charset="0"/>
                <a:cs typeface="Arial" panose="020B0604020202020204" pitchFamily="34" charset="0"/>
              </a:rPr>
              <a:t>2.Digital Monitoring and Follow-up</a:t>
            </a:r>
          </a:p>
          <a:p>
            <a:pPr algn="ctr"/>
            <a:r>
              <a:rPr lang="en-US" b="1" dirty="0">
                <a:latin typeface="Aptos" panose="020B0004020202020204" pitchFamily="34" charset="0"/>
                <a:ea typeface="Aptos" panose="020B0004020202020204" pitchFamily="34" charset="0"/>
                <a:cs typeface="Arial" panose="020B0604020202020204" pitchFamily="34" charset="0"/>
              </a:rPr>
              <a:t>3.</a:t>
            </a:r>
            <a:r>
              <a:rPr lang="en-US" sz="1800" b="1" dirty="0">
                <a:effectLst/>
                <a:latin typeface="Aptos" panose="020B0004020202020204" pitchFamily="34" charset="0"/>
                <a:ea typeface="Aptos" panose="020B0004020202020204" pitchFamily="34" charset="0"/>
                <a:cs typeface="Arial" panose="020B0604020202020204" pitchFamily="34" charset="0"/>
              </a:rPr>
              <a:t> AI-Powered Diagnosis</a:t>
            </a:r>
            <a:endParaRPr lang="en-US" b="1" dirty="0">
              <a:latin typeface="Aptos" panose="020B0004020202020204" pitchFamily="34" charset="0"/>
              <a:ea typeface="Aptos" panose="020B0004020202020204" pitchFamily="34" charset="0"/>
              <a:cs typeface="Arial" panose="020B0604020202020204" pitchFamily="34" charset="0"/>
            </a:endParaRPr>
          </a:p>
          <a:p>
            <a:pPr algn="ctr"/>
            <a:r>
              <a:rPr lang="en-US" sz="1800" b="1" dirty="0">
                <a:effectLst/>
                <a:latin typeface="Aptos" panose="020B0004020202020204" pitchFamily="34" charset="0"/>
                <a:ea typeface="Aptos" panose="020B0004020202020204" pitchFamily="34" charset="0"/>
                <a:cs typeface="Arial" panose="020B0604020202020204" pitchFamily="34" charset="0"/>
              </a:rPr>
              <a:t>4. Appointment Scheduling</a:t>
            </a:r>
          </a:p>
          <a:p>
            <a:pPr algn="ctr"/>
            <a:r>
              <a:rPr lang="en-US" b="1" dirty="0">
                <a:latin typeface="Aptos" panose="020B0004020202020204" pitchFamily="34" charset="0"/>
                <a:ea typeface="Aptos" panose="020B0004020202020204" pitchFamily="34" charset="0"/>
                <a:cs typeface="Arial" panose="020B0604020202020204" pitchFamily="34" charset="0"/>
              </a:rPr>
              <a:t>5.</a:t>
            </a:r>
            <a:r>
              <a:rPr lang="en-US" sz="1800" b="1" dirty="0">
                <a:effectLst/>
                <a:latin typeface="Aptos" panose="020B0004020202020204" pitchFamily="34" charset="0"/>
                <a:ea typeface="Aptos" panose="020B0004020202020204" pitchFamily="34" charset="0"/>
                <a:cs typeface="Arial" panose="020B0604020202020204" pitchFamily="34" charset="0"/>
              </a:rPr>
              <a:t> Reminders and Notifications</a:t>
            </a:r>
            <a:endParaRPr lang="en-US" b="1" dirty="0">
              <a:latin typeface="Aptos" panose="020B0004020202020204" pitchFamily="34" charset="0"/>
              <a:ea typeface="Aptos" panose="020B0004020202020204" pitchFamily="34" charset="0"/>
              <a:cs typeface="Arial" panose="020B0604020202020204" pitchFamily="34" charset="0"/>
            </a:endParaRPr>
          </a:p>
          <a:p>
            <a:pPr algn="ctr"/>
            <a:r>
              <a:rPr lang="en-US" sz="1800" b="1" dirty="0">
                <a:effectLst/>
                <a:latin typeface="Aptos" panose="020B0004020202020204" pitchFamily="34" charset="0"/>
                <a:ea typeface="Aptos" panose="020B0004020202020204" pitchFamily="34" charset="0"/>
                <a:cs typeface="Arial" panose="020B0604020202020204" pitchFamily="34" charset="0"/>
              </a:rPr>
              <a:t>6. Virtual Treatment for Simple Conditions</a:t>
            </a:r>
          </a:p>
          <a:p>
            <a:pPr algn="ctr"/>
            <a:r>
              <a:rPr lang="en-US" b="1" dirty="0">
                <a:latin typeface="Aptos" panose="020B0004020202020204" pitchFamily="34" charset="0"/>
                <a:ea typeface="Aptos" panose="020B0004020202020204" pitchFamily="34" charset="0"/>
                <a:cs typeface="Arial" panose="020B0604020202020204" pitchFamily="34" charset="0"/>
              </a:rPr>
              <a:t>7.</a:t>
            </a:r>
            <a:r>
              <a:rPr lang="en-US" sz="1800" b="1" dirty="0">
                <a:effectLst/>
                <a:latin typeface="Aptos" panose="020B0004020202020204" pitchFamily="34" charset="0"/>
                <a:ea typeface="Aptos" panose="020B0004020202020204" pitchFamily="34" charset="0"/>
                <a:cs typeface="Arial" panose="020B0604020202020204" pitchFamily="34" charset="0"/>
              </a:rPr>
              <a:t> Consultations for Specific Services</a:t>
            </a:r>
          </a:p>
          <a:p>
            <a:pPr algn="ct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gn="ct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gn="ctr"/>
            <a:endParaRPr lang="en-US" dirty="0"/>
          </a:p>
        </p:txBody>
      </p:sp>
      <p:sp>
        <p:nvSpPr>
          <p:cNvPr id="3" name="Rectangle 2">
            <a:extLst>
              <a:ext uri="{FF2B5EF4-FFF2-40B4-BE49-F238E27FC236}">
                <a16:creationId xmlns:a16="http://schemas.microsoft.com/office/drawing/2014/main" id="{91DE04CC-7F7B-B85A-8263-12AA9B79561B}"/>
              </a:ext>
            </a:extLst>
          </p:cNvPr>
          <p:cNvSpPr/>
          <p:nvPr/>
        </p:nvSpPr>
        <p:spPr>
          <a:xfrm>
            <a:off x="162046" y="763929"/>
            <a:ext cx="3900669" cy="83337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App features</a:t>
            </a:r>
          </a:p>
        </p:txBody>
      </p:sp>
      <p:sp>
        <p:nvSpPr>
          <p:cNvPr id="4" name="Rectangle: Diagonal Corners Rounded 3">
            <a:extLst>
              <a:ext uri="{FF2B5EF4-FFF2-40B4-BE49-F238E27FC236}">
                <a16:creationId xmlns:a16="http://schemas.microsoft.com/office/drawing/2014/main" id="{6F8E69A1-72AD-1BFB-1754-A8CAFA79226D}"/>
              </a:ext>
            </a:extLst>
          </p:cNvPr>
          <p:cNvSpPr/>
          <p:nvPr/>
        </p:nvSpPr>
        <p:spPr>
          <a:xfrm>
            <a:off x="4942390" y="243068"/>
            <a:ext cx="3900668" cy="6614932"/>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buAutoNum type="arabicPeriod"/>
            </a:pPr>
            <a:r>
              <a:rPr lang="en-US" sz="1800" b="1" dirty="0">
                <a:effectLst/>
                <a:latin typeface="Aptos" panose="020B0004020202020204" pitchFamily="34" charset="0"/>
                <a:ea typeface="Aptos" panose="020B0004020202020204" pitchFamily="34" charset="0"/>
                <a:cs typeface="Arial" panose="020B0604020202020204" pitchFamily="34" charset="0"/>
              </a:rPr>
              <a:t>Easy Access to Dentists</a:t>
            </a:r>
          </a:p>
          <a:p>
            <a:pPr marL="342900" indent="-342900" algn="ctr">
              <a:buAutoNum type="arabicPeriod"/>
            </a:pPr>
            <a:r>
              <a:rPr lang="en-US" sz="1800" b="1" dirty="0">
                <a:effectLst/>
                <a:latin typeface="Aptos" panose="020B0004020202020204" pitchFamily="34" charset="0"/>
                <a:ea typeface="Aptos" panose="020B0004020202020204" pitchFamily="34" charset="0"/>
                <a:cs typeface="Arial" panose="020B0604020202020204" pitchFamily="34" charset="0"/>
              </a:rPr>
              <a:t>Regular Dental Monitoring</a:t>
            </a:r>
            <a:endParaRPr lang="en-US" b="1" dirty="0">
              <a:latin typeface="Aptos" panose="020B0004020202020204" pitchFamily="34" charset="0"/>
              <a:ea typeface="Aptos" panose="020B0004020202020204" pitchFamily="34" charset="0"/>
              <a:cs typeface="Arial" panose="020B0604020202020204" pitchFamily="34" charset="0"/>
            </a:endParaRPr>
          </a:p>
          <a:p>
            <a:pPr marL="342900" indent="-342900" algn="ctr">
              <a:buAutoNum type="arabicPeriod"/>
            </a:pPr>
            <a:r>
              <a:rPr lang="en-US" sz="1800" b="1" dirty="0">
                <a:effectLst/>
                <a:latin typeface="Aptos" panose="020B0004020202020204" pitchFamily="34" charset="0"/>
                <a:ea typeface="Aptos" panose="020B0004020202020204" pitchFamily="34" charset="0"/>
                <a:cs typeface="Arial" panose="020B0604020202020204" pitchFamily="34" charset="0"/>
              </a:rPr>
              <a:t>Reduced Costs and Time</a:t>
            </a:r>
          </a:p>
          <a:p>
            <a:pPr marL="342900" indent="-342900" algn="ctr">
              <a:buAutoNum type="arabicPeriod"/>
            </a:pPr>
            <a:r>
              <a:rPr lang="en-US" sz="1800" b="1" dirty="0">
                <a:effectLst/>
                <a:latin typeface="Aptos" panose="020B0004020202020204" pitchFamily="34" charset="0"/>
                <a:ea typeface="Aptos" panose="020B0004020202020204" pitchFamily="34" charset="0"/>
                <a:cs typeface="Arial" panose="020B0604020202020204" pitchFamily="34" charset="0"/>
              </a:rPr>
              <a:t>Instant Interaction with Dentists</a:t>
            </a:r>
            <a:endParaRPr lang="en-US" b="1" dirty="0">
              <a:latin typeface="Aptos" panose="020B0004020202020204" pitchFamily="34" charset="0"/>
              <a:ea typeface="Aptos" panose="020B0004020202020204" pitchFamily="34" charset="0"/>
              <a:cs typeface="Arial" panose="020B0604020202020204" pitchFamily="34" charset="0"/>
            </a:endParaRPr>
          </a:p>
          <a:p>
            <a:pPr marL="342900" indent="-342900" algn="ctr">
              <a:buAutoNum type="arabicPeriod"/>
            </a:pPr>
            <a:r>
              <a:rPr lang="en-US" sz="1800" b="1" dirty="0">
                <a:effectLst/>
                <a:latin typeface="Aptos" panose="020B0004020202020204" pitchFamily="34" charset="0"/>
                <a:ea typeface="Aptos" panose="020B0004020202020204" pitchFamily="34" charset="0"/>
                <a:cs typeface="Arial" panose="020B0604020202020204" pitchFamily="34" charset="0"/>
              </a:rPr>
              <a:t>Improved Efficiency</a:t>
            </a:r>
          </a:p>
          <a:p>
            <a:pPr marL="342900" indent="-342900" algn="ctr">
              <a:buAutoNum type="arabicPeriod"/>
            </a:pPr>
            <a:r>
              <a:rPr lang="en-US" sz="1800" b="1" dirty="0">
                <a:effectLst/>
                <a:latin typeface="Aptos" panose="020B0004020202020204" pitchFamily="34" charset="0"/>
                <a:ea typeface="Aptos" panose="020B0004020202020204" pitchFamily="34" charset="0"/>
                <a:cs typeface="Arial" panose="020B0604020202020204" pitchFamily="34" charset="0"/>
              </a:rPr>
              <a:t>Expansion of Patient Reach</a:t>
            </a:r>
            <a:endParaRPr lang="en-US" b="1" dirty="0">
              <a:latin typeface="Aptos" panose="020B0004020202020204" pitchFamily="34" charset="0"/>
              <a:ea typeface="Aptos" panose="020B0004020202020204" pitchFamily="34" charset="0"/>
              <a:cs typeface="Arial" panose="020B0604020202020204" pitchFamily="34" charset="0"/>
            </a:endParaRPr>
          </a:p>
          <a:p>
            <a:pPr marL="342900" indent="-342900" algn="ctr">
              <a:buAutoNum type="arabicPeriod"/>
            </a:pPr>
            <a:r>
              <a:rPr lang="en-US" sz="1800" b="1" dirty="0">
                <a:effectLst/>
                <a:latin typeface="Aptos" panose="020B0004020202020204" pitchFamily="34" charset="0"/>
                <a:ea typeface="Aptos" panose="020B0004020202020204" pitchFamily="34" charset="0"/>
                <a:cs typeface="Arial" panose="020B0604020202020204" pitchFamily="34" charset="0"/>
              </a:rPr>
              <a:t>Accurate Case Analysis</a:t>
            </a:r>
            <a:endParaRPr lang="en-US" dirty="0"/>
          </a:p>
        </p:txBody>
      </p:sp>
      <p:sp>
        <p:nvSpPr>
          <p:cNvPr id="6" name="Rectangle 5">
            <a:extLst>
              <a:ext uri="{FF2B5EF4-FFF2-40B4-BE49-F238E27FC236}">
                <a16:creationId xmlns:a16="http://schemas.microsoft.com/office/drawing/2014/main" id="{A991948E-3654-2A22-57F8-540080F658B5}"/>
              </a:ext>
            </a:extLst>
          </p:cNvPr>
          <p:cNvSpPr/>
          <p:nvPr/>
        </p:nvSpPr>
        <p:spPr>
          <a:xfrm>
            <a:off x="4942390" y="868101"/>
            <a:ext cx="3900668" cy="72920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800" b="1" dirty="0">
                <a:effectLst/>
                <a:latin typeface="Aptos" panose="020B0004020202020204" pitchFamily="34" charset="0"/>
                <a:ea typeface="Aptos" panose="020B0004020202020204" pitchFamily="34" charset="0"/>
                <a:cs typeface="Arial" panose="020B0604020202020204" pitchFamily="34" charset="0"/>
              </a:rPr>
              <a:t>Benefits</a:t>
            </a:r>
            <a:endParaRPr lang="en-US" dirty="0"/>
          </a:p>
        </p:txBody>
      </p:sp>
      <p:sp>
        <p:nvSpPr>
          <p:cNvPr id="7" name="Rectangle: Diagonal Corners Rounded 6">
            <a:extLst>
              <a:ext uri="{FF2B5EF4-FFF2-40B4-BE49-F238E27FC236}">
                <a16:creationId xmlns:a16="http://schemas.microsoft.com/office/drawing/2014/main" id="{179BC083-220E-0DB5-CCAB-F30E1375EBBE}"/>
              </a:ext>
            </a:extLst>
          </p:cNvPr>
          <p:cNvSpPr/>
          <p:nvPr/>
        </p:nvSpPr>
        <p:spPr>
          <a:xfrm>
            <a:off x="9387068" y="243068"/>
            <a:ext cx="3565003" cy="6614932"/>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buAutoNum type="arabicPeriod"/>
            </a:pPr>
            <a:r>
              <a:rPr lang="en-US" sz="1800" b="1" dirty="0">
                <a:effectLst/>
                <a:latin typeface="Aptos" panose="020B0004020202020204" pitchFamily="34" charset="0"/>
                <a:ea typeface="Aptos" panose="020B0004020202020204" pitchFamily="34" charset="0"/>
                <a:cs typeface="Arial" panose="020B0604020202020204" pitchFamily="34" charset="0"/>
              </a:rPr>
              <a:t>Limitations for Complex Cases</a:t>
            </a:r>
          </a:p>
          <a:p>
            <a:pPr marL="342900" indent="-342900" algn="ctr">
              <a:buAutoNum type="arabicPeriod"/>
            </a:pPr>
            <a:r>
              <a:rPr lang="en-US" sz="1800" b="1" dirty="0">
                <a:effectLst/>
                <a:latin typeface="Aptos" panose="020B0004020202020204" pitchFamily="34" charset="0"/>
                <a:ea typeface="Aptos" panose="020B0004020202020204" pitchFamily="34" charset="0"/>
                <a:cs typeface="Arial" panose="020B0604020202020204" pitchFamily="34" charset="0"/>
              </a:rPr>
              <a:t>Dependence on Image Quality</a:t>
            </a:r>
            <a:endParaRPr lang="en-US" b="1" dirty="0">
              <a:latin typeface="Aptos" panose="020B0004020202020204" pitchFamily="34" charset="0"/>
              <a:ea typeface="Aptos" panose="020B0004020202020204" pitchFamily="34" charset="0"/>
              <a:cs typeface="Arial" panose="020B0604020202020204" pitchFamily="34" charset="0"/>
            </a:endParaRPr>
          </a:p>
          <a:p>
            <a:pPr marL="342900" indent="-342900" algn="ctr">
              <a:buAutoNum type="arabicPeriod"/>
            </a:pPr>
            <a:r>
              <a:rPr lang="en-US" sz="1800" b="1" dirty="0">
                <a:effectLst/>
                <a:latin typeface="Aptos" panose="020B0004020202020204" pitchFamily="34" charset="0"/>
                <a:ea typeface="Aptos" panose="020B0004020202020204" pitchFamily="34" charset="0"/>
                <a:cs typeface="Arial" panose="020B0604020202020204" pitchFamily="34" charset="0"/>
              </a:rPr>
              <a:t>Internet Connectivity Issues</a:t>
            </a:r>
          </a:p>
          <a:p>
            <a:pPr marL="342900" indent="-342900" algn="ctr">
              <a:buAutoNum type="arabicPeriod"/>
            </a:pPr>
            <a:r>
              <a:rPr lang="en-US" sz="1800" b="1" dirty="0">
                <a:effectLst/>
                <a:latin typeface="Aptos" panose="020B0004020202020204" pitchFamily="34" charset="0"/>
                <a:ea typeface="Aptos" panose="020B0004020202020204" pitchFamily="34" charset="0"/>
                <a:cs typeface="Arial" panose="020B0604020202020204" pitchFamily="34" charset="0"/>
              </a:rPr>
              <a:t>Limited Availability of Dentists</a:t>
            </a:r>
            <a:endParaRPr lang="en-US" b="1" dirty="0">
              <a:latin typeface="Aptos" panose="020B0004020202020204" pitchFamily="34" charset="0"/>
              <a:ea typeface="Aptos" panose="020B0004020202020204" pitchFamily="34" charset="0"/>
              <a:cs typeface="Arial" panose="020B0604020202020204" pitchFamily="34" charset="0"/>
            </a:endParaRPr>
          </a:p>
          <a:p>
            <a:pPr marL="342900" indent="-342900" algn="ctr">
              <a:buAutoNum type="arabicPeriod"/>
            </a:pPr>
            <a:r>
              <a:rPr lang="en-US" sz="1800" b="1" dirty="0">
                <a:effectLst/>
                <a:latin typeface="Aptos" panose="020B0004020202020204" pitchFamily="34" charset="0"/>
                <a:ea typeface="Aptos" panose="020B0004020202020204" pitchFamily="34" charset="0"/>
                <a:cs typeface="Arial" panose="020B0604020202020204" pitchFamily="34" charset="0"/>
              </a:rPr>
              <a:t>Privacy Concerns</a:t>
            </a:r>
          </a:p>
          <a:p>
            <a:pPr marL="342900" indent="-342900" algn="ctr">
              <a:buAutoNum type="arabicPeriod"/>
            </a:pPr>
            <a:r>
              <a:rPr lang="en-US" sz="1800" b="1" dirty="0">
                <a:effectLst/>
                <a:latin typeface="Aptos" panose="020B0004020202020204" pitchFamily="34" charset="0"/>
                <a:ea typeface="Aptos" panose="020B0004020202020204" pitchFamily="34" charset="0"/>
                <a:cs typeface="Arial" panose="020B0604020202020204" pitchFamily="34" charset="0"/>
              </a:rPr>
              <a:t>Technology Barriers for Some Users</a:t>
            </a:r>
            <a:endParaRPr lang="en-US" dirty="0"/>
          </a:p>
        </p:txBody>
      </p:sp>
      <p:sp>
        <p:nvSpPr>
          <p:cNvPr id="8" name="Rectangle 7">
            <a:extLst>
              <a:ext uri="{FF2B5EF4-FFF2-40B4-BE49-F238E27FC236}">
                <a16:creationId xmlns:a16="http://schemas.microsoft.com/office/drawing/2014/main" id="{6A0518AA-768D-B9D1-6A93-2FA50BAE878E}"/>
              </a:ext>
            </a:extLst>
          </p:cNvPr>
          <p:cNvSpPr/>
          <p:nvPr/>
        </p:nvSpPr>
        <p:spPr>
          <a:xfrm>
            <a:off x="9387068" y="868101"/>
            <a:ext cx="3565003" cy="72920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800" b="1" dirty="0">
                <a:effectLst/>
                <a:latin typeface="Aptos" panose="020B0004020202020204" pitchFamily="34" charset="0"/>
                <a:ea typeface="Aptos" panose="020B0004020202020204" pitchFamily="34" charset="0"/>
                <a:cs typeface="Arial" panose="020B0604020202020204" pitchFamily="34" charset="0"/>
              </a:rPr>
              <a:t>Weaknesses of </a:t>
            </a:r>
            <a:r>
              <a:rPr lang="en-US" sz="1800" b="1" dirty="0" err="1">
                <a:effectLst/>
                <a:latin typeface="Aptos" panose="020B0004020202020204" pitchFamily="34" charset="0"/>
                <a:ea typeface="Aptos" panose="020B0004020202020204" pitchFamily="34" charset="0"/>
                <a:cs typeface="Arial" panose="020B0604020202020204" pitchFamily="34" charset="0"/>
              </a:rPr>
              <a:t>Dentulu</a:t>
            </a:r>
            <a:r>
              <a:rPr lang="en-US" sz="1800" b="1" dirty="0">
                <a:effectLst/>
                <a:latin typeface="Aptos" panose="020B0004020202020204" pitchFamily="34" charset="0"/>
                <a:ea typeface="Aptos" panose="020B0004020202020204" pitchFamily="34" charset="0"/>
                <a:cs typeface="Arial" panose="020B0604020202020204" pitchFamily="34" charset="0"/>
              </a:rPr>
              <a:t> App</a:t>
            </a:r>
            <a:endParaRPr lang="en-US" dirty="0"/>
          </a:p>
        </p:txBody>
      </p:sp>
    </p:spTree>
    <p:extLst>
      <p:ext uri="{BB962C8B-B14F-4D97-AF65-F5344CB8AC3E}">
        <p14:creationId xmlns:p14="http://schemas.microsoft.com/office/powerpoint/2010/main" val="3353787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3D5B5004-1277-D73F-49AC-2DD8A36CB25A}"/>
              </a:ext>
            </a:extLst>
          </p:cNvPr>
          <p:cNvSpPr/>
          <p:nvPr/>
        </p:nvSpPr>
        <p:spPr>
          <a:xfrm>
            <a:off x="9201874" y="-138896"/>
            <a:ext cx="3946967" cy="685800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14400" marR="0">
              <a:lnSpc>
                <a:spcPct val="107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1.Accuracy of AI Diagnosis</a:t>
            </a:r>
          </a:p>
          <a:p>
            <a:pPr marL="914400" marR="0">
              <a:lnSpc>
                <a:spcPct val="107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2.Dependence on Self-Reporting</a:t>
            </a:r>
          </a:p>
          <a:p>
            <a:pPr marL="914400" marR="0">
              <a:lnSpc>
                <a:spcPct val="107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3.Privacy and Security Concerns</a:t>
            </a:r>
          </a:p>
          <a:p>
            <a:pPr marL="914400" marR="0">
              <a:lnSpc>
                <a:spcPct val="107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4.Limited Ability for Complex Diagnosis</a:t>
            </a:r>
          </a:p>
          <a:p>
            <a:pPr marL="0" marR="0">
              <a:lnSpc>
                <a:spcPct val="107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                    User Education</a:t>
            </a:r>
          </a:p>
        </p:txBody>
      </p:sp>
      <p:sp>
        <p:nvSpPr>
          <p:cNvPr id="3" name="Rectangle: Diagonal Corners Rounded 2">
            <a:extLst>
              <a:ext uri="{FF2B5EF4-FFF2-40B4-BE49-F238E27FC236}">
                <a16:creationId xmlns:a16="http://schemas.microsoft.com/office/drawing/2014/main" id="{A0C49D72-781A-E906-3A59-58D761E9DE7F}"/>
              </a:ext>
            </a:extLst>
          </p:cNvPr>
          <p:cNvSpPr/>
          <p:nvPr/>
        </p:nvSpPr>
        <p:spPr>
          <a:xfrm>
            <a:off x="4676172" y="0"/>
            <a:ext cx="4259484" cy="685800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kern="100" dirty="0" err="1">
                <a:effectLst/>
                <a:latin typeface="Aptos" panose="020B0004020202020204" pitchFamily="34" charset="0"/>
                <a:ea typeface="Aptos" panose="020B0004020202020204" pitchFamily="34" charset="0"/>
                <a:cs typeface="Arial" panose="020B0604020202020204" pitchFamily="34" charset="0"/>
              </a:rPr>
              <a:t>Sympto</a:t>
            </a:r>
            <a:r>
              <a:rPr lang="en-US" sz="1800" b="1" kern="100" dirty="0">
                <a:effectLst/>
                <a:latin typeface="Aptos" panose="020B0004020202020204" pitchFamily="34" charset="0"/>
                <a:ea typeface="Aptos" panose="020B0004020202020204" pitchFamily="34" charset="0"/>
                <a:cs typeface="Arial" panose="020B0604020202020204" pitchFamily="34" charset="0"/>
              </a:rPr>
              <a:t>-Med</a:t>
            </a:r>
            <a:r>
              <a:rPr lang="en-US" sz="1800" kern="100" dirty="0">
                <a:effectLst/>
                <a:latin typeface="Aptos" panose="020B0004020202020204" pitchFamily="34" charset="0"/>
                <a:ea typeface="Aptos" panose="020B0004020202020204" pitchFamily="34" charset="0"/>
                <a:cs typeface="Arial" panose="020B0604020202020204" pitchFamily="34" charset="0"/>
              </a:rPr>
              <a:t> use </a:t>
            </a:r>
            <a:r>
              <a:rPr lang="en-US" sz="1800" b="1" kern="100" dirty="0">
                <a:effectLst/>
                <a:latin typeface="Aptos" panose="020B0004020202020204" pitchFamily="34" charset="0"/>
                <a:ea typeface="Aptos" panose="020B0004020202020204" pitchFamily="34" charset="0"/>
                <a:cs typeface="Arial" panose="020B0604020202020204" pitchFamily="34" charset="0"/>
              </a:rPr>
              <a:t>AI</a:t>
            </a:r>
            <a:r>
              <a:rPr lang="en-US" sz="1800" kern="100" dirty="0">
                <a:effectLst/>
                <a:latin typeface="Aptos" panose="020B0004020202020204" pitchFamily="34" charset="0"/>
                <a:ea typeface="Aptos" panose="020B0004020202020204" pitchFamily="34" charset="0"/>
                <a:cs typeface="Arial" panose="020B0604020202020204" pitchFamily="34" charset="0"/>
              </a:rPr>
              <a:t> or self-analysis tools to help patients track their symptoms, enabling doctors to provide early consultations or preliminary diagnoses. Such apps are similar to other telemedicine or self-diagnosis apps, where users input symptoms and receive guidance or advice based on the analysis of their data.</a:t>
            </a:r>
          </a:p>
          <a:p>
            <a:pPr algn="ctr"/>
            <a:endParaRPr lang="en-US" dirty="0"/>
          </a:p>
        </p:txBody>
      </p:sp>
      <p:sp>
        <p:nvSpPr>
          <p:cNvPr id="4" name="Rectangle 3">
            <a:extLst>
              <a:ext uri="{FF2B5EF4-FFF2-40B4-BE49-F238E27FC236}">
                <a16:creationId xmlns:a16="http://schemas.microsoft.com/office/drawing/2014/main" id="{EEB89B5E-1855-1F2B-5FEE-036080685F23}"/>
              </a:ext>
            </a:extLst>
          </p:cNvPr>
          <p:cNvSpPr/>
          <p:nvPr/>
        </p:nvSpPr>
        <p:spPr>
          <a:xfrm>
            <a:off x="9201873" y="706056"/>
            <a:ext cx="3946967" cy="76392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a:t>App</a:t>
            </a:r>
            <a:r>
              <a:rPr lang="ar-EG"/>
              <a:t> </a:t>
            </a:r>
            <a:r>
              <a:rPr lang="en-US" b="1"/>
              <a:t>Challenges:</a:t>
            </a:r>
            <a:endParaRPr lang="en-US" b="1" dirty="0"/>
          </a:p>
        </p:txBody>
      </p:sp>
      <p:sp>
        <p:nvSpPr>
          <p:cNvPr id="5" name="Rectangle 4">
            <a:extLst>
              <a:ext uri="{FF2B5EF4-FFF2-40B4-BE49-F238E27FC236}">
                <a16:creationId xmlns:a16="http://schemas.microsoft.com/office/drawing/2014/main" id="{5450BD41-A30D-B27A-9CCF-08E3E33E3FF1}"/>
              </a:ext>
            </a:extLst>
          </p:cNvPr>
          <p:cNvSpPr/>
          <p:nvPr/>
        </p:nvSpPr>
        <p:spPr>
          <a:xfrm>
            <a:off x="4676172" y="694481"/>
            <a:ext cx="4259484" cy="76392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App info</a:t>
            </a:r>
            <a:endParaRPr lang="en-US" dirty="0"/>
          </a:p>
          <a:p>
            <a:pPr algn="ctr"/>
            <a:endParaRPr lang="en-US" dirty="0"/>
          </a:p>
        </p:txBody>
      </p:sp>
      <p:sp>
        <p:nvSpPr>
          <p:cNvPr id="6" name="Rectangle: Diagonal Corners Rounded 5">
            <a:extLst>
              <a:ext uri="{FF2B5EF4-FFF2-40B4-BE49-F238E27FC236}">
                <a16:creationId xmlns:a16="http://schemas.microsoft.com/office/drawing/2014/main" id="{93A378E4-50D4-8743-5013-D80690157F1B}"/>
              </a:ext>
            </a:extLst>
          </p:cNvPr>
          <p:cNvSpPr/>
          <p:nvPr/>
        </p:nvSpPr>
        <p:spPr>
          <a:xfrm>
            <a:off x="560439" y="816077"/>
            <a:ext cx="2560320" cy="1828800"/>
          </a:xfrm>
          <a:prstGeom prst="round2Diag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sz="3600" dirty="0"/>
              <a:t>Case</a:t>
            </a:r>
            <a:endParaRPr lang="en-GB" sz="3600" dirty="0">
              <a:latin typeface="+mj-lt"/>
            </a:endParaRPr>
          </a:p>
          <a:p>
            <a:pPr algn="ctr"/>
            <a:r>
              <a:rPr lang="en-GB" sz="3600" dirty="0"/>
              <a:t> Studies</a:t>
            </a:r>
            <a:endParaRPr lang="en-US" sz="3600" dirty="0"/>
          </a:p>
        </p:txBody>
      </p:sp>
      <p:sp>
        <p:nvSpPr>
          <p:cNvPr id="7" name="Rectangle 6">
            <a:extLst>
              <a:ext uri="{FF2B5EF4-FFF2-40B4-BE49-F238E27FC236}">
                <a16:creationId xmlns:a16="http://schemas.microsoft.com/office/drawing/2014/main" id="{5406BD41-6807-BEB5-0AC1-B3D56AEB777E}"/>
              </a:ext>
            </a:extLst>
          </p:cNvPr>
          <p:cNvSpPr/>
          <p:nvPr/>
        </p:nvSpPr>
        <p:spPr>
          <a:xfrm>
            <a:off x="560439" y="3096446"/>
            <a:ext cx="2153264" cy="688258"/>
          </a:xfrm>
          <a:prstGeom prst="rect">
            <a:avLst/>
          </a:prstGeom>
          <a:effectLst>
            <a:outerShdw blurRad="76200" dist="12700" dir="2700000" sy="-23000" kx="-800400" algn="bl" rotWithShape="0">
              <a:prstClr val="black">
                <a:alpha val="2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GB" dirty="0" err="1"/>
              <a:t>Sympot</a:t>
            </a:r>
            <a:r>
              <a:rPr lang="en-GB" dirty="0"/>
              <a:t>-med</a:t>
            </a:r>
            <a:endParaRPr lang="en-US" dirty="0"/>
          </a:p>
        </p:txBody>
      </p:sp>
      <p:sp>
        <p:nvSpPr>
          <p:cNvPr id="8" name="Rectangle 7">
            <a:extLst>
              <a:ext uri="{FF2B5EF4-FFF2-40B4-BE49-F238E27FC236}">
                <a16:creationId xmlns:a16="http://schemas.microsoft.com/office/drawing/2014/main" id="{4BD7BD90-07B4-6D57-A60E-BEC9440E45E6}"/>
              </a:ext>
            </a:extLst>
          </p:cNvPr>
          <p:cNvSpPr/>
          <p:nvPr/>
        </p:nvSpPr>
        <p:spPr>
          <a:xfrm>
            <a:off x="560439" y="4213124"/>
            <a:ext cx="2153264" cy="688258"/>
          </a:xfrm>
          <a:prstGeom prst="rect">
            <a:avLst/>
          </a:prstGeom>
          <a:effectLst>
            <a:outerShdw blurRad="76200" dist="12700" dir="2700000" sy="-23000" kx="-800400" algn="bl" rotWithShape="0">
              <a:prstClr val="black">
                <a:alpha val="2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GB" dirty="0"/>
              <a:t>App info</a:t>
            </a:r>
            <a:endParaRPr lang="en-US" dirty="0"/>
          </a:p>
        </p:txBody>
      </p:sp>
      <p:sp>
        <p:nvSpPr>
          <p:cNvPr id="9" name="Rectangle 8">
            <a:extLst>
              <a:ext uri="{FF2B5EF4-FFF2-40B4-BE49-F238E27FC236}">
                <a16:creationId xmlns:a16="http://schemas.microsoft.com/office/drawing/2014/main" id="{4609598E-7894-D195-87E1-8195DE9FB1A7}"/>
              </a:ext>
            </a:extLst>
          </p:cNvPr>
          <p:cNvSpPr/>
          <p:nvPr/>
        </p:nvSpPr>
        <p:spPr>
          <a:xfrm>
            <a:off x="560439" y="5251673"/>
            <a:ext cx="2153264" cy="688258"/>
          </a:xfrm>
          <a:prstGeom prst="rect">
            <a:avLst/>
          </a:prstGeom>
          <a:effectLst>
            <a:outerShdw blurRad="76200" dist="12700" dir="2700000" sy="-23000" kx="-800400" algn="bl" rotWithShape="0">
              <a:prstClr val="black">
                <a:alpha val="2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GB" dirty="0"/>
              <a:t>App challenges</a:t>
            </a:r>
            <a:endParaRPr lang="en-US" dirty="0"/>
          </a:p>
        </p:txBody>
      </p:sp>
    </p:spTree>
    <p:extLst>
      <p:ext uri="{BB962C8B-B14F-4D97-AF65-F5344CB8AC3E}">
        <p14:creationId xmlns:p14="http://schemas.microsoft.com/office/powerpoint/2010/main" val="4054265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5B86EC8E-6302-ECE1-42F0-0606D813B0CA}"/>
              </a:ext>
            </a:extLst>
          </p:cNvPr>
          <p:cNvSpPr/>
          <p:nvPr/>
        </p:nvSpPr>
        <p:spPr>
          <a:xfrm>
            <a:off x="0" y="0"/>
            <a:ext cx="4097438" cy="685800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14400" marR="0">
              <a:lnSpc>
                <a:spcPct val="107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1.App feature</a:t>
            </a:r>
          </a:p>
          <a:p>
            <a:pPr marL="914400" marR="0">
              <a:lnSpc>
                <a:spcPct val="107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2.Improved Access to Healthcare</a:t>
            </a:r>
          </a:p>
          <a:p>
            <a:pPr marL="914400" marR="0">
              <a:lnSpc>
                <a:spcPct val="107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3.Support for Healthcare Professionals</a:t>
            </a:r>
          </a:p>
          <a:p>
            <a:pPr marL="914400" marR="0">
              <a:lnSpc>
                <a:spcPct val="107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4.Further Development in AI and Integration</a:t>
            </a:r>
          </a:p>
          <a:p>
            <a:r>
              <a:rPr lang="en-US" sz="1800" dirty="0">
                <a:effectLst/>
                <a:latin typeface="Aptos" panose="020B0004020202020204" pitchFamily="34" charset="0"/>
                <a:ea typeface="Aptos" panose="020B0004020202020204" pitchFamily="34" charset="0"/>
                <a:cs typeface="Arial" panose="020B0604020202020204" pitchFamily="34" charset="0"/>
              </a:rPr>
              <a:t>                  5.Potential Expansion</a:t>
            </a:r>
            <a:endParaRPr lang="en-US" dirty="0"/>
          </a:p>
        </p:txBody>
      </p:sp>
      <p:sp>
        <p:nvSpPr>
          <p:cNvPr id="3" name="Rectangle: Diagonal Corners Rounded 2">
            <a:extLst>
              <a:ext uri="{FF2B5EF4-FFF2-40B4-BE49-F238E27FC236}">
                <a16:creationId xmlns:a16="http://schemas.microsoft.com/office/drawing/2014/main" id="{C30F459B-916F-E493-F71E-DE04DF305ABB}"/>
              </a:ext>
            </a:extLst>
          </p:cNvPr>
          <p:cNvSpPr/>
          <p:nvPr/>
        </p:nvSpPr>
        <p:spPr>
          <a:xfrm>
            <a:off x="4745620" y="162046"/>
            <a:ext cx="3808071" cy="6695954"/>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14400" marR="0">
              <a:lnSpc>
                <a:spcPct val="107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1.Convenience and Accessibility</a:t>
            </a:r>
          </a:p>
          <a:p>
            <a:pPr marL="914400" marR="0">
              <a:lnSpc>
                <a:spcPct val="107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2.Early Diagnosis and Prevention</a:t>
            </a:r>
          </a:p>
          <a:p>
            <a:pPr marL="914400" marR="0">
              <a:lnSpc>
                <a:spcPct val="107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3.Cost and Time Efficiency</a:t>
            </a:r>
          </a:p>
          <a:p>
            <a:r>
              <a:rPr lang="en-US" sz="1800" dirty="0">
                <a:effectLst/>
                <a:latin typeface="Aptos" panose="020B0004020202020204" pitchFamily="34" charset="0"/>
                <a:ea typeface="Aptos" panose="020B0004020202020204" pitchFamily="34" charset="0"/>
                <a:cs typeface="Arial" panose="020B0604020202020204" pitchFamily="34" charset="0"/>
              </a:rPr>
              <a:t>                 4.Health Management</a:t>
            </a:r>
            <a:endParaRPr lang="en-US" dirty="0"/>
          </a:p>
        </p:txBody>
      </p:sp>
      <p:sp>
        <p:nvSpPr>
          <p:cNvPr id="4" name="Rectangle 3">
            <a:extLst>
              <a:ext uri="{FF2B5EF4-FFF2-40B4-BE49-F238E27FC236}">
                <a16:creationId xmlns:a16="http://schemas.microsoft.com/office/drawing/2014/main" id="{297281A6-178C-A724-4167-638C0C4C5F9D}"/>
              </a:ext>
            </a:extLst>
          </p:cNvPr>
          <p:cNvSpPr/>
          <p:nvPr/>
        </p:nvSpPr>
        <p:spPr>
          <a:xfrm>
            <a:off x="0" y="636608"/>
            <a:ext cx="4097438" cy="74077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a:t>App features</a:t>
            </a:r>
            <a:endParaRPr lang="en-US" dirty="0"/>
          </a:p>
        </p:txBody>
      </p:sp>
      <p:sp>
        <p:nvSpPr>
          <p:cNvPr id="5" name="Rectangle 4">
            <a:extLst>
              <a:ext uri="{FF2B5EF4-FFF2-40B4-BE49-F238E27FC236}">
                <a16:creationId xmlns:a16="http://schemas.microsoft.com/office/drawing/2014/main" id="{D2B4C6C8-BEC9-3771-AF60-A473004F2488}"/>
              </a:ext>
            </a:extLst>
          </p:cNvPr>
          <p:cNvSpPr/>
          <p:nvPr/>
        </p:nvSpPr>
        <p:spPr>
          <a:xfrm>
            <a:off x="4745620" y="740780"/>
            <a:ext cx="3808071" cy="63660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800" b="1">
                <a:effectLst/>
                <a:latin typeface="Aptos" panose="020B0004020202020204" pitchFamily="34" charset="0"/>
                <a:ea typeface="Aptos" panose="020B0004020202020204" pitchFamily="34" charset="0"/>
                <a:cs typeface="Arial" panose="020B0604020202020204" pitchFamily="34" charset="0"/>
              </a:rPr>
              <a:t>Benefits</a:t>
            </a:r>
            <a:endParaRPr lang="en-US" dirty="0"/>
          </a:p>
        </p:txBody>
      </p:sp>
      <p:sp>
        <p:nvSpPr>
          <p:cNvPr id="6" name="Rectangle: Diagonal Corners Rounded 5">
            <a:extLst>
              <a:ext uri="{FF2B5EF4-FFF2-40B4-BE49-F238E27FC236}">
                <a16:creationId xmlns:a16="http://schemas.microsoft.com/office/drawing/2014/main" id="{434FC5C7-ECDD-2613-8A7D-B8D91D678DF1}"/>
              </a:ext>
            </a:extLst>
          </p:cNvPr>
          <p:cNvSpPr/>
          <p:nvPr/>
        </p:nvSpPr>
        <p:spPr>
          <a:xfrm>
            <a:off x="9062977" y="0"/>
            <a:ext cx="3414532" cy="6956385"/>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r>
              <a:rPr lang="en-US" sz="1800" kern="100" dirty="0">
                <a:effectLst/>
                <a:latin typeface="Aptos" panose="020B0004020202020204" pitchFamily="34" charset="0"/>
                <a:ea typeface="Aptos" panose="020B0004020202020204" pitchFamily="34" charset="0"/>
                <a:cs typeface="Arial" panose="020B0604020202020204" pitchFamily="34" charset="0"/>
              </a:rPr>
              <a:t> Accuracy of AI Diagnosis</a:t>
            </a:r>
          </a:p>
          <a:p>
            <a:pPr algn="ctr"/>
            <a:r>
              <a:rPr lang="en-US" dirty="0"/>
              <a:t>2.</a:t>
            </a:r>
            <a:r>
              <a:rPr lang="en-US" sz="1800" kern="100" dirty="0">
                <a:effectLst/>
                <a:latin typeface="Aptos" panose="020B0004020202020204" pitchFamily="34" charset="0"/>
                <a:ea typeface="Aptos" panose="020B0004020202020204" pitchFamily="34" charset="0"/>
                <a:cs typeface="Arial" panose="020B0604020202020204" pitchFamily="34" charset="0"/>
              </a:rPr>
              <a:t> Dependence on User-Inputted Information</a:t>
            </a:r>
          </a:p>
          <a:p>
            <a:pPr algn="ctr"/>
            <a:r>
              <a:rPr lang="en-US" dirty="0"/>
              <a:t>3.</a:t>
            </a:r>
            <a:r>
              <a:rPr lang="en-US" sz="1800" kern="100" dirty="0">
                <a:effectLst/>
                <a:latin typeface="Aptos" panose="020B0004020202020204" pitchFamily="34" charset="0"/>
                <a:ea typeface="Aptos" panose="020B0004020202020204" pitchFamily="34" charset="0"/>
                <a:cs typeface="Arial" panose="020B0604020202020204" pitchFamily="34" charset="0"/>
              </a:rPr>
              <a:t> Limited Capability for Complex Cases</a:t>
            </a:r>
          </a:p>
          <a:p>
            <a:pPr algn="ctr"/>
            <a:r>
              <a:rPr lang="en-US" dirty="0"/>
              <a:t>4.</a:t>
            </a:r>
            <a:r>
              <a:rPr lang="en-US" sz="1800" kern="100" dirty="0">
                <a:effectLst/>
                <a:latin typeface="Aptos" panose="020B0004020202020204" pitchFamily="34" charset="0"/>
                <a:ea typeface="Aptos" panose="020B0004020202020204" pitchFamily="34" charset="0"/>
                <a:cs typeface="Arial" panose="020B0604020202020204" pitchFamily="34" charset="0"/>
              </a:rPr>
              <a:t> Privacy and Security Concerns</a:t>
            </a:r>
          </a:p>
          <a:p>
            <a:pPr algn="ctr"/>
            <a:r>
              <a:rPr lang="en-US" dirty="0"/>
              <a:t>5.</a:t>
            </a:r>
            <a:r>
              <a:rPr lang="en-US" sz="1800" kern="100" dirty="0">
                <a:effectLst/>
                <a:latin typeface="Aptos" panose="020B0004020202020204" pitchFamily="34" charset="0"/>
                <a:ea typeface="Aptos" panose="020B0004020202020204" pitchFamily="34" charset="0"/>
                <a:cs typeface="Arial" panose="020B0604020202020204" pitchFamily="34" charset="0"/>
              </a:rPr>
              <a:t> Reliance on Internet Connectivity</a:t>
            </a:r>
          </a:p>
          <a:p>
            <a:pPr algn="ctr"/>
            <a:r>
              <a:rPr lang="en-US" dirty="0"/>
              <a:t>6.</a:t>
            </a:r>
            <a:r>
              <a:rPr lang="en-US" sz="1800" kern="100" dirty="0">
                <a:effectLst/>
                <a:latin typeface="Aptos" panose="020B0004020202020204" pitchFamily="34" charset="0"/>
                <a:ea typeface="Aptos" panose="020B0004020202020204" pitchFamily="34" charset="0"/>
                <a:cs typeface="Arial" panose="020B0604020202020204" pitchFamily="34" charset="0"/>
              </a:rPr>
              <a:t> Limitations of Remote Consultations</a:t>
            </a:r>
          </a:p>
          <a:p>
            <a:pPr algn="ctr"/>
            <a:r>
              <a:rPr lang="en-US" dirty="0"/>
              <a:t>7.</a:t>
            </a:r>
            <a:r>
              <a:rPr lang="en-US" sz="1800" kern="100" dirty="0">
                <a:effectLst/>
                <a:latin typeface="Aptos" panose="020B0004020202020204" pitchFamily="34" charset="0"/>
                <a:ea typeface="Aptos" panose="020B0004020202020204" pitchFamily="34" charset="0"/>
                <a:cs typeface="Arial" panose="020B0604020202020204" pitchFamily="34" charset="0"/>
              </a:rPr>
              <a:t> Potential Exclusion of Some User Groups</a:t>
            </a:r>
          </a:p>
          <a:p>
            <a:pPr algn="ctr"/>
            <a:endParaRPr lang="en-US" dirty="0"/>
          </a:p>
        </p:txBody>
      </p:sp>
      <p:sp>
        <p:nvSpPr>
          <p:cNvPr id="7" name="Rectangle 6">
            <a:extLst>
              <a:ext uri="{FF2B5EF4-FFF2-40B4-BE49-F238E27FC236}">
                <a16:creationId xmlns:a16="http://schemas.microsoft.com/office/drawing/2014/main" id="{CEB3F928-DA81-07AE-E97D-58CF3868CCEB}"/>
              </a:ext>
            </a:extLst>
          </p:cNvPr>
          <p:cNvSpPr/>
          <p:nvPr/>
        </p:nvSpPr>
        <p:spPr>
          <a:xfrm>
            <a:off x="9062977" y="636607"/>
            <a:ext cx="3414532" cy="63660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800" b="1">
                <a:effectLst/>
                <a:latin typeface="Aptos" panose="020B0004020202020204" pitchFamily="34" charset="0"/>
                <a:ea typeface="Aptos" panose="020B0004020202020204" pitchFamily="34" charset="0"/>
                <a:cs typeface="Arial" panose="020B0604020202020204" pitchFamily="34" charset="0"/>
              </a:rPr>
              <a:t>Weaknesses of Dentulu App</a:t>
            </a:r>
            <a:endParaRPr lang="en-US" dirty="0"/>
          </a:p>
        </p:txBody>
      </p:sp>
    </p:spTree>
    <p:extLst>
      <p:ext uri="{BB962C8B-B14F-4D97-AF65-F5344CB8AC3E}">
        <p14:creationId xmlns:p14="http://schemas.microsoft.com/office/powerpoint/2010/main" val="1373488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6D00F0-C142-6CE6-A809-86E046B4FA52}"/>
            </a:ext>
          </a:extLst>
        </p:cNvPr>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591E2718-F620-A8D3-E8A8-99A802E8CA68}"/>
              </a:ext>
            </a:extLst>
          </p:cNvPr>
          <p:cNvSpPr/>
          <p:nvPr/>
        </p:nvSpPr>
        <p:spPr>
          <a:xfrm>
            <a:off x="9201874" y="-138896"/>
            <a:ext cx="3946967" cy="685800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57300" marR="0" indent="-342900">
              <a:lnSpc>
                <a:spcPct val="107000"/>
              </a:lnSpc>
              <a:spcAft>
                <a:spcPts val="800"/>
              </a:spcAft>
              <a:buAutoNum type="arabicPeriod"/>
            </a:pPr>
            <a:r>
              <a:rPr lang="en-US" dirty="0"/>
              <a:t>Data Security and Compliance</a:t>
            </a:r>
          </a:p>
          <a:p>
            <a:pPr marL="1257300" marR="0" indent="-342900">
              <a:lnSpc>
                <a:spcPct val="107000"/>
              </a:lnSpc>
              <a:spcAft>
                <a:spcPts val="800"/>
              </a:spcAft>
              <a:buAutoNum type="arabicPeriod"/>
            </a:pPr>
            <a:r>
              <a:rPr lang="en-US" dirty="0"/>
              <a:t>User Adoption Among Patients</a:t>
            </a:r>
            <a:endParaRPr lang="ar-EG" dirty="0"/>
          </a:p>
          <a:p>
            <a:pPr marL="914400" marR="0">
              <a:lnSpc>
                <a:spcPct val="107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3. </a:t>
            </a:r>
            <a:r>
              <a:rPr lang="en-US" dirty="0"/>
              <a:t>Image Quality Variability</a:t>
            </a:r>
            <a:endParaRPr lang="ar-EG" sz="1800" kern="100" dirty="0">
              <a:effectLst/>
              <a:latin typeface="Aptos" panose="020B0004020202020204" pitchFamily="34" charset="0"/>
              <a:ea typeface="Aptos" panose="020B0004020202020204" pitchFamily="34" charset="0"/>
              <a:cs typeface="Arial" panose="020B0604020202020204" pitchFamily="34" charset="0"/>
            </a:endParaRPr>
          </a:p>
          <a:p>
            <a:pPr marL="914400" marR="0">
              <a:lnSpc>
                <a:spcPct val="107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 </a:t>
            </a:r>
          </a:p>
        </p:txBody>
      </p:sp>
      <p:sp>
        <p:nvSpPr>
          <p:cNvPr id="3" name="Rectangle: Diagonal Corners Rounded 2">
            <a:extLst>
              <a:ext uri="{FF2B5EF4-FFF2-40B4-BE49-F238E27FC236}">
                <a16:creationId xmlns:a16="http://schemas.microsoft.com/office/drawing/2014/main" id="{8FE24EBD-C8FF-E83D-F2D1-D6F8EB26D947}"/>
              </a:ext>
            </a:extLst>
          </p:cNvPr>
          <p:cNvSpPr/>
          <p:nvPr/>
        </p:nvSpPr>
        <p:spPr>
          <a:xfrm>
            <a:off x="4676172" y="0"/>
            <a:ext cx="4259484" cy="685800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 </a:t>
            </a:r>
            <a:r>
              <a:rPr lang="en-US" dirty="0" err="1"/>
              <a:t>MouthWatch</a:t>
            </a:r>
            <a:r>
              <a:rPr lang="en-US" dirty="0"/>
              <a:t> App, part of the </a:t>
            </a:r>
            <a:r>
              <a:rPr lang="en-US" dirty="0" err="1"/>
              <a:t>MouthWatch</a:t>
            </a:r>
            <a:r>
              <a:rPr lang="en-US" dirty="0"/>
              <a:t> </a:t>
            </a:r>
            <a:r>
              <a:rPr lang="en-US" dirty="0" err="1"/>
              <a:t>TeleDent</a:t>
            </a:r>
            <a:r>
              <a:rPr lang="en-US" dirty="0"/>
              <a:t>™ solution, is a mobile and web-based teledentistry platform designed to connect patients and dental professionals remotely. It facilitates secure communication, image and video sharing, case documentation, and virtual consultations. The app is especially useful for dental practices, specialists, and mobile care providers to improve access and convenience in dental care.</a:t>
            </a:r>
          </a:p>
        </p:txBody>
      </p:sp>
      <p:sp>
        <p:nvSpPr>
          <p:cNvPr id="4" name="Rectangle 3">
            <a:extLst>
              <a:ext uri="{FF2B5EF4-FFF2-40B4-BE49-F238E27FC236}">
                <a16:creationId xmlns:a16="http://schemas.microsoft.com/office/drawing/2014/main" id="{0B5B903B-02F0-DBF3-35B9-0951D7D28D2D}"/>
              </a:ext>
            </a:extLst>
          </p:cNvPr>
          <p:cNvSpPr/>
          <p:nvPr/>
        </p:nvSpPr>
        <p:spPr>
          <a:xfrm>
            <a:off x="9201873" y="706056"/>
            <a:ext cx="3946967" cy="76392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a:t>App</a:t>
            </a:r>
            <a:r>
              <a:rPr lang="ar-EG"/>
              <a:t> </a:t>
            </a:r>
            <a:r>
              <a:rPr lang="en-US" b="1"/>
              <a:t>Challenges:</a:t>
            </a:r>
            <a:endParaRPr lang="en-US" b="1" dirty="0"/>
          </a:p>
        </p:txBody>
      </p:sp>
      <p:sp>
        <p:nvSpPr>
          <p:cNvPr id="5" name="Rectangle 4">
            <a:extLst>
              <a:ext uri="{FF2B5EF4-FFF2-40B4-BE49-F238E27FC236}">
                <a16:creationId xmlns:a16="http://schemas.microsoft.com/office/drawing/2014/main" id="{645795D3-374B-D4FC-F1FC-1BEFAED67066}"/>
              </a:ext>
            </a:extLst>
          </p:cNvPr>
          <p:cNvSpPr/>
          <p:nvPr/>
        </p:nvSpPr>
        <p:spPr>
          <a:xfrm>
            <a:off x="4676172" y="694481"/>
            <a:ext cx="4259484" cy="76392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t>App info</a:t>
            </a:r>
            <a:endParaRPr lang="en-US" dirty="0"/>
          </a:p>
          <a:p>
            <a:pPr algn="ctr"/>
            <a:endParaRPr lang="en-US" dirty="0"/>
          </a:p>
        </p:txBody>
      </p:sp>
      <p:sp>
        <p:nvSpPr>
          <p:cNvPr id="6" name="Rectangle: Diagonal Corners Rounded 5">
            <a:extLst>
              <a:ext uri="{FF2B5EF4-FFF2-40B4-BE49-F238E27FC236}">
                <a16:creationId xmlns:a16="http://schemas.microsoft.com/office/drawing/2014/main" id="{4F527BD2-4BD3-D8D9-7AB4-CC38B8C83202}"/>
              </a:ext>
            </a:extLst>
          </p:cNvPr>
          <p:cNvSpPr/>
          <p:nvPr/>
        </p:nvSpPr>
        <p:spPr>
          <a:xfrm>
            <a:off x="560439" y="816077"/>
            <a:ext cx="2560320" cy="1828800"/>
          </a:xfrm>
          <a:prstGeom prst="round2Diag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sz="3600" dirty="0"/>
              <a:t>Case</a:t>
            </a:r>
            <a:endParaRPr lang="en-GB" sz="3600" dirty="0">
              <a:latin typeface="+mj-lt"/>
            </a:endParaRPr>
          </a:p>
          <a:p>
            <a:pPr algn="ctr"/>
            <a:r>
              <a:rPr lang="en-GB" sz="3600" dirty="0"/>
              <a:t> Studies</a:t>
            </a:r>
            <a:endParaRPr lang="en-US" sz="3600" dirty="0"/>
          </a:p>
        </p:txBody>
      </p:sp>
      <p:sp>
        <p:nvSpPr>
          <p:cNvPr id="7" name="Rectangle 6">
            <a:extLst>
              <a:ext uri="{FF2B5EF4-FFF2-40B4-BE49-F238E27FC236}">
                <a16:creationId xmlns:a16="http://schemas.microsoft.com/office/drawing/2014/main" id="{E8016330-ADFA-F265-C196-30B41A35381C}"/>
              </a:ext>
            </a:extLst>
          </p:cNvPr>
          <p:cNvSpPr/>
          <p:nvPr/>
        </p:nvSpPr>
        <p:spPr>
          <a:xfrm>
            <a:off x="560439" y="3096446"/>
            <a:ext cx="2153264" cy="688258"/>
          </a:xfrm>
          <a:prstGeom prst="rect">
            <a:avLst/>
          </a:prstGeom>
          <a:effectLst>
            <a:outerShdw blurRad="76200" dist="12700" dir="2700000" sy="-23000" kx="-800400" algn="bl" rotWithShape="0">
              <a:prstClr val="black">
                <a:alpha val="2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err="1"/>
              <a:t>Mouthwatch</a:t>
            </a:r>
            <a:endParaRPr lang="en-US" dirty="0"/>
          </a:p>
        </p:txBody>
      </p:sp>
      <p:sp>
        <p:nvSpPr>
          <p:cNvPr id="8" name="Rectangle 7">
            <a:extLst>
              <a:ext uri="{FF2B5EF4-FFF2-40B4-BE49-F238E27FC236}">
                <a16:creationId xmlns:a16="http://schemas.microsoft.com/office/drawing/2014/main" id="{C0562475-51D7-E121-6A99-F493A4AC4AAB}"/>
              </a:ext>
            </a:extLst>
          </p:cNvPr>
          <p:cNvSpPr/>
          <p:nvPr/>
        </p:nvSpPr>
        <p:spPr>
          <a:xfrm>
            <a:off x="560439" y="4213124"/>
            <a:ext cx="2153264" cy="688258"/>
          </a:xfrm>
          <a:prstGeom prst="rect">
            <a:avLst/>
          </a:prstGeom>
          <a:effectLst>
            <a:outerShdw blurRad="76200" dist="12700" dir="2700000" sy="-23000" kx="-800400" algn="bl" rotWithShape="0">
              <a:prstClr val="black">
                <a:alpha val="2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GB" dirty="0"/>
              <a:t>App info</a:t>
            </a:r>
            <a:endParaRPr lang="en-US" dirty="0"/>
          </a:p>
        </p:txBody>
      </p:sp>
      <p:sp>
        <p:nvSpPr>
          <p:cNvPr id="9" name="Rectangle 8">
            <a:extLst>
              <a:ext uri="{FF2B5EF4-FFF2-40B4-BE49-F238E27FC236}">
                <a16:creationId xmlns:a16="http://schemas.microsoft.com/office/drawing/2014/main" id="{2E3E53D9-43EA-F28A-EE17-CA2BFC2C83EF}"/>
              </a:ext>
            </a:extLst>
          </p:cNvPr>
          <p:cNvSpPr/>
          <p:nvPr/>
        </p:nvSpPr>
        <p:spPr>
          <a:xfrm>
            <a:off x="560439" y="5251673"/>
            <a:ext cx="2153264" cy="688258"/>
          </a:xfrm>
          <a:prstGeom prst="rect">
            <a:avLst/>
          </a:prstGeom>
          <a:effectLst>
            <a:outerShdw blurRad="76200" dist="12700" dir="2700000" sy="-23000" kx="-800400" algn="bl" rotWithShape="0">
              <a:prstClr val="black">
                <a:alpha val="2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GB" dirty="0"/>
              <a:t>App challenges</a:t>
            </a:r>
            <a:endParaRPr lang="en-US" dirty="0"/>
          </a:p>
        </p:txBody>
      </p:sp>
    </p:spTree>
    <p:extLst>
      <p:ext uri="{BB962C8B-B14F-4D97-AF65-F5344CB8AC3E}">
        <p14:creationId xmlns:p14="http://schemas.microsoft.com/office/powerpoint/2010/main" val="3053427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F3B7FA-DA5C-1E1F-36A9-59037266636D}"/>
            </a:ext>
          </a:extLst>
        </p:cNvPr>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838C1B73-2EDF-260A-6B4F-0E6808D60093}"/>
              </a:ext>
            </a:extLst>
          </p:cNvPr>
          <p:cNvSpPr/>
          <p:nvPr/>
        </p:nvSpPr>
        <p:spPr>
          <a:xfrm>
            <a:off x="0" y="0"/>
            <a:ext cx="4097438" cy="685800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57300" indent="-342900">
              <a:spcAft>
                <a:spcPts val="800"/>
              </a:spcAft>
              <a:buAutoNum type="arabicPeriod"/>
            </a:pPr>
            <a:endParaRPr lang="ar-EG" dirty="0"/>
          </a:p>
          <a:p>
            <a:pPr marL="1257300" indent="-342900">
              <a:spcAft>
                <a:spcPts val="800"/>
              </a:spcAft>
              <a:buAutoNum type="arabicPeriod"/>
            </a:pPr>
            <a:endParaRPr lang="ar-EG" dirty="0"/>
          </a:p>
          <a:p>
            <a:pPr marL="1257300" indent="-342900">
              <a:spcAft>
                <a:spcPts val="800"/>
              </a:spcAft>
              <a:buAutoNum type="arabicPeriod"/>
            </a:pPr>
            <a:r>
              <a:rPr lang="en-US" dirty="0"/>
              <a:t>Live Video Consultations</a:t>
            </a:r>
            <a:endParaRPr lang="ar-EG" dirty="0"/>
          </a:p>
          <a:p>
            <a:pPr marL="1257300" indent="-342900">
              <a:spcAft>
                <a:spcPts val="800"/>
              </a:spcAft>
              <a:buAutoNum type="arabicPeriod"/>
            </a:pPr>
            <a:r>
              <a:rPr lang="en-US" dirty="0"/>
              <a:t>Secure Image &amp; Document Sharing</a:t>
            </a:r>
            <a:endParaRPr lang="ar-EG" dirty="0"/>
          </a:p>
          <a:p>
            <a:pPr marL="1257300" indent="-342900">
              <a:spcAft>
                <a:spcPts val="800"/>
              </a:spcAft>
              <a:buAutoNum type="arabicPeriod"/>
            </a:pPr>
            <a:r>
              <a:rPr lang="en-US" dirty="0"/>
              <a:t>Case Management Tools</a:t>
            </a:r>
            <a:endParaRPr lang="ar-EG" dirty="0"/>
          </a:p>
          <a:p>
            <a:pPr marL="1257300" indent="-342900">
              <a:spcAft>
                <a:spcPts val="800"/>
              </a:spcAft>
              <a:buAutoNum type="arabicPeriod"/>
            </a:pPr>
            <a:r>
              <a:rPr lang="en-US" dirty="0"/>
              <a:t>Referral and Collaboration Platform</a:t>
            </a:r>
            <a:endParaRPr lang="ar-EG" dirty="0"/>
          </a:p>
          <a:p>
            <a:pPr marL="1257300" indent="-342900">
              <a:spcAft>
                <a:spcPts val="800"/>
              </a:spcAft>
              <a:buAutoNum type="arabicPeriod"/>
            </a:pPr>
            <a:r>
              <a:rPr lang="en-US" dirty="0"/>
              <a:t>Asynchronous Messaging</a:t>
            </a:r>
            <a:endParaRPr lang="ar-EG" dirty="0"/>
          </a:p>
          <a:p>
            <a:pPr marL="1257300" indent="-342900">
              <a:spcAft>
                <a:spcPts val="800"/>
              </a:spcAft>
              <a:buAutoNum type="arabicPeriod"/>
            </a:pPr>
            <a:r>
              <a:rPr lang="en-US" dirty="0"/>
              <a:t>Intraoral Camera Compatibility</a:t>
            </a:r>
            <a:endParaRPr lang="ar-EG" dirty="0"/>
          </a:p>
          <a:p>
            <a:pPr marL="1257300" indent="-342900">
              <a:spcAft>
                <a:spcPts val="800"/>
              </a:spcAft>
              <a:buAutoNum type="arabicPeriod"/>
            </a:pPr>
            <a:r>
              <a:rPr lang="en-US" dirty="0"/>
              <a:t>Patient Education Resources</a:t>
            </a:r>
            <a:endParaRPr lang="ar-EG" dirty="0"/>
          </a:p>
        </p:txBody>
      </p:sp>
      <p:sp>
        <p:nvSpPr>
          <p:cNvPr id="3" name="Rectangle: Diagonal Corners Rounded 2">
            <a:extLst>
              <a:ext uri="{FF2B5EF4-FFF2-40B4-BE49-F238E27FC236}">
                <a16:creationId xmlns:a16="http://schemas.microsoft.com/office/drawing/2014/main" id="{5FF02512-8122-416A-6E70-82C99D95889B}"/>
              </a:ext>
            </a:extLst>
          </p:cNvPr>
          <p:cNvSpPr/>
          <p:nvPr/>
        </p:nvSpPr>
        <p:spPr>
          <a:xfrm>
            <a:off x="4745620" y="162046"/>
            <a:ext cx="3808071" cy="6695954"/>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57300" marR="0" indent="-342900">
              <a:lnSpc>
                <a:spcPct val="107000"/>
              </a:lnSpc>
              <a:spcAft>
                <a:spcPts val="800"/>
              </a:spcAft>
              <a:buAutoNum type="arabicPeriod"/>
            </a:pPr>
            <a:r>
              <a:rPr lang="en-US" dirty="0"/>
              <a:t>Improved Access to Care</a:t>
            </a:r>
            <a:endParaRPr lang="ar-EG" dirty="0"/>
          </a:p>
          <a:p>
            <a:pPr marL="1257300" marR="0" indent="-342900">
              <a:lnSpc>
                <a:spcPct val="107000"/>
              </a:lnSpc>
              <a:spcAft>
                <a:spcPts val="800"/>
              </a:spcAft>
              <a:buAutoNum type="arabicPeriod"/>
            </a:pPr>
            <a:r>
              <a:rPr lang="en-US" dirty="0"/>
              <a:t>Enhanced Case Collaboration</a:t>
            </a:r>
            <a:endParaRPr lang="ar-EG" dirty="0"/>
          </a:p>
          <a:p>
            <a:pPr marL="1257300" marR="0" indent="-342900">
              <a:lnSpc>
                <a:spcPct val="107000"/>
              </a:lnSpc>
              <a:spcAft>
                <a:spcPts val="800"/>
              </a:spcAft>
              <a:buAutoNum type="arabicPeriod"/>
            </a:pPr>
            <a:r>
              <a:rPr lang="en-US" dirty="0"/>
              <a:t>Time and Cost Savings</a:t>
            </a:r>
            <a:endParaRPr lang="ar-EG" dirty="0"/>
          </a:p>
          <a:p>
            <a:pPr marL="1257300" marR="0" indent="-342900">
              <a:lnSpc>
                <a:spcPct val="107000"/>
              </a:lnSpc>
              <a:spcAft>
                <a:spcPts val="800"/>
              </a:spcAft>
              <a:buAutoNum type="arabicPeriod"/>
            </a:pPr>
            <a:r>
              <a:rPr lang="en-US" dirty="0"/>
              <a:t>Better Patient Engagement</a:t>
            </a:r>
            <a:endParaRPr lang="ar-EG"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034FD18F-3EE0-E53C-E825-3DA0B801BF8E}"/>
              </a:ext>
            </a:extLst>
          </p:cNvPr>
          <p:cNvSpPr/>
          <p:nvPr/>
        </p:nvSpPr>
        <p:spPr>
          <a:xfrm>
            <a:off x="0" y="636608"/>
            <a:ext cx="4097438" cy="74077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App features</a:t>
            </a:r>
          </a:p>
        </p:txBody>
      </p:sp>
      <p:sp>
        <p:nvSpPr>
          <p:cNvPr id="5" name="Rectangle 4">
            <a:extLst>
              <a:ext uri="{FF2B5EF4-FFF2-40B4-BE49-F238E27FC236}">
                <a16:creationId xmlns:a16="http://schemas.microsoft.com/office/drawing/2014/main" id="{5C4462F7-69B1-4C86-78C0-413E1A7828F5}"/>
              </a:ext>
            </a:extLst>
          </p:cNvPr>
          <p:cNvSpPr/>
          <p:nvPr/>
        </p:nvSpPr>
        <p:spPr>
          <a:xfrm>
            <a:off x="4745620" y="740780"/>
            <a:ext cx="3808071" cy="63660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800" b="1">
                <a:effectLst/>
                <a:latin typeface="Aptos" panose="020B0004020202020204" pitchFamily="34" charset="0"/>
                <a:ea typeface="Aptos" panose="020B0004020202020204" pitchFamily="34" charset="0"/>
                <a:cs typeface="Arial" panose="020B0604020202020204" pitchFamily="34" charset="0"/>
              </a:rPr>
              <a:t>Benefits</a:t>
            </a:r>
            <a:endParaRPr lang="en-US" dirty="0"/>
          </a:p>
        </p:txBody>
      </p:sp>
      <p:sp>
        <p:nvSpPr>
          <p:cNvPr id="6" name="Rectangle: Diagonal Corners Rounded 5">
            <a:extLst>
              <a:ext uri="{FF2B5EF4-FFF2-40B4-BE49-F238E27FC236}">
                <a16:creationId xmlns:a16="http://schemas.microsoft.com/office/drawing/2014/main" id="{10E8B749-75B7-E349-F651-885A14BD0884}"/>
              </a:ext>
            </a:extLst>
          </p:cNvPr>
          <p:cNvSpPr/>
          <p:nvPr/>
        </p:nvSpPr>
        <p:spPr>
          <a:xfrm>
            <a:off x="9062977" y="0"/>
            <a:ext cx="3414532" cy="6956385"/>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buAutoNum type="arabicPeriod"/>
            </a:pPr>
            <a:r>
              <a:rPr lang="en-US" sz="1800" kern="100" dirty="0">
                <a:effectLst/>
                <a:latin typeface="Aptos" panose="020B0004020202020204" pitchFamily="34" charset="0"/>
                <a:ea typeface="Aptos" panose="020B0004020202020204" pitchFamily="34" charset="0"/>
                <a:cs typeface="Arial" panose="020B0604020202020204" pitchFamily="34" charset="0"/>
              </a:rPr>
              <a:t>Dependence on User-Inputted Information</a:t>
            </a:r>
            <a:endParaRPr lang="ar-EG" sz="1800" kern="100" dirty="0">
              <a:effectLst/>
              <a:latin typeface="Aptos" panose="020B0004020202020204" pitchFamily="34" charset="0"/>
              <a:ea typeface="Aptos" panose="020B0004020202020204" pitchFamily="34" charset="0"/>
              <a:cs typeface="Arial" panose="020B0604020202020204" pitchFamily="34" charset="0"/>
            </a:endParaRPr>
          </a:p>
          <a:p>
            <a:pPr marL="342900" indent="-342900" algn="ctr">
              <a:buAutoNum type="arabicPeriod"/>
            </a:pPr>
            <a:r>
              <a:rPr lang="en-US" dirty="0"/>
              <a:t>Limited Diagnostic Capability</a:t>
            </a:r>
            <a:endParaRPr lang="ar-EG" sz="1800" kern="100" dirty="0">
              <a:effectLst/>
              <a:latin typeface="Aptos" panose="020B0004020202020204" pitchFamily="34" charset="0"/>
              <a:ea typeface="Aptos" panose="020B0004020202020204" pitchFamily="34" charset="0"/>
              <a:cs typeface="Arial" panose="020B0604020202020204" pitchFamily="34" charset="0"/>
            </a:endParaRPr>
          </a:p>
          <a:p>
            <a:pPr algn="ctr"/>
            <a:r>
              <a:rPr lang="en-US" dirty="0"/>
              <a:t>3.</a:t>
            </a:r>
            <a:r>
              <a:rPr lang="en-US" sz="1800" kern="100" dirty="0">
                <a:effectLst/>
                <a:latin typeface="Aptos" panose="020B0004020202020204" pitchFamily="34" charset="0"/>
                <a:ea typeface="Aptos" panose="020B0004020202020204" pitchFamily="34" charset="0"/>
                <a:cs typeface="Arial" panose="020B0604020202020204" pitchFamily="34" charset="0"/>
              </a:rPr>
              <a:t> </a:t>
            </a:r>
            <a:r>
              <a:rPr lang="en-US" dirty="0"/>
              <a:t>Subscription Costs</a:t>
            </a:r>
            <a:endParaRPr lang="ar-EG" dirty="0"/>
          </a:p>
          <a:p>
            <a:pPr algn="ctr"/>
            <a:r>
              <a:rPr lang="en-US" dirty="0"/>
              <a:t>4.</a:t>
            </a:r>
            <a:r>
              <a:rPr lang="en-US" sz="1800" kern="100" dirty="0">
                <a:effectLst/>
                <a:latin typeface="Aptos" panose="020B0004020202020204" pitchFamily="34" charset="0"/>
                <a:ea typeface="Aptos" panose="020B0004020202020204" pitchFamily="34" charset="0"/>
                <a:cs typeface="Arial" panose="020B0604020202020204" pitchFamily="34" charset="0"/>
              </a:rPr>
              <a:t> Privacy and Security Concerns</a:t>
            </a:r>
          </a:p>
          <a:p>
            <a:pPr algn="ctr"/>
            <a:r>
              <a:rPr lang="en-US" dirty="0"/>
              <a:t>5.</a:t>
            </a:r>
            <a:r>
              <a:rPr lang="en-US" sz="1800" kern="100" dirty="0">
                <a:effectLst/>
                <a:latin typeface="Aptos" panose="020B0004020202020204" pitchFamily="34" charset="0"/>
                <a:ea typeface="Aptos" panose="020B0004020202020204" pitchFamily="34" charset="0"/>
                <a:cs typeface="Arial" panose="020B0604020202020204" pitchFamily="34" charset="0"/>
              </a:rPr>
              <a:t> Reliance on Internet Connectivity</a:t>
            </a:r>
          </a:p>
          <a:p>
            <a:pPr algn="ctr"/>
            <a:r>
              <a:rPr lang="en-US" dirty="0"/>
              <a:t>6.</a:t>
            </a:r>
            <a:r>
              <a:rPr lang="en-US" sz="1800" kern="100" dirty="0">
                <a:effectLst/>
                <a:latin typeface="Aptos" panose="020B0004020202020204" pitchFamily="34" charset="0"/>
                <a:ea typeface="Aptos" panose="020B0004020202020204" pitchFamily="34" charset="0"/>
                <a:cs typeface="Arial" panose="020B0604020202020204" pitchFamily="34" charset="0"/>
              </a:rPr>
              <a:t> Limitations of Remote Consultations</a:t>
            </a:r>
            <a:endParaRPr lang="ar-EG" sz="1800" kern="100" dirty="0">
              <a:effectLst/>
              <a:latin typeface="Aptos" panose="020B0004020202020204" pitchFamily="34" charset="0"/>
              <a:ea typeface="Aptos" panose="020B0004020202020204" pitchFamily="34" charset="0"/>
              <a:cs typeface="Arial" panose="020B0604020202020204" pitchFamily="34" charset="0"/>
            </a:endParaRPr>
          </a:p>
          <a:p>
            <a:pPr algn="ctr"/>
            <a:r>
              <a:rPr lang="en-US" sz="1800" kern="100" dirty="0">
                <a:effectLst/>
                <a:latin typeface="Aptos" panose="020B0004020202020204" pitchFamily="34" charset="0"/>
                <a:ea typeface="Aptos" panose="020B0004020202020204" pitchFamily="34" charset="0"/>
                <a:cs typeface="Arial" panose="020B0604020202020204" pitchFamily="34" charset="0"/>
              </a:rPr>
              <a:t>7.</a:t>
            </a:r>
            <a:r>
              <a:rPr lang="en-US" dirty="0"/>
              <a:t> Potential Learning Curve for New Users</a:t>
            </a:r>
            <a:endParaRPr lang="ar-EG" sz="1800" kern="100" dirty="0">
              <a:effectLst/>
              <a:latin typeface="Aptos" panose="020B0004020202020204" pitchFamily="34" charset="0"/>
              <a:ea typeface="Aptos" panose="020B0004020202020204" pitchFamily="34" charset="0"/>
              <a:cs typeface="Arial" panose="020B0604020202020204" pitchFamily="34" charset="0"/>
            </a:endParaRPr>
          </a:p>
          <a:p>
            <a:pPr algn="ct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gn="ctr"/>
            <a:endParaRPr lang="en-US" dirty="0"/>
          </a:p>
        </p:txBody>
      </p:sp>
      <p:sp>
        <p:nvSpPr>
          <p:cNvPr id="7" name="Rectangle 6">
            <a:extLst>
              <a:ext uri="{FF2B5EF4-FFF2-40B4-BE49-F238E27FC236}">
                <a16:creationId xmlns:a16="http://schemas.microsoft.com/office/drawing/2014/main" id="{00709B70-D1CA-3297-1B29-17578D994140}"/>
              </a:ext>
            </a:extLst>
          </p:cNvPr>
          <p:cNvSpPr/>
          <p:nvPr/>
        </p:nvSpPr>
        <p:spPr>
          <a:xfrm>
            <a:off x="9062977" y="636607"/>
            <a:ext cx="3414532" cy="63660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800" b="1" dirty="0">
                <a:effectLst/>
                <a:latin typeface="Aptos" panose="020B0004020202020204" pitchFamily="34" charset="0"/>
                <a:ea typeface="Aptos" panose="020B0004020202020204" pitchFamily="34" charset="0"/>
                <a:cs typeface="Arial" panose="020B0604020202020204" pitchFamily="34" charset="0"/>
              </a:rPr>
              <a:t>Weaknesses of</a:t>
            </a:r>
            <a:r>
              <a:rPr lang="en-US" dirty="0"/>
              <a:t> </a:t>
            </a:r>
            <a:r>
              <a:rPr lang="en-US" b="1" dirty="0" err="1"/>
              <a:t>Mouthwatch</a:t>
            </a:r>
            <a:r>
              <a:rPr lang="en-US" sz="1800" b="1" dirty="0">
                <a:effectLst/>
                <a:latin typeface="Aptos" panose="020B0004020202020204" pitchFamily="34" charset="0"/>
                <a:ea typeface="Aptos" panose="020B0004020202020204" pitchFamily="34" charset="0"/>
                <a:cs typeface="Arial" panose="020B0604020202020204" pitchFamily="34" charset="0"/>
              </a:rPr>
              <a:t> App</a:t>
            </a:r>
            <a:endParaRPr lang="en-US" dirty="0"/>
          </a:p>
        </p:txBody>
      </p:sp>
    </p:spTree>
    <p:extLst>
      <p:ext uri="{BB962C8B-B14F-4D97-AF65-F5344CB8AC3E}">
        <p14:creationId xmlns:p14="http://schemas.microsoft.com/office/powerpoint/2010/main" val="2220648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AC15A-0FB6-6C5F-A66C-C4EFE1F5B491}"/>
            </a:ext>
          </a:extLst>
        </p:cNvPr>
        <p:cNvGrpSpPr/>
        <p:nvPr/>
      </p:nvGrpSpPr>
      <p:grpSpPr>
        <a:xfrm>
          <a:off x="0" y="0"/>
          <a:ext cx="0" cy="0"/>
          <a:chOff x="0" y="0"/>
          <a:chExt cx="0" cy="0"/>
        </a:xfrm>
      </p:grpSpPr>
      <p:sp>
        <p:nvSpPr>
          <p:cNvPr id="3" name="Rectangle: Diagonal Corners Rounded 2">
            <a:extLst>
              <a:ext uri="{FF2B5EF4-FFF2-40B4-BE49-F238E27FC236}">
                <a16:creationId xmlns:a16="http://schemas.microsoft.com/office/drawing/2014/main" id="{142E737F-150D-1A2C-CF59-BD1B8E01800D}"/>
              </a:ext>
            </a:extLst>
          </p:cNvPr>
          <p:cNvSpPr/>
          <p:nvPr/>
        </p:nvSpPr>
        <p:spPr>
          <a:xfrm>
            <a:off x="3396895" y="-1"/>
            <a:ext cx="4259484" cy="685800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ar-EG" b="1" dirty="0"/>
          </a:p>
          <a:p>
            <a:pPr algn="ctr"/>
            <a:endParaRPr lang="ar-EG" b="1" dirty="0"/>
          </a:p>
          <a:p>
            <a:pPr algn="ctr"/>
            <a:r>
              <a:rPr lang="en-US" b="1" dirty="0"/>
              <a:t>IBM Watson Health</a:t>
            </a:r>
            <a:r>
              <a:rPr lang="en-US" dirty="0"/>
              <a:t> is a data-driven health technology platform by IBM that uses artificial intelligence (AI) to support decision-making in healthcare. It aims to help healthcare providers, researchers, and patients by providing AI-driven insights, streamlining data analysis, and offering personalized recommendations. The platform has a variety of applications, including oncology, genomics, clinical trials, and patient data management, to enhance clinical workflows, research, and patient outcomes.</a:t>
            </a:r>
          </a:p>
        </p:txBody>
      </p:sp>
      <p:sp>
        <p:nvSpPr>
          <p:cNvPr id="5" name="Rectangle 4">
            <a:extLst>
              <a:ext uri="{FF2B5EF4-FFF2-40B4-BE49-F238E27FC236}">
                <a16:creationId xmlns:a16="http://schemas.microsoft.com/office/drawing/2014/main" id="{54B1AF70-E1FE-1CAE-1724-AAFABA8AE046}"/>
              </a:ext>
            </a:extLst>
          </p:cNvPr>
          <p:cNvSpPr/>
          <p:nvPr/>
        </p:nvSpPr>
        <p:spPr>
          <a:xfrm>
            <a:off x="3396895" y="706054"/>
            <a:ext cx="4259484" cy="76392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b="1" dirty="0"/>
              <a:t>App info</a:t>
            </a:r>
            <a:endParaRPr lang="en-US" b="1" dirty="0"/>
          </a:p>
          <a:p>
            <a:pPr algn="ctr"/>
            <a:endParaRPr lang="en-US" dirty="0"/>
          </a:p>
        </p:txBody>
      </p:sp>
      <p:sp>
        <p:nvSpPr>
          <p:cNvPr id="6" name="Rectangle: Diagonal Corners Rounded 5">
            <a:extLst>
              <a:ext uri="{FF2B5EF4-FFF2-40B4-BE49-F238E27FC236}">
                <a16:creationId xmlns:a16="http://schemas.microsoft.com/office/drawing/2014/main" id="{6E0F8828-F4E7-58EE-D020-E777B2F3DED0}"/>
              </a:ext>
            </a:extLst>
          </p:cNvPr>
          <p:cNvSpPr/>
          <p:nvPr/>
        </p:nvSpPr>
        <p:spPr>
          <a:xfrm>
            <a:off x="560439" y="816077"/>
            <a:ext cx="2560320" cy="1828800"/>
          </a:xfrm>
          <a:prstGeom prst="round2Diag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sz="3600" dirty="0"/>
              <a:t>Case</a:t>
            </a:r>
            <a:endParaRPr lang="en-GB" sz="3600" dirty="0">
              <a:latin typeface="+mj-lt"/>
            </a:endParaRPr>
          </a:p>
          <a:p>
            <a:pPr algn="ctr"/>
            <a:r>
              <a:rPr lang="en-GB" sz="3600" dirty="0"/>
              <a:t> Studies</a:t>
            </a:r>
            <a:endParaRPr lang="en-US" sz="3600" dirty="0"/>
          </a:p>
        </p:txBody>
      </p:sp>
      <p:sp>
        <p:nvSpPr>
          <p:cNvPr id="7" name="Rectangle 6">
            <a:extLst>
              <a:ext uri="{FF2B5EF4-FFF2-40B4-BE49-F238E27FC236}">
                <a16:creationId xmlns:a16="http://schemas.microsoft.com/office/drawing/2014/main" id="{0C7D2FFF-095D-E985-88E6-0F33FB93FF19}"/>
              </a:ext>
            </a:extLst>
          </p:cNvPr>
          <p:cNvSpPr/>
          <p:nvPr/>
        </p:nvSpPr>
        <p:spPr>
          <a:xfrm>
            <a:off x="560439" y="3096446"/>
            <a:ext cx="2153264" cy="688258"/>
          </a:xfrm>
          <a:prstGeom prst="rect">
            <a:avLst/>
          </a:prstGeom>
          <a:effectLst>
            <a:outerShdw blurRad="76200" dist="12700" dir="2700000" sy="-23000" kx="-800400" algn="bl" rotWithShape="0">
              <a:prstClr val="black">
                <a:alpha val="2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IBM </a:t>
            </a:r>
            <a:r>
              <a:rPr lang="en-US" dirty="0" err="1"/>
              <a:t>watson</a:t>
            </a:r>
            <a:r>
              <a:rPr lang="en-US" dirty="0"/>
              <a:t> health</a:t>
            </a:r>
          </a:p>
        </p:txBody>
      </p:sp>
      <p:sp>
        <p:nvSpPr>
          <p:cNvPr id="8" name="Rectangle 7">
            <a:extLst>
              <a:ext uri="{FF2B5EF4-FFF2-40B4-BE49-F238E27FC236}">
                <a16:creationId xmlns:a16="http://schemas.microsoft.com/office/drawing/2014/main" id="{C73BC5BC-CBD8-0108-4729-20E33BD4B749}"/>
              </a:ext>
            </a:extLst>
          </p:cNvPr>
          <p:cNvSpPr/>
          <p:nvPr/>
        </p:nvSpPr>
        <p:spPr>
          <a:xfrm>
            <a:off x="560439" y="4213124"/>
            <a:ext cx="2153264" cy="688258"/>
          </a:xfrm>
          <a:prstGeom prst="rect">
            <a:avLst/>
          </a:prstGeom>
          <a:effectLst>
            <a:outerShdw blurRad="76200" dist="12700" dir="2700000" sy="-23000" kx="-800400" algn="bl" rotWithShape="0">
              <a:prstClr val="black">
                <a:alpha val="2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GB" dirty="0"/>
              <a:t>App info</a:t>
            </a:r>
            <a:endParaRPr lang="en-US" dirty="0"/>
          </a:p>
        </p:txBody>
      </p:sp>
      <p:sp>
        <p:nvSpPr>
          <p:cNvPr id="9" name="Rectangle 8">
            <a:extLst>
              <a:ext uri="{FF2B5EF4-FFF2-40B4-BE49-F238E27FC236}">
                <a16:creationId xmlns:a16="http://schemas.microsoft.com/office/drawing/2014/main" id="{BE3D3835-A97A-F1FD-918A-0497FE37310E}"/>
              </a:ext>
            </a:extLst>
          </p:cNvPr>
          <p:cNvSpPr/>
          <p:nvPr/>
        </p:nvSpPr>
        <p:spPr>
          <a:xfrm>
            <a:off x="560439" y="5251673"/>
            <a:ext cx="2153264" cy="688258"/>
          </a:xfrm>
          <a:prstGeom prst="rect">
            <a:avLst/>
          </a:prstGeom>
          <a:effectLst>
            <a:outerShdw blurRad="76200" dist="12700" dir="2700000" sy="-23000" kx="-800400" algn="bl" rotWithShape="0">
              <a:prstClr val="black">
                <a:alpha val="20000"/>
              </a:prstClr>
            </a:outerShdw>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en-GB" dirty="0"/>
              <a:t>App challenges</a:t>
            </a:r>
            <a:endParaRPr lang="en-US" dirty="0"/>
          </a:p>
        </p:txBody>
      </p:sp>
      <p:sp>
        <p:nvSpPr>
          <p:cNvPr id="16" name="Rectangle: Diagonal Corners Rounded 15">
            <a:extLst>
              <a:ext uri="{FF2B5EF4-FFF2-40B4-BE49-F238E27FC236}">
                <a16:creationId xmlns:a16="http://schemas.microsoft.com/office/drawing/2014/main" id="{B010704D-AA16-2D32-929E-AE8CCC4840E2}"/>
              </a:ext>
            </a:extLst>
          </p:cNvPr>
          <p:cNvSpPr/>
          <p:nvPr/>
        </p:nvSpPr>
        <p:spPr>
          <a:xfrm>
            <a:off x="7787640" y="-1"/>
            <a:ext cx="4404359" cy="685800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400" b="1" dirty="0"/>
          </a:p>
          <a:p>
            <a:endParaRPr lang="en-US" sz="1400" b="1" dirty="0"/>
          </a:p>
          <a:p>
            <a:endParaRPr lang="en-US" sz="1400" b="1" dirty="0"/>
          </a:p>
          <a:p>
            <a:endParaRPr lang="en-US" sz="1400" b="1" dirty="0"/>
          </a:p>
          <a:p>
            <a:endParaRPr lang="en-US" sz="1400" b="1" dirty="0"/>
          </a:p>
          <a:p>
            <a:endParaRPr lang="en-US" sz="1400" b="1" dirty="0"/>
          </a:p>
          <a:p>
            <a:r>
              <a:rPr lang="en-US" sz="1400" b="1" dirty="0"/>
              <a:t>Data Privacy and Security Concerns</a:t>
            </a:r>
          </a:p>
          <a:p>
            <a:r>
              <a:rPr lang="en-US" sz="1400" b="1" dirty="0"/>
              <a:t>Compliance with healthcare regulations (e.g., HIPAA) is essential to protect sensitive patient data, but handling large volumes of such data makes it difficult to ensure comprehensive security.</a:t>
            </a:r>
          </a:p>
          <a:p>
            <a:r>
              <a:rPr lang="en-US" sz="1400" b="1" dirty="0"/>
              <a:t>Integration and Compatibility with Existing Systems</a:t>
            </a:r>
          </a:p>
          <a:p>
            <a:r>
              <a:rPr lang="en-US" sz="1400" b="1" dirty="0"/>
              <a:t>Many healthcare providers still use legacy systems that are difficult to integrate with modern AI solutions, which adds complexity and costs.</a:t>
            </a:r>
          </a:p>
          <a:p>
            <a:r>
              <a:rPr lang="en-US" sz="1400" b="1" dirty="0"/>
              <a:t>Data Quality and Consistency Issues</a:t>
            </a:r>
          </a:p>
          <a:p>
            <a:r>
              <a:rPr lang="en-US" sz="1400" b="1" dirty="0"/>
              <a:t>The AI platform relies on high-quality, standardized data to provide accurate insights. Variability or missing information in patient data can lead to errors in AI-driven recommendations.</a:t>
            </a:r>
          </a:p>
          <a:p>
            <a:r>
              <a:rPr lang="en-US" sz="1400" b="1" dirty="0"/>
              <a:t>Adoption and Trust in AI Technology</a:t>
            </a:r>
          </a:p>
          <a:p>
            <a:r>
              <a:rPr lang="en-US" sz="1400" b="1" dirty="0"/>
              <a:t>Healthcare professionals may be cautious about relying on AI for critical treatment decisions due to concerns over the reliability and accuracy of machine-generated insights.</a:t>
            </a:r>
            <a:endParaRPr lang="en-US" sz="1400" dirty="0"/>
          </a:p>
        </p:txBody>
      </p:sp>
      <p:sp>
        <p:nvSpPr>
          <p:cNvPr id="18" name="Rectangle 17">
            <a:extLst>
              <a:ext uri="{FF2B5EF4-FFF2-40B4-BE49-F238E27FC236}">
                <a16:creationId xmlns:a16="http://schemas.microsoft.com/office/drawing/2014/main" id="{BD41138B-A724-242A-3589-5CDB22A2BBE0}"/>
              </a:ext>
            </a:extLst>
          </p:cNvPr>
          <p:cNvSpPr/>
          <p:nvPr/>
        </p:nvSpPr>
        <p:spPr>
          <a:xfrm>
            <a:off x="7787640" y="706053"/>
            <a:ext cx="4404359" cy="76392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b="1" dirty="0"/>
              <a:t>App</a:t>
            </a:r>
            <a:r>
              <a:rPr lang="ar-EG" b="1" dirty="0"/>
              <a:t> </a:t>
            </a:r>
            <a:r>
              <a:rPr lang="en-US" b="1" dirty="0"/>
              <a:t>Challenges</a:t>
            </a:r>
          </a:p>
        </p:txBody>
      </p:sp>
    </p:spTree>
    <p:extLst>
      <p:ext uri="{BB962C8B-B14F-4D97-AF65-F5344CB8AC3E}">
        <p14:creationId xmlns:p14="http://schemas.microsoft.com/office/powerpoint/2010/main" val="1863136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48676F-E193-6943-331F-496676430AEA}"/>
            </a:ext>
          </a:extLst>
        </p:cNvPr>
        <p:cNvGrpSpPr/>
        <p:nvPr/>
      </p:nvGrpSpPr>
      <p:grpSpPr>
        <a:xfrm>
          <a:off x="0" y="0"/>
          <a:ext cx="0" cy="0"/>
          <a:chOff x="0" y="0"/>
          <a:chExt cx="0" cy="0"/>
        </a:xfrm>
      </p:grpSpPr>
      <p:sp>
        <p:nvSpPr>
          <p:cNvPr id="8" name="Rectangle: Diagonal Corners Rounded 7">
            <a:extLst>
              <a:ext uri="{FF2B5EF4-FFF2-40B4-BE49-F238E27FC236}">
                <a16:creationId xmlns:a16="http://schemas.microsoft.com/office/drawing/2014/main" id="{6F9A5722-18A8-BBD2-0DB2-9ADDD2D4F829}"/>
              </a:ext>
            </a:extLst>
          </p:cNvPr>
          <p:cNvSpPr/>
          <p:nvPr/>
        </p:nvSpPr>
        <p:spPr>
          <a:xfrm>
            <a:off x="1" y="0"/>
            <a:ext cx="4114800" cy="685800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endParaRPr lang="en-US" dirty="0"/>
          </a:p>
          <a:p>
            <a:r>
              <a:rPr lang="en-US" dirty="0"/>
              <a:t>1. AI-Powered Insights and Decision Support.</a:t>
            </a:r>
          </a:p>
          <a:p>
            <a:pPr>
              <a:lnSpc>
                <a:spcPct val="150000"/>
              </a:lnSpc>
            </a:pPr>
            <a:r>
              <a:rPr lang="en-US" dirty="0"/>
              <a:t>2. Natural Language Processing (NLP).</a:t>
            </a:r>
          </a:p>
          <a:p>
            <a:pPr>
              <a:lnSpc>
                <a:spcPct val="150000"/>
              </a:lnSpc>
            </a:pPr>
            <a:r>
              <a:rPr lang="en-US" dirty="0"/>
              <a:t>3. Personalized Treatment Plans.</a:t>
            </a:r>
          </a:p>
          <a:p>
            <a:pPr>
              <a:lnSpc>
                <a:spcPct val="150000"/>
              </a:lnSpc>
            </a:pPr>
            <a:r>
              <a:rPr lang="en-US" dirty="0"/>
              <a:t>4. Clinical Trial Matching.</a:t>
            </a:r>
          </a:p>
          <a:p>
            <a:pPr>
              <a:lnSpc>
                <a:spcPct val="150000"/>
              </a:lnSpc>
            </a:pPr>
            <a:r>
              <a:rPr lang="en-US" dirty="0"/>
              <a:t>5. Data Analytics and Visualization.</a:t>
            </a:r>
          </a:p>
          <a:p>
            <a:pPr>
              <a:lnSpc>
                <a:spcPct val="150000"/>
              </a:lnSpc>
            </a:pPr>
            <a:r>
              <a:rPr lang="en-US" dirty="0"/>
              <a:t>6. Interoperability with Health Records.</a:t>
            </a:r>
          </a:p>
        </p:txBody>
      </p:sp>
      <p:sp>
        <p:nvSpPr>
          <p:cNvPr id="9" name="Rectangle 8">
            <a:extLst>
              <a:ext uri="{FF2B5EF4-FFF2-40B4-BE49-F238E27FC236}">
                <a16:creationId xmlns:a16="http://schemas.microsoft.com/office/drawing/2014/main" id="{90F82EE5-CB6E-7823-CEB6-7CC24ABF84D5}"/>
              </a:ext>
            </a:extLst>
          </p:cNvPr>
          <p:cNvSpPr/>
          <p:nvPr/>
        </p:nvSpPr>
        <p:spPr>
          <a:xfrm>
            <a:off x="0" y="677118"/>
            <a:ext cx="4114800" cy="76392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t>App features</a:t>
            </a:r>
          </a:p>
        </p:txBody>
      </p:sp>
      <p:sp>
        <p:nvSpPr>
          <p:cNvPr id="10" name="Rectangle: Diagonal Corners Rounded 9">
            <a:extLst>
              <a:ext uri="{FF2B5EF4-FFF2-40B4-BE49-F238E27FC236}">
                <a16:creationId xmlns:a16="http://schemas.microsoft.com/office/drawing/2014/main" id="{59F5E938-D9F5-3E5F-4F0C-1910B86C6D75}"/>
              </a:ext>
            </a:extLst>
          </p:cNvPr>
          <p:cNvSpPr/>
          <p:nvPr/>
        </p:nvSpPr>
        <p:spPr>
          <a:xfrm>
            <a:off x="4423457" y="-17362"/>
            <a:ext cx="3808071" cy="6892724"/>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endParaRPr lang="en-US" dirty="0"/>
          </a:p>
          <a:p>
            <a:pPr>
              <a:lnSpc>
                <a:spcPct val="150000"/>
              </a:lnSpc>
            </a:pPr>
            <a:r>
              <a:rPr lang="en-US" dirty="0"/>
              <a:t>1. Improved Decision-Making.</a:t>
            </a:r>
          </a:p>
          <a:p>
            <a:pPr>
              <a:lnSpc>
                <a:spcPct val="150000"/>
              </a:lnSpc>
            </a:pPr>
            <a:r>
              <a:rPr lang="en-US" dirty="0"/>
              <a:t>2. Efficiency in Workflow.</a:t>
            </a:r>
          </a:p>
          <a:p>
            <a:pPr>
              <a:lnSpc>
                <a:spcPct val="150000"/>
              </a:lnSpc>
            </a:pPr>
            <a:r>
              <a:rPr lang="en-US" dirty="0"/>
              <a:t>3. Enhanced Patient Outcomes.</a:t>
            </a:r>
          </a:p>
          <a:p>
            <a:pPr>
              <a:lnSpc>
                <a:spcPct val="150000"/>
              </a:lnSpc>
            </a:pPr>
            <a:r>
              <a:rPr lang="en-US" dirty="0"/>
              <a:t>4. Access to the Latest Research.</a:t>
            </a:r>
          </a:p>
          <a:p>
            <a:pPr>
              <a:lnSpc>
                <a:spcPct val="150000"/>
              </a:lnSpc>
            </a:pPr>
            <a:r>
              <a:rPr lang="en-US" dirty="0"/>
              <a:t>5. Reduced Operational Costs.</a:t>
            </a:r>
          </a:p>
          <a:p>
            <a:pPr>
              <a:lnSpc>
                <a:spcPct val="150000"/>
              </a:lnSpc>
            </a:pPr>
            <a:r>
              <a:rPr lang="en-US" dirty="0"/>
              <a:t>6. Support for Rural and Under-Resourced Areas.</a:t>
            </a:r>
          </a:p>
        </p:txBody>
      </p:sp>
      <p:sp>
        <p:nvSpPr>
          <p:cNvPr id="11" name="Rectangle 10">
            <a:extLst>
              <a:ext uri="{FF2B5EF4-FFF2-40B4-BE49-F238E27FC236}">
                <a16:creationId xmlns:a16="http://schemas.microsoft.com/office/drawing/2014/main" id="{54E5D0B2-4310-55E5-475D-7265184858C8}"/>
              </a:ext>
            </a:extLst>
          </p:cNvPr>
          <p:cNvSpPr/>
          <p:nvPr/>
        </p:nvSpPr>
        <p:spPr>
          <a:xfrm>
            <a:off x="4423457" y="677118"/>
            <a:ext cx="3808071" cy="76392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800" b="1" dirty="0">
                <a:effectLst/>
                <a:latin typeface="Aptos" panose="020B0004020202020204" pitchFamily="34" charset="0"/>
                <a:ea typeface="Aptos" panose="020B0004020202020204" pitchFamily="34" charset="0"/>
                <a:cs typeface="Arial" panose="020B0604020202020204" pitchFamily="34" charset="0"/>
              </a:rPr>
              <a:t>Benefits</a:t>
            </a:r>
            <a:endParaRPr lang="en-US" b="1" dirty="0"/>
          </a:p>
        </p:txBody>
      </p:sp>
      <p:sp>
        <p:nvSpPr>
          <p:cNvPr id="12" name="Rectangle: Diagonal Corners Rounded 11">
            <a:extLst>
              <a:ext uri="{FF2B5EF4-FFF2-40B4-BE49-F238E27FC236}">
                <a16:creationId xmlns:a16="http://schemas.microsoft.com/office/drawing/2014/main" id="{A084EF7A-C549-4772-0C58-A8A2AE42B10A}"/>
              </a:ext>
            </a:extLst>
          </p:cNvPr>
          <p:cNvSpPr/>
          <p:nvPr/>
        </p:nvSpPr>
        <p:spPr>
          <a:xfrm>
            <a:off x="8517232" y="0"/>
            <a:ext cx="3674769" cy="685800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endParaRPr lang="en-US" dirty="0"/>
          </a:p>
          <a:p>
            <a:pPr>
              <a:lnSpc>
                <a:spcPct val="150000"/>
              </a:lnSpc>
            </a:pPr>
            <a:endParaRPr lang="en-US" dirty="0"/>
          </a:p>
          <a:p>
            <a:pPr>
              <a:lnSpc>
                <a:spcPct val="150000"/>
              </a:lnSpc>
            </a:pPr>
            <a:r>
              <a:rPr lang="en-US" dirty="0"/>
              <a:t>1. Accuracy and Reliability Issues.</a:t>
            </a:r>
          </a:p>
          <a:p>
            <a:pPr>
              <a:lnSpc>
                <a:spcPct val="150000"/>
              </a:lnSpc>
            </a:pPr>
            <a:r>
              <a:rPr lang="en-US" dirty="0"/>
              <a:t>2. High Implementation Costs.</a:t>
            </a:r>
          </a:p>
          <a:p>
            <a:pPr>
              <a:lnSpc>
                <a:spcPct val="150000"/>
              </a:lnSpc>
            </a:pPr>
            <a:r>
              <a:rPr lang="en-US" dirty="0"/>
              <a:t>3. Dependency on Data Availability.</a:t>
            </a:r>
          </a:p>
          <a:p>
            <a:pPr>
              <a:lnSpc>
                <a:spcPct val="150000"/>
              </a:lnSpc>
            </a:pPr>
            <a:r>
              <a:rPr lang="en-US" dirty="0"/>
              <a:t>4. Limited Understanding of Complex Cases.</a:t>
            </a:r>
          </a:p>
          <a:p>
            <a:pPr>
              <a:lnSpc>
                <a:spcPct val="150000"/>
              </a:lnSpc>
            </a:pPr>
            <a:r>
              <a:rPr lang="en-US" dirty="0"/>
              <a:t>5. User Learning Curve.</a:t>
            </a:r>
          </a:p>
          <a:p>
            <a:pPr>
              <a:lnSpc>
                <a:spcPct val="150000"/>
              </a:lnSpc>
            </a:pPr>
            <a:r>
              <a:rPr lang="en-US" dirty="0"/>
              <a:t>6. Regulatory and Ethical Concerns.</a:t>
            </a:r>
          </a:p>
        </p:txBody>
      </p:sp>
      <p:sp>
        <p:nvSpPr>
          <p:cNvPr id="13" name="Rectangle 12">
            <a:extLst>
              <a:ext uri="{FF2B5EF4-FFF2-40B4-BE49-F238E27FC236}">
                <a16:creationId xmlns:a16="http://schemas.microsoft.com/office/drawing/2014/main" id="{24311CEB-9609-BEE1-80E6-58A81BEE7A2A}"/>
              </a:ext>
            </a:extLst>
          </p:cNvPr>
          <p:cNvSpPr/>
          <p:nvPr/>
        </p:nvSpPr>
        <p:spPr>
          <a:xfrm>
            <a:off x="8517231" y="677118"/>
            <a:ext cx="3674769" cy="76392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800" b="1" dirty="0">
                <a:effectLst/>
                <a:latin typeface="Aptos" panose="020B0004020202020204" pitchFamily="34" charset="0"/>
                <a:ea typeface="Aptos" panose="020B0004020202020204" pitchFamily="34" charset="0"/>
                <a:cs typeface="Arial" panose="020B0604020202020204" pitchFamily="34" charset="0"/>
              </a:rPr>
              <a:t>Weaknesses</a:t>
            </a:r>
            <a:endParaRPr lang="en-US" b="1" dirty="0"/>
          </a:p>
        </p:txBody>
      </p:sp>
    </p:spTree>
    <p:extLst>
      <p:ext uri="{BB962C8B-B14F-4D97-AF65-F5344CB8AC3E}">
        <p14:creationId xmlns:p14="http://schemas.microsoft.com/office/powerpoint/2010/main" val="4003474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210</TotalTime>
  <Words>946</Words>
  <Application>Microsoft Office PowerPoint</Application>
  <PresentationFormat>Widescreen</PresentationFormat>
  <Paragraphs>157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FNU LNU</dc:creator>
  <cp:lastModifiedBy>200017711-Mannar Ateto Atya Abdelshafy</cp:lastModifiedBy>
  <cp:revision>3</cp:revision>
  <dcterms:created xsi:type="dcterms:W3CDTF">2024-11-06T17:56:11Z</dcterms:created>
  <dcterms:modified xsi:type="dcterms:W3CDTF">2024-11-08T01:31:16Z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2024-11-06T18:26:27Z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299d1a8e-946b-4456-a12a-3f21a8f8e727</vt:lpwstr>
  </property>
  <property fmtid="{D5CDD505-2E9C-101B-9397-08002B2CF9AE}" pid="7" name="MSIP_Label_defa4170-0d19-0005-0004-bc88714345d2_ActionId">
    <vt:lpwstr>d0e4245a-b209-4449-8e06-6104a2bcb85e</vt:lpwstr>
  </property>
  <property fmtid="{D5CDD505-2E9C-101B-9397-08002B2CF9AE}" pid="8" name="MSIP_Label_defa4170-0d19-0005-0004-bc88714345d2_ContentBits">
    <vt:lpwstr>0</vt:lpwstr>
  </property>
</Properties>
</file>