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5" r:id="rId3"/>
    <p:sldId id="276" r:id="rId4"/>
    <p:sldId id="278" r:id="rId5"/>
    <p:sldId id="281" r:id="rId6"/>
    <p:sldId id="279" r:id="rId7"/>
    <p:sldId id="280" r:id="rId8"/>
    <p:sldId id="282" r:id="rId9"/>
    <p:sldId id="284" r:id="rId10"/>
    <p:sldId id="283" r:id="rId11"/>
    <p:sldId id="289" r:id="rId12"/>
    <p:sldId id="285" r:id="rId13"/>
    <p:sldId id="286" r:id="rId14"/>
    <p:sldId id="277" r:id="rId15"/>
    <p:sldId id="287" r:id="rId16"/>
    <p:sldId id="288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giaire acs" initials="sa" lastIdx="1" clrIdx="0">
    <p:extLst>
      <p:ext uri="{19B8F6BF-5375-455C-9EA6-DF929625EA0E}">
        <p15:presenceInfo xmlns:p15="http://schemas.microsoft.com/office/powerpoint/2012/main" userId="stagiaire ac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 autoAdjust="0"/>
    <p:restoredTop sz="95252" autoAdjust="0"/>
  </p:normalViewPr>
  <p:slideViewPr>
    <p:cSldViewPr snapToGrid="0">
      <p:cViewPr varScale="1">
        <p:scale>
          <a:sx n="86" d="100"/>
          <a:sy n="86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0T10:27:40.98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5B99-2BE6-4901-A900-2D427A85D9D5}" type="datetime1">
              <a:rPr lang="fr-FR" smtClean="0"/>
              <a:t>11/11/2019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C8B-4E6F-4308-999C-819B7856421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05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97D5-E44B-4BCF-8896-530F5382E068}" type="datetime1">
              <a:rPr lang="fr-FR" smtClean="0"/>
              <a:pPr/>
              <a:t>11/11/2019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noProof="0" smtClean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0328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71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50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40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313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0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91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26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02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 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 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7" name="Connecteur droit 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necteur droit 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 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 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17" name="Sous-titre 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  <a:endParaRPr kumimoji="0" lang="fr-FR" noProof="0" dirty="0"/>
          </a:p>
        </p:txBody>
      </p:sp>
      <p:sp>
        <p:nvSpPr>
          <p:cNvPr id="30" name="Espace réservé de la date 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17325-7F6F-46F3-B274-634CDE795A6B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19" name="Espace réservé du pied de page 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7" name="Espace réservé du numéro de diapositive 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82ADA2-97B9-4B65-8982-D7F7DD6DEE30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840CF-93F7-418F-9B5E-718D1718CC0D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DABED-52C3-4F31-8CA6-CEAA3409EBE4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3E9D3E-5B84-407F-9ABE-F8DB922CD54D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13BF1-AEEF-4263-A36C-8DBF0A9B6433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9279C-02D0-4CB2-BCE5-6195A30A8CFA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1074400" cy="1387359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754C-D49B-456E-9A10-7F56CCE3D488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FF7478-2DF3-4DE0-B522-7178A9A2C7E0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98FFF-E11D-4E0A-B923-5869D3FFAE58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le rectangle 8 à un seul coi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12" name="Triangle droit 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704CB1-556E-45D1-BEAF-1F724198DB9D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Forme libre 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 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 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 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27" name="Groupe 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e libre 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e libre 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e 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e libre 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  <p:sp>
              <p:nvSpPr>
                <p:cNvPr id="33" name="Forme libre 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</p:grpSp>
        </p:grpSp>
      </p:grpSp>
      <p:sp>
        <p:nvSpPr>
          <p:cNvPr id="9" name="Espace réservé du titre 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  <a:endParaRPr kumimoji="0" lang="fr-FR" noProof="0" dirty="0"/>
          </a:p>
        </p:txBody>
      </p:sp>
      <p:sp>
        <p:nvSpPr>
          <p:cNvPr id="30" name="Espace réservé du texte 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fr-FR" noProof="0" dirty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 dirty="0"/>
              <a:t>Deuxième niveau</a:t>
            </a:r>
          </a:p>
          <a:p>
            <a:pPr lvl="2" rtl="0" eaLnBrk="1" latinLnBrk="0" hangingPunct="1"/>
            <a:r>
              <a:rPr lang="fr-FR" noProof="0" dirty="0"/>
              <a:t>Troisième niveau</a:t>
            </a:r>
          </a:p>
          <a:p>
            <a:pPr lvl="3" rtl="0" eaLnBrk="1" latinLnBrk="0" hangingPunct="1"/>
            <a:r>
              <a:rPr lang="fr-FR" noProof="0" dirty="0"/>
              <a:t>Quatrième niveau</a:t>
            </a:r>
          </a:p>
          <a:p>
            <a:pPr lvl="4" rtl="0" eaLnBrk="1" latinLnBrk="0" hangingPunct="1"/>
            <a:r>
              <a:rPr lang="fr-FR" noProof="0" dirty="0"/>
              <a:t>Cinquième niveau</a:t>
            </a:r>
          </a:p>
        </p:txBody>
      </p:sp>
      <p:sp>
        <p:nvSpPr>
          <p:cNvPr id="10" name="Espace réservé de la date 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A1F0232E-DA62-4F98-A375-D0E7F0C496FE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22" name="Espace réservé du pied de page 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8" name="Espace réservé du numéro de diapositive 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fr/language.oop5.magic.php#language.oop5.magic.debuginf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>
          <a:xfrm>
            <a:off x="-2167689" y="468086"/>
            <a:ext cx="10468864" cy="1828800"/>
          </a:xfrm>
        </p:spPr>
        <p:txBody>
          <a:bodyPr rtlCol="0">
            <a:normAutofit/>
          </a:bodyPr>
          <a:lstStyle/>
          <a:p>
            <a:pPr rtl="0"/>
            <a:r>
              <a:rPr lang="fr-FR" sz="4800" b="0" dirty="0"/>
              <a:t>Présentation générale de  </a:t>
            </a:r>
          </a:p>
        </p:txBody>
      </p:sp>
      <p:pic>
        <p:nvPicPr>
          <p:cNvPr id="1026" name="Picture 2" descr="Résultat de recherche d'images pour &quot;php&quot;">
            <a:extLst>
              <a:ext uri="{FF2B5EF4-FFF2-40B4-BE49-F238E27FC236}">
                <a16:creationId xmlns:a16="http://schemas.microsoft.com/office/drawing/2014/main" id="{BC3BC5C2-2244-485B-9094-5E2F1EB83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39" y="3042783"/>
            <a:ext cx="4340134" cy="231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DEFEA-B0A7-4F49-A0FD-81875BDD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48692"/>
            <a:ext cx="10972800" cy="734419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Comparaison avec JS : exemple des variables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E171B1-9A3F-4387-A86E-8CA455BD24AF}"/>
              </a:ext>
            </a:extLst>
          </p:cNvPr>
          <p:cNvSpPr txBox="1"/>
          <p:nvPr/>
        </p:nvSpPr>
        <p:spPr>
          <a:xfrm>
            <a:off x="3521902" y="2800104"/>
            <a:ext cx="395076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Une variable avec Javascript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83BE9E-70BD-41AA-BF74-46FA36BCB2E7}"/>
              </a:ext>
            </a:extLst>
          </p:cNvPr>
          <p:cNvSpPr txBox="1"/>
          <p:nvPr/>
        </p:nvSpPr>
        <p:spPr>
          <a:xfrm>
            <a:off x="732263" y="1519048"/>
            <a:ext cx="9738732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La syntaxe de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est  proche de celle de JS : dans le cas des variables par exemple, la structure est similaire,  elle est simplement signalée par d’autres caractères (en l’occurrence le $)</a:t>
            </a:r>
            <a:b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(Note :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semble a priori plus rigoureux que JS).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A456C64-B38D-48B7-AD65-630C3640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09" y="4050331"/>
            <a:ext cx="8348812" cy="192664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58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057725-1FAD-448F-8956-F877F66269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32810" y="1820862"/>
            <a:ext cx="5642610" cy="492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La même variable créée dans PHP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28B05-DF58-4B13-820B-30FA04EFF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61" y="3277394"/>
            <a:ext cx="8196477" cy="25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885063"/>
            <a:ext cx="10972800" cy="1274934"/>
          </a:xfrm>
        </p:spPr>
        <p:txBody>
          <a:bodyPr rtlCol="0">
            <a:noAutofit/>
          </a:bodyPr>
          <a:lstStyle/>
          <a:p>
            <a:r>
              <a:rPr lang="fr-FR" sz="4000" dirty="0"/>
              <a:t>Le cas de </a:t>
            </a:r>
            <a:r>
              <a:rPr lang="fr-FR" sz="4000" dirty="0" err="1"/>
              <a:t>var_dump</a:t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957942" y="1979022"/>
            <a:ext cx="10972800" cy="471206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var_dump</a:t>
            </a:r>
            <a:r>
              <a:rPr lang="fr-FR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permet d’afficher les informations  structurées  d'une variable,</a:t>
            </a:r>
            <a:b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y compris son type et sa valeur. Les tableaux et les objets sont explorés récursivement, avec des indentations, pour mettre en valeur leur structure.</a:t>
            </a:r>
          </a:p>
          <a:p>
            <a:pPr marL="0" indent="0">
              <a:buNone/>
            </a:pP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Toutes les propriétés publiques, privées et protégées des objets seront retournées dans la sortie et seront apparents dans le code source à moins que l'objet n'implémente une méthode 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  <a:hlinkClick r:id="rId3"/>
              </a:rPr>
              <a:t>__</a:t>
            </a:r>
            <a:r>
              <a:rPr lang="fr-FR" sz="1600" dirty="0" err="1">
                <a:latin typeface="Segoe UI Symbol" panose="020B0502040204020203" pitchFamily="34" charset="0"/>
                <a:ea typeface="Segoe UI Symbol" panose="020B0502040204020203" pitchFamily="34" charset="0"/>
                <a:hlinkClick r:id="rId3"/>
              </a:rPr>
              <a:t>debugInfo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  <a:hlinkClick r:id="rId3"/>
              </a:rPr>
              <a:t>()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 (implémenté en PHP 5.6.0).</a:t>
            </a:r>
          </a:p>
          <a:p>
            <a:pPr marL="0" indent="0">
              <a:buNone/>
            </a:pPr>
            <a:br>
              <a:rPr lang="fr-FR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E7C385-7DBF-4082-8C0E-F36A56C1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636" y="4085500"/>
            <a:ext cx="4276725" cy="21240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113C193-E0F5-41AE-87A4-5C2A543A5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12" y="4484944"/>
            <a:ext cx="4581525" cy="15716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5329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FCF7EA-85AC-47CA-9D10-93A39E4F399C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2540000" dir="5400000" sx="19000" sy="19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fr-FR" dirty="0"/>
              <a:t>Code source de la page avec </a:t>
            </a:r>
            <a:r>
              <a:rPr lang="fr-FR" dirty="0" err="1"/>
              <a:t>var_dump</a:t>
            </a:r>
            <a:r>
              <a:rPr lang="fr-FR" dirty="0"/>
              <a:t> 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CEF963-3248-4056-8D43-8F3D341F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82" y="2847532"/>
            <a:ext cx="8410575" cy="37147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00849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923402" y="441950"/>
            <a:ext cx="10972800" cy="1143000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>
                <a:solidFill>
                  <a:schemeClr val="accent3"/>
                </a:solidFill>
              </a:rPr>
              <a:t>Quelques cas d’application de PHP</a:t>
            </a:r>
          </a:p>
        </p:txBody>
      </p:sp>
      <p:pic>
        <p:nvPicPr>
          <p:cNvPr id="1032" name="Picture 8" descr="Résultat de recherche d'images pour &quot;wikipedia&quot;">
            <a:extLst>
              <a:ext uri="{FF2B5EF4-FFF2-40B4-BE49-F238E27FC236}">
                <a16:creationId xmlns:a16="http://schemas.microsoft.com/office/drawing/2014/main" id="{E9E1639B-F59F-4262-8A48-516F8A48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70" y="2645635"/>
            <a:ext cx="509180" cy="58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facebook&quot;">
            <a:extLst>
              <a:ext uri="{FF2B5EF4-FFF2-40B4-BE49-F238E27FC236}">
                <a16:creationId xmlns:a16="http://schemas.microsoft.com/office/drawing/2014/main" id="{3AD1B29F-B3CC-4457-995F-96B7F8C9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13" y="2717644"/>
            <a:ext cx="419509" cy="4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40E37E-B44C-4707-B278-01FF9D8E5E4A}"/>
              </a:ext>
            </a:extLst>
          </p:cNvPr>
          <p:cNvSpPr txBox="1"/>
          <p:nvPr/>
        </p:nvSpPr>
        <p:spPr>
          <a:xfrm>
            <a:off x="923402" y="1984029"/>
            <a:ext cx="8306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Sites 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15DB80-423A-4317-ADB9-905221D28D73}"/>
              </a:ext>
            </a:extLst>
          </p:cNvPr>
          <p:cNvSpPr txBox="1"/>
          <p:nvPr/>
        </p:nvSpPr>
        <p:spPr>
          <a:xfrm>
            <a:off x="923402" y="4059656"/>
            <a:ext cx="36663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CMS/ systèmes de gestion de blog</a:t>
            </a:r>
          </a:p>
        </p:txBody>
      </p:sp>
      <p:pic>
        <p:nvPicPr>
          <p:cNvPr id="1038" name="Picture 14" descr="Résultat de recherche d'images pour &quot;dotclear&quot;">
            <a:extLst>
              <a:ext uri="{FF2B5EF4-FFF2-40B4-BE49-F238E27FC236}">
                <a16:creationId xmlns:a16="http://schemas.microsoft.com/office/drawing/2014/main" id="{AA6EA39D-DCE3-4683-B59D-2ED372E4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81" y="4655727"/>
            <a:ext cx="1238000" cy="69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ésultat de recherche d'images pour &quot;wordpress&quot;">
            <a:extLst>
              <a:ext uri="{FF2B5EF4-FFF2-40B4-BE49-F238E27FC236}">
                <a16:creationId xmlns:a16="http://schemas.microsoft.com/office/drawing/2014/main" id="{59CB27F8-5D79-4F99-9977-1F55F6F3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68" y="4756116"/>
            <a:ext cx="419508" cy="41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ésultat de recherche d'images pour &quot;joomla icone&quot;">
            <a:extLst>
              <a:ext uri="{FF2B5EF4-FFF2-40B4-BE49-F238E27FC236}">
                <a16:creationId xmlns:a16="http://schemas.microsoft.com/office/drawing/2014/main" id="{6A8E767A-D899-416F-848D-594A9EE4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15" y="4768059"/>
            <a:ext cx="419509" cy="4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ésultat de recherche d'images pour &quot;Drupal&quot;">
            <a:extLst>
              <a:ext uri="{FF2B5EF4-FFF2-40B4-BE49-F238E27FC236}">
                <a16:creationId xmlns:a16="http://schemas.microsoft.com/office/drawing/2014/main" id="{79DE806B-792D-45D3-B220-7D1388DE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63" y="4775680"/>
            <a:ext cx="444499" cy="4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DE2354B-CF24-4C16-8777-08FB8A870074}"/>
              </a:ext>
            </a:extLst>
          </p:cNvPr>
          <p:cNvSpPr txBox="1"/>
          <p:nvPr/>
        </p:nvSpPr>
        <p:spPr>
          <a:xfrm>
            <a:off x="6630368" y="2164968"/>
            <a:ext cx="28831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Plateformes d’e-commerce</a:t>
            </a:r>
          </a:p>
        </p:txBody>
      </p:sp>
      <p:pic>
        <p:nvPicPr>
          <p:cNvPr id="1050" name="Picture 26" descr="Résultat de recherche d'images pour &quot;prestashop&quot;">
            <a:extLst>
              <a:ext uri="{FF2B5EF4-FFF2-40B4-BE49-F238E27FC236}">
                <a16:creationId xmlns:a16="http://schemas.microsoft.com/office/drawing/2014/main" id="{60196FC8-C686-4C7C-9A96-0003A741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368" y="2662160"/>
            <a:ext cx="927819" cy="8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ésultat de recherche d'images pour &quot;magento&quot;">
            <a:extLst>
              <a:ext uri="{FF2B5EF4-FFF2-40B4-BE49-F238E27FC236}">
                <a16:creationId xmlns:a16="http://schemas.microsoft.com/office/drawing/2014/main" id="{F01F3E07-99FA-4E8D-8006-6C74F8EB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87" y="2713017"/>
            <a:ext cx="663577" cy="68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associée">
            <a:extLst>
              <a:ext uri="{FF2B5EF4-FFF2-40B4-BE49-F238E27FC236}">
                <a16:creationId xmlns:a16="http://schemas.microsoft.com/office/drawing/2014/main" id="{F86CC828-E9ED-456B-8ADF-A499D501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222" y="4680676"/>
            <a:ext cx="727841" cy="72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associée">
            <a:extLst>
              <a:ext uri="{FF2B5EF4-FFF2-40B4-BE49-F238E27FC236}">
                <a16:creationId xmlns:a16="http://schemas.microsoft.com/office/drawing/2014/main" id="{D0B4E9B9-21B0-40F2-A669-0950C5E9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424" y="4729198"/>
            <a:ext cx="727841" cy="63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Résultat de recherche d'images pour &quot;open classroom&quot;">
            <a:extLst>
              <a:ext uri="{FF2B5EF4-FFF2-40B4-BE49-F238E27FC236}">
                <a16:creationId xmlns:a16="http://schemas.microsoft.com/office/drawing/2014/main" id="{C323E558-35B0-45C8-A747-FB370B0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85" y="2744441"/>
            <a:ext cx="392712" cy="3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59F511E-BDB1-4370-A6E3-A2F2AFCA6930}"/>
              </a:ext>
            </a:extLst>
          </p:cNvPr>
          <p:cNvSpPr txBox="1"/>
          <p:nvPr/>
        </p:nvSpPr>
        <p:spPr>
          <a:xfrm>
            <a:off x="6690376" y="4078483"/>
            <a:ext cx="146629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Frameworks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96DF260-A6DA-4302-8485-4447CEB71687}"/>
              </a:ext>
            </a:extLst>
          </p:cNvPr>
          <p:cNvSpPr txBox="1"/>
          <p:nvPr/>
        </p:nvSpPr>
        <p:spPr>
          <a:xfrm>
            <a:off x="7143624" y="6135283"/>
            <a:ext cx="361028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Entre autres nombreux  exemples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8C74F-14FB-455B-A33C-EB24B47F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Frameworks</a:t>
            </a:r>
            <a:r>
              <a:rPr lang="fr-FR" dirty="0"/>
              <a:t>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A4C233-EE86-496C-970E-EF551B9D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63745"/>
            <a:ext cx="10972800" cy="1169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Comme vu plus haut, il existe des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Frameworks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qui vont fournir des fonctionnalités modulables afin de faciliter et d’accélérer le développement de sites web conçus avec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Les deux principaux sont  </a:t>
            </a:r>
            <a:r>
              <a:rPr lang="fr-FR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Symhony</a:t>
            </a:r>
            <a:r>
              <a:rPr lang="fr-FR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>
              <a:rPr lang="fr-FR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Laravel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;  tous les deux d’un contenu multilingue. Ils disposent aussi de la fonction multi-utilisateurs, d’extensions, d’un éditeur de texte et peuvent gérer plusieurs projets simultanément.</a:t>
            </a:r>
          </a:p>
          <a:p>
            <a:pPr marL="0" indent="0">
              <a:buNone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8" descr="Image associée">
            <a:extLst>
              <a:ext uri="{FF2B5EF4-FFF2-40B4-BE49-F238E27FC236}">
                <a16:creationId xmlns:a16="http://schemas.microsoft.com/office/drawing/2014/main" id="{A0D96A00-F064-44B2-AE54-70F2BEB5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05" y="3465355"/>
            <a:ext cx="914590" cy="91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E11CCBA-1AEE-4DA8-8254-B7CC118DD8BB}"/>
              </a:ext>
            </a:extLst>
          </p:cNvPr>
          <p:cNvSpPr txBox="1"/>
          <p:nvPr/>
        </p:nvSpPr>
        <p:spPr>
          <a:xfrm>
            <a:off x="139919" y="4678059"/>
            <a:ext cx="5568893" cy="21544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Sera privilégié dans le cadre de projet conséquents ou complexes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C’est un cadre relativement stable.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Flexible  et adaptatif, aide a la création de sites évolutifs.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Plus complexe, le temps de prise en main sera plus long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Oblige a plus de rigueur de la part du développeur.</a:t>
            </a:r>
            <a:b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dirty="0" err="1"/>
          </a:p>
        </p:txBody>
      </p:sp>
      <p:pic>
        <p:nvPicPr>
          <p:cNvPr id="6" name="Picture 40" descr="Image associée">
            <a:extLst>
              <a:ext uri="{FF2B5EF4-FFF2-40B4-BE49-F238E27FC236}">
                <a16:creationId xmlns:a16="http://schemas.microsoft.com/office/drawing/2014/main" id="{1A6E93CA-D84E-4B6D-9567-49D722305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18" y="3519392"/>
            <a:ext cx="1055297" cy="91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77DA641-C86F-43BB-B7A1-45105FDAC1F8}"/>
              </a:ext>
            </a:extLst>
          </p:cNvPr>
          <p:cNvSpPr txBox="1"/>
          <p:nvPr/>
        </p:nvSpPr>
        <p:spPr>
          <a:xfrm>
            <a:off x="295275" y="5381625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fr-FR" dirty="0" err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73CEBC-CBB9-4F18-A6BC-849A1E80C4D5}"/>
              </a:ext>
            </a:extLst>
          </p:cNvPr>
          <p:cNvSpPr txBox="1"/>
          <p:nvPr/>
        </p:nvSpPr>
        <p:spPr>
          <a:xfrm>
            <a:off x="6804821" y="4719865"/>
            <a:ext cx="5067299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Privilégie  la simplicité du code (pour le développeur)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code  est testable grâce à 'utilisation d'un Service Container qui permet de gérer l'injection de dépendance.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Sa simplicité d’accès peut inciter à la mauvaise pratique </a:t>
            </a:r>
          </a:p>
        </p:txBody>
      </p:sp>
    </p:spTree>
    <p:extLst>
      <p:ext uri="{BB962C8B-B14F-4D97-AF65-F5344CB8AC3E}">
        <p14:creationId xmlns:p14="http://schemas.microsoft.com/office/powerpoint/2010/main" val="23346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BF3340C-3711-4B6F-B16F-DF0E40B75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617" y="2190750"/>
            <a:ext cx="3594100" cy="2476500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8A1738A-D44B-4FB7-ABED-92C638C0B3E8}"/>
              </a:ext>
            </a:extLst>
          </p:cNvPr>
          <p:cNvSpPr txBox="1"/>
          <p:nvPr/>
        </p:nvSpPr>
        <p:spPr>
          <a:xfrm>
            <a:off x="3320432" y="5435600"/>
            <a:ext cx="555113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Bon courage pour la suite!</a:t>
            </a:r>
          </a:p>
        </p:txBody>
      </p:sp>
    </p:spTree>
    <p:extLst>
      <p:ext uri="{BB962C8B-B14F-4D97-AF65-F5344CB8AC3E}">
        <p14:creationId xmlns:p14="http://schemas.microsoft.com/office/powerpoint/2010/main" val="386308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Présentation</a:t>
            </a:r>
            <a:r>
              <a:rPr lang="fr-FR" dirty="0"/>
              <a:t>: 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609600" y="1935480"/>
            <a:ext cx="6023956" cy="438912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PHP, pour « 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Personal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Home Page », puis  « 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Hypertext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Preprocessor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 », est un langage de programmation de script côté serveur. Créée par 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Rasmus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Lerdorf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en 1994.</a:t>
            </a:r>
            <a:b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La version 7.3.11 est la plus récente proposé par le site de PHP (en date du 24/10).</a:t>
            </a:r>
            <a:b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PHP est libre, ce qui lui permet d’être  en constante évolution et donc d’assurer sa pérennité . </a:t>
            </a:r>
          </a:p>
          <a:p>
            <a:pPr marL="0" indent="0">
              <a:buNone/>
            </a:pPr>
            <a:b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PHP a été conçu pour créer des pages web </a:t>
            </a:r>
            <a:r>
              <a:rPr lang="fr-FR" sz="19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dynamiques  et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pour être « extrêmement simple pour les néophytes, mais offrir aussi des fonctionnalités avancées pour les experts. » </a:t>
            </a:r>
          </a:p>
          <a:p>
            <a:pPr marL="0" indent="0">
              <a:buNone/>
            </a:pPr>
            <a:r>
              <a:rPr lang="fr-FR" sz="900" dirty="0">
                <a:latin typeface="+mj-lt"/>
              </a:rPr>
              <a:t>(c’est eux qui le disent)</a:t>
            </a:r>
          </a:p>
        </p:txBody>
      </p:sp>
      <p:pic>
        <p:nvPicPr>
          <p:cNvPr id="2052" name="Picture 4" descr="Résultat de recherche d'images pour &quot;Rasmus Lerdorf php&quot;">
            <a:extLst>
              <a:ext uri="{FF2B5EF4-FFF2-40B4-BE49-F238E27FC236}">
                <a16:creationId xmlns:a16="http://schemas.microsoft.com/office/drawing/2014/main" id="{3503F88D-7B09-4478-AA92-BB111A086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235" y="1608088"/>
            <a:ext cx="3322320" cy="4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dirty="0"/>
              <a:t>Définissons PHP (avec </a:t>
            </a:r>
            <a:r>
              <a:rPr lang="fr-FR" sz="4000" dirty="0" err="1"/>
              <a:t>Wikipedia</a:t>
            </a:r>
            <a:r>
              <a:rPr lang="fr-FR" sz="4000" dirty="0"/>
              <a:t>)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957942" y="1979022"/>
            <a:ext cx="10972800" cy="4712063"/>
          </a:xfrm>
        </p:spPr>
        <p:txBody>
          <a:bodyPr rtlCol="0">
            <a:normAutofit/>
          </a:bodyPr>
          <a:lstStyle/>
          <a:p>
            <a:pPr rtl="0"/>
            <a:endParaRPr lang="fr-FR" sz="2400" dirty="0"/>
          </a:p>
          <a:p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dirty="0">
                <a:solidFill>
                  <a:schemeClr val="accent3"/>
                </a:solidFill>
              </a:rPr>
              <a:t>Un langage exécuté   coté serveur:</a:t>
            </a:r>
            <a:br>
              <a:rPr lang="fr-FR" sz="2800" dirty="0"/>
            </a:br>
            <a:r>
              <a:rPr lang="fr-FR" sz="1800" dirty="0">
                <a:latin typeface="Segoe UI" panose="020B0502040204020203" pitchFamily="34" charset="0"/>
                <a:cs typeface="Segoe UI" panose="020B0502040204020203" pitchFamily="34" charset="0"/>
              </a:rPr>
              <a:t>PHP, n’étant  pas reconnu directement par le navigateur, il  est nécessaire de passer par un serveur qui « interprètera » le PHP et restituera le tout en HTML  (cf.la présentation sur le langage client vs serveur) pour le renvoyer au   navigateur du client qui  en fait n’accèdera pas au </a:t>
            </a:r>
            <a:r>
              <a:rPr lang="fr-F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fr-FR" sz="1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dirty="0"/>
              <a:t> </a:t>
            </a:r>
          </a:p>
          <a:p>
            <a:r>
              <a:rPr lang="fr-FR" sz="2400" dirty="0">
                <a:solidFill>
                  <a:schemeClr val="accent3"/>
                </a:solidFill>
              </a:rPr>
              <a:t>Un langage impératif pour une Programmation Orientée objet : </a:t>
            </a:r>
            <a:br>
              <a:rPr lang="fr-FR" sz="2400" dirty="0"/>
            </a:br>
            <a:r>
              <a:rPr lang="fr-FR" sz="2400" dirty="0"/>
              <a:t> </a:t>
            </a:r>
            <a:r>
              <a:rPr lang="fr-FR" sz="1800" dirty="0">
                <a:latin typeface="Segoe UI" panose="020B0502040204020203" pitchFamily="34" charset="0"/>
                <a:cs typeface="Segoe UI" panose="020B0502040204020203" pitchFamily="34" charset="0"/>
              </a:rPr>
              <a:t>Exécuté de manière séquentielle où les différentes opérations sont exécutées séparément(?)  et ou les différents éléments d’un site sont envisagés comme un ensemble d'objets interagissant entre eux. </a:t>
            </a:r>
          </a:p>
          <a:p>
            <a:pPr marL="0" indent="0">
              <a:buNone/>
            </a:pPr>
            <a:endParaRPr lang="fr-FR" dirty="0"/>
          </a:p>
          <a:p>
            <a:pPr fontAlgn="ctr"/>
            <a:r>
              <a:rPr lang="fr-FR" dirty="0">
                <a:solidFill>
                  <a:schemeClr val="accent3"/>
                </a:solidFill>
              </a:rPr>
              <a:t>  le typage dynamique: </a:t>
            </a:r>
            <a:br>
              <a:rPr lang="fr-FR" dirty="0">
                <a:solidFill>
                  <a:schemeClr val="accent3"/>
                </a:solidFill>
              </a:rPr>
            </a:br>
            <a:r>
              <a:rPr lang="fr-FR" sz="20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En PHP l’identification des types de variables (et de ses éléments) se fait automatiquement.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493485" y="399288"/>
            <a:ext cx="10972800" cy="1143000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Avant d’utiliser PHP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609600" y="1903745"/>
            <a:ext cx="10972800" cy="1388095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Comme nous avons pu le constater en réalisant certains projets, il est impossible de programmer directement en PHP puisque il fait partie des langages de programmation exécutés coté serveur : </a:t>
            </a:r>
          </a:p>
          <a:p>
            <a:pPr marL="0" indent="0">
              <a:buNone/>
            </a:pPr>
            <a:b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1028" name="Picture 4" descr="Résultat de recherche d'images pour &quot;schema serveur php&quot;">
            <a:extLst>
              <a:ext uri="{FF2B5EF4-FFF2-40B4-BE49-F238E27FC236}">
                <a16:creationId xmlns:a16="http://schemas.microsoft.com/office/drawing/2014/main" id="{C50BEC36-EB98-44E4-86E0-1C7560B4F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6" y="3512260"/>
            <a:ext cx="11753672" cy="293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609600" y="1770743"/>
            <a:ext cx="10972800" cy="508725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Il sera donc nécessaire d’avoir accès au préalable à : </a:t>
            </a: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serveur web, en l’occurrence Apache ,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chargé de délivrer les pages web aux visiteurs. Ne gérant  que les sites web statiques Il sera complété avec: </a:t>
            </a:r>
          </a:p>
          <a:p>
            <a:pPr rtl="0"/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20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plug-in pour Apache qui le rend capable de traiter des pages web dynamiques en PHP. C’est en le combinant avec Apache que l’ordinateur pourra lire des pages Web en PHP</a:t>
            </a: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20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fr-FR" sz="20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logiciel de gestion de bases de (comme par ex des fichiers clients).Il en existe d’autres: Oracle (payant),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MariaDB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On utilisera pour y accéder, ainsi que d’autres, aux interfaces  que sont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Wamp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 (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Mamp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pour Mac) ou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Xampp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Source Open Classroom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12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1095270"/>
            <a:ext cx="10972800" cy="410174"/>
          </a:xfrm>
        </p:spPr>
        <p:txBody>
          <a:bodyPr rtlCol="0">
            <a:noAutofit/>
          </a:bodyPr>
          <a:lstStyle/>
          <a:p>
            <a:pPr rtl="0"/>
            <a:r>
              <a:rPr lang="fr-FR" sz="2400" dirty="0"/>
              <a:t>Quelques exemples de fonctionnalités apportés par PHP à un site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Puisque PHP permet de créer des pages dynamiques, on va pouvoir , à l’inverse d’un site  statique,   présenter d’une part les informations de différente, apporter au site de nouvelles fonctionnalités mais aussi interagir avec les visiteurs comme par exemple en :</a:t>
            </a:r>
            <a:b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endParaRPr lang="fr-FR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rtl="0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Créant et gérant des bases de donnés</a:t>
            </a:r>
          </a:p>
          <a:p>
            <a:pPr rtl="0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Incluant des portions de page</a:t>
            </a:r>
          </a:p>
          <a:p>
            <a:pPr rtl="0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créant des formulaires et gérant des transmission de données qui y sont saisies</a:t>
            </a:r>
          </a:p>
          <a:p>
            <a:pPr rtl="0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Protégeant des pages par mots de passe.</a:t>
            </a:r>
          </a:p>
          <a:p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créer des espaces membres, des </a:t>
            </a:r>
            <a:r>
              <a:rPr lang="fr-FR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faqs</a:t>
            </a:r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forums et chats…</a:t>
            </a:r>
            <a:b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br>
              <a:rPr lang="fr-FR" dirty="0"/>
            </a:br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62350-E227-4898-ACD6-004578AA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premier aperçu de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FD66A-6962-48C7-8CB4-DBE05CD5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9785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sz="5600" dirty="0"/>
          </a:p>
          <a:p>
            <a:pPr marL="0" indent="0">
              <a:buNone/>
            </a:pPr>
            <a:r>
              <a:rPr lang="fr-FR" sz="5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Une page en </a:t>
            </a:r>
            <a:r>
              <a:rPr lang="fr-FR" sz="5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php</a:t>
            </a:r>
            <a:r>
              <a:rPr lang="fr-FR" sz="5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peut se présenter comme une page contenant des fragments d’Html  dans lequel sera inclus le script en </a:t>
            </a:r>
            <a:r>
              <a:rPr lang="fr-FR" sz="5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php</a:t>
            </a:r>
            <a:r>
              <a:rPr lang="fr-FR" sz="5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signalé au serveur par les balises </a:t>
            </a:r>
            <a:r>
              <a:rPr lang="fr-FR" altLang="fr-FR" sz="5600" dirty="0">
                <a:solidFill>
                  <a:srgbClr val="33333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  <a:r>
              <a:rPr lang="fr-FR" altLang="fr-FR" sz="5600" dirty="0">
                <a:solidFill>
                  <a:srgbClr val="33669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&lt;?</a:t>
            </a:r>
            <a:r>
              <a:rPr lang="fr-FR" altLang="fr-FR" sz="5600" dirty="0" err="1">
                <a:solidFill>
                  <a:srgbClr val="33669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php</a:t>
            </a:r>
            <a:r>
              <a:rPr lang="fr-FR" altLang="fr-FR" sz="5600" dirty="0">
                <a:solidFill>
                  <a:srgbClr val="33669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  <a:r>
              <a:rPr lang="fr-FR" altLang="fr-FR" sz="5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et</a:t>
            </a:r>
            <a:r>
              <a:rPr lang="fr-FR" altLang="fr-FR" sz="5600" dirty="0">
                <a:solidFill>
                  <a:srgbClr val="33669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?&gt;</a:t>
            </a:r>
            <a:r>
              <a:rPr lang="fr-FR" altLang="fr-FR" sz="5600" dirty="0">
                <a:solidFill>
                  <a:srgbClr val="33333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</a:p>
          <a:p>
            <a:pPr marL="0" indent="0">
              <a:buNone/>
            </a:pPr>
            <a:endParaRPr lang="fr-FR" sz="1600" dirty="0">
              <a:solidFill>
                <a:srgbClr val="33333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33333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33333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		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76A989-55FA-45C9-9361-15C988D38CCE}"/>
              </a:ext>
            </a:extLst>
          </p:cNvPr>
          <p:cNvSpPr txBox="1"/>
          <p:nvPr/>
        </p:nvSpPr>
        <p:spPr>
          <a:xfrm>
            <a:off x="7547813" y="2892475"/>
            <a:ext cx="2888355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Ce qui apparait dans le navigateur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4B6177-5DB1-499E-9FF6-B04C5A26E37F}"/>
              </a:ext>
            </a:extLst>
          </p:cNvPr>
          <p:cNvSpPr txBox="1"/>
          <p:nvPr/>
        </p:nvSpPr>
        <p:spPr>
          <a:xfrm>
            <a:off x="1916191" y="2870927"/>
            <a:ext cx="2502993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Ce qui est noté dans l’éditeur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C4B941-D308-4F85-AF58-89F0295B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1" y="3337662"/>
            <a:ext cx="5723859" cy="331894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8F951C-19E8-42A0-89E3-836DC6EF1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17" y="4096098"/>
            <a:ext cx="4733925" cy="16097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40650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57D4D-7080-4886-9CB0-AD2C199A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21" y="1234440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/>
              <a:t> 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Comme le code est exécuté sur serveur, qui génère  ainsi du HTML ensuite envoyé au client, ce dernier ne reçoit que le résultat d’un script « interprété », sans   accès au code qui a produit ce résultat. Ainsi, il n'y a aucun moyen de distinguer les pages qui sont produites dynamiquement des pages statiques , ce que l’ont peut constater avec le code source de l’exemple précédent : </a:t>
            </a:r>
            <a:b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787876-5607-40F1-A5D8-F7F87DD7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40" y="2638049"/>
            <a:ext cx="8348761" cy="35014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964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600" dirty="0"/>
              <a:t>JS et </a:t>
            </a:r>
            <a:r>
              <a:rPr lang="fr-FR" sz="3600" dirty="0" err="1"/>
              <a:t>php</a:t>
            </a:r>
            <a:r>
              <a:rPr lang="fr-FR" sz="3600" dirty="0"/>
              <a:t> : quelques fonctionnalités communes 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957942" y="1979022"/>
            <a:ext cx="10972800" cy="471206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r>
              <a:rPr lang="fr-FR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Php</a:t>
            </a:r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et Javascript ont des fonctionnalités communes.  On peut citer par exemple :</a:t>
            </a:r>
          </a:p>
          <a:p>
            <a:pPr marL="0" indent="0">
              <a:buNone/>
            </a:pPr>
            <a:endParaRPr lang="fr-FR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 variables  qui peuvent comporter des chaines de caractères, des nombres entiers ou décimaux, des booléens…</a:t>
            </a:r>
          </a:p>
          <a:p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  conditions </a:t>
            </a:r>
          </a:p>
          <a:p>
            <a:pPr fontAlgn="ctr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 boucles </a:t>
            </a:r>
          </a:p>
          <a:p>
            <a:pPr fontAlgn="ctr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 fonctions</a:t>
            </a:r>
          </a:p>
          <a:p>
            <a:pPr fontAlgn="ctr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 équivalent de console log</a:t>
            </a:r>
            <a:endParaRPr lang="fr-FR" sz="1800" dirty="0"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la séance de réflex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75_TF03460637.potx" id="{E6C03B43-BF05-4B1C-ADC9-8450236F2661}" vid="{922411A6-1DC8-47E5-A21E-A94C38655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séance de réflexion d’entreprise</Template>
  <TotalTime>2147</TotalTime>
  <Words>1057</Words>
  <Application>Microsoft Office PowerPoint</Application>
  <PresentationFormat>Grand écran</PresentationFormat>
  <Paragraphs>92</Paragraphs>
  <Slides>16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Palatino Linotype</vt:lpstr>
      <vt:lpstr>Segoe UI</vt:lpstr>
      <vt:lpstr>Segoe UI Symbol</vt:lpstr>
      <vt:lpstr>Wingdings 2</vt:lpstr>
      <vt:lpstr>Présentation de la séance de réflexion</vt:lpstr>
      <vt:lpstr>Présentation générale de  </vt:lpstr>
      <vt:lpstr>Présentation: </vt:lpstr>
      <vt:lpstr>Définissons PHP (avec Wikipedia)</vt:lpstr>
      <vt:lpstr>Avant d’utiliser PHP</vt:lpstr>
      <vt:lpstr>Présentation PowerPoint</vt:lpstr>
      <vt:lpstr>Quelques exemples de fonctionnalités apportés par PHP à un site</vt:lpstr>
      <vt:lpstr>UN premier aperçu de PHP</vt:lpstr>
      <vt:lpstr>Présentation PowerPoint</vt:lpstr>
      <vt:lpstr>JS et php : quelques fonctionnalités communes </vt:lpstr>
      <vt:lpstr>Comparaison avec JS : exemple des variables</vt:lpstr>
      <vt:lpstr>Présentation PowerPoint</vt:lpstr>
      <vt:lpstr>Le cas de var_dump </vt:lpstr>
      <vt:lpstr>Présentation PowerPoint</vt:lpstr>
      <vt:lpstr>Quelques cas d’application de PHP</vt:lpstr>
      <vt:lpstr>Les Frameworks PHP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stagiaire acs</dc:creator>
  <cp:lastModifiedBy>stagiaire acs</cp:lastModifiedBy>
  <cp:revision>64</cp:revision>
  <dcterms:created xsi:type="dcterms:W3CDTF">2019-11-05T16:41:47Z</dcterms:created>
  <dcterms:modified xsi:type="dcterms:W3CDTF">2019-11-11T22:03:01Z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