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73" r:id="rId2"/>
    <p:sldId id="256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7" r:id="rId12"/>
    <p:sldId id="264" r:id="rId13"/>
    <p:sldId id="265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EE788-73D3-D545-A2EA-A5315C4CB736}" type="datetimeFigureOut">
              <a:rPr lang="en-US" smtClean="0"/>
              <a:t>7/17/20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19CBE-7051-9744-8294-AAEF8B0FA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6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i.edu/press-room/news-release/scientists-identify-how-ocean-acidification-weakens-coral-skeleton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navigator/tutorials/r-lan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https://www.whoi.edu/press-room/news-release/scientists-identify-how-ocean-acidification-weakens-coral-skeletons/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9CBE-7051-9744-8294-AAEF8B0FA9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https://docs.anaconda.com/anaconda/navigator/tutorials/r-lang/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19CBE-7051-9744-8294-AAEF8B0FA9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9B7-5D18-EF42-B04A-9431981E709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79F8-D34A-114F-AB81-86695503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8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9B7-5D18-EF42-B04A-9431981E709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79F8-D34A-114F-AB81-86695503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4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9B7-5D18-EF42-B04A-9431981E709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79F8-D34A-114F-AB81-86695503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6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9B7-5D18-EF42-B04A-9431981E709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79F8-D34A-114F-AB81-86695503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9B7-5D18-EF42-B04A-9431981E709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79F8-D34A-114F-AB81-86695503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0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9B7-5D18-EF42-B04A-9431981E709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79F8-D34A-114F-AB81-86695503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9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9B7-5D18-EF42-B04A-9431981E709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79F8-D34A-114F-AB81-86695503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4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9B7-5D18-EF42-B04A-9431981E709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79F8-D34A-114F-AB81-86695503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1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9B7-5D18-EF42-B04A-9431981E709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79F8-D34A-114F-AB81-86695503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9B7-5D18-EF42-B04A-9431981E709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79F8-D34A-114F-AB81-86695503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9B7-5D18-EF42-B04A-9431981E709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79F8-D34A-114F-AB81-86695503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2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C9B7-5D18-EF42-B04A-9431981E709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479F8-D34A-114F-AB81-86695503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427422514/b09239328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426401182/6889b0858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yqa1i1oyzae8qfz/pCO2_pH_lecture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9C94-C7BC-FD44-B7FE-5BB4901E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04" y="380625"/>
            <a:ext cx="814339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Exploratory Data Analysis 1</a:t>
            </a:r>
            <a:r>
              <a:rPr lang="en-US" sz="4000" baseline="30000" dirty="0"/>
              <a:t>st</a:t>
            </a:r>
            <a:r>
              <a:rPr lang="en-US" sz="400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900A-7C85-CF44-9EB2-39939045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is the core course of the Graduate Certificate in Data Science for chemistry and biology masters.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8D189E-94F9-2A4C-B23E-6F0DA2899024}"/>
              </a:ext>
            </a:extLst>
          </p:cNvPr>
          <p:cNvGrpSpPr/>
          <p:nvPr/>
        </p:nvGrpSpPr>
        <p:grpSpPr>
          <a:xfrm>
            <a:off x="2864850" y="3250883"/>
            <a:ext cx="2926080" cy="2926080"/>
            <a:chOff x="1022623" y="1308701"/>
            <a:chExt cx="1210943" cy="121094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EE5556-783A-FB41-812A-E84B93B6C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2623" y="1308701"/>
              <a:ext cx="1210943" cy="121094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17D59B-564C-E04C-9D4A-C3B28ABAA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50766" y="1507850"/>
              <a:ext cx="754655" cy="799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437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E326-A185-374B-B3AD-629D49D2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1806"/>
            <a:ext cx="7886700" cy="1325563"/>
          </a:xfrm>
        </p:spPr>
        <p:txBody>
          <a:bodyPr/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and pH near Hawaii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38D4-61D4-6746-AD25-FF1A18C61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cleaned/tidied the data. </a:t>
            </a:r>
          </a:p>
          <a:p>
            <a:r>
              <a:rPr lang="en-US" dirty="0"/>
              <a:t>You will learn to clean data soon. </a:t>
            </a:r>
          </a:p>
          <a:p>
            <a:r>
              <a:rPr lang="en-US" dirty="0"/>
              <a:t>The format of our cleaned csv data is </a:t>
            </a:r>
            <a:br>
              <a:rPr lang="en-US" dirty="0"/>
            </a:br>
            <a:r>
              <a:rPr lang="en-US" dirty="0"/>
              <a:t>show here:</a:t>
            </a:r>
          </a:p>
          <a:p>
            <a:r>
              <a:rPr lang="en-US" dirty="0"/>
              <a:t>CSV = comma separated variable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1396E-BF11-F146-B4DB-EA6B15C3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192" y="2197100"/>
            <a:ext cx="26035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6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E326-A185-374B-B3AD-629D49D2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1806"/>
            <a:ext cx="7886700" cy="1325563"/>
          </a:xfrm>
        </p:spPr>
        <p:txBody>
          <a:bodyPr/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and pH near Hawaii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38D4-61D4-6746-AD25-FF1A18C61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cleaned/tidied the data. </a:t>
            </a:r>
          </a:p>
          <a:p>
            <a:r>
              <a:rPr lang="en-US" dirty="0"/>
              <a:t>You will learn to clean data soon. </a:t>
            </a:r>
          </a:p>
          <a:p>
            <a:r>
              <a:rPr lang="en-US" dirty="0"/>
              <a:t>The format of our cleaned csv data is </a:t>
            </a:r>
            <a:br>
              <a:rPr lang="en-US" dirty="0"/>
            </a:br>
            <a:r>
              <a:rPr lang="en-US" dirty="0"/>
              <a:t>show here:</a:t>
            </a:r>
          </a:p>
          <a:p>
            <a:r>
              <a:rPr lang="en-US" dirty="0"/>
              <a:t>CSV = comma separated variable</a:t>
            </a:r>
          </a:p>
          <a:p>
            <a:r>
              <a:rPr lang="en-US" dirty="0"/>
              <a:t>The CO</a:t>
            </a:r>
            <a:r>
              <a:rPr lang="en-US" baseline="-25000" dirty="0"/>
              <a:t>2</a:t>
            </a:r>
            <a:r>
              <a:rPr lang="en-US" dirty="0"/>
              <a:t> is measured in </a:t>
            </a:r>
            <a:br>
              <a:rPr lang="en-US" dirty="0"/>
            </a:br>
            <a:r>
              <a:rPr lang="en-US" dirty="0"/>
              <a:t>micro-atmospheres, a partial pressure</a:t>
            </a:r>
            <a:br>
              <a:rPr lang="en-US" dirty="0"/>
            </a:br>
            <a:r>
              <a:rPr lang="en-US" dirty="0"/>
              <a:t>of the total atmospheric pressure.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1396E-BF11-F146-B4DB-EA6B15C3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192" y="2197100"/>
            <a:ext cx="2603500" cy="466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377B06-554D-EF49-A694-2AEE2FCB9F29}"/>
              </a:ext>
            </a:extLst>
          </p:cNvPr>
          <p:cNvSpPr txBox="1"/>
          <p:nvPr/>
        </p:nvSpPr>
        <p:spPr>
          <a:xfrm>
            <a:off x="6737977" y="2197100"/>
            <a:ext cx="23064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Date, pH, CO2 [</a:t>
            </a:r>
            <a:r>
              <a:rPr lang="en-US" dirty="0" err="1"/>
              <a:t>mATM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3205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A200-16F6-5348-8118-BEDF8D6E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0AA2-5438-8B49-A07E-1EBA1DEF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R to import and analyze data.</a:t>
            </a:r>
          </a:p>
          <a:p>
            <a:r>
              <a:rPr lang="en-US" dirty="0"/>
              <a:t>Video by </a:t>
            </a:r>
            <a:r>
              <a:rPr lang="en-US" dirty="0" err="1"/>
              <a:t>Pleuni</a:t>
            </a:r>
            <a:r>
              <a:rPr lang="en-US" dirty="0"/>
              <a:t> </a:t>
            </a:r>
            <a:r>
              <a:rPr lang="en-US" dirty="0" err="1"/>
              <a:t>Pennings</a:t>
            </a:r>
            <a:r>
              <a:rPr lang="en-US" dirty="0"/>
              <a:t>, SFSU Professor of Biology</a:t>
            </a:r>
          </a:p>
          <a:p>
            <a:r>
              <a:rPr lang="en-US" dirty="0">
                <a:hlinkClick r:id="rId2"/>
              </a:rPr>
              <a:t>https://vimeo.com/427422514/b092393284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6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1B19-7060-8E4D-AAEE-D7728106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D1D26-701A-A842-B480-257D9C3EB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folder for this analysis, maybe called acidification.</a:t>
            </a:r>
          </a:p>
          <a:p>
            <a:r>
              <a:rPr lang="en-US" dirty="0"/>
              <a:t>Within that folder make another folder called Data</a:t>
            </a:r>
          </a:p>
          <a:p>
            <a:r>
              <a:rPr lang="en-US" dirty="0"/>
              <a:t>Download and move the Hawaii-ocean-</a:t>
            </a:r>
            <a:r>
              <a:rPr lang="en-US" dirty="0" err="1"/>
              <a:t>adidity.csv</a:t>
            </a:r>
            <a:r>
              <a:rPr lang="en-US" dirty="0"/>
              <a:t> data into your acidification/Data folder.</a:t>
            </a:r>
          </a:p>
          <a:p>
            <a:r>
              <a:rPr lang="en-US" dirty="0"/>
              <a:t>Your </a:t>
            </a:r>
            <a:r>
              <a:rPr lang="en-US" dirty="0" err="1"/>
              <a:t>jupyter</a:t>
            </a:r>
            <a:r>
              <a:rPr lang="en-US" dirty="0"/>
              <a:t> notebook needs to be in the acidification folder.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 you can start by having the data and notebook in the same folder.  </a:t>
            </a:r>
          </a:p>
        </p:txBody>
      </p:sp>
    </p:spTree>
    <p:extLst>
      <p:ext uri="{BB962C8B-B14F-4D97-AF65-F5344CB8AC3E}">
        <p14:creationId xmlns:p14="http://schemas.microsoft.com/office/powerpoint/2010/main" val="275986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97F4-36DC-B74A-B3F1-3C88D62A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to import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740F-C60C-D248-A7B5-A7F5A8E02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the structure of the data </a:t>
            </a:r>
            <a:br>
              <a:rPr lang="en-US" dirty="0"/>
            </a:br>
            <a:r>
              <a:rPr lang="en-US" dirty="0"/>
              <a:t>(set the structure, if you made the data)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location of the data - its path on your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that file in the script (generate a pointer to that file's location)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each line of the file (or read it all at once)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the data into appropriately named variables or a data frame</a:t>
            </a:r>
          </a:p>
        </p:txBody>
      </p:sp>
    </p:spTree>
    <p:extLst>
      <p:ext uri="{BB962C8B-B14F-4D97-AF65-F5344CB8AC3E}">
        <p14:creationId xmlns:p14="http://schemas.microsoft.com/office/powerpoint/2010/main" val="23447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64C5-89DE-9240-A6A4-1F3C11F3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note about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BABD-BAD1-E944-86FB-4BC3AB828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8497"/>
            <a:ext cx="7886700" cy="4351338"/>
          </a:xfrm>
        </p:spPr>
        <p:txBody>
          <a:bodyPr/>
          <a:lstStyle/>
          <a:p>
            <a:r>
              <a:rPr lang="en-US" dirty="0"/>
              <a:t>You may have opened your </a:t>
            </a:r>
            <a:r>
              <a:rPr lang="en-US" dirty="0" err="1"/>
              <a:t>jupyter</a:t>
            </a:r>
            <a:r>
              <a:rPr lang="en-US" dirty="0"/>
              <a:t> notebook and the default language was python</a:t>
            </a:r>
          </a:p>
          <a:p>
            <a:r>
              <a:rPr lang="en-US" dirty="0"/>
              <a:t>To run our code, you need the R kernel.</a:t>
            </a:r>
          </a:p>
          <a:p>
            <a:r>
              <a:rPr lang="en-US" dirty="0"/>
              <a:t>Use the Kernel 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504E5-BF50-6E43-9B92-5B7AE78633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535" y="3051031"/>
            <a:ext cx="5329756" cy="380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7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F50D-70ED-BB49-B53C-2D2942E5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20E0-99D4-C548-8988-748742DB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data into </a:t>
            </a:r>
            <a:r>
              <a:rPr lang="en-US" dirty="0" err="1"/>
              <a:t>dataframe</a:t>
            </a:r>
            <a:r>
              <a:rPr lang="en-US" dirty="0"/>
              <a:t> called </a:t>
            </a:r>
            <a:r>
              <a:rPr lang="en-US" dirty="0" err="1"/>
              <a:t>ClimateData</a:t>
            </a:r>
            <a:r>
              <a:rPr lang="en-US" dirty="0"/>
              <a:t> using </a:t>
            </a:r>
            <a:r>
              <a:rPr lang="en-US" dirty="0" err="1"/>
              <a:t>read.csv</a:t>
            </a:r>
            <a:endParaRPr lang="en-US" dirty="0"/>
          </a:p>
          <a:p>
            <a:r>
              <a:rPr lang="en-US" dirty="0"/>
              <a:t>Look at the data using</a:t>
            </a:r>
          </a:p>
          <a:p>
            <a:pPr lvl="1"/>
            <a:r>
              <a:rPr lang="en-US" dirty="0"/>
              <a:t>str(</a:t>
            </a:r>
            <a:r>
              <a:rPr lang="en-US" dirty="0" err="1"/>
              <a:t>ClimateData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ClimateData</a:t>
            </a:r>
            <a:r>
              <a:rPr lang="en-US" dirty="0"/>
              <a:t>)</a:t>
            </a:r>
          </a:p>
          <a:p>
            <a:r>
              <a:rPr lang="en-US" dirty="0"/>
              <a:t>Summarize the data using</a:t>
            </a:r>
          </a:p>
          <a:p>
            <a:pPr lvl="1"/>
            <a:r>
              <a:rPr lang="en-US" dirty="0"/>
              <a:t>summary(</a:t>
            </a:r>
            <a:r>
              <a:rPr lang="en-US" dirty="0" err="1"/>
              <a:t>ClimateData$Date</a:t>
            </a:r>
            <a:r>
              <a:rPr lang="en-US" dirty="0"/>
              <a:t>)</a:t>
            </a:r>
          </a:p>
          <a:p>
            <a:r>
              <a:rPr lang="en-US" dirty="0"/>
              <a:t>On which date was the first measurement taken?</a:t>
            </a:r>
          </a:p>
          <a:p>
            <a:pPr lvl="1"/>
            <a:r>
              <a:rPr lang="en-US" dirty="0"/>
              <a:t>Determine the answer and check with your neighbor. </a:t>
            </a:r>
          </a:p>
        </p:txBody>
      </p:sp>
    </p:spTree>
    <p:extLst>
      <p:ext uri="{BB962C8B-B14F-4D97-AF65-F5344CB8AC3E}">
        <p14:creationId xmlns:p14="http://schemas.microsoft.com/office/powerpoint/2010/main" val="258839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E8BD-9387-DF4C-859A-805BFC90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ocean </a:t>
            </a:r>
            <a:r>
              <a:rPr lang="en-US" dirty="0" err="1"/>
              <a:t>acificiation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41A3-3E15-644E-93EF-3B3E42B2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724"/>
            <a:ext cx="7886700" cy="50101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Does our data show ocean acidification?</a:t>
            </a:r>
          </a:p>
          <a:p>
            <a:r>
              <a:rPr lang="en-US" dirty="0"/>
              <a:t>If so, the pH should change (it should get lower).</a:t>
            </a:r>
          </a:p>
          <a:p>
            <a:r>
              <a:rPr lang="en-US" dirty="0"/>
              <a:t>One way to see if a number is changing is to calculate the mean and standard deviation.</a:t>
            </a:r>
          </a:p>
          <a:p>
            <a:r>
              <a:rPr lang="en-US" i="1" dirty="0" err="1">
                <a:latin typeface="Symbol" pitchFamily="2" charset="2"/>
              </a:rPr>
              <a:t>s</a:t>
            </a:r>
            <a:r>
              <a:rPr lang="en-US" baseline="-25000" dirty="0" err="1"/>
              <a:t>pH</a:t>
            </a:r>
            <a:r>
              <a:rPr lang="en-US" dirty="0"/>
              <a:t> = 0.019</a:t>
            </a:r>
          </a:p>
          <a:p>
            <a:r>
              <a:rPr lang="en-US" dirty="0"/>
              <a:t>Mean pH = 8.091</a:t>
            </a:r>
          </a:p>
          <a:p>
            <a:r>
              <a:rPr lang="en-US" dirty="0"/>
              <a:t>Min pH = 8.042</a:t>
            </a:r>
          </a:p>
          <a:p>
            <a:r>
              <a:rPr lang="en-US" dirty="0"/>
              <a:t>The minimum pH is lower than the first standard deviation away from the mean: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8.091 – 8.019 = 8.072 &gt; 8.042</a:t>
            </a:r>
          </a:p>
        </p:txBody>
      </p:sp>
    </p:spTree>
    <p:extLst>
      <p:ext uri="{BB962C8B-B14F-4D97-AF65-F5344CB8AC3E}">
        <p14:creationId xmlns:p14="http://schemas.microsoft.com/office/powerpoint/2010/main" val="384206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B4A7-6AF7-C043-B7CC-2FD5F02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4722-7ED3-3342-B233-7119F338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the data using plot()</a:t>
            </a:r>
          </a:p>
          <a:p>
            <a:r>
              <a:rPr lang="en-US" dirty="0"/>
              <a:t>Change the style from points to lines</a:t>
            </a:r>
          </a:p>
          <a:p>
            <a:r>
              <a:rPr lang="en-US" dirty="0"/>
              <a:t>Change more about the style and keep notes!</a:t>
            </a:r>
          </a:p>
          <a:p>
            <a:pPr lvl="1"/>
            <a:r>
              <a:rPr lang="en-US" dirty="0"/>
              <a:t>The thickness of lines</a:t>
            </a:r>
          </a:p>
          <a:p>
            <a:pPr lvl="1"/>
            <a:r>
              <a:rPr lang="en-US" dirty="0"/>
              <a:t>The colors of lines</a:t>
            </a:r>
          </a:p>
          <a:p>
            <a:r>
              <a:rPr lang="en-US" dirty="0"/>
              <a:t>Make a scatter plot</a:t>
            </a:r>
          </a:p>
        </p:txBody>
      </p:sp>
    </p:spTree>
    <p:extLst>
      <p:ext uri="{BB962C8B-B14F-4D97-AF65-F5344CB8AC3E}">
        <p14:creationId xmlns:p14="http://schemas.microsoft.com/office/powerpoint/2010/main" val="182809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4C0B-4200-3440-90FF-F0E2E8CC5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4254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Importing Data and Introduction to Statistical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45879-B008-B445-B3CB-9F3F91E85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50183"/>
            <a:ext cx="6858000" cy="1655762"/>
          </a:xfrm>
        </p:spPr>
        <p:txBody>
          <a:bodyPr/>
          <a:lstStyle/>
          <a:p>
            <a:r>
              <a:rPr lang="en-US" dirty="0"/>
              <a:t>Day 2 of Exploratory Data Analysis for Scientists</a:t>
            </a:r>
          </a:p>
        </p:txBody>
      </p:sp>
    </p:spTree>
    <p:extLst>
      <p:ext uri="{BB962C8B-B14F-4D97-AF65-F5344CB8AC3E}">
        <p14:creationId xmlns:p14="http://schemas.microsoft.com/office/powerpoint/2010/main" val="145216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EE52-FA14-5B4C-BE9A-02633E7F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you will learn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85E52-F599-B64D-B041-A7FDF2130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R in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Import data from a csv file into a data frame</a:t>
            </a:r>
          </a:p>
          <a:p>
            <a:r>
              <a:rPr lang="en-US" dirty="0"/>
              <a:t>Analyze that data using statistics</a:t>
            </a:r>
          </a:p>
          <a:p>
            <a:r>
              <a:rPr lang="en-US" dirty="0"/>
              <a:t>Plot the data</a:t>
            </a:r>
          </a:p>
          <a:p>
            <a:r>
              <a:rPr lang="en-US" dirty="0"/>
              <a:t>Show the relationship between CO</a:t>
            </a:r>
            <a:r>
              <a:rPr lang="en-US" baseline="-25000" dirty="0"/>
              <a:t>2</a:t>
            </a:r>
            <a:r>
              <a:rPr lang="en-US" dirty="0"/>
              <a:t> concentration and the pH of the ocean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B8D9F-12F8-0E4C-A514-0BC2137C4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709" y="1508125"/>
            <a:ext cx="12700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E0ADBF-8216-6247-B9AC-08D0B0D6DA3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8953" y="1365900"/>
            <a:ext cx="1006397" cy="784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510188-AD9C-C441-A6E3-A8FC71025A7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00" y="4572000"/>
            <a:ext cx="4064000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FD2C0-8202-7744-B8FA-CC24265613DE}"/>
              </a:ext>
            </a:extLst>
          </p:cNvPr>
          <p:cNvSpPr txBox="1"/>
          <p:nvPr/>
        </p:nvSpPr>
        <p:spPr>
          <a:xfrm>
            <a:off x="1273509" y="6488668"/>
            <a:ext cx="380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Woods Hole Oceanographic Institution</a:t>
            </a:r>
          </a:p>
        </p:txBody>
      </p:sp>
    </p:spTree>
    <p:extLst>
      <p:ext uri="{BB962C8B-B14F-4D97-AF65-F5344CB8AC3E}">
        <p14:creationId xmlns:p14="http://schemas.microsoft.com/office/powerpoint/2010/main" val="99596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2F64-3010-3E4F-93B5-A2A29CF3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0527-4E0E-CF4E-A2B0-416FB110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anaconda/</a:t>
            </a:r>
            <a:r>
              <a:rPr lang="en-US" dirty="0" err="1"/>
              <a:t>jupyter</a:t>
            </a:r>
            <a:r>
              <a:rPr lang="en-US" dirty="0"/>
              <a:t> and R</a:t>
            </a:r>
          </a:p>
          <a:p>
            <a:r>
              <a:rPr lang="en-US" dirty="0"/>
              <a:t>Make a folder called acidification</a:t>
            </a:r>
          </a:p>
          <a:p>
            <a:r>
              <a:rPr lang="en-US" dirty="0"/>
              <a:t>Download the notebook and the data that we will analyze</a:t>
            </a:r>
          </a:p>
          <a:p>
            <a:r>
              <a:rPr lang="en-US" dirty="0"/>
              <a:t>Put both into your new folder!</a:t>
            </a:r>
          </a:p>
          <a:p>
            <a:r>
              <a:rPr lang="en-US" dirty="0"/>
              <a:t>Open notebook through Anaconda and R environment.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E10E4-AD80-C849-A01D-C6408F81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709" y="1508125"/>
            <a:ext cx="12700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2589C-BB77-2D44-99D0-4F3EEA765ED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8953" y="1365900"/>
            <a:ext cx="1006397" cy="7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4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2F64-3010-3E4F-93B5-A2A29CF3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R &amp;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0527-4E0E-CF4E-A2B0-416FB110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notebooks can run R and python (kernels)</a:t>
            </a:r>
          </a:p>
          <a:p>
            <a:r>
              <a:rPr lang="en-US" dirty="0"/>
              <a:t>We are going to watch movies together through zoom.</a:t>
            </a:r>
          </a:p>
          <a:p>
            <a:r>
              <a:rPr lang="en-US" dirty="0"/>
              <a:t>Links to re-watch the videos will be available on the course website. </a:t>
            </a:r>
          </a:p>
        </p:txBody>
      </p:sp>
    </p:spTree>
    <p:extLst>
      <p:ext uri="{BB962C8B-B14F-4D97-AF65-F5344CB8AC3E}">
        <p14:creationId xmlns:p14="http://schemas.microsoft.com/office/powerpoint/2010/main" val="31136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439-E20C-174C-8C67-63407EDE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dirty="0"/>
              <a:t>Ocean acidification is from CO</a:t>
            </a:r>
            <a:r>
              <a:rPr lang="en-US" baseline="-2500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DB2B-B1BB-2D4F-A24A-5E17288B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warming and climate change is an urgent crisis.</a:t>
            </a:r>
          </a:p>
          <a:p>
            <a:r>
              <a:rPr lang="en-US" dirty="0"/>
              <a:t>Our CO</a:t>
            </a:r>
            <a:r>
              <a:rPr lang="en-US" baseline="-25000" dirty="0"/>
              <a:t>2</a:t>
            </a:r>
            <a:r>
              <a:rPr lang="en-US" dirty="0"/>
              <a:t> pollution and rising temperatures have a cascading effect on all life and ecosystems.</a:t>
            </a:r>
          </a:p>
          <a:p>
            <a:r>
              <a:rPr lang="en-US" dirty="0"/>
              <a:t>We must study climate data and talk to people about the crisis. </a:t>
            </a:r>
          </a:p>
          <a:p>
            <a:r>
              <a:rPr lang="en-US" dirty="0"/>
              <a:t>Ocean acidification is one effect of CO</a:t>
            </a:r>
            <a:r>
              <a:rPr lang="en-US" baseline="-25000" dirty="0"/>
              <a:t>2</a:t>
            </a:r>
            <a:r>
              <a:rPr lang="en-US" dirty="0"/>
              <a:t> and increased temperature.</a:t>
            </a:r>
          </a:p>
          <a:p>
            <a:r>
              <a:rPr lang="en-US" dirty="0"/>
              <a:t>Coral reefs are especially sensitive.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2878D-15F7-C847-B1A2-C82B0B953A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0" y="5250656"/>
            <a:ext cx="2857500" cy="16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2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A9EF-D0B8-A449-9C78-306EAE1F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with </a:t>
            </a:r>
            <a:r>
              <a:rPr lang="en-US" dirty="0" err="1"/>
              <a:t>Kaho</a:t>
            </a:r>
            <a:r>
              <a:rPr lang="en-US" dirty="0"/>
              <a:t> </a:t>
            </a:r>
            <a:r>
              <a:rPr lang="en-US" dirty="0" err="1"/>
              <a:t>Tisthammer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66CB-CF70-E042-B0E6-85382F72C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https://vimeo.com/426401182/6889b0858c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9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E326-A185-374B-B3AD-629D49D2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and pH near Hawaii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38D4-61D4-6746-AD25-FF1A18C6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7025"/>
            <a:ext cx="7886700" cy="4351338"/>
          </a:xfrm>
        </p:spPr>
        <p:txBody>
          <a:bodyPr/>
          <a:lstStyle/>
          <a:p>
            <a:r>
              <a:rPr lang="en-US" dirty="0"/>
              <a:t>The Environmental Protection Agency (EPA) provides free access to climate data.</a:t>
            </a:r>
          </a:p>
          <a:p>
            <a:r>
              <a:rPr lang="en-US" dirty="0"/>
              <a:t>The CO</a:t>
            </a:r>
            <a:r>
              <a:rPr lang="en-US" baseline="-25000" dirty="0"/>
              <a:t>2</a:t>
            </a:r>
            <a:r>
              <a:rPr lang="en-US" dirty="0"/>
              <a:t> and pH has been measured in Hawaii, the Canary Islands and Bermuda.</a:t>
            </a:r>
          </a:p>
          <a:p>
            <a:r>
              <a:rPr lang="en-US" dirty="0"/>
              <a:t>Let’s review some chemistry to see why atmospheric CO</a:t>
            </a:r>
            <a:r>
              <a:rPr lang="en-US" baseline="-25000" dirty="0"/>
              <a:t>2</a:t>
            </a:r>
            <a:r>
              <a:rPr lang="en-US" dirty="0"/>
              <a:t> increases ocean acidification (pH).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FCE80-DD86-9143-AD64-3F286B053EE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49469"/>
            <a:ext cx="9144000" cy="250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1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496C-E328-7A40-BD4D-013A593A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Chemistry of CO</a:t>
            </a:r>
            <a:r>
              <a:rPr lang="en-US" baseline="-25000" dirty="0"/>
              <a:t>2</a:t>
            </a:r>
            <a:r>
              <a:rPr lang="en-US" dirty="0"/>
              <a:t> and ocean 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286A-2903-144E-AB6D-541519FF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573360"/>
            <a:ext cx="8811491" cy="4351338"/>
          </a:xfrm>
        </p:spPr>
        <p:txBody>
          <a:bodyPr/>
          <a:lstStyle/>
          <a:p>
            <a:r>
              <a:rPr lang="en-US" dirty="0"/>
              <a:t>Video by Nicole Adelstein, SFSU Professor of Chemistry</a:t>
            </a:r>
          </a:p>
          <a:p>
            <a:r>
              <a:rPr lang="en-US" dirty="0">
                <a:hlinkClick r:id="rId2"/>
              </a:rPr>
              <a:t>https://www.dropbox.com/s/yqa1i1oyzae8qfz/pCO2_pH_lecture.mp4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</TotalTime>
  <Words>824</Words>
  <Application>Microsoft Macintosh PowerPoint</Application>
  <PresentationFormat>On-screen Show (4:3)</PresentationFormat>
  <Paragraphs>96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Office Theme</vt:lpstr>
      <vt:lpstr>Exploratory Data Analysis 1st notebook</vt:lpstr>
      <vt:lpstr>Importing Data and Introduction to Statistical Analysis</vt:lpstr>
      <vt:lpstr>Today you will learn to:</vt:lpstr>
      <vt:lpstr>Jupyter notebook instructions</vt:lpstr>
      <vt:lpstr>Jupyter notebook R &amp; python</vt:lpstr>
      <vt:lpstr>Ocean acidification is from CO2</vt:lpstr>
      <vt:lpstr>Interview with Kaho Tisthammer</vt:lpstr>
      <vt:lpstr>CO2 and pH near Hawaii</vt:lpstr>
      <vt:lpstr>Chemistry of CO2 and ocean pH</vt:lpstr>
      <vt:lpstr>CO2 and pH near Hawaii</vt:lpstr>
      <vt:lpstr>CO2 and pH near Hawaii</vt:lpstr>
      <vt:lpstr>Importing data</vt:lpstr>
      <vt:lpstr>Setting up your filesystem</vt:lpstr>
      <vt:lpstr>Scheme to import data:</vt:lpstr>
      <vt:lpstr>A brief note about kernels</vt:lpstr>
      <vt:lpstr>Follow along instructions</vt:lpstr>
      <vt:lpstr>Measuring ocean acificiation</vt:lpstr>
      <vt:lpstr>Follow along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and Introduction to Statistical Analysis</dc:title>
  <dc:creator>Nicole Adelstein</dc:creator>
  <cp:lastModifiedBy>Nicole Adelstein</cp:lastModifiedBy>
  <cp:revision>21</cp:revision>
  <dcterms:created xsi:type="dcterms:W3CDTF">2020-03-07T14:34:49Z</dcterms:created>
  <dcterms:modified xsi:type="dcterms:W3CDTF">2020-07-17T21:39:46Z</dcterms:modified>
</cp:coreProperties>
</file>