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74" r:id="rId4"/>
    <p:sldId id="282" r:id="rId5"/>
    <p:sldId id="261" r:id="rId6"/>
    <p:sldId id="276" r:id="rId7"/>
    <p:sldId id="277" r:id="rId8"/>
    <p:sldId id="281" r:id="rId9"/>
    <p:sldId id="279" r:id="rId10"/>
    <p:sldId id="280" r:id="rId11"/>
    <p:sldId id="266" r:id="rId12"/>
    <p:sldId id="260" r:id="rId13"/>
    <p:sldId id="270" r:id="rId14"/>
    <p:sldId id="275" r:id="rId15"/>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82"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602301EB-DD04-4D9B-85A5-2958B6CF392D}" type="datetimeFigureOut">
              <a:rPr lang="en-US" smtClean="0"/>
              <a:t>6/26/2022</a:t>
            </a:fld>
            <a:endParaRPr lang="en-US"/>
          </a:p>
        </p:txBody>
      </p:sp>
      <p:sp>
        <p:nvSpPr>
          <p:cNvPr id="4" name="Slide Image Placeholder 3"/>
          <p:cNvSpPr>
            <a:spLocks noGrp="1" noRot="1" noChangeAspect="1"/>
          </p:cNvSpPr>
          <p:nvPr>
            <p:ph type="sldImg" idx="2"/>
          </p:nvPr>
        </p:nvSpPr>
        <p:spPr>
          <a:xfrm>
            <a:off x="3143250" y="582613"/>
            <a:ext cx="3771900" cy="2914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692525"/>
            <a:ext cx="8045450" cy="34972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7381875"/>
            <a:ext cx="4359275" cy="388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1875"/>
            <a:ext cx="4359275" cy="388938"/>
          </a:xfrm>
          <a:prstGeom prst="rect">
            <a:avLst/>
          </a:prstGeom>
        </p:spPr>
        <p:txBody>
          <a:bodyPr vert="horz" lIns="91440" tIns="45720" rIns="91440" bIns="45720" rtlCol="0" anchor="b"/>
          <a:lstStyle>
            <a:lvl1pPr algn="r">
              <a:defRPr sz="1200"/>
            </a:lvl1pPr>
          </a:lstStyle>
          <a:p>
            <a:fld id="{804D56DF-FA0F-494A-9544-50CAE6158D45}" type="slidenum">
              <a:rPr lang="en-US" smtClean="0"/>
              <a:t>‹Nr.›</a:t>
            </a:fld>
            <a:endParaRPr lang="en-US"/>
          </a:p>
        </p:txBody>
      </p:sp>
    </p:spTree>
    <p:extLst>
      <p:ext uri="{BB962C8B-B14F-4D97-AF65-F5344CB8AC3E}">
        <p14:creationId xmlns:p14="http://schemas.microsoft.com/office/powerpoint/2010/main" val="4092882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2</a:t>
            </a:fld>
            <a:endParaRPr lang="en-US"/>
          </a:p>
        </p:txBody>
      </p:sp>
    </p:spTree>
    <p:extLst>
      <p:ext uri="{BB962C8B-B14F-4D97-AF65-F5344CB8AC3E}">
        <p14:creationId xmlns:p14="http://schemas.microsoft.com/office/powerpoint/2010/main" val="237670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4</a:t>
            </a:fld>
            <a:endParaRPr lang="en-US"/>
          </a:p>
        </p:txBody>
      </p:sp>
    </p:spTree>
    <p:extLst>
      <p:ext uri="{BB962C8B-B14F-4D97-AF65-F5344CB8AC3E}">
        <p14:creationId xmlns:p14="http://schemas.microsoft.com/office/powerpoint/2010/main" val="114329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5</a:t>
            </a:fld>
            <a:endParaRPr lang="en-US"/>
          </a:p>
        </p:txBody>
      </p:sp>
    </p:spTree>
    <p:extLst>
      <p:ext uri="{BB962C8B-B14F-4D97-AF65-F5344CB8AC3E}">
        <p14:creationId xmlns:p14="http://schemas.microsoft.com/office/powerpoint/2010/main" val="244879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6</a:t>
            </a:fld>
            <a:endParaRPr lang="en-US"/>
          </a:p>
        </p:txBody>
      </p:sp>
    </p:spTree>
    <p:extLst>
      <p:ext uri="{BB962C8B-B14F-4D97-AF65-F5344CB8AC3E}">
        <p14:creationId xmlns:p14="http://schemas.microsoft.com/office/powerpoint/2010/main" val="109798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7</a:t>
            </a:fld>
            <a:endParaRPr lang="en-US"/>
          </a:p>
        </p:txBody>
      </p:sp>
    </p:spTree>
    <p:extLst>
      <p:ext uri="{BB962C8B-B14F-4D97-AF65-F5344CB8AC3E}">
        <p14:creationId xmlns:p14="http://schemas.microsoft.com/office/powerpoint/2010/main" val="71344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8</a:t>
            </a:fld>
            <a:endParaRPr lang="en-US"/>
          </a:p>
        </p:txBody>
      </p:sp>
    </p:spTree>
    <p:extLst>
      <p:ext uri="{BB962C8B-B14F-4D97-AF65-F5344CB8AC3E}">
        <p14:creationId xmlns:p14="http://schemas.microsoft.com/office/powerpoint/2010/main" val="407216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9</a:t>
            </a:fld>
            <a:endParaRPr lang="en-US"/>
          </a:p>
        </p:txBody>
      </p:sp>
    </p:spTree>
    <p:extLst>
      <p:ext uri="{BB962C8B-B14F-4D97-AF65-F5344CB8AC3E}">
        <p14:creationId xmlns:p14="http://schemas.microsoft.com/office/powerpoint/2010/main" val="384149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04D56DF-FA0F-494A-9544-50CAE6158D45}" type="slidenum">
              <a:rPr lang="en-US" smtClean="0"/>
              <a:t>10</a:t>
            </a:fld>
            <a:endParaRPr lang="en-US"/>
          </a:p>
        </p:txBody>
      </p:sp>
    </p:spTree>
    <p:extLst>
      <p:ext uri="{BB962C8B-B14F-4D97-AF65-F5344CB8AC3E}">
        <p14:creationId xmlns:p14="http://schemas.microsoft.com/office/powerpoint/2010/main" val="1693407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4D56DF-FA0F-494A-9544-50CAE6158D45}" type="slidenum">
              <a:rPr lang="en-US" smtClean="0"/>
              <a:t>13</a:t>
            </a:fld>
            <a:endParaRPr lang="en-US"/>
          </a:p>
        </p:txBody>
      </p:sp>
    </p:spTree>
    <p:extLst>
      <p:ext uri="{BB962C8B-B14F-4D97-AF65-F5344CB8AC3E}">
        <p14:creationId xmlns:p14="http://schemas.microsoft.com/office/powerpoint/2010/main" val="305008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6187440"/>
            <a:ext cx="3368040" cy="79245"/>
          </a:xfrm>
          <a:custGeom>
            <a:avLst/>
            <a:gdLst/>
            <a:ahLst/>
            <a:cxnLst/>
            <a:rect l="l" t="t" r="r" b="b"/>
            <a:pathLst>
              <a:path w="3368040" h="79245">
                <a:moveTo>
                  <a:pt x="3368040" y="0"/>
                </a:moveTo>
                <a:lnTo>
                  <a:pt x="0" y="0"/>
                </a:lnTo>
                <a:lnTo>
                  <a:pt x="0" y="79245"/>
                </a:lnTo>
                <a:lnTo>
                  <a:pt x="3368040" y="79245"/>
                </a:lnTo>
                <a:lnTo>
                  <a:pt x="3368040" y="0"/>
                </a:lnTo>
                <a:close/>
              </a:path>
            </a:pathLst>
          </a:custGeom>
          <a:solidFill>
            <a:srgbClr val="F1A600"/>
          </a:solidFill>
        </p:spPr>
        <p:txBody>
          <a:bodyPr wrap="square" lIns="0" tIns="0" rIns="0" bIns="0" rtlCol="0">
            <a:noAutofit/>
          </a:bodyPr>
          <a:lstStyle/>
          <a:p>
            <a:endParaRPr/>
          </a:p>
        </p:txBody>
      </p:sp>
      <p:sp>
        <p:nvSpPr>
          <p:cNvPr id="11" name="object 11"/>
          <p:cNvSpPr/>
          <p:nvPr/>
        </p:nvSpPr>
        <p:spPr>
          <a:xfrm>
            <a:off x="3368040" y="6187440"/>
            <a:ext cx="3364992" cy="79245"/>
          </a:xfrm>
          <a:custGeom>
            <a:avLst/>
            <a:gdLst/>
            <a:ahLst/>
            <a:cxnLst/>
            <a:rect l="l" t="t" r="r" b="b"/>
            <a:pathLst>
              <a:path w="3364992" h="79245">
                <a:moveTo>
                  <a:pt x="0" y="0"/>
                </a:moveTo>
                <a:lnTo>
                  <a:pt x="0" y="79245"/>
                </a:lnTo>
                <a:lnTo>
                  <a:pt x="3364992" y="79245"/>
                </a:lnTo>
                <a:lnTo>
                  <a:pt x="3364992" y="0"/>
                </a:lnTo>
                <a:lnTo>
                  <a:pt x="0" y="0"/>
                </a:lnTo>
                <a:close/>
              </a:path>
            </a:pathLst>
          </a:custGeom>
          <a:solidFill>
            <a:srgbClr val="EC8800"/>
          </a:solidFill>
        </p:spPr>
        <p:txBody>
          <a:bodyPr wrap="square" lIns="0" tIns="0" rIns="0" bIns="0" rtlCol="0">
            <a:noAutofit/>
          </a:bodyPr>
          <a:lstStyle/>
          <a:p>
            <a:endParaRPr/>
          </a:p>
        </p:txBody>
      </p:sp>
      <p:sp>
        <p:nvSpPr>
          <p:cNvPr id="12" name="object 12"/>
          <p:cNvSpPr/>
          <p:nvPr/>
        </p:nvSpPr>
        <p:spPr>
          <a:xfrm>
            <a:off x="6717792" y="6187440"/>
            <a:ext cx="3340607" cy="79245"/>
          </a:xfrm>
          <a:custGeom>
            <a:avLst/>
            <a:gdLst/>
            <a:ahLst/>
            <a:cxnLst/>
            <a:rect l="l" t="t" r="r" b="b"/>
            <a:pathLst>
              <a:path w="3340607" h="79245">
                <a:moveTo>
                  <a:pt x="0" y="0"/>
                </a:moveTo>
                <a:lnTo>
                  <a:pt x="0" y="79245"/>
                </a:lnTo>
                <a:lnTo>
                  <a:pt x="3340607" y="79245"/>
                </a:lnTo>
                <a:lnTo>
                  <a:pt x="3340607" y="0"/>
                </a:lnTo>
                <a:lnTo>
                  <a:pt x="0" y="0"/>
                </a:lnTo>
                <a:close/>
              </a:path>
            </a:pathLst>
          </a:custGeom>
          <a:solidFill>
            <a:srgbClr val="768212"/>
          </a:solidFill>
        </p:spPr>
        <p:txBody>
          <a:bodyPr wrap="square" lIns="0" tIns="0" rIns="0" bIns="0" rtlCol="0">
            <a:noAutofit/>
          </a:bodyPr>
          <a:lstStyle/>
          <a:p>
            <a:endParaRPr/>
          </a:p>
        </p:txBody>
      </p:sp>
      <p:sp>
        <p:nvSpPr>
          <p:cNvPr id="7" name="object 7"/>
          <p:cNvSpPr txBox="1"/>
          <p:nvPr/>
        </p:nvSpPr>
        <p:spPr>
          <a:xfrm>
            <a:off x="368300" y="1825583"/>
            <a:ext cx="4876864" cy="247903"/>
          </a:xfrm>
          <a:prstGeom prst="rect">
            <a:avLst/>
          </a:prstGeom>
        </p:spPr>
        <p:txBody>
          <a:bodyPr wrap="square" lIns="0" tIns="0" rIns="0" bIns="0" rtlCol="0">
            <a:noAutofit/>
          </a:bodyPr>
          <a:lstStyle/>
          <a:p>
            <a:pPr marL="12700">
              <a:lnSpc>
                <a:spcPts val="1914"/>
              </a:lnSpc>
              <a:spcBef>
                <a:spcPts val="95"/>
              </a:spcBef>
            </a:pPr>
            <a:endParaRPr sz="1750" dirty="0">
              <a:latin typeface="Times New Roman"/>
              <a:cs typeface="Times New Roman"/>
            </a:endParaRPr>
          </a:p>
        </p:txBody>
      </p:sp>
      <p:sp>
        <p:nvSpPr>
          <p:cNvPr id="4" name="object 4"/>
          <p:cNvSpPr txBox="1"/>
          <p:nvPr/>
        </p:nvSpPr>
        <p:spPr>
          <a:xfrm>
            <a:off x="2606399" y="3681244"/>
            <a:ext cx="3075159" cy="157419"/>
          </a:xfrm>
          <a:prstGeom prst="rect">
            <a:avLst/>
          </a:prstGeom>
        </p:spPr>
        <p:txBody>
          <a:bodyPr wrap="square" lIns="0" tIns="0" rIns="0" bIns="0" rtlCol="0">
            <a:noAutofit/>
          </a:bodyPr>
          <a:lstStyle/>
          <a:p>
            <a:pPr marL="12700">
              <a:lnSpc>
                <a:spcPts val="4590"/>
              </a:lnSpc>
              <a:spcBef>
                <a:spcPts val="229"/>
              </a:spcBef>
            </a:pPr>
            <a:endParaRPr sz="4400" dirty="0">
              <a:latin typeface="Times New Roman"/>
              <a:cs typeface="Times New Roman"/>
            </a:endParaRPr>
          </a:p>
        </p:txBody>
      </p:sp>
      <p:sp>
        <p:nvSpPr>
          <p:cNvPr id="3" name="object 3"/>
          <p:cNvSpPr txBox="1"/>
          <p:nvPr/>
        </p:nvSpPr>
        <p:spPr>
          <a:xfrm>
            <a:off x="840610" y="6353336"/>
            <a:ext cx="9072354" cy="365598"/>
          </a:xfrm>
          <a:prstGeom prst="rect">
            <a:avLst/>
          </a:prstGeom>
        </p:spPr>
        <p:txBody>
          <a:bodyPr wrap="square" lIns="0" tIns="0" rIns="0" bIns="0" rtlCol="0">
            <a:noAutofit/>
          </a:bodyPr>
          <a:lstStyle/>
          <a:p>
            <a:pPr marL="12700">
              <a:lnSpc>
                <a:spcPts val="3270"/>
              </a:lnSpc>
              <a:spcBef>
                <a:spcPts val="163"/>
              </a:spcBef>
            </a:pPr>
            <a:endParaRPr sz="3050" dirty="0">
              <a:latin typeface="Times New Roman"/>
              <a:cs typeface="Times New Roman"/>
            </a:endParaRPr>
          </a:p>
        </p:txBody>
      </p:sp>
      <p:sp>
        <p:nvSpPr>
          <p:cNvPr id="18" name="TextBox 17"/>
          <p:cNvSpPr txBox="1"/>
          <p:nvPr/>
        </p:nvSpPr>
        <p:spPr>
          <a:xfrm>
            <a:off x="1166099" y="6369102"/>
            <a:ext cx="8153400" cy="1569660"/>
          </a:xfrm>
          <a:prstGeom prst="rect">
            <a:avLst/>
          </a:prstGeom>
          <a:noFill/>
        </p:spPr>
        <p:txBody>
          <a:bodyPr wrap="square" rtlCol="0">
            <a:spAutoFit/>
          </a:bodyPr>
          <a:lstStyle/>
          <a:p>
            <a:r>
              <a:rPr lang="en-US" sz="2400" dirty="0" smtClean="0">
                <a:solidFill>
                  <a:schemeClr val="tx1">
                    <a:lumMod val="50000"/>
                    <a:lumOff val="50000"/>
                  </a:schemeClr>
                </a:solidFill>
                <a:latin typeface="Verdana" panose="020B0604030504040204" pitchFamily="34" charset="0"/>
                <a:ea typeface="Verdana" panose="020B0604030504040204" pitchFamily="34" charset="0"/>
              </a:rPr>
              <a:t>Marc </a:t>
            </a:r>
            <a:r>
              <a:rPr lang="en-US" sz="2400" dirty="0" err="1" smtClean="0">
                <a:solidFill>
                  <a:schemeClr val="tx1">
                    <a:lumMod val="50000"/>
                    <a:lumOff val="50000"/>
                  </a:schemeClr>
                </a:solidFill>
                <a:latin typeface="Verdana" panose="020B0604030504040204" pitchFamily="34" charset="0"/>
                <a:ea typeface="Verdana" panose="020B0604030504040204" pitchFamily="34" charset="0"/>
              </a:rPr>
              <a:t>Helbling</a:t>
            </a:r>
            <a:r>
              <a:rPr lang="en-US" sz="2400" dirty="0" smtClean="0">
                <a:solidFill>
                  <a:schemeClr val="tx1">
                    <a:lumMod val="50000"/>
                    <a:lumOff val="50000"/>
                  </a:schemeClr>
                </a:solidFill>
                <a:latin typeface="Verdana" panose="020B0604030504040204" pitchFamily="34" charset="0"/>
                <a:ea typeface="Verdana" panose="020B0604030504040204" pitchFamily="34" charset="0"/>
              </a:rPr>
              <a:t>, University of Mannheim </a:t>
            </a:r>
          </a:p>
          <a:p>
            <a:r>
              <a:rPr lang="en-US" sz="2400" dirty="0" smtClean="0">
                <a:solidFill>
                  <a:schemeClr val="tx1">
                    <a:lumMod val="50000"/>
                    <a:lumOff val="50000"/>
                  </a:schemeClr>
                </a:solidFill>
                <a:latin typeface="Verdana" panose="020B0604030504040204" pitchFamily="34" charset="0"/>
                <a:ea typeface="Verdana" panose="020B0604030504040204" pitchFamily="34" charset="0"/>
              </a:rPr>
              <a:t>Mujtaba Isani, University of Mannheim</a:t>
            </a:r>
          </a:p>
          <a:p>
            <a:r>
              <a:rPr lang="en-US" sz="2400" dirty="0" smtClean="0">
                <a:solidFill>
                  <a:schemeClr val="tx1">
                    <a:lumMod val="50000"/>
                    <a:lumOff val="50000"/>
                  </a:schemeClr>
                </a:solidFill>
                <a:latin typeface="Verdana" panose="020B0604030504040204" pitchFamily="34" charset="0"/>
                <a:ea typeface="Verdana" panose="020B0604030504040204" pitchFamily="34" charset="0"/>
              </a:rPr>
              <a:t>Sebastian </a:t>
            </a:r>
            <a:r>
              <a:rPr lang="en-US" sz="2400" dirty="0" err="1" smtClean="0">
                <a:solidFill>
                  <a:schemeClr val="tx1">
                    <a:lumMod val="50000"/>
                    <a:lumOff val="50000"/>
                  </a:schemeClr>
                </a:solidFill>
                <a:latin typeface="Verdana" panose="020B0604030504040204" pitchFamily="34" charset="0"/>
                <a:ea typeface="Verdana" panose="020B0604030504040204" pitchFamily="34" charset="0"/>
              </a:rPr>
              <a:t>Jungkunz</a:t>
            </a:r>
            <a:r>
              <a:rPr lang="en-US" sz="2400" dirty="0" smtClean="0">
                <a:solidFill>
                  <a:schemeClr val="tx1">
                    <a:lumMod val="50000"/>
                    <a:lumOff val="50000"/>
                  </a:schemeClr>
                </a:solidFill>
                <a:latin typeface="Verdana" panose="020B0604030504040204" pitchFamily="34" charset="0"/>
                <a:ea typeface="Verdana" panose="020B0604030504040204" pitchFamily="34" charset="0"/>
              </a:rPr>
              <a:t>, University of </a:t>
            </a:r>
            <a:r>
              <a:rPr lang="en-US" sz="2400" dirty="0" smtClean="0">
                <a:solidFill>
                  <a:schemeClr val="tx1">
                    <a:lumMod val="50000"/>
                    <a:lumOff val="50000"/>
                  </a:schemeClr>
                </a:solidFill>
                <a:latin typeface="Verdana" panose="020B0604030504040204" pitchFamily="34" charset="0"/>
                <a:ea typeface="Verdana" panose="020B0604030504040204" pitchFamily="34" charset="0"/>
              </a:rPr>
              <a:t>Bamberg</a:t>
            </a:r>
            <a:endParaRPr lang="en-US" sz="2400" dirty="0" smtClean="0">
              <a:solidFill>
                <a:schemeClr val="tx1">
                  <a:lumMod val="50000"/>
                  <a:lumOff val="50000"/>
                </a:schemeClr>
              </a:solidFill>
              <a:latin typeface="Verdana" panose="020B0604030504040204" pitchFamily="34" charset="0"/>
              <a:ea typeface="Verdana" panose="020B0604030504040204" pitchFamily="34" charset="0"/>
            </a:endParaRPr>
          </a:p>
          <a:p>
            <a:pPr algn="ctr"/>
            <a:endParaRPr lang="en-US" sz="2400" b="1" dirty="0" smtClean="0">
              <a:solidFill>
                <a:schemeClr val="tx1">
                  <a:lumMod val="50000"/>
                  <a:lumOff val="50000"/>
                </a:schemeClr>
              </a:solidFill>
            </a:endParaRPr>
          </a:p>
        </p:txBody>
      </p:sp>
      <p:sp>
        <p:nvSpPr>
          <p:cNvPr id="22" name="TextBox 21"/>
          <p:cNvSpPr txBox="1"/>
          <p:nvPr/>
        </p:nvSpPr>
        <p:spPr>
          <a:xfrm>
            <a:off x="1166099" y="4550996"/>
            <a:ext cx="8158130" cy="1384995"/>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rPr>
              <a:t>Sensitive </a:t>
            </a:r>
            <a:r>
              <a:rPr lang="en-US" sz="2800" dirty="0">
                <a:latin typeface="Verdana" panose="020B0604030504040204" pitchFamily="34" charset="0"/>
                <a:ea typeface="Verdana" panose="020B0604030504040204" pitchFamily="34" charset="0"/>
                <a:cs typeface="Tahoma" panose="020B0604030504040204" pitchFamily="34" charset="0"/>
              </a:rPr>
              <a:t>Measurements</a:t>
            </a:r>
            <a:r>
              <a:rPr lang="en-US" sz="2800" dirty="0">
                <a:latin typeface="Verdana" panose="020B0604030504040204" pitchFamily="34" charset="0"/>
                <a:ea typeface="Verdana" panose="020B0604030504040204" pitchFamily="34" charset="0"/>
              </a:rPr>
              <a:t>? Investigating Extremism </a:t>
            </a:r>
            <a:r>
              <a:rPr lang="en-US" sz="2800" dirty="0" smtClean="0">
                <a:latin typeface="Verdana" panose="020B0604030504040204" pitchFamily="34" charset="0"/>
                <a:ea typeface="Verdana" panose="020B0604030504040204" pitchFamily="34" charset="0"/>
              </a:rPr>
              <a:t>in </a:t>
            </a:r>
            <a:r>
              <a:rPr lang="en-US" sz="2800" dirty="0">
                <a:latin typeface="Verdana" panose="020B0604030504040204" pitchFamily="34" charset="0"/>
                <a:ea typeface="Verdana" panose="020B0604030504040204" pitchFamily="34" charset="0"/>
              </a:rPr>
              <a:t>Europe Using Experiments and Implicit Association Tests</a:t>
            </a:r>
          </a:p>
        </p:txBody>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509" y="56921"/>
            <a:ext cx="7770429" cy="1186025"/>
          </a:xfrm>
          <a:prstGeom prst="rect">
            <a:avLst/>
          </a:prstGeom>
        </p:spPr>
      </p:pic>
      <p:pic>
        <p:nvPicPr>
          <p:cNvPr id="1030" name="Picture 6" descr="Not all types of extremism are terrorism – conflating the two is dangero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2946"/>
            <a:ext cx="10058401" cy="30852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293118" cy="186943"/>
          </a:xfrm>
          <a:prstGeom prst="rect">
            <a:avLst/>
          </a:prstGeom>
        </p:spPr>
        <p:txBody>
          <a:bodyPr wrap="square" lIns="0" tIns="0" rIns="0" bIns="0" rtlCol="0">
            <a:noAutofit/>
          </a:bodyPr>
          <a:lstStyle/>
          <a:p>
            <a:pPr marL="12700">
              <a:lnSpc>
                <a:spcPts val="1465"/>
              </a:lnSpc>
              <a:spcBef>
                <a:spcPts val="73"/>
              </a:spcBef>
            </a:pPr>
            <a:r>
              <a:rPr lang="en-US" sz="1300" dirty="0" smtClean="0">
                <a:solidFill>
                  <a:srgbClr val="3D3D3A"/>
                </a:solidFill>
                <a:latin typeface="Times New Roman"/>
                <a:cs typeface="Times New Roman"/>
              </a:rPr>
              <a:t>10</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1000" y="1473542"/>
            <a:ext cx="9220200"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Endorsement Experiment: Results </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21336" y="2777966"/>
            <a:ext cx="10058400"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graphicFrame>
        <p:nvGraphicFramePr>
          <p:cNvPr id="7" name="Tabelle 6"/>
          <p:cNvGraphicFramePr>
            <a:graphicFrameLocks noGrp="1"/>
          </p:cNvGraphicFramePr>
          <p:nvPr>
            <p:extLst>
              <p:ext uri="{D42A27DB-BD31-4B8C-83A1-F6EECF244321}">
                <p14:modId xmlns:p14="http://schemas.microsoft.com/office/powerpoint/2010/main" val="2505834939"/>
              </p:ext>
            </p:extLst>
          </p:nvPr>
        </p:nvGraphicFramePr>
        <p:xfrm>
          <a:off x="765658" y="2500403"/>
          <a:ext cx="7911006" cy="3783631"/>
        </p:xfrm>
        <a:graphic>
          <a:graphicData uri="http://schemas.openxmlformats.org/drawingml/2006/table">
            <a:tbl>
              <a:tblPr firstRow="1" firstCol="1" bandRow="1"/>
              <a:tblGrid>
                <a:gridCol w="3018730">
                  <a:extLst>
                    <a:ext uri="{9D8B030D-6E8A-4147-A177-3AD203B41FA5}">
                      <a16:colId xmlns:a16="http://schemas.microsoft.com/office/drawing/2014/main" val="2083775747"/>
                    </a:ext>
                  </a:extLst>
                </a:gridCol>
                <a:gridCol w="1665855">
                  <a:extLst>
                    <a:ext uri="{9D8B030D-6E8A-4147-A177-3AD203B41FA5}">
                      <a16:colId xmlns:a16="http://schemas.microsoft.com/office/drawing/2014/main" val="3407101438"/>
                    </a:ext>
                  </a:extLst>
                </a:gridCol>
                <a:gridCol w="1538932">
                  <a:extLst>
                    <a:ext uri="{9D8B030D-6E8A-4147-A177-3AD203B41FA5}">
                      <a16:colId xmlns:a16="http://schemas.microsoft.com/office/drawing/2014/main" val="2467676397"/>
                    </a:ext>
                  </a:extLst>
                </a:gridCol>
                <a:gridCol w="1687489">
                  <a:extLst>
                    <a:ext uri="{9D8B030D-6E8A-4147-A177-3AD203B41FA5}">
                      <a16:colId xmlns:a16="http://schemas.microsoft.com/office/drawing/2014/main" val="1076505967"/>
                    </a:ext>
                  </a:extLst>
                </a:gridCol>
              </a:tblGrid>
              <a:tr h="522271">
                <a:tc>
                  <a:txBody>
                    <a:bodyPr/>
                    <a:lstStyle/>
                    <a:p>
                      <a:pPr marL="0" marR="0">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Variables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smtClean="0">
                          <a:effectLst/>
                          <a:latin typeface="Times New Roman" panose="02020603050405020304" pitchFamily="18" charset="0"/>
                          <a:ea typeface="Calibri" panose="020F0502020204030204" pitchFamily="34" charset="0"/>
                          <a:cs typeface="Arial" panose="020B0604020202020204" pitchFamily="34" charset="0"/>
                        </a:rPr>
                        <a:t>Control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smtClean="0">
                          <a:effectLst/>
                          <a:latin typeface="Times New Roman" panose="02020603050405020304" pitchFamily="18" charset="0"/>
                          <a:ea typeface="Calibri" panose="020F0502020204030204" pitchFamily="34" charset="0"/>
                          <a:cs typeface="Arial" panose="020B0604020202020204" pitchFamily="34" charset="0"/>
                        </a:rPr>
                        <a:t>Treatment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Difference in Means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432619"/>
                  </a:ext>
                </a:extLst>
              </a:tr>
              <a:tr h="522271">
                <a:tc>
                  <a:txBody>
                    <a:bodyPr/>
                    <a:lstStyle/>
                    <a:p>
                      <a:pPr marL="0" marR="0">
                        <a:lnSpc>
                          <a:spcPct val="107000"/>
                        </a:lnSpc>
                        <a:spcBef>
                          <a:spcPts val="0"/>
                        </a:spcBef>
                        <a:spcAft>
                          <a:spcPts val="0"/>
                        </a:spcAft>
                      </a:pPr>
                      <a:r>
                        <a:rPr lang="en-US" sz="2000" smtClean="0">
                          <a:effectLst/>
                          <a:latin typeface="Times New Roman" panose="02020603050405020304" pitchFamily="18" charset="0"/>
                          <a:ea typeface="Calibri" panose="020F0502020204030204" pitchFamily="34" charset="0"/>
                          <a:cs typeface="Arial" panose="020B0604020202020204" pitchFamily="34" charset="0"/>
                        </a:rPr>
                        <a:t>Right</a:t>
                      </a: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-Wing Extremism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2.25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(553)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2.14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(554)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4895844"/>
                  </a:ext>
                </a:extLst>
              </a:tr>
              <a:tr h="522271">
                <a:tc>
                  <a:txBody>
                    <a:bodyPr/>
                    <a:lstStyle/>
                    <a:p>
                      <a:pPr marL="0" marR="0">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Left</a:t>
                      </a:r>
                      <a:r>
                        <a:rPr lang="en-US" sz="2000" baseline="0" dirty="0" smtClean="0">
                          <a:effectLst/>
                          <a:latin typeface="Times New Roman" panose="02020603050405020304" pitchFamily="18" charset="0"/>
                          <a:ea typeface="Calibri" panose="020F0502020204030204" pitchFamily="34" charset="0"/>
                          <a:cs typeface="Arial" panose="020B0604020202020204" pitchFamily="34" charset="0"/>
                        </a:rPr>
                        <a:t>-Wing Extremism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2.25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(553)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2.26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(548)</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0.01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576402345"/>
                  </a:ext>
                </a:extLst>
              </a:tr>
              <a:tr h="522271">
                <a:tc>
                  <a:txBody>
                    <a:bodyPr/>
                    <a:lstStyle/>
                    <a:p>
                      <a:pPr marL="0" marR="0">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Religious</a:t>
                      </a:r>
                      <a:r>
                        <a:rPr lang="en-US" sz="2000" baseline="0" dirty="0" smtClean="0">
                          <a:effectLst/>
                          <a:latin typeface="Times New Roman" panose="02020603050405020304" pitchFamily="18" charset="0"/>
                          <a:ea typeface="Calibri" panose="020F0502020204030204" pitchFamily="34" charset="0"/>
                          <a:cs typeface="Arial" panose="020B0604020202020204" pitchFamily="34" charset="0"/>
                        </a:rPr>
                        <a:t> Extremism</a:t>
                      </a:r>
                    </a:p>
                    <a:p>
                      <a:pPr marL="0" marR="0">
                        <a:lnSpc>
                          <a:spcPct val="107000"/>
                        </a:lnSpc>
                        <a:spcBef>
                          <a:spcPts val="0"/>
                        </a:spcBef>
                        <a:spcAft>
                          <a:spcPts val="0"/>
                        </a:spcAft>
                      </a:pPr>
                      <a:r>
                        <a:rPr lang="en-US" sz="2000" baseline="0" dirty="0" smtClean="0">
                          <a:effectLst/>
                          <a:latin typeface="Times New Roman" panose="02020603050405020304" pitchFamily="18" charset="0"/>
                          <a:ea typeface="Calibri" panose="020F0502020204030204" pitchFamily="34" charset="0"/>
                          <a:cs typeface="Arial" panose="020B0604020202020204" pitchFamily="34" charset="0"/>
                        </a:rPr>
                        <a:t>(Non-Muslim Sample)</a:t>
                      </a:r>
                    </a:p>
                    <a:p>
                      <a:pPr marL="0" marR="0">
                        <a:lnSpc>
                          <a:spcPct val="107000"/>
                        </a:lnSpc>
                        <a:spcBef>
                          <a:spcPts val="0"/>
                        </a:spcBef>
                        <a:spcAft>
                          <a:spcPts val="0"/>
                        </a:spcAft>
                      </a:pPr>
                      <a:r>
                        <a:rPr lang="en-US" sz="2000" baseline="0" dirty="0" smtClean="0">
                          <a:effectLst/>
                          <a:latin typeface="Times New Roman" panose="02020603050405020304" pitchFamily="18" charset="0"/>
                          <a:ea typeface="Calibri" panose="020F0502020204030204" pitchFamily="34" charset="0"/>
                          <a:cs typeface="Arial" panose="020B0604020202020204" pitchFamily="34" charset="0"/>
                        </a:rPr>
                        <a:t>Religious Extremism</a:t>
                      </a:r>
                    </a:p>
                    <a:p>
                      <a:pPr marL="0" marR="0">
                        <a:lnSpc>
                          <a:spcPct val="107000"/>
                        </a:lnSpc>
                        <a:spcBef>
                          <a:spcPts val="0"/>
                        </a:spcBef>
                        <a:spcAft>
                          <a:spcPts val="0"/>
                        </a:spcAft>
                      </a:pPr>
                      <a:r>
                        <a:rPr lang="en-US" sz="2000" baseline="0" dirty="0" smtClean="0">
                          <a:effectLst/>
                          <a:latin typeface="Times New Roman" panose="02020603050405020304" pitchFamily="18" charset="0"/>
                          <a:ea typeface="Calibri" panose="020F0502020204030204" pitchFamily="34" charset="0"/>
                          <a:cs typeface="Arial" panose="020B0604020202020204" pitchFamily="34" charset="0"/>
                        </a:rPr>
                        <a:t>(Muslim Sample)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1.99</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(411)</a:t>
                      </a: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2.51</a:t>
                      </a:r>
                    </a:p>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(146)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1.93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(420)</a:t>
                      </a: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2.42</a:t>
                      </a: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(144)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-0.05</a:t>
                      </a:r>
                    </a:p>
                    <a:p>
                      <a:pPr marL="0" marR="0" algn="ctr">
                        <a:lnSpc>
                          <a:spcPct val="107000"/>
                        </a:lnSpc>
                        <a:spcBef>
                          <a:spcPts val="0"/>
                        </a:spcBef>
                        <a:spcAft>
                          <a:spcPts val="0"/>
                        </a:spcAft>
                      </a:pPr>
                      <a:endParaRPr lang="en-US" sz="2000" dirty="0" smtClean="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-0.09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981457116"/>
                  </a:ext>
                </a:extLst>
              </a:tr>
              <a:tr h="522271">
                <a:tc>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211197125"/>
                  </a:ext>
                </a:extLst>
              </a:tr>
            </a:tbl>
          </a:graphicData>
        </a:graphic>
      </p:graphicFrame>
      <p:sp>
        <p:nvSpPr>
          <p:cNvPr id="6" name="Rechteck 5"/>
          <p:cNvSpPr/>
          <p:nvPr/>
        </p:nvSpPr>
        <p:spPr>
          <a:xfrm>
            <a:off x="602996" y="6362742"/>
            <a:ext cx="8545575" cy="276999"/>
          </a:xfrm>
          <a:prstGeom prst="rect">
            <a:avLst/>
          </a:prstGeom>
        </p:spPr>
        <p:txBody>
          <a:bodyPr wrap="square">
            <a:spAutoFit/>
          </a:bodyPr>
          <a:lstStyle/>
          <a:p>
            <a:pPr lvl="0"/>
            <a:r>
              <a:rPr lang="en-US" sz="1200" dirty="0">
                <a:solidFill>
                  <a:prstClr val="black"/>
                </a:solidFill>
                <a:latin typeface="Times New Roman" panose="02020603050405020304" pitchFamily="18" charset="0"/>
                <a:ea typeface="Times New Roman" panose="02020603050405020304" pitchFamily="18" charset="0"/>
              </a:rPr>
              <a:t>Absolute numbers in parentheses. * = significant at the 0.05 level ** = significant at the 0.01 level *** = significant at the 0.001 level.</a:t>
            </a:r>
            <a:endParaRPr lang="en-US" sz="1200" dirty="0">
              <a:solidFill>
                <a:prstClr val="black"/>
              </a:solidFill>
            </a:endParaRPr>
          </a:p>
        </p:txBody>
      </p:sp>
    </p:spTree>
    <p:extLst>
      <p:ext uri="{BB962C8B-B14F-4D97-AF65-F5344CB8AC3E}">
        <p14:creationId xmlns:p14="http://schemas.microsoft.com/office/powerpoint/2010/main" val="3867132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293118" cy="199000"/>
          </a:xfrm>
          <a:prstGeom prst="rect">
            <a:avLst/>
          </a:prstGeom>
        </p:spPr>
        <p:txBody>
          <a:bodyPr wrap="square" lIns="0" tIns="0" rIns="0" bIns="0" rtlCol="0">
            <a:noAutofit/>
          </a:bodyPr>
          <a:lstStyle/>
          <a:p>
            <a:pPr marL="12700">
              <a:lnSpc>
                <a:spcPts val="1465"/>
              </a:lnSpc>
              <a:spcBef>
                <a:spcPts val="73"/>
              </a:spcBef>
            </a:pPr>
            <a:r>
              <a:rPr lang="en-US" sz="1300" dirty="0" smtClean="0">
                <a:solidFill>
                  <a:srgbClr val="3D3D3A"/>
                </a:solidFill>
                <a:latin typeface="Times New Roman"/>
                <a:cs typeface="Times New Roman"/>
              </a:rPr>
              <a:t>11</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285750" y="1384012"/>
            <a:ext cx="8673007"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Implicit Association Test (IAT)</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465062" y="2251501"/>
            <a:ext cx="8493695" cy="1200329"/>
          </a:xfrm>
          <a:prstGeom prst="rect">
            <a:avLst/>
          </a:prstGeom>
          <a:noFill/>
        </p:spPr>
        <p:txBody>
          <a:bodyPr wrap="square" rtlCol="0">
            <a:spAutoFit/>
          </a:bodyPr>
          <a:lstStyle/>
          <a:p>
            <a:endParaRPr lang="en-US" dirty="0"/>
          </a:p>
          <a:p>
            <a:endParaRPr lang="en-US" dirty="0" smtClean="0"/>
          </a:p>
          <a:p>
            <a:endParaRPr lang="en-US" dirty="0"/>
          </a:p>
          <a:p>
            <a:endParaRPr lang="en-US" dirty="0"/>
          </a:p>
        </p:txBody>
      </p:sp>
      <p:sp>
        <p:nvSpPr>
          <p:cNvPr id="6" name="TextBox 5"/>
          <p:cNvSpPr txBox="1"/>
          <p:nvPr/>
        </p:nvSpPr>
        <p:spPr>
          <a:xfrm>
            <a:off x="602997" y="2098997"/>
            <a:ext cx="9073641" cy="1015663"/>
          </a:xfrm>
          <a:prstGeom prst="rect">
            <a:avLst/>
          </a:prstGeom>
          <a:noFill/>
        </p:spPr>
        <p:txBody>
          <a:bodyPr wrap="square" rtlCol="0">
            <a:spAutoFit/>
          </a:bodyPr>
          <a:lstStyle/>
          <a:p>
            <a:endParaRPr lang="en-US" sz="2000" dirty="0" smtClean="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pic>
        <p:nvPicPr>
          <p:cNvPr id="15" name="Grafik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graphicFrame>
        <p:nvGraphicFramePr>
          <p:cNvPr id="9" name="Tabelle 8"/>
          <p:cNvGraphicFramePr>
            <a:graphicFrameLocks noGrp="1"/>
          </p:cNvGraphicFramePr>
          <p:nvPr>
            <p:extLst>
              <p:ext uri="{D42A27DB-BD31-4B8C-83A1-F6EECF244321}">
                <p14:modId xmlns:p14="http://schemas.microsoft.com/office/powerpoint/2010/main" val="2810761224"/>
              </p:ext>
            </p:extLst>
          </p:nvPr>
        </p:nvGraphicFramePr>
        <p:xfrm>
          <a:off x="1498711" y="2338757"/>
          <a:ext cx="6984777" cy="741680"/>
        </p:xfrm>
        <a:graphic>
          <a:graphicData uri="http://schemas.openxmlformats.org/drawingml/2006/table">
            <a:tbl>
              <a:tblPr firstRow="1" bandRow="1"/>
              <a:tblGrid>
                <a:gridCol w="2328259">
                  <a:extLst>
                    <a:ext uri="{9D8B030D-6E8A-4147-A177-3AD203B41FA5}">
                      <a16:colId xmlns:a16="http://schemas.microsoft.com/office/drawing/2014/main" val="2026370218"/>
                    </a:ext>
                  </a:extLst>
                </a:gridCol>
                <a:gridCol w="2328259">
                  <a:extLst>
                    <a:ext uri="{9D8B030D-6E8A-4147-A177-3AD203B41FA5}">
                      <a16:colId xmlns:a16="http://schemas.microsoft.com/office/drawing/2014/main" val="3081493118"/>
                    </a:ext>
                  </a:extLst>
                </a:gridCol>
                <a:gridCol w="2328259">
                  <a:extLst>
                    <a:ext uri="{9D8B030D-6E8A-4147-A177-3AD203B41FA5}">
                      <a16:colId xmlns:a16="http://schemas.microsoft.com/office/drawing/2014/main" val="4218372440"/>
                    </a:ext>
                  </a:extLst>
                </a:gridCol>
              </a:tblGrid>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de-DE" b="1" dirty="0"/>
                        <a:t>demokratisch</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de-DE" b="1" dirty="0"/>
                        <a:t>undemokratisch</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97352144"/>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de-DE" b="1" dirty="0"/>
                        <a:t>negativ</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de-DE" b="1" dirty="0"/>
                        <a:t>positiv</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57515464"/>
                  </a:ext>
                </a:extLst>
              </a:tr>
            </a:tbl>
          </a:graphicData>
        </a:graphic>
      </p:graphicFrame>
      <p:sp>
        <p:nvSpPr>
          <p:cNvPr id="16" name="Textfeld 15">
            <a:extLst>
              <a:ext uri="{FF2B5EF4-FFF2-40B4-BE49-F238E27FC236}">
                <a16:creationId xmlns:a16="http://schemas.microsoft.com/office/drawing/2014/main" id="{23A14977-7FA1-4C19-A91D-BBD25F617348}"/>
              </a:ext>
            </a:extLst>
          </p:cNvPr>
          <p:cNvSpPr txBox="1"/>
          <p:nvPr/>
        </p:nvSpPr>
        <p:spPr>
          <a:xfrm>
            <a:off x="528802" y="2371043"/>
            <a:ext cx="504056" cy="677108"/>
          </a:xfrm>
          <a:prstGeom prst="rect">
            <a:avLst/>
          </a:prstGeom>
          <a:noFill/>
        </p:spPr>
        <p:txBody>
          <a:bodyPr wrap="square" rtlCol="0">
            <a:spAutoFit/>
          </a:bodyPr>
          <a:lstStyle/>
          <a:p>
            <a:pPr defTabSz="457200" eaLnBrk="0" fontAlgn="base" hangingPunct="0">
              <a:spcBef>
                <a:spcPct val="0"/>
              </a:spcBef>
              <a:spcAft>
                <a:spcPct val="0"/>
              </a:spcAft>
            </a:pPr>
            <a:r>
              <a:rPr lang="de-DE" sz="3800" dirty="0">
                <a:solidFill>
                  <a:srgbClr val="FF0000"/>
                </a:solidFill>
                <a:latin typeface="Calibri"/>
                <a:ea typeface="ヒラギノ角ゴ Pro W3" charset="-128"/>
              </a:rPr>
              <a:t>F</a:t>
            </a:r>
          </a:p>
        </p:txBody>
      </p:sp>
      <p:sp>
        <p:nvSpPr>
          <p:cNvPr id="17" name="Textfeld 16">
            <a:extLst>
              <a:ext uri="{FF2B5EF4-FFF2-40B4-BE49-F238E27FC236}">
                <a16:creationId xmlns:a16="http://schemas.microsoft.com/office/drawing/2014/main" id="{5FA5A1DA-6ED3-4B00-AE0E-AAEFC74CFD17}"/>
              </a:ext>
            </a:extLst>
          </p:cNvPr>
          <p:cNvSpPr txBox="1"/>
          <p:nvPr/>
        </p:nvSpPr>
        <p:spPr>
          <a:xfrm>
            <a:off x="8790791" y="2383841"/>
            <a:ext cx="504056" cy="677108"/>
          </a:xfrm>
          <a:prstGeom prst="rect">
            <a:avLst/>
          </a:prstGeom>
          <a:noFill/>
        </p:spPr>
        <p:txBody>
          <a:bodyPr wrap="square" rtlCol="0">
            <a:spAutoFit/>
          </a:bodyPr>
          <a:lstStyle/>
          <a:p>
            <a:pPr defTabSz="457200" eaLnBrk="0" fontAlgn="base" hangingPunct="0">
              <a:spcBef>
                <a:spcPct val="0"/>
              </a:spcBef>
              <a:spcAft>
                <a:spcPct val="0"/>
              </a:spcAft>
            </a:pPr>
            <a:r>
              <a:rPr lang="de-DE" sz="3800" dirty="0">
                <a:solidFill>
                  <a:srgbClr val="FF0000"/>
                </a:solidFill>
                <a:latin typeface="Calibri"/>
                <a:ea typeface="ヒラギノ角ゴ Pro W3" charset="-128"/>
              </a:rPr>
              <a:t>J</a:t>
            </a:r>
          </a:p>
        </p:txBody>
      </p:sp>
      <p:sp>
        <p:nvSpPr>
          <p:cNvPr id="10" name="Rechteck 9"/>
          <p:cNvSpPr/>
          <p:nvPr/>
        </p:nvSpPr>
        <p:spPr>
          <a:xfrm>
            <a:off x="3987097" y="4376795"/>
            <a:ext cx="2305439"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smtClean="0">
                <a:ln>
                  <a:noFill/>
                </a:ln>
                <a:solidFill>
                  <a:prstClr val="black"/>
                </a:solidFill>
                <a:effectLst/>
                <a:uLnTx/>
                <a:uFillTx/>
                <a:latin typeface="Arial" panose="020B0604020202020204" pitchFamily="34" charset="0"/>
                <a:ea typeface="ヒラギノ角ゴ Pro W3" charset="-128"/>
              </a:rPr>
              <a:t> </a:t>
            </a:r>
            <a:r>
              <a:rPr kumimoji="0" lang="de-DE" sz="2000" b="1" i="0" u="none" strike="noStrike" kern="0" cap="none" spc="0" normalizeH="0" baseline="0" noProof="0" dirty="0" smtClean="0">
                <a:ln>
                  <a:noFill/>
                </a:ln>
                <a:solidFill>
                  <a:prstClr val="black"/>
                </a:solidFill>
                <a:effectLst/>
                <a:uLnTx/>
                <a:uFillTx/>
                <a:latin typeface="Arial" panose="020B0604020202020204" pitchFamily="34" charset="0"/>
                <a:ea typeface="ヒラギノ角ゴ Pro W3" charset="-128"/>
              </a:rPr>
              <a:t>Meinungsfreiheit</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4285354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293118" cy="186943"/>
          </a:xfrm>
          <a:prstGeom prst="rect">
            <a:avLst/>
          </a:prstGeom>
        </p:spPr>
        <p:txBody>
          <a:bodyPr wrap="square" lIns="0" tIns="0" rIns="0" bIns="0" rtlCol="0">
            <a:noAutofit/>
          </a:bodyPr>
          <a:lstStyle/>
          <a:p>
            <a:pPr marL="12700">
              <a:lnSpc>
                <a:spcPts val="1465"/>
              </a:lnSpc>
              <a:spcBef>
                <a:spcPts val="73"/>
              </a:spcBef>
            </a:pPr>
            <a:r>
              <a:rPr lang="en-US" sz="1300" dirty="0" smtClean="0">
                <a:solidFill>
                  <a:srgbClr val="3D3D3A"/>
                </a:solidFill>
                <a:latin typeface="Times New Roman"/>
                <a:cs typeface="Times New Roman"/>
              </a:rPr>
              <a:t>12</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152400" y="1494364"/>
            <a:ext cx="10029497" cy="1077218"/>
          </a:xfrm>
          <a:prstGeom prst="rect">
            <a:avLst/>
          </a:prstGeom>
          <a:noFill/>
        </p:spPr>
        <p:txBody>
          <a:bodyPr wrap="square" rtlCol="0">
            <a:spAutoFit/>
          </a:bodyPr>
          <a:lstStyle/>
          <a:p>
            <a:pPr lvl="0" algn="ctr"/>
            <a:r>
              <a:rPr lang="en-US" sz="3200" dirty="0">
                <a:solidFill>
                  <a:prstClr val="black"/>
                </a:solidFill>
                <a:latin typeface="Verdana" panose="020B0604030504040204" pitchFamily="34" charset="0"/>
                <a:ea typeface="Verdana" panose="020B0604030504040204" pitchFamily="34" charset="0"/>
              </a:rPr>
              <a:t>Implicit Association Test (IAT</a:t>
            </a:r>
            <a:r>
              <a:rPr lang="en-US" sz="3200" dirty="0" smtClean="0">
                <a:solidFill>
                  <a:prstClr val="black"/>
                </a:solidFill>
                <a:latin typeface="Verdana" panose="020B0604030504040204" pitchFamily="34" charset="0"/>
                <a:ea typeface="Verdana" panose="020B0604030504040204" pitchFamily="34" charset="0"/>
              </a:rPr>
              <a:t>): Comparing Muslims with Non-Muslims</a:t>
            </a:r>
            <a:endParaRPr lang="en-US" sz="3200" dirty="0">
              <a:solidFill>
                <a:prstClr val="black"/>
              </a:solidFill>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654877" y="2571582"/>
            <a:ext cx="8493695" cy="5724644"/>
          </a:xfrm>
          <a:prstGeom prst="rect">
            <a:avLst/>
          </a:prstGeom>
          <a:noFill/>
        </p:spPr>
        <p:txBody>
          <a:bodyPr wrap="square" rtlCol="0">
            <a:spAutoFit/>
          </a:bodyPr>
          <a:lstStyle/>
          <a:p>
            <a:endParaRPr lang="en-US" sz="2200" smtClean="0">
              <a:solidFill>
                <a:schemeClr val="tx1">
                  <a:lumMod val="75000"/>
                  <a:lumOff val="25000"/>
                </a:schemeClr>
              </a:solidFill>
            </a:endParaRPr>
          </a:p>
          <a:p>
            <a:endParaRPr lang="en-US" sz="2200" smtClean="0">
              <a:solidFill>
                <a:schemeClr val="tx1">
                  <a:lumMod val="75000"/>
                  <a:lumOff val="25000"/>
                </a:schemeClr>
              </a:solidFill>
            </a:endParaRPr>
          </a:p>
          <a:p>
            <a:endParaRPr lang="en-US" sz="2200" smtClean="0">
              <a:solidFill>
                <a:schemeClr val="tx1">
                  <a:lumMod val="75000"/>
                  <a:lumOff val="25000"/>
                </a:schemeClr>
              </a:solidFill>
            </a:endParaRPr>
          </a:p>
          <a:p>
            <a:endParaRPr lang="en-US" sz="2200" smtClean="0">
              <a:solidFill>
                <a:schemeClr val="tx1">
                  <a:lumMod val="75000"/>
                  <a:lumOff val="25000"/>
                </a:schemeClr>
              </a:solidFill>
            </a:endParaRPr>
          </a:p>
          <a:p>
            <a:endParaRPr lang="en-US" sz="2200" smtClean="0">
              <a:solidFill>
                <a:schemeClr val="tx1">
                  <a:lumMod val="75000"/>
                  <a:lumOff val="25000"/>
                </a:schemeClr>
              </a:solidFill>
            </a:endParaRPr>
          </a:p>
          <a:p>
            <a:endParaRPr lang="en-US" sz="2600" smtClean="0"/>
          </a:p>
          <a:p>
            <a:endParaRPr lang="en-US" sz="2200" smtClean="0"/>
          </a:p>
          <a:p>
            <a:endParaRPr lang="en-US" sz="2200" smtClean="0"/>
          </a:p>
          <a:p>
            <a:r>
              <a:rPr lang="en-US" sz="2600" smtClean="0"/>
              <a:t>	</a:t>
            </a:r>
          </a:p>
          <a:p>
            <a:endParaRPr lang="en-US" sz="2200" smtClean="0"/>
          </a:p>
          <a:p>
            <a:endParaRPr lang="en-US" sz="2200" smtClean="0"/>
          </a:p>
          <a:p>
            <a:endParaRPr lang="en-US" sz="2200" smtClean="0"/>
          </a:p>
          <a:p>
            <a:endParaRPr lang="en-US" sz="2200" smtClean="0"/>
          </a:p>
          <a:p>
            <a:endParaRPr lang="en-US" smtClean="0"/>
          </a:p>
          <a:p>
            <a:endParaRPr lang="en-US" smtClean="0"/>
          </a:p>
          <a:p>
            <a:endParaRPr lang="en-US" smtClean="0"/>
          </a:p>
          <a:p>
            <a:endParaRPr lang="en-US" dirty="0"/>
          </a:p>
        </p:txBody>
      </p:sp>
      <p:pic>
        <p:nvPicPr>
          <p:cNvPr id="15" name="Grafik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graphicFrame>
        <p:nvGraphicFramePr>
          <p:cNvPr id="6" name="Tabelle 5"/>
          <p:cNvGraphicFramePr>
            <a:graphicFrameLocks noGrp="1"/>
          </p:cNvGraphicFramePr>
          <p:nvPr>
            <p:extLst>
              <p:ext uri="{D42A27DB-BD31-4B8C-83A1-F6EECF244321}">
                <p14:modId xmlns:p14="http://schemas.microsoft.com/office/powerpoint/2010/main" val="3301802493"/>
              </p:ext>
            </p:extLst>
          </p:nvPr>
        </p:nvGraphicFramePr>
        <p:xfrm>
          <a:off x="1211645" y="3478016"/>
          <a:ext cx="7911006" cy="1304544"/>
        </p:xfrm>
        <a:graphic>
          <a:graphicData uri="http://schemas.openxmlformats.org/drawingml/2006/table">
            <a:tbl>
              <a:tblPr firstRow="1" firstCol="1" bandRow="1"/>
              <a:tblGrid>
                <a:gridCol w="3018730">
                  <a:extLst>
                    <a:ext uri="{9D8B030D-6E8A-4147-A177-3AD203B41FA5}">
                      <a16:colId xmlns:a16="http://schemas.microsoft.com/office/drawing/2014/main" val="3928027676"/>
                    </a:ext>
                  </a:extLst>
                </a:gridCol>
                <a:gridCol w="1665855">
                  <a:extLst>
                    <a:ext uri="{9D8B030D-6E8A-4147-A177-3AD203B41FA5}">
                      <a16:colId xmlns:a16="http://schemas.microsoft.com/office/drawing/2014/main" val="2343530264"/>
                    </a:ext>
                  </a:extLst>
                </a:gridCol>
                <a:gridCol w="1538932">
                  <a:extLst>
                    <a:ext uri="{9D8B030D-6E8A-4147-A177-3AD203B41FA5}">
                      <a16:colId xmlns:a16="http://schemas.microsoft.com/office/drawing/2014/main" val="1522794870"/>
                    </a:ext>
                  </a:extLst>
                </a:gridCol>
                <a:gridCol w="1687489">
                  <a:extLst>
                    <a:ext uri="{9D8B030D-6E8A-4147-A177-3AD203B41FA5}">
                      <a16:colId xmlns:a16="http://schemas.microsoft.com/office/drawing/2014/main" val="1383699370"/>
                    </a:ext>
                  </a:extLst>
                </a:gridCol>
              </a:tblGrid>
              <a:tr h="522271">
                <a:tc>
                  <a:txBody>
                    <a:bodyPr/>
                    <a:lstStyle/>
                    <a:p>
                      <a:pPr marL="0" marR="0">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Variables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Mean </a:t>
                      </a:r>
                      <a:r>
                        <a:rPr lang="en-US" sz="2000" b="1" dirty="0" smtClean="0">
                          <a:effectLst/>
                          <a:latin typeface="Times New Roman" panose="02020603050405020304" pitchFamily="18" charset="0"/>
                          <a:ea typeface="Times New Roman" panose="02020603050405020304" pitchFamily="18" charset="0"/>
                          <a:cs typeface="Arial" panose="020B0604020202020204" pitchFamily="34" charset="0"/>
                        </a:rPr>
                        <a:t>(Muslims</a:t>
                      </a: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Mean </a:t>
                      </a:r>
                      <a:r>
                        <a:rPr lang="en-US" sz="2000" b="1" dirty="0" smtClean="0">
                          <a:effectLst/>
                          <a:latin typeface="Times New Roman" panose="02020603050405020304" pitchFamily="18" charset="0"/>
                          <a:ea typeface="Times New Roman" panose="02020603050405020304" pitchFamily="18" charset="0"/>
                          <a:cs typeface="Arial" panose="020B0604020202020204" pitchFamily="34" charset="0"/>
                        </a:rPr>
                        <a:t>(Non-Muslims)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Difference in Means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9872215"/>
                  </a:ext>
                </a:extLst>
              </a:tr>
              <a:tr h="522271">
                <a:tc>
                  <a:txBody>
                    <a:bodyPr/>
                    <a:lstStyle/>
                    <a:p>
                      <a:pPr marL="0" marR="0">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D-Score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0.18</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(401)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0.33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1172)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0.15***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13259681"/>
                  </a:ext>
                </a:extLst>
              </a:tr>
            </a:tbl>
          </a:graphicData>
        </a:graphic>
      </p:graphicFrame>
      <p:sp>
        <p:nvSpPr>
          <p:cNvPr id="16" name="Rechteck 15"/>
          <p:cNvSpPr/>
          <p:nvPr/>
        </p:nvSpPr>
        <p:spPr>
          <a:xfrm>
            <a:off x="1008995" y="5214259"/>
            <a:ext cx="8469882" cy="276999"/>
          </a:xfrm>
          <a:prstGeom prst="rect">
            <a:avLst/>
          </a:prstGeom>
        </p:spPr>
        <p:txBody>
          <a:bodyPr wrap="square">
            <a:spAutoFit/>
          </a:bodyPr>
          <a:lstStyle/>
          <a:p>
            <a:r>
              <a:rPr lang="en-US" sz="1200" dirty="0" smtClean="0">
                <a:latin typeface="Times New Roman" panose="02020603050405020304" pitchFamily="18" charset="0"/>
                <a:ea typeface="Times New Roman" panose="02020603050405020304" pitchFamily="18" charset="0"/>
              </a:rPr>
              <a:t>Absolute numbers </a:t>
            </a:r>
            <a:r>
              <a:rPr lang="en-US" sz="1200" dirty="0">
                <a:latin typeface="Times New Roman" panose="02020603050405020304" pitchFamily="18" charset="0"/>
                <a:ea typeface="Times New Roman" panose="02020603050405020304" pitchFamily="18" charset="0"/>
              </a:rPr>
              <a:t>in parentheses. * = significant at the 0.05 level ** = significant at the 0.01 level *** = significant at the 0.001 level.</a:t>
            </a:r>
            <a:endParaRPr lang="en-US" sz="1200" dirty="0"/>
          </a:p>
        </p:txBody>
      </p:sp>
    </p:spTree>
    <p:extLst>
      <p:ext uri="{BB962C8B-B14F-4D97-AF65-F5344CB8AC3E}">
        <p14:creationId xmlns:p14="http://schemas.microsoft.com/office/powerpoint/2010/main" val="560584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331217" cy="199000"/>
          </a:xfrm>
          <a:prstGeom prst="rect">
            <a:avLst/>
          </a:prstGeom>
        </p:spPr>
        <p:txBody>
          <a:bodyPr wrap="square" lIns="0" tIns="0" rIns="0" bIns="0" rtlCol="0">
            <a:noAutofit/>
          </a:bodyPr>
          <a:lstStyle/>
          <a:p>
            <a:pPr marL="12700">
              <a:lnSpc>
                <a:spcPts val="1465"/>
              </a:lnSpc>
              <a:spcBef>
                <a:spcPts val="73"/>
              </a:spcBef>
            </a:pPr>
            <a:r>
              <a:rPr lang="en-US" sz="1300" dirty="0" smtClean="0">
                <a:solidFill>
                  <a:srgbClr val="3D3D3A"/>
                </a:solidFill>
                <a:latin typeface="Times New Roman"/>
                <a:cs typeface="Times New Roman"/>
              </a:rPr>
              <a:t>13</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152400" y="1304544"/>
            <a:ext cx="8673007"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Results</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419099" y="2505455"/>
            <a:ext cx="9220200" cy="369332"/>
          </a:xfrm>
          <a:prstGeom prst="rect">
            <a:avLst/>
          </a:prstGeom>
          <a:noFill/>
        </p:spPr>
        <p:txBody>
          <a:bodyPr wrap="square" rtlCol="0">
            <a:spAutoFit/>
          </a:bodyPr>
          <a:lstStyle/>
          <a:p>
            <a:endParaRPr lang="en-US" dirty="0"/>
          </a:p>
        </p:txBody>
      </p:sp>
      <p:sp>
        <p:nvSpPr>
          <p:cNvPr id="14" name="TextBox 13"/>
          <p:cNvSpPr txBox="1"/>
          <p:nvPr/>
        </p:nvSpPr>
        <p:spPr>
          <a:xfrm>
            <a:off x="782352" y="3352800"/>
            <a:ext cx="8493695" cy="1200329"/>
          </a:xfrm>
          <a:prstGeom prst="rect">
            <a:avLst/>
          </a:prstGeom>
          <a:noFill/>
        </p:spPr>
        <p:txBody>
          <a:bodyPr wrap="square" rtlCol="0">
            <a:spAutoFit/>
          </a:bodyPr>
          <a:lstStyle/>
          <a:p>
            <a:endParaRPr lang="en-US" dirty="0"/>
          </a:p>
          <a:p>
            <a:endParaRPr lang="en-US" dirty="0" smtClean="0"/>
          </a:p>
          <a:p>
            <a:endParaRPr lang="en-US" dirty="0"/>
          </a:p>
          <a:p>
            <a:endParaRPr lang="en-US" dirty="0"/>
          </a:p>
        </p:txBody>
      </p:sp>
      <p:sp>
        <p:nvSpPr>
          <p:cNvPr id="9" name="Rectangle 2"/>
          <p:cNvSpPr>
            <a:spLocks noChangeArrowheads="1"/>
          </p:cNvSpPr>
          <p:nvPr/>
        </p:nvSpPr>
        <p:spPr bwMode="auto">
          <a:xfrm>
            <a:off x="2593975" y="2078038"/>
            <a:ext cx="1005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7"/>
          <p:cNvSpPr/>
          <p:nvPr/>
        </p:nvSpPr>
        <p:spPr>
          <a:xfrm>
            <a:off x="383286" y="2306638"/>
            <a:ext cx="9334499" cy="4093428"/>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Times New Roman" panose="02020603050405020304" pitchFamily="18" charset="0"/>
              </a:rPr>
              <a:t>Muslims significantly more extreme than non-Muslim  whether it be RWE, LWE or religious extremism, according to the explicit scales. However, the overall means of the explicit scales show that their level of extremism is not quite high</a:t>
            </a:r>
          </a:p>
          <a:p>
            <a:pPr marL="285750" indent="-285750">
              <a:buFont typeface="Arial" panose="020B0604020202020204" pitchFamily="34" charset="0"/>
              <a:buChar char="•"/>
            </a:pPr>
            <a:endParaRPr lang="en-US" sz="2000" dirty="0" smtClean="0">
              <a:latin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rPr>
              <a:t>The IAT shows that the Muslims are overall democratic/not extremist. However, they are significantly less democratic than the non-Muslim sample</a:t>
            </a:r>
          </a:p>
          <a:p>
            <a:pPr marL="285750" indent="-285750">
              <a:buFont typeface="Arial" panose="020B0604020202020204" pitchFamily="34" charset="0"/>
              <a:buChar char="•"/>
            </a:pPr>
            <a:endParaRPr lang="en-US" sz="2000" dirty="0" smtClean="0">
              <a:latin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rPr>
              <a:t>The list experiment detect significant presence of support for right-wing and left-wing extremism, however, not for any religious extremism whether in the Muslim or non-Muslim sample</a:t>
            </a:r>
          </a:p>
          <a:p>
            <a:pPr marL="285750" indent="-285750">
              <a:buFont typeface="Arial" panose="020B0604020202020204" pitchFamily="34" charset="0"/>
              <a:buChar char="•"/>
            </a:pPr>
            <a:endParaRPr lang="en-US" sz="2000" dirty="0">
              <a:latin typeface="Times New Roman" panose="02020603050405020304" pitchFamily="18" charset="0"/>
            </a:endParaRPr>
          </a:p>
          <a:p>
            <a:pPr marL="285750" indent="-285750">
              <a:buFont typeface="Arial" panose="020B0604020202020204" pitchFamily="34" charset="0"/>
              <a:buChar char="•"/>
            </a:pPr>
            <a:r>
              <a:rPr lang="en-US" sz="2000" dirty="0" smtClean="0">
                <a:latin typeface="Times New Roman" panose="02020603050405020304" pitchFamily="18" charset="0"/>
              </a:rPr>
              <a:t>The endorsement experiment fails to detect any support for right-wing, left-wing or religious extremism in the sample</a:t>
            </a:r>
          </a:p>
        </p:txBody>
      </p:sp>
      <p:sp>
        <p:nvSpPr>
          <p:cNvPr id="20" name="Rectangle 3"/>
          <p:cNvSpPr>
            <a:spLocks noChangeArrowheads="1"/>
          </p:cNvSpPr>
          <p:nvPr/>
        </p:nvSpPr>
        <p:spPr bwMode="auto">
          <a:xfrm>
            <a:off x="2084324" y="2619899"/>
            <a:ext cx="1005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99" y="142751"/>
            <a:ext cx="7770429" cy="1186025"/>
          </a:xfrm>
          <a:prstGeom prst="rect">
            <a:avLst/>
          </a:prstGeom>
        </p:spPr>
      </p:pic>
    </p:spTree>
    <p:extLst>
      <p:ext uri="{BB962C8B-B14F-4D97-AF65-F5344CB8AC3E}">
        <p14:creationId xmlns:p14="http://schemas.microsoft.com/office/powerpoint/2010/main" val="3195665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293118" cy="186943"/>
          </a:xfrm>
          <a:prstGeom prst="rect">
            <a:avLst/>
          </a:prstGeom>
        </p:spPr>
        <p:txBody>
          <a:bodyPr wrap="square" lIns="0" tIns="0" rIns="0" bIns="0" rtlCol="0">
            <a:noAutofit/>
          </a:bodyPr>
          <a:lstStyle/>
          <a:p>
            <a:pPr marL="12700">
              <a:lnSpc>
                <a:spcPts val="1465"/>
              </a:lnSpc>
              <a:spcBef>
                <a:spcPts val="73"/>
              </a:spcBef>
            </a:pPr>
            <a:r>
              <a:rPr lang="en-US" sz="1300" dirty="0" smtClean="0">
                <a:solidFill>
                  <a:srgbClr val="3D3D3A"/>
                </a:solidFill>
                <a:latin typeface="Times New Roman"/>
                <a:cs typeface="Times New Roman"/>
              </a:rPr>
              <a:t>13</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04799" y="1676400"/>
            <a:ext cx="8673007"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Next Steps</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326136" y="2851666"/>
            <a:ext cx="9448800"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Carrying out a survey in three countries, namely, the Netherlands, the United Kingdom and Germany</a:t>
            </a:r>
          </a:p>
          <a:p>
            <a:endParaRPr lang="en-US" sz="20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 These shall include a sample of Muslims (n=500) in each country and a sample of non-Muslims (n=1500)</a:t>
            </a:r>
          </a:p>
          <a:p>
            <a:pPr marL="285750" indent="-285750">
              <a:buFont typeface="Arial" panose="020B0604020202020204" pitchFamily="34" charset="0"/>
              <a:buChar char="•"/>
            </a:pPr>
            <a:endParaRPr lang="en-US" sz="20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The second round shall include measures of extremism as well some its political and social consequences </a:t>
            </a:r>
          </a:p>
          <a:p>
            <a:endParaRPr lang="en-US" b="1" dirty="0"/>
          </a:p>
        </p:txBody>
      </p:sp>
      <p:pic>
        <p:nvPicPr>
          <p:cNvPr id="15" name="Grafik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spTree>
    <p:extLst>
      <p:ext uri="{BB962C8B-B14F-4D97-AF65-F5344CB8AC3E}">
        <p14:creationId xmlns:p14="http://schemas.microsoft.com/office/powerpoint/2010/main" val="2599596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2</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4657" y="1424463"/>
            <a:ext cx="8673007"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Summary</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381000" y="2328290"/>
            <a:ext cx="9448800" cy="4031873"/>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Verdana" panose="020B0604030504040204" pitchFamily="34" charset="0"/>
                <a:ea typeface="Verdana" panose="020B0604030504040204" pitchFamily="34" charset="0"/>
              </a:rPr>
              <a:t>P</a:t>
            </a:r>
            <a:r>
              <a:rPr lang="en-US" sz="2200" dirty="0" smtClean="0">
                <a:latin typeface="Verdana" panose="020B0604030504040204" pitchFamily="34" charset="0"/>
                <a:ea typeface="Verdana" panose="020B0604030504040204" pitchFamily="34" charset="0"/>
              </a:rPr>
              <a:t>art of a larger project on measuring political and religious extremism explicitly and implicitly</a:t>
            </a:r>
          </a:p>
          <a:p>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smtClean="0">
                <a:latin typeface="Verdana" panose="020B0604030504040204" pitchFamily="34" charset="0"/>
                <a:ea typeface="Verdana" panose="020B0604030504040204" pitchFamily="34" charset="0"/>
              </a:rPr>
              <a:t>Current presentation based on data collected in Germany (n=1800), including a sample of Muslims (n=500)</a:t>
            </a:r>
          </a:p>
          <a:p>
            <a:pPr marL="285750" indent="-285750">
              <a:buFont typeface="Arial" panose="020B0604020202020204" pitchFamily="34" charset="0"/>
              <a:buChar char="•"/>
            </a:pPr>
            <a:endParaRPr lang="en-US" sz="2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200" dirty="0" smtClean="0">
                <a:latin typeface="Verdana" panose="020B0604030504040204" pitchFamily="34" charset="0"/>
                <a:ea typeface="Verdana" panose="020B0604030504040204" pitchFamily="34" charset="0"/>
              </a:rPr>
              <a:t>Extremism is measured through:</a:t>
            </a:r>
          </a:p>
          <a:p>
            <a:pPr marL="742950" lvl="1" indent="-285750">
              <a:buFont typeface="Arial" panose="020B0604020202020204" pitchFamily="34" charset="0"/>
              <a:buChar char="•"/>
            </a:pPr>
            <a:r>
              <a:rPr lang="en-US" sz="2000" dirty="0">
                <a:latin typeface="Verdana" panose="020B0604030504040204" pitchFamily="34" charset="0"/>
                <a:ea typeface="Verdana" panose="020B0604030504040204" pitchFamily="34" charset="0"/>
              </a:rPr>
              <a:t>Explicit </a:t>
            </a:r>
            <a:r>
              <a:rPr lang="en-US" sz="2000" dirty="0" smtClean="0">
                <a:latin typeface="Verdana" panose="020B0604030504040204" pitchFamily="34" charset="0"/>
                <a:ea typeface="Verdana" panose="020B0604030504040204" pitchFamily="34" charset="0"/>
              </a:rPr>
              <a:t>Scales</a:t>
            </a:r>
          </a:p>
          <a:p>
            <a:pPr marL="742950" lvl="1"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List Experiments</a:t>
            </a:r>
          </a:p>
          <a:p>
            <a:pPr marL="742950" lvl="1"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Endorsement Experiments</a:t>
            </a:r>
          </a:p>
          <a:p>
            <a:pPr marL="742950" lvl="1"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Implicit Association Test</a:t>
            </a:r>
          </a:p>
          <a:p>
            <a:endParaRPr lang="en-US" b="1"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3</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677897" y="1371151"/>
            <a:ext cx="8673007" cy="1569660"/>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Why Do We </a:t>
            </a:r>
            <a:r>
              <a:rPr lang="en-US" sz="3200" dirty="0">
                <a:latin typeface="Verdana" panose="020B0604030504040204" pitchFamily="34" charset="0"/>
                <a:ea typeface="Verdana" panose="020B0604030504040204" pitchFamily="34" charset="0"/>
              </a:rPr>
              <a:t>N</a:t>
            </a:r>
            <a:r>
              <a:rPr lang="en-US" sz="3200" dirty="0" smtClean="0">
                <a:latin typeface="Verdana" panose="020B0604030504040204" pitchFamily="34" charset="0"/>
                <a:ea typeface="Verdana" panose="020B0604030504040204" pitchFamily="34" charset="0"/>
              </a:rPr>
              <a:t>eed </a:t>
            </a:r>
            <a:r>
              <a:rPr lang="en-US" sz="3200" dirty="0">
                <a:latin typeface="Verdana" panose="020B0604030504040204" pitchFamily="34" charset="0"/>
                <a:ea typeface="Verdana" panose="020B0604030504040204" pitchFamily="34" charset="0"/>
              </a:rPr>
              <a:t>N</a:t>
            </a:r>
            <a:r>
              <a:rPr lang="en-US" sz="3200" dirty="0" smtClean="0">
                <a:latin typeface="Verdana" panose="020B0604030504040204" pitchFamily="34" charset="0"/>
                <a:ea typeface="Verdana" panose="020B0604030504040204" pitchFamily="34" charset="0"/>
              </a:rPr>
              <a:t>ew </a:t>
            </a:r>
            <a:r>
              <a:rPr lang="en-US" sz="3200" dirty="0">
                <a:latin typeface="Verdana" panose="020B0604030504040204" pitchFamily="34" charset="0"/>
                <a:ea typeface="Verdana" panose="020B0604030504040204" pitchFamily="34" charset="0"/>
              </a:rPr>
              <a:t>M</a:t>
            </a:r>
            <a:r>
              <a:rPr lang="en-US" sz="3200" dirty="0" smtClean="0">
                <a:latin typeface="Verdana" panose="020B0604030504040204" pitchFamily="34" charset="0"/>
                <a:ea typeface="Verdana" panose="020B0604030504040204" pitchFamily="34" charset="0"/>
              </a:rPr>
              <a:t>ethods of Measuring </a:t>
            </a:r>
            <a:r>
              <a:rPr lang="en-US" sz="3200" dirty="0">
                <a:latin typeface="Verdana" panose="020B0604030504040204" pitchFamily="34" charset="0"/>
                <a:ea typeface="Verdana" panose="020B0604030504040204" pitchFamily="34" charset="0"/>
              </a:rPr>
              <a:t>E</a:t>
            </a:r>
            <a:r>
              <a:rPr lang="en-US" sz="3200" dirty="0" smtClean="0">
                <a:latin typeface="Verdana" panose="020B0604030504040204" pitchFamily="34" charset="0"/>
                <a:ea typeface="Verdana" panose="020B0604030504040204" pitchFamily="34" charset="0"/>
              </a:rPr>
              <a:t>xtremism?</a:t>
            </a:r>
          </a:p>
          <a:p>
            <a:endParaRPr lang="en-US" sz="3200" dirty="0">
              <a:latin typeface="+mj-lt"/>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602997" y="2488161"/>
            <a:ext cx="9448800" cy="2277547"/>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Previous research has measured extremism mainly through vote-choice, left-right scale, religious fundamentalism and support for violence, which may have huge social desirability issues</a:t>
            </a:r>
          </a:p>
          <a:p>
            <a:endParaRPr lang="en-US" sz="20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Extremism may have manifest as well latent characteristics</a:t>
            </a:r>
          </a:p>
          <a:p>
            <a:pPr marL="285750" indent="-285750">
              <a:buFont typeface="Arial" panose="020B0604020202020204" pitchFamily="34" charset="0"/>
              <a:buChar char="•"/>
            </a:pPr>
            <a:endParaRPr lang="en-US" sz="2400" dirty="0">
              <a:latin typeface="Impact" panose="020B0806030902050204" pitchFamily="34" charset="0"/>
            </a:endParaRPr>
          </a:p>
          <a:p>
            <a:endParaRPr lang="en-US" b="1" dirty="0"/>
          </a:p>
        </p:txBody>
      </p:sp>
      <p:pic>
        <p:nvPicPr>
          <p:cNvPr id="15" name="Grafik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pic>
        <p:nvPicPr>
          <p:cNvPr id="6" name="Grafik 5"/>
          <p:cNvPicPr>
            <a:picLocks noChangeAspect="1"/>
          </p:cNvPicPr>
          <p:nvPr/>
        </p:nvPicPr>
        <p:blipFill>
          <a:blip r:embed="rId3"/>
          <a:stretch>
            <a:fillRect/>
          </a:stretch>
        </p:blipFill>
        <p:spPr>
          <a:xfrm>
            <a:off x="1038403" y="4274275"/>
            <a:ext cx="8102286" cy="2943176"/>
          </a:xfrm>
          <a:prstGeom prst="rect">
            <a:avLst/>
          </a:prstGeom>
        </p:spPr>
      </p:pic>
      <p:sp>
        <p:nvSpPr>
          <p:cNvPr id="7" name="Textfeld 6"/>
          <p:cNvSpPr txBox="1"/>
          <p:nvPr/>
        </p:nvSpPr>
        <p:spPr>
          <a:xfrm>
            <a:off x="1038403" y="7344412"/>
            <a:ext cx="7939404" cy="276999"/>
          </a:xfrm>
          <a:prstGeom prst="rect">
            <a:avLst/>
          </a:prstGeom>
          <a:noFill/>
        </p:spPr>
        <p:txBody>
          <a:bodyPr wrap="square" rtlCol="0">
            <a:spAutoFit/>
          </a:bodyPr>
          <a:lstStyle/>
          <a:p>
            <a:r>
              <a:rPr lang="en-US" sz="1200" dirty="0" err="1" smtClean="0"/>
              <a:t>Jungkunz</a:t>
            </a:r>
            <a:r>
              <a:rPr lang="en-US" sz="1200" dirty="0" smtClean="0"/>
              <a:t> (forthcoming) based on </a:t>
            </a:r>
            <a:r>
              <a:rPr lang="en-US" sz="1200" dirty="0" err="1" smtClean="0"/>
              <a:t>Borstel</a:t>
            </a:r>
            <a:r>
              <a:rPr lang="en-US" sz="1200" dirty="0" smtClean="0"/>
              <a:t> and </a:t>
            </a:r>
            <a:r>
              <a:rPr lang="en-US" sz="1200" dirty="0" err="1" smtClean="0"/>
              <a:t>Hetmeyer</a:t>
            </a:r>
            <a:r>
              <a:rPr lang="en-US" sz="1200" dirty="0" smtClean="0"/>
              <a:t> (2012)</a:t>
            </a:r>
            <a:endParaRPr lang="en-US" sz="1200" dirty="0"/>
          </a:p>
        </p:txBody>
      </p:sp>
    </p:spTree>
    <p:extLst>
      <p:ext uri="{BB962C8B-B14F-4D97-AF65-F5344CB8AC3E}">
        <p14:creationId xmlns:p14="http://schemas.microsoft.com/office/powerpoint/2010/main" val="1734399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4</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1000" y="1403062"/>
            <a:ext cx="9220200"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Sample Demographics</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21336" y="2777966"/>
            <a:ext cx="10058400"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sp>
        <p:nvSpPr>
          <p:cNvPr id="9" name="Textfeld 8"/>
          <p:cNvSpPr txBox="1"/>
          <p:nvPr/>
        </p:nvSpPr>
        <p:spPr>
          <a:xfrm>
            <a:off x="335674" y="2589087"/>
            <a:ext cx="9520402" cy="1015663"/>
          </a:xfrm>
          <a:prstGeom prst="rect">
            <a:avLst/>
          </a:prstGeom>
          <a:noFill/>
        </p:spPr>
        <p:txBody>
          <a:bodyPr wrap="square" rtlCol="0">
            <a:spAutoFit/>
          </a:bodyPr>
          <a:lstStyle/>
          <a:p>
            <a:pPr lvl="1"/>
            <a:endParaRPr lang="en-US" sz="2000" b="1" dirty="0" smtClean="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p:txBody>
      </p:sp>
      <p:sp>
        <p:nvSpPr>
          <p:cNvPr id="8" name="Rechteck 7"/>
          <p:cNvSpPr/>
          <p:nvPr/>
        </p:nvSpPr>
        <p:spPr>
          <a:xfrm>
            <a:off x="860934" y="6603678"/>
            <a:ext cx="8469882" cy="276999"/>
          </a:xfrm>
          <a:prstGeom prst="rect">
            <a:avLst/>
          </a:prstGeom>
        </p:spPr>
        <p:txBody>
          <a:bodyPr wrap="square">
            <a:spAutoFit/>
          </a:bodyPr>
          <a:lstStyle/>
          <a:p>
            <a:r>
              <a:rPr lang="en-US" sz="1200" dirty="0" smtClean="0">
                <a:latin typeface="Times New Roman" panose="02020603050405020304" pitchFamily="18" charset="0"/>
                <a:ea typeface="Times New Roman" panose="02020603050405020304" pitchFamily="18" charset="0"/>
              </a:rPr>
              <a:t>Absolute numbers </a:t>
            </a:r>
            <a:r>
              <a:rPr lang="en-US" sz="1200" dirty="0">
                <a:latin typeface="Times New Roman" panose="02020603050405020304" pitchFamily="18" charset="0"/>
                <a:ea typeface="Times New Roman" panose="02020603050405020304" pitchFamily="18" charset="0"/>
              </a:rPr>
              <a:t>in parentheses. * = significant at the 0.05 level ** = significant at the 0.01 level *** = significant at the 0.001 level.</a:t>
            </a:r>
            <a:endParaRPr lang="en-US" sz="1200" dirty="0"/>
          </a:p>
        </p:txBody>
      </p:sp>
      <p:graphicFrame>
        <p:nvGraphicFramePr>
          <p:cNvPr id="10" name="Tabelle 9"/>
          <p:cNvGraphicFramePr>
            <a:graphicFrameLocks noGrp="1"/>
          </p:cNvGraphicFramePr>
          <p:nvPr>
            <p:extLst>
              <p:ext uri="{D42A27DB-BD31-4B8C-83A1-F6EECF244321}">
                <p14:modId xmlns:p14="http://schemas.microsoft.com/office/powerpoint/2010/main" val="1837947402"/>
              </p:ext>
            </p:extLst>
          </p:nvPr>
        </p:nvGraphicFramePr>
        <p:xfrm>
          <a:off x="839342" y="2433827"/>
          <a:ext cx="8167368" cy="3913632"/>
        </p:xfrm>
        <a:graphic>
          <a:graphicData uri="http://schemas.openxmlformats.org/drawingml/2006/table">
            <a:tbl>
              <a:tblPr firstRow="1" firstCol="1" bandRow="1"/>
              <a:tblGrid>
                <a:gridCol w="3116564">
                  <a:extLst>
                    <a:ext uri="{9D8B030D-6E8A-4147-A177-3AD203B41FA5}">
                      <a16:colId xmlns:a16="http://schemas.microsoft.com/office/drawing/2014/main" val="4256069893"/>
                    </a:ext>
                  </a:extLst>
                </a:gridCol>
                <a:gridCol w="1719901">
                  <a:extLst>
                    <a:ext uri="{9D8B030D-6E8A-4147-A177-3AD203B41FA5}">
                      <a16:colId xmlns:a16="http://schemas.microsoft.com/office/drawing/2014/main" val="391922761"/>
                    </a:ext>
                  </a:extLst>
                </a:gridCol>
                <a:gridCol w="1588531">
                  <a:extLst>
                    <a:ext uri="{9D8B030D-6E8A-4147-A177-3AD203B41FA5}">
                      <a16:colId xmlns:a16="http://schemas.microsoft.com/office/drawing/2014/main" val="1068900028"/>
                    </a:ext>
                  </a:extLst>
                </a:gridCol>
                <a:gridCol w="1742372">
                  <a:extLst>
                    <a:ext uri="{9D8B030D-6E8A-4147-A177-3AD203B41FA5}">
                      <a16:colId xmlns:a16="http://schemas.microsoft.com/office/drawing/2014/main" val="2326041288"/>
                    </a:ext>
                  </a:extLst>
                </a:gridCol>
              </a:tblGrid>
              <a:tr h="175260">
                <a:tc>
                  <a:txBody>
                    <a:bodyPr/>
                    <a:lstStyle/>
                    <a:p>
                      <a:pPr marL="0" marR="0">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Variables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Mean (Non-Muslims)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Mean (Muslims)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Mean(Overall)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488978"/>
                  </a:ext>
                </a:extLst>
              </a:tr>
              <a:tr h="175260">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(1287)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(501)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43</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(1788)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955681413"/>
                  </a:ext>
                </a:extLst>
              </a:tr>
              <a:tr h="175260">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Female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0.46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(1293)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0.51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(504)</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0.48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(1797)</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190316926"/>
                  </a:ext>
                </a:extLst>
              </a:tr>
              <a:tr h="175260">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Religiosity(Self-perception)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1.52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(1247)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(479)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1.72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(1726)</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356338227"/>
                  </a:ext>
                </a:extLst>
              </a:tr>
              <a:tr h="175260">
                <a:tc>
                  <a:txBody>
                    <a:bodyPr/>
                    <a:lstStyle/>
                    <a:p>
                      <a:pPr marL="0" marR="0">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Left-Right Scale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5.41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(1179)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4.79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(426)</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5.24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(1605)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727834461"/>
                  </a:ext>
                </a:extLst>
              </a:tr>
              <a:tr h="175260">
                <a:tc>
                  <a:txBody>
                    <a:bodyPr/>
                    <a:lstStyle/>
                    <a:p>
                      <a:pPr marL="0" marR="0">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Income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5.59</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(1180)</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5.18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(458)</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5.47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(1638)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793131699"/>
                  </a:ext>
                </a:extLst>
              </a:tr>
            </a:tbl>
          </a:graphicData>
        </a:graphic>
      </p:graphicFrame>
    </p:spTree>
    <p:extLst>
      <p:ext uri="{BB962C8B-B14F-4D97-AF65-F5344CB8AC3E}">
        <p14:creationId xmlns:p14="http://schemas.microsoft.com/office/powerpoint/2010/main" val="528274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5</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1000" y="1403062"/>
            <a:ext cx="9220200"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Explicit Scales </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21336" y="2777966"/>
            <a:ext cx="10058400"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sp>
        <p:nvSpPr>
          <p:cNvPr id="9" name="Textfeld 8"/>
          <p:cNvSpPr txBox="1"/>
          <p:nvPr/>
        </p:nvSpPr>
        <p:spPr>
          <a:xfrm>
            <a:off x="309398" y="2240868"/>
            <a:ext cx="952040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Explicit scales are used to measure right-wing extremism (RWE 48 items), left-wing extremism (LWE 49 items) and religious extremism (RE 25 items)</a:t>
            </a:r>
          </a:p>
          <a:p>
            <a:pPr marL="285750" indent="-285750">
              <a:buFont typeface="Arial" panose="020B0604020202020204" pitchFamily="34" charset="0"/>
              <a:buChar char="•"/>
            </a:pPr>
            <a:endParaRPr lang="en-US" sz="20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Examples</a:t>
            </a:r>
          </a:p>
          <a:p>
            <a:endParaRPr lang="en-US" sz="2000" dirty="0" smtClean="0">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RWE: </a:t>
            </a:r>
            <a:r>
              <a:rPr lang="de-DE" sz="2000" dirty="0" smtClean="0">
                <a:latin typeface="Verdana" panose="020B0604030504040204" pitchFamily="34" charset="0"/>
                <a:ea typeface="Verdana" panose="020B0604030504040204" pitchFamily="34" charset="0"/>
              </a:rPr>
              <a:t>Was </a:t>
            </a:r>
            <a:r>
              <a:rPr lang="de-DE" sz="2000" dirty="0">
                <a:latin typeface="Verdana" panose="020B0604030504040204" pitchFamily="34" charset="0"/>
                <a:ea typeface="Verdana" panose="020B0604030504040204" pitchFamily="34" charset="0"/>
              </a:rPr>
              <a:t>Deutschland jetzt braucht, ist eine einzige starke Partei, die die Volksgemeinschaft insgesamt </a:t>
            </a:r>
            <a:r>
              <a:rPr lang="de-DE" sz="2000" dirty="0" smtClean="0">
                <a:latin typeface="Verdana" panose="020B0604030504040204" pitchFamily="34" charset="0"/>
                <a:ea typeface="Verdana" panose="020B0604030504040204" pitchFamily="34" charset="0"/>
              </a:rPr>
              <a:t>verkörpert</a:t>
            </a:r>
            <a:endParaRPr lang="de-DE" sz="2000" dirty="0">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r>
              <a:rPr lang="en-US" sz="2000" dirty="0" smtClean="0">
                <a:latin typeface="Verdana" panose="020B0604030504040204" pitchFamily="34" charset="0"/>
                <a:ea typeface="Verdana" panose="020B0604030504040204" pitchFamily="34" charset="0"/>
              </a:rPr>
              <a:t>LWE: </a:t>
            </a:r>
            <a:r>
              <a:rPr lang="de-DE" sz="2000" dirty="0">
                <a:latin typeface="Verdana" panose="020B0604030504040204" pitchFamily="34" charset="0"/>
                <a:ea typeface="Verdana" panose="020B0604030504040204" pitchFamily="34" charset="0"/>
              </a:rPr>
              <a:t>Die wichtigsten Wirtschaftsunternehmen müssen verstaatlicht </a:t>
            </a:r>
            <a:r>
              <a:rPr lang="de-DE" sz="2000" dirty="0" smtClean="0">
                <a:latin typeface="Verdana" panose="020B0604030504040204" pitchFamily="34" charset="0"/>
                <a:ea typeface="Verdana" panose="020B0604030504040204" pitchFamily="34" charset="0"/>
              </a:rPr>
              <a:t>werden</a:t>
            </a:r>
          </a:p>
          <a:p>
            <a:pPr marL="742950" lvl="1" indent="-285750">
              <a:buFont typeface="Arial" panose="020B0604020202020204" pitchFamily="34" charset="0"/>
              <a:buChar char="•"/>
            </a:pPr>
            <a:r>
              <a:rPr lang="de-DE" sz="2000" dirty="0" smtClean="0">
                <a:latin typeface="Verdana" panose="020B0604030504040204" pitchFamily="34" charset="0"/>
                <a:ea typeface="Verdana" panose="020B0604030504040204" pitchFamily="34" charset="0"/>
              </a:rPr>
              <a:t>RE</a:t>
            </a:r>
            <a:r>
              <a:rPr lang="de-DE" sz="2000" dirty="0">
                <a:latin typeface="Verdana" panose="020B0604030504040204" pitchFamily="34" charset="0"/>
                <a:ea typeface="Verdana" panose="020B0604030504040204" pitchFamily="34" charset="0"/>
              </a:rPr>
              <a:t>: Gott hat der Menschheit eine vollständige, unfehlbare Anleitung zum Glück und zur Erlösung gegeben, die vollständig befolgt werden muss </a:t>
            </a:r>
            <a:endParaRPr lang="en-US" sz="2000" dirty="0" smtClean="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p:txBody>
      </p:sp>
    </p:spTree>
    <p:extLst>
      <p:ext uri="{BB962C8B-B14F-4D97-AF65-F5344CB8AC3E}">
        <p14:creationId xmlns:p14="http://schemas.microsoft.com/office/powerpoint/2010/main" val="343801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6</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1000" y="1403062"/>
            <a:ext cx="9220200" cy="1077218"/>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Explicit Scales: Comparing Muslims with Non-Muslims</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21336" y="2777966"/>
            <a:ext cx="10058400"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sp>
        <p:nvSpPr>
          <p:cNvPr id="9" name="Textfeld 8"/>
          <p:cNvSpPr txBox="1"/>
          <p:nvPr/>
        </p:nvSpPr>
        <p:spPr>
          <a:xfrm>
            <a:off x="335674" y="2589087"/>
            <a:ext cx="9520402" cy="1015663"/>
          </a:xfrm>
          <a:prstGeom prst="rect">
            <a:avLst/>
          </a:prstGeom>
          <a:noFill/>
        </p:spPr>
        <p:txBody>
          <a:bodyPr wrap="square" rtlCol="0">
            <a:spAutoFit/>
          </a:bodyPr>
          <a:lstStyle/>
          <a:p>
            <a:pPr lvl="1"/>
            <a:endParaRPr lang="en-US" sz="2000" b="1" dirty="0" smtClean="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p:txBody>
      </p:sp>
      <p:graphicFrame>
        <p:nvGraphicFramePr>
          <p:cNvPr id="7" name="Tabelle 6"/>
          <p:cNvGraphicFramePr>
            <a:graphicFrameLocks noGrp="1"/>
          </p:cNvGraphicFramePr>
          <p:nvPr>
            <p:extLst>
              <p:ext uri="{D42A27DB-BD31-4B8C-83A1-F6EECF244321}">
                <p14:modId xmlns:p14="http://schemas.microsoft.com/office/powerpoint/2010/main" val="1063876312"/>
              </p:ext>
            </p:extLst>
          </p:nvPr>
        </p:nvGraphicFramePr>
        <p:xfrm>
          <a:off x="1066800" y="3036331"/>
          <a:ext cx="7911006" cy="2609088"/>
        </p:xfrm>
        <a:graphic>
          <a:graphicData uri="http://schemas.openxmlformats.org/drawingml/2006/table">
            <a:tbl>
              <a:tblPr firstRow="1" firstCol="1" bandRow="1"/>
              <a:tblGrid>
                <a:gridCol w="3018730">
                  <a:extLst>
                    <a:ext uri="{9D8B030D-6E8A-4147-A177-3AD203B41FA5}">
                      <a16:colId xmlns:a16="http://schemas.microsoft.com/office/drawing/2014/main" val="3472749706"/>
                    </a:ext>
                  </a:extLst>
                </a:gridCol>
                <a:gridCol w="1665855">
                  <a:extLst>
                    <a:ext uri="{9D8B030D-6E8A-4147-A177-3AD203B41FA5}">
                      <a16:colId xmlns:a16="http://schemas.microsoft.com/office/drawing/2014/main" val="901936940"/>
                    </a:ext>
                  </a:extLst>
                </a:gridCol>
                <a:gridCol w="1538932">
                  <a:extLst>
                    <a:ext uri="{9D8B030D-6E8A-4147-A177-3AD203B41FA5}">
                      <a16:colId xmlns:a16="http://schemas.microsoft.com/office/drawing/2014/main" val="3241327725"/>
                    </a:ext>
                  </a:extLst>
                </a:gridCol>
                <a:gridCol w="1687489">
                  <a:extLst>
                    <a:ext uri="{9D8B030D-6E8A-4147-A177-3AD203B41FA5}">
                      <a16:colId xmlns:a16="http://schemas.microsoft.com/office/drawing/2014/main" val="1753946131"/>
                    </a:ext>
                  </a:extLst>
                </a:gridCol>
              </a:tblGrid>
              <a:tr h="522271">
                <a:tc>
                  <a:txBody>
                    <a:bodyPr/>
                    <a:lstStyle/>
                    <a:p>
                      <a:pPr marL="0" marR="0">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Variables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Mean </a:t>
                      </a:r>
                      <a:r>
                        <a:rPr lang="en-US" sz="2000" b="1" dirty="0" smtClean="0">
                          <a:effectLst/>
                          <a:latin typeface="Times New Roman" panose="02020603050405020304" pitchFamily="18" charset="0"/>
                          <a:ea typeface="Times New Roman" panose="02020603050405020304" pitchFamily="18" charset="0"/>
                          <a:cs typeface="Arial" panose="020B0604020202020204" pitchFamily="34" charset="0"/>
                        </a:rPr>
                        <a:t>(Muslims</a:t>
                      </a: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Mean </a:t>
                      </a:r>
                      <a:r>
                        <a:rPr lang="en-US" sz="2000" b="1" dirty="0" smtClean="0">
                          <a:effectLst/>
                          <a:latin typeface="Times New Roman" panose="02020603050405020304" pitchFamily="18" charset="0"/>
                          <a:ea typeface="Times New Roman" panose="02020603050405020304" pitchFamily="18" charset="0"/>
                          <a:cs typeface="Arial" panose="020B0604020202020204" pitchFamily="34" charset="0"/>
                        </a:rPr>
                        <a:t>(Non-Muslims)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Difference in Means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528290"/>
                  </a:ext>
                </a:extLst>
              </a:tr>
              <a:tr h="522271">
                <a:tc>
                  <a:txBody>
                    <a:bodyPr/>
                    <a:lstStyle/>
                    <a:p>
                      <a:pPr marL="0" marR="0">
                        <a:lnSpc>
                          <a:spcPct val="107000"/>
                        </a:lnSpc>
                        <a:spcBef>
                          <a:spcPts val="0"/>
                        </a:spcBef>
                        <a:spcAft>
                          <a:spcPts val="0"/>
                        </a:spcAft>
                      </a:pPr>
                      <a:r>
                        <a:rPr lang="en-US" sz="2000" smtClean="0">
                          <a:effectLst/>
                          <a:latin typeface="Times New Roman" panose="02020603050405020304" pitchFamily="18" charset="0"/>
                          <a:ea typeface="Calibri" panose="020F0502020204030204" pitchFamily="34" charset="0"/>
                          <a:cs typeface="Arial" panose="020B0604020202020204" pitchFamily="34" charset="0"/>
                        </a:rPr>
                        <a:t>Right</a:t>
                      </a: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-Wing Extremism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2.63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(494)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2.44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1254)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0.18***</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85661341"/>
                  </a:ext>
                </a:extLst>
              </a:tr>
              <a:tr h="522271">
                <a:tc>
                  <a:txBody>
                    <a:bodyPr/>
                    <a:lstStyle/>
                    <a:p>
                      <a:pPr marL="0" marR="0">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Left</a:t>
                      </a:r>
                      <a:r>
                        <a:rPr lang="en-US" sz="2000" baseline="0" dirty="0" smtClean="0">
                          <a:effectLst/>
                          <a:latin typeface="Times New Roman" panose="02020603050405020304" pitchFamily="18" charset="0"/>
                          <a:ea typeface="Calibri" panose="020F0502020204030204" pitchFamily="34" charset="0"/>
                          <a:cs typeface="Arial" panose="020B0604020202020204" pitchFamily="34" charset="0"/>
                        </a:rPr>
                        <a:t>-Wing Extremism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3.32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(497)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2.90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(1255)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0.42***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933818443"/>
                  </a:ext>
                </a:extLst>
              </a:tr>
              <a:tr h="522271">
                <a:tc>
                  <a:txBody>
                    <a:bodyPr/>
                    <a:lstStyle/>
                    <a:p>
                      <a:pPr marL="0" marR="0">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Religious</a:t>
                      </a:r>
                      <a:r>
                        <a:rPr lang="en-US" sz="2000" baseline="0" dirty="0" smtClean="0">
                          <a:effectLst/>
                          <a:latin typeface="Times New Roman" panose="02020603050405020304" pitchFamily="18" charset="0"/>
                          <a:ea typeface="Calibri" panose="020F0502020204030204" pitchFamily="34" charset="0"/>
                          <a:cs typeface="Arial" panose="020B0604020202020204" pitchFamily="34" charset="0"/>
                        </a:rPr>
                        <a:t> Extremism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3.16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(503)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2.33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(1256)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0.82***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855322232"/>
                  </a:ext>
                </a:extLst>
              </a:tr>
            </a:tbl>
          </a:graphicData>
        </a:graphic>
      </p:graphicFrame>
      <p:sp>
        <p:nvSpPr>
          <p:cNvPr id="8" name="Rechteck 7"/>
          <p:cNvSpPr/>
          <p:nvPr/>
        </p:nvSpPr>
        <p:spPr>
          <a:xfrm>
            <a:off x="838200" y="5986295"/>
            <a:ext cx="8469882" cy="276999"/>
          </a:xfrm>
          <a:prstGeom prst="rect">
            <a:avLst/>
          </a:prstGeom>
        </p:spPr>
        <p:txBody>
          <a:bodyPr wrap="square">
            <a:spAutoFit/>
          </a:bodyPr>
          <a:lstStyle/>
          <a:p>
            <a:r>
              <a:rPr lang="en-US" sz="1200" dirty="0" smtClean="0">
                <a:latin typeface="Times New Roman" panose="02020603050405020304" pitchFamily="18" charset="0"/>
                <a:ea typeface="Times New Roman" panose="02020603050405020304" pitchFamily="18" charset="0"/>
              </a:rPr>
              <a:t>Absolute numbers </a:t>
            </a:r>
            <a:r>
              <a:rPr lang="en-US" sz="1200" dirty="0">
                <a:latin typeface="Times New Roman" panose="02020603050405020304" pitchFamily="18" charset="0"/>
                <a:ea typeface="Times New Roman" panose="02020603050405020304" pitchFamily="18" charset="0"/>
              </a:rPr>
              <a:t>in parentheses. * = significant at the 0.05 level ** = significant at the 0.01 level *** = significant at the 0.001 level.</a:t>
            </a:r>
            <a:endParaRPr lang="en-US" sz="1200" dirty="0"/>
          </a:p>
        </p:txBody>
      </p:sp>
    </p:spTree>
    <p:extLst>
      <p:ext uri="{BB962C8B-B14F-4D97-AF65-F5344CB8AC3E}">
        <p14:creationId xmlns:p14="http://schemas.microsoft.com/office/powerpoint/2010/main" val="1331302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7</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1000" y="1403062"/>
            <a:ext cx="9220200"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List Experiment: Example RWE </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21336" y="2777966"/>
            <a:ext cx="10058400"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sp>
        <p:nvSpPr>
          <p:cNvPr id="9" name="Textfeld 8"/>
          <p:cNvSpPr txBox="1"/>
          <p:nvPr/>
        </p:nvSpPr>
        <p:spPr>
          <a:xfrm>
            <a:off x="309398" y="2240868"/>
            <a:ext cx="9520402" cy="1938992"/>
          </a:xfrm>
          <a:prstGeom prst="rect">
            <a:avLst/>
          </a:prstGeom>
          <a:noFill/>
        </p:spPr>
        <p:txBody>
          <a:bodyPr wrap="square" rtlCol="0">
            <a:spAutoFit/>
          </a:bodyPr>
          <a:lstStyle/>
          <a:p>
            <a:pPr marL="285750" indent="-285750">
              <a:buFont typeface="Arial" panose="020B0604020202020204" pitchFamily="34" charset="0"/>
              <a:buChar char="•"/>
            </a:pPr>
            <a:r>
              <a:rPr lang="de-DE" sz="2000" dirty="0" smtClean="0">
                <a:latin typeface="Verdana" panose="020B0604030504040204" pitchFamily="34" charset="0"/>
                <a:ea typeface="Verdana" panose="020B0604030504040204" pitchFamily="34" charset="0"/>
              </a:rPr>
              <a:t>Unten </a:t>
            </a:r>
            <a:r>
              <a:rPr lang="de-DE" sz="2000" dirty="0">
                <a:latin typeface="Verdana" panose="020B0604030504040204" pitchFamily="34" charset="0"/>
                <a:ea typeface="Verdana" panose="020B0604030504040204" pitchFamily="34" charset="0"/>
              </a:rPr>
              <a:t>sehen Sie eine Liste mit verschiedenen Gruppen und einigen Interessen, für die sie kämpfen. Wir möchten, dass Sie uns mitteilen, wie viele dieser Gruppen Sie im Großen und Ganzen unterstützen. Bitte sagen Sie uns nicht, mit welchen Sie generell einverstanden sind. Sagen Sie uns nur, wie viele Gruppen Sie im Großen und Ganzen unterstützen</a:t>
            </a:r>
            <a:r>
              <a:rPr lang="de-DE" sz="2000" dirty="0" smtClean="0">
                <a:latin typeface="Verdana" panose="020B0604030504040204" pitchFamily="34" charset="0"/>
                <a:ea typeface="Verdana" panose="020B0604030504040204" pitchFamily="34" charset="0"/>
              </a:rPr>
              <a:t>. </a:t>
            </a:r>
            <a:endParaRPr lang="en-US" sz="2000" dirty="0">
              <a:latin typeface="Verdana" panose="020B0604030504040204" pitchFamily="34" charset="0"/>
              <a:ea typeface="Verdana" panose="020B0604030504040204" pitchFamily="34" charset="0"/>
            </a:endParaRPr>
          </a:p>
        </p:txBody>
      </p:sp>
      <p:graphicFrame>
        <p:nvGraphicFramePr>
          <p:cNvPr id="6" name="Tabelle 5"/>
          <p:cNvGraphicFramePr>
            <a:graphicFrameLocks noGrp="1"/>
          </p:cNvGraphicFramePr>
          <p:nvPr>
            <p:extLst>
              <p:ext uri="{D42A27DB-BD31-4B8C-83A1-F6EECF244321}">
                <p14:modId xmlns:p14="http://schemas.microsoft.com/office/powerpoint/2010/main" val="2721286478"/>
              </p:ext>
            </p:extLst>
          </p:nvPr>
        </p:nvGraphicFramePr>
        <p:xfrm>
          <a:off x="1234027" y="4363559"/>
          <a:ext cx="8145780" cy="3241040"/>
        </p:xfrm>
        <a:graphic>
          <a:graphicData uri="http://schemas.openxmlformats.org/drawingml/2006/table">
            <a:tbl>
              <a:tblPr firstRow="1" bandRow="1"/>
              <a:tblGrid>
                <a:gridCol w="3931920">
                  <a:extLst>
                    <a:ext uri="{9D8B030D-6E8A-4147-A177-3AD203B41FA5}">
                      <a16:colId xmlns:a16="http://schemas.microsoft.com/office/drawing/2014/main" val="759963545"/>
                    </a:ext>
                  </a:extLst>
                </a:gridCol>
                <a:gridCol w="208280">
                  <a:extLst>
                    <a:ext uri="{9D8B030D-6E8A-4147-A177-3AD203B41FA5}">
                      <a16:colId xmlns:a16="http://schemas.microsoft.com/office/drawing/2014/main" val="2008025892"/>
                    </a:ext>
                  </a:extLst>
                </a:gridCol>
                <a:gridCol w="4005580">
                  <a:extLst>
                    <a:ext uri="{9D8B030D-6E8A-4147-A177-3AD203B41FA5}">
                      <a16:colId xmlns:a16="http://schemas.microsoft.com/office/drawing/2014/main" val="3326506280"/>
                    </a:ext>
                  </a:extLst>
                </a:gridCol>
              </a:tblGrid>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de-DE" sz="1400" b="1" dirty="0">
                          <a:solidFill>
                            <a:schemeClr val="tx1"/>
                          </a:solidFill>
                          <a:latin typeface="Verdana" panose="020B0604030504040204" pitchFamily="34" charset="0"/>
                          <a:ea typeface="Verdana" panose="020B0604030504040204" pitchFamily="34" charset="0"/>
                        </a:rPr>
                        <a:t>Kontrollgruppe</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de-DE" sz="1400" b="1"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400" b="1" kern="1200" dirty="0">
                          <a:solidFill>
                            <a:schemeClr val="tx1"/>
                          </a:solidFill>
                          <a:effectLst/>
                          <a:latin typeface="Verdana" panose="020B0604030504040204" pitchFamily="34" charset="0"/>
                          <a:ea typeface="Verdana" panose="020B0604030504040204" pitchFamily="34" charset="0"/>
                          <a:cs typeface="+mn-cs"/>
                        </a:rPr>
                        <a:t>Experimentalgruppe</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87506518"/>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r>
                        <a:rPr lang="de-DE" sz="1400" kern="1200" dirty="0">
                          <a:solidFill>
                            <a:schemeClr val="tx1"/>
                          </a:solidFill>
                          <a:effectLst/>
                          <a:latin typeface="Verdana" panose="020B0604030504040204" pitchFamily="34" charset="0"/>
                          <a:ea typeface="Verdana" panose="020B0604030504040204" pitchFamily="34" charset="0"/>
                        </a:rPr>
                        <a:t>Internationale Unternehmen, die die Unternehmenssteuern senken wollen </a:t>
                      </a: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r>
                        <a:rPr lang="de-DE" sz="1400" kern="1200" dirty="0">
                          <a:solidFill>
                            <a:schemeClr val="tx1"/>
                          </a:solidFill>
                          <a:effectLst/>
                          <a:latin typeface="Verdana" panose="020B0604030504040204" pitchFamily="34" charset="0"/>
                          <a:ea typeface="Verdana" panose="020B0604030504040204" pitchFamily="34" charset="0"/>
                        </a:rPr>
                        <a:t>Internationale Unternehmen, die die Unternehmenssteuern senken wollen </a:t>
                      </a: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972148407"/>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r>
                        <a:rPr lang="de-DE" sz="1400" kern="1200" dirty="0">
                          <a:solidFill>
                            <a:schemeClr val="tx1"/>
                          </a:solidFill>
                          <a:effectLst/>
                          <a:latin typeface="Verdana" panose="020B0604030504040204" pitchFamily="34" charset="0"/>
                          <a:ea typeface="Verdana" panose="020B0604030504040204" pitchFamily="34" charset="0"/>
                          <a:cs typeface="+mn-cs"/>
                        </a:rPr>
                        <a:t>Grundschullehrer, die höhere Gehälter wollen </a:t>
                      </a: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r>
                        <a:rPr lang="de-DE" sz="1400" kern="1200" dirty="0">
                          <a:solidFill>
                            <a:schemeClr val="tx1"/>
                          </a:solidFill>
                          <a:effectLst/>
                          <a:latin typeface="Verdana" panose="020B0604030504040204" pitchFamily="34" charset="0"/>
                          <a:ea typeface="Verdana" panose="020B0604030504040204" pitchFamily="34" charset="0"/>
                          <a:cs typeface="+mn-cs"/>
                        </a:rPr>
                        <a:t>Grundschullehrer, die höhere Gehälter wollen </a:t>
                      </a: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77552617"/>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r>
                        <a:rPr lang="de-DE" sz="1400" kern="1200" dirty="0">
                          <a:solidFill>
                            <a:schemeClr val="tx1"/>
                          </a:solidFill>
                          <a:effectLst/>
                          <a:latin typeface="Verdana" panose="020B0604030504040204" pitchFamily="34" charset="0"/>
                          <a:ea typeface="Verdana" panose="020B0604030504040204" pitchFamily="34" charset="0"/>
                          <a:cs typeface="+mn-cs"/>
                        </a:rPr>
                        <a:t>Einwanderer, die mehr kulturelle Rechte wollen </a:t>
                      </a: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r>
                        <a:rPr lang="de-DE" sz="1400" kern="1200" dirty="0">
                          <a:solidFill>
                            <a:schemeClr val="tx1"/>
                          </a:solidFill>
                          <a:effectLst/>
                          <a:latin typeface="Verdana" panose="020B0604030504040204" pitchFamily="34" charset="0"/>
                          <a:ea typeface="Verdana" panose="020B0604030504040204" pitchFamily="34" charset="0"/>
                          <a:cs typeface="+mn-cs"/>
                        </a:rPr>
                        <a:t>Einwanderer, die mehr kulturelle Rechte wollen </a:t>
                      </a: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502842413"/>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r>
                        <a:rPr lang="de-DE" sz="1400" kern="1200" dirty="0">
                          <a:solidFill>
                            <a:srgbClr val="FF0000"/>
                          </a:solidFill>
                          <a:effectLst/>
                          <a:latin typeface="Verdana" panose="020B0604030504040204" pitchFamily="34" charset="0"/>
                          <a:ea typeface="Verdana" panose="020B0604030504040204" pitchFamily="34" charset="0"/>
                          <a:cs typeface="+mn-cs"/>
                        </a:rPr>
                        <a:t>Rechtsaußen Parteien, die es vorziehen, einen starken Führer zu haben, der das Parlament umgehen kann</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7792076"/>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de-DE" sz="1400" dirty="0">
                          <a:solidFill>
                            <a:schemeClr val="tx1"/>
                          </a:solidFill>
                          <a:latin typeface="Verdana" panose="020B0604030504040204" pitchFamily="34" charset="0"/>
                          <a:ea typeface="Verdana" panose="020B0604030504040204" pitchFamily="34" charset="0"/>
                        </a:rPr>
                        <a:t>Antwort: 0, 1, 2, 3</a:t>
                      </a: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400" dirty="0">
                          <a:solidFill>
                            <a:schemeClr val="tx1"/>
                          </a:solidFill>
                          <a:latin typeface="Verdana" panose="020B0604030504040204" pitchFamily="34" charset="0"/>
                          <a:ea typeface="Verdana" panose="020B0604030504040204" pitchFamily="34" charset="0"/>
                        </a:rPr>
                        <a:t>Antwort: 0, 1, 2, 3, </a:t>
                      </a:r>
                      <a:r>
                        <a:rPr lang="de-DE" sz="1400" dirty="0">
                          <a:solidFill>
                            <a:srgbClr val="FF0000"/>
                          </a:solidFill>
                          <a:latin typeface="Verdana" panose="020B0604030504040204" pitchFamily="34" charset="0"/>
                          <a:ea typeface="Verdana" panose="020B0604030504040204" pitchFamily="34" charset="0"/>
                        </a:rPr>
                        <a:t>4</a:t>
                      </a:r>
                      <a:endParaRPr lang="de-DE" sz="1400" kern="1200" dirty="0">
                        <a:solidFill>
                          <a:srgbClr val="FF0000"/>
                        </a:solidFill>
                        <a:effectLst/>
                        <a:latin typeface="Verdana" panose="020B0604030504040204" pitchFamily="34" charset="0"/>
                        <a:ea typeface="Verdana" panose="020B0604030504040204" pitchFamily="34" charset="0"/>
                        <a:cs typeface="+mn-cs"/>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187250506"/>
                  </a:ext>
                </a:extLst>
              </a:tr>
            </a:tbl>
          </a:graphicData>
        </a:graphic>
      </p:graphicFrame>
    </p:spTree>
    <p:extLst>
      <p:ext uri="{BB962C8B-B14F-4D97-AF65-F5344CB8AC3E}">
        <p14:creationId xmlns:p14="http://schemas.microsoft.com/office/powerpoint/2010/main" val="905481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8</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1000" y="1473542"/>
            <a:ext cx="9220200"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List Experiment: Results </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21336" y="2777966"/>
            <a:ext cx="10058400" cy="1200329"/>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graphicFrame>
        <p:nvGraphicFramePr>
          <p:cNvPr id="7" name="Tabelle 6"/>
          <p:cNvGraphicFramePr>
            <a:graphicFrameLocks noGrp="1"/>
          </p:cNvGraphicFramePr>
          <p:nvPr>
            <p:extLst>
              <p:ext uri="{D42A27DB-BD31-4B8C-83A1-F6EECF244321}">
                <p14:modId xmlns:p14="http://schemas.microsoft.com/office/powerpoint/2010/main" val="1668948872"/>
              </p:ext>
            </p:extLst>
          </p:nvPr>
        </p:nvGraphicFramePr>
        <p:xfrm>
          <a:off x="765658" y="2500403"/>
          <a:ext cx="7911006" cy="3783631"/>
        </p:xfrm>
        <a:graphic>
          <a:graphicData uri="http://schemas.openxmlformats.org/drawingml/2006/table">
            <a:tbl>
              <a:tblPr firstRow="1" firstCol="1" bandRow="1"/>
              <a:tblGrid>
                <a:gridCol w="3018730">
                  <a:extLst>
                    <a:ext uri="{9D8B030D-6E8A-4147-A177-3AD203B41FA5}">
                      <a16:colId xmlns:a16="http://schemas.microsoft.com/office/drawing/2014/main" val="2083775747"/>
                    </a:ext>
                  </a:extLst>
                </a:gridCol>
                <a:gridCol w="1665855">
                  <a:extLst>
                    <a:ext uri="{9D8B030D-6E8A-4147-A177-3AD203B41FA5}">
                      <a16:colId xmlns:a16="http://schemas.microsoft.com/office/drawing/2014/main" val="3407101438"/>
                    </a:ext>
                  </a:extLst>
                </a:gridCol>
                <a:gridCol w="1538932">
                  <a:extLst>
                    <a:ext uri="{9D8B030D-6E8A-4147-A177-3AD203B41FA5}">
                      <a16:colId xmlns:a16="http://schemas.microsoft.com/office/drawing/2014/main" val="2467676397"/>
                    </a:ext>
                  </a:extLst>
                </a:gridCol>
                <a:gridCol w="1687489">
                  <a:extLst>
                    <a:ext uri="{9D8B030D-6E8A-4147-A177-3AD203B41FA5}">
                      <a16:colId xmlns:a16="http://schemas.microsoft.com/office/drawing/2014/main" val="1076505967"/>
                    </a:ext>
                  </a:extLst>
                </a:gridCol>
              </a:tblGrid>
              <a:tr h="522271">
                <a:tc>
                  <a:txBody>
                    <a:bodyPr/>
                    <a:lstStyle/>
                    <a:p>
                      <a:pPr marL="0" marR="0">
                        <a:lnSpc>
                          <a:spcPct val="107000"/>
                        </a:lnSpc>
                        <a:spcBef>
                          <a:spcPts val="0"/>
                        </a:spcBef>
                        <a:spcAft>
                          <a:spcPts val="0"/>
                        </a:spcAft>
                      </a:pPr>
                      <a:r>
                        <a:rPr lang="en-US" sz="2000" b="1" smtClean="0">
                          <a:effectLst/>
                          <a:latin typeface="Times New Roman" panose="02020603050405020304" pitchFamily="18" charset="0"/>
                          <a:ea typeface="Times New Roman" panose="02020603050405020304" pitchFamily="18" charset="0"/>
                          <a:cs typeface="Arial" panose="020B0604020202020204" pitchFamily="34" charset="0"/>
                        </a:rPr>
                        <a:t>Variables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smtClean="0">
                          <a:effectLst/>
                          <a:latin typeface="Times New Roman" panose="02020603050405020304" pitchFamily="18" charset="0"/>
                          <a:ea typeface="Calibri" panose="020F0502020204030204" pitchFamily="34" charset="0"/>
                          <a:cs typeface="Arial" panose="020B0604020202020204" pitchFamily="34" charset="0"/>
                        </a:rPr>
                        <a:t>Control</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smtClean="0">
                          <a:effectLst/>
                          <a:latin typeface="Times New Roman" panose="02020603050405020304" pitchFamily="18" charset="0"/>
                          <a:ea typeface="Calibri" panose="020F0502020204030204" pitchFamily="34" charset="0"/>
                          <a:cs typeface="Arial" panose="020B0604020202020204" pitchFamily="34" charset="0"/>
                        </a:rPr>
                        <a:t>Treatment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ea typeface="Times New Roman" panose="02020603050405020304" pitchFamily="18" charset="0"/>
                          <a:cs typeface="Arial" panose="020B0604020202020204" pitchFamily="34" charset="0"/>
                        </a:rPr>
                        <a:t>Difference in Means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432619"/>
                  </a:ext>
                </a:extLst>
              </a:tr>
              <a:tr h="522271">
                <a:tc>
                  <a:txBody>
                    <a:bodyPr/>
                    <a:lstStyle/>
                    <a:p>
                      <a:pPr marL="0" marR="0">
                        <a:lnSpc>
                          <a:spcPct val="107000"/>
                        </a:lnSpc>
                        <a:spcBef>
                          <a:spcPts val="0"/>
                        </a:spcBef>
                        <a:spcAft>
                          <a:spcPts val="0"/>
                        </a:spcAft>
                      </a:pPr>
                      <a:r>
                        <a:rPr lang="en-US" sz="2000" smtClean="0">
                          <a:effectLst/>
                          <a:latin typeface="Times New Roman" panose="02020603050405020304" pitchFamily="18" charset="0"/>
                          <a:ea typeface="Calibri" panose="020F0502020204030204" pitchFamily="34" charset="0"/>
                          <a:cs typeface="Arial" panose="020B0604020202020204" pitchFamily="34" charset="0"/>
                        </a:rPr>
                        <a:t>Right</a:t>
                      </a: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-Wing Extremism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2.02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(578)</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2.14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(587)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0.12***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14895844"/>
                  </a:ext>
                </a:extLst>
              </a:tr>
              <a:tr h="522271">
                <a:tc>
                  <a:txBody>
                    <a:bodyPr/>
                    <a:lstStyle/>
                    <a:p>
                      <a:pPr marL="0" marR="0">
                        <a:lnSpc>
                          <a:spcPct val="107000"/>
                        </a:lnSpc>
                        <a:spcBef>
                          <a:spcPts val="0"/>
                        </a:spcBef>
                        <a:spcAft>
                          <a:spcPts val="0"/>
                        </a:spcAft>
                      </a:pPr>
                      <a:r>
                        <a:rPr lang="en-US" sz="2000" smtClean="0">
                          <a:effectLst/>
                          <a:latin typeface="Times New Roman" panose="02020603050405020304" pitchFamily="18" charset="0"/>
                          <a:ea typeface="Calibri" panose="020F0502020204030204" pitchFamily="34" charset="0"/>
                          <a:cs typeface="Arial" panose="020B0604020202020204" pitchFamily="34" charset="0"/>
                        </a:rPr>
                        <a:t>Left</a:t>
                      </a: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-Wing Extremism</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Arial" panose="020B0604020202020204" pitchFamily="34" charset="0"/>
                        </a:rPr>
                        <a:t>2.02</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(578)</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2.20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(580)</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0.18***</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576402345"/>
                  </a:ext>
                </a:extLst>
              </a:tr>
              <a:tr h="522271">
                <a:tc>
                  <a:txBody>
                    <a:bodyPr/>
                    <a:lstStyle/>
                    <a:p>
                      <a:pPr marL="0" marR="0">
                        <a:lnSpc>
                          <a:spcPct val="107000"/>
                        </a:lnSpc>
                        <a:spcBef>
                          <a:spcPts val="0"/>
                        </a:spcBef>
                        <a:spcAft>
                          <a:spcPts val="0"/>
                        </a:spcAft>
                      </a:pPr>
                      <a:r>
                        <a:rPr lang="en-US" sz="2000" smtClean="0">
                          <a:effectLst/>
                          <a:latin typeface="Times New Roman" panose="02020603050405020304" pitchFamily="18" charset="0"/>
                          <a:ea typeface="Calibri" panose="020F0502020204030204" pitchFamily="34" charset="0"/>
                          <a:cs typeface="Arial" panose="020B0604020202020204" pitchFamily="34" charset="0"/>
                        </a:rPr>
                        <a:t>Religious</a:t>
                      </a: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 Extremism</a:t>
                      </a:r>
                    </a:p>
                    <a:p>
                      <a:pPr marL="0" marR="0">
                        <a:lnSpc>
                          <a:spcPct val="107000"/>
                        </a:lnSpc>
                        <a:spcBef>
                          <a:spcPts val="0"/>
                        </a:spcBef>
                        <a:spcAft>
                          <a:spcPts val="0"/>
                        </a:spcAft>
                      </a:pP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(Non-Muslim Sample)</a:t>
                      </a:r>
                    </a:p>
                    <a:p>
                      <a:pPr marL="0" marR="0">
                        <a:lnSpc>
                          <a:spcPct val="107000"/>
                        </a:lnSpc>
                        <a:spcBef>
                          <a:spcPts val="0"/>
                        </a:spcBef>
                        <a:spcAft>
                          <a:spcPts val="0"/>
                        </a:spcAft>
                      </a:pP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Religious Extremism</a:t>
                      </a:r>
                    </a:p>
                    <a:p>
                      <a:pPr marL="0" marR="0">
                        <a:lnSpc>
                          <a:spcPct val="107000"/>
                        </a:lnSpc>
                        <a:spcBef>
                          <a:spcPts val="0"/>
                        </a:spcBef>
                        <a:spcAft>
                          <a:spcPts val="0"/>
                        </a:spcAft>
                      </a:pPr>
                      <a:r>
                        <a:rPr lang="en-US" sz="2000" baseline="0" smtClean="0">
                          <a:effectLst/>
                          <a:latin typeface="Times New Roman" panose="02020603050405020304" pitchFamily="18" charset="0"/>
                          <a:ea typeface="Calibri" panose="020F0502020204030204" pitchFamily="34" charset="0"/>
                          <a:cs typeface="Arial" panose="020B0604020202020204" pitchFamily="34" charset="0"/>
                        </a:rPr>
                        <a:t>(Muslim Sample)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2.24</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(429)</a:t>
                      </a: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2.61</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(149)</a:t>
                      </a:r>
                      <a:endPar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2.26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(436)</a:t>
                      </a: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2.68</a:t>
                      </a:r>
                    </a:p>
                    <a:p>
                      <a:pPr marL="0" marR="0" algn="ctr">
                        <a:lnSpc>
                          <a:spcPct val="107000"/>
                        </a:lnSpc>
                        <a:spcBef>
                          <a:spcPts val="0"/>
                        </a:spcBef>
                        <a:spcAft>
                          <a:spcPts val="0"/>
                        </a:spcAft>
                      </a:pPr>
                      <a:r>
                        <a:rPr lang="en-US" sz="20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Arial" panose="020B0604020202020204" pitchFamily="34" charset="0"/>
                        </a:rPr>
                        <a:t>0.02</a:t>
                      </a:r>
                    </a:p>
                    <a:p>
                      <a:pPr marL="0" marR="0" algn="ctr">
                        <a:lnSpc>
                          <a:spcPct val="107000"/>
                        </a:lnSpc>
                        <a:spcBef>
                          <a:spcPts val="0"/>
                        </a:spcBef>
                        <a:spcAft>
                          <a:spcPts val="0"/>
                        </a:spcAft>
                      </a:pPr>
                      <a:endParaRPr lang="en-US" sz="2000" dirty="0" smtClean="0">
                        <a:effectLst/>
                        <a:latin typeface="Times New Roman" panose="02020603050405020304" pitchFamily="18"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0.07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981457116"/>
                  </a:ext>
                </a:extLst>
              </a:tr>
              <a:tr h="522271">
                <a:tc>
                  <a:txBody>
                    <a:bodyPr/>
                    <a:lstStyle/>
                    <a:p>
                      <a:pPr marL="0" marR="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tc>
                  <a:txBody>
                    <a:bodyPr/>
                    <a:lstStyle/>
                    <a:p>
                      <a:pPr marL="0" marR="0" algn="ctr">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3211197125"/>
                  </a:ext>
                </a:extLst>
              </a:tr>
            </a:tbl>
          </a:graphicData>
        </a:graphic>
      </p:graphicFrame>
      <p:sp>
        <p:nvSpPr>
          <p:cNvPr id="6" name="Rechteck 5"/>
          <p:cNvSpPr/>
          <p:nvPr/>
        </p:nvSpPr>
        <p:spPr>
          <a:xfrm>
            <a:off x="602997" y="6312044"/>
            <a:ext cx="8545575" cy="276999"/>
          </a:xfrm>
          <a:prstGeom prst="rect">
            <a:avLst/>
          </a:prstGeom>
        </p:spPr>
        <p:txBody>
          <a:bodyPr wrap="square">
            <a:spAutoFit/>
          </a:bodyPr>
          <a:lstStyle/>
          <a:p>
            <a:pPr lvl="0"/>
            <a:r>
              <a:rPr lang="en-US" sz="1200" dirty="0">
                <a:solidFill>
                  <a:prstClr val="black"/>
                </a:solidFill>
                <a:latin typeface="Times New Roman" panose="02020603050405020304" pitchFamily="18" charset="0"/>
                <a:ea typeface="Times New Roman" panose="02020603050405020304" pitchFamily="18" charset="0"/>
              </a:rPr>
              <a:t>Absolute numbers in parentheses. * = significant at the 0.05 level ** = significant at the 0.01 level *** = significant at the 0.001 level.</a:t>
            </a:r>
            <a:endParaRPr lang="en-US" sz="1200" dirty="0">
              <a:solidFill>
                <a:prstClr val="black"/>
              </a:solidFill>
            </a:endParaRPr>
          </a:p>
        </p:txBody>
      </p:sp>
    </p:spTree>
    <p:extLst>
      <p:ext uri="{BB962C8B-B14F-4D97-AF65-F5344CB8AC3E}">
        <p14:creationId xmlns:p14="http://schemas.microsoft.com/office/powerpoint/2010/main" val="2066785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9148572" y="115822"/>
            <a:ext cx="0" cy="841250"/>
          </a:xfrm>
          <a:custGeom>
            <a:avLst/>
            <a:gdLst/>
            <a:ahLst/>
            <a:cxnLst/>
            <a:rect l="l" t="t" r="r" b="b"/>
            <a:pathLst>
              <a:path h="841250">
                <a:moveTo>
                  <a:pt x="0" y="0"/>
                </a:moveTo>
                <a:lnTo>
                  <a:pt x="0" y="841250"/>
                </a:lnTo>
              </a:path>
            </a:pathLst>
          </a:custGeom>
          <a:ln w="22607">
            <a:solidFill>
              <a:srgbClr val="FFFFFF"/>
            </a:solidFill>
          </a:ln>
        </p:spPr>
        <p:txBody>
          <a:bodyPr wrap="square" lIns="0" tIns="0" rIns="0" bIns="0" rtlCol="0">
            <a:noAutofit/>
          </a:bodyPr>
          <a:lstStyle/>
          <a:p>
            <a:endParaRPr/>
          </a:p>
        </p:txBody>
      </p:sp>
      <p:sp>
        <p:nvSpPr>
          <p:cNvPr id="5" name="object 5"/>
          <p:cNvSpPr txBox="1"/>
          <p:nvPr/>
        </p:nvSpPr>
        <p:spPr>
          <a:xfrm>
            <a:off x="6964172" y="751975"/>
            <a:ext cx="2013635"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4" name="object 4"/>
          <p:cNvSpPr txBox="1"/>
          <p:nvPr/>
        </p:nvSpPr>
        <p:spPr>
          <a:xfrm>
            <a:off x="9308082" y="758072"/>
            <a:ext cx="143451" cy="193040"/>
          </a:xfrm>
          <a:prstGeom prst="rect">
            <a:avLst/>
          </a:prstGeom>
        </p:spPr>
        <p:txBody>
          <a:bodyPr wrap="square" lIns="0" tIns="0" rIns="0" bIns="0" rtlCol="0">
            <a:noAutofit/>
          </a:bodyPr>
          <a:lstStyle/>
          <a:p>
            <a:pPr marL="12700">
              <a:lnSpc>
                <a:spcPts val="1465"/>
              </a:lnSpc>
              <a:spcBef>
                <a:spcPts val="73"/>
              </a:spcBef>
            </a:pPr>
            <a:r>
              <a:rPr lang="en-US" sz="1300" dirty="0">
                <a:solidFill>
                  <a:srgbClr val="3D3D3A"/>
                </a:solidFill>
                <a:latin typeface="Times New Roman"/>
                <a:cs typeface="Times New Roman"/>
              </a:rPr>
              <a:t>9</a:t>
            </a:r>
            <a:endParaRPr sz="1300" dirty="0">
              <a:latin typeface="Times New Roman"/>
              <a:cs typeface="Times New Roman"/>
            </a:endParaRPr>
          </a:p>
        </p:txBody>
      </p:sp>
      <p:sp>
        <p:nvSpPr>
          <p:cNvPr id="3" name="object 3"/>
          <p:cNvSpPr txBox="1"/>
          <p:nvPr/>
        </p:nvSpPr>
        <p:spPr>
          <a:xfrm>
            <a:off x="602997" y="7131441"/>
            <a:ext cx="4118164" cy="193040"/>
          </a:xfrm>
          <a:prstGeom prst="rect">
            <a:avLst/>
          </a:prstGeom>
        </p:spPr>
        <p:txBody>
          <a:bodyPr wrap="square" lIns="0" tIns="0" rIns="0" bIns="0" rtlCol="0">
            <a:noAutofit/>
          </a:bodyPr>
          <a:lstStyle/>
          <a:p>
            <a:pPr marL="12700">
              <a:lnSpc>
                <a:spcPts val="1465"/>
              </a:lnSpc>
              <a:spcBef>
                <a:spcPts val="73"/>
              </a:spcBef>
            </a:pPr>
            <a:endParaRPr sz="1300" dirty="0">
              <a:latin typeface="Times New Roman"/>
              <a:cs typeface="Times New Roman"/>
            </a:endParaRPr>
          </a:p>
        </p:txBody>
      </p:sp>
      <p:sp>
        <p:nvSpPr>
          <p:cNvPr id="2" name="object 2"/>
          <p:cNvSpPr txBox="1"/>
          <p:nvPr/>
        </p:nvSpPr>
        <p:spPr>
          <a:xfrm>
            <a:off x="3368040" y="6662928"/>
            <a:ext cx="3364992" cy="79250"/>
          </a:xfrm>
          <a:prstGeom prst="rect">
            <a:avLst/>
          </a:prstGeom>
        </p:spPr>
        <p:txBody>
          <a:bodyPr wrap="square" lIns="0" tIns="0" rIns="0" bIns="0" rtlCol="0">
            <a:noAutofit/>
          </a:bodyPr>
          <a:lstStyle/>
          <a:p>
            <a:pPr marL="25400">
              <a:lnSpc>
                <a:spcPts val="600"/>
              </a:lnSpc>
              <a:spcBef>
                <a:spcPts val="24"/>
              </a:spcBef>
            </a:pPr>
            <a:endParaRPr sz="600"/>
          </a:p>
        </p:txBody>
      </p:sp>
      <p:sp>
        <p:nvSpPr>
          <p:cNvPr id="12" name="TextBox 11"/>
          <p:cNvSpPr txBox="1"/>
          <p:nvPr/>
        </p:nvSpPr>
        <p:spPr>
          <a:xfrm>
            <a:off x="381000" y="1403062"/>
            <a:ext cx="9220200" cy="584775"/>
          </a:xfrm>
          <a:prstGeom prst="rect">
            <a:avLst/>
          </a:prstGeom>
          <a:noFill/>
        </p:spPr>
        <p:txBody>
          <a:bodyPr wrap="square" rtlCol="0">
            <a:spAutoFit/>
          </a:bodyPr>
          <a:lstStyle/>
          <a:p>
            <a:pPr algn="ctr"/>
            <a:r>
              <a:rPr lang="en-US" sz="3200" dirty="0" smtClean="0">
                <a:latin typeface="Verdana" panose="020B0604030504040204" pitchFamily="34" charset="0"/>
                <a:ea typeface="Verdana" panose="020B0604030504040204" pitchFamily="34" charset="0"/>
              </a:rPr>
              <a:t>Endorsement Experiment: Example LWE </a:t>
            </a:r>
            <a:endParaRPr lang="en-US" sz="3200" dirty="0">
              <a:latin typeface="Verdana" panose="020B0604030504040204" pitchFamily="34" charset="0"/>
              <a:ea typeface="Verdana" panose="020B0604030504040204" pitchFamily="34" charset="0"/>
            </a:endParaRPr>
          </a:p>
        </p:txBody>
      </p:sp>
      <p:sp>
        <p:nvSpPr>
          <p:cNvPr id="13" name="TextBox 12"/>
          <p:cNvSpPr txBox="1"/>
          <p:nvPr/>
        </p:nvSpPr>
        <p:spPr>
          <a:xfrm>
            <a:off x="381000" y="2667000"/>
            <a:ext cx="9220200" cy="369332"/>
          </a:xfrm>
          <a:prstGeom prst="rect">
            <a:avLst/>
          </a:prstGeom>
          <a:noFill/>
        </p:spPr>
        <p:txBody>
          <a:bodyPr wrap="square" rtlCol="0">
            <a:spAutoFit/>
          </a:bodyPr>
          <a:lstStyle/>
          <a:p>
            <a:endParaRPr lang="en-US" dirty="0"/>
          </a:p>
        </p:txBody>
      </p:sp>
      <p:sp>
        <p:nvSpPr>
          <p:cNvPr id="14" name="TextBox 13"/>
          <p:cNvSpPr txBox="1"/>
          <p:nvPr/>
        </p:nvSpPr>
        <p:spPr>
          <a:xfrm>
            <a:off x="21336" y="2777966"/>
            <a:ext cx="10058400" cy="1200329"/>
          </a:xfrm>
          <a:prstGeom prst="rect">
            <a:avLst/>
          </a:prstGeom>
          <a:noFill/>
        </p:spPr>
        <p:txBody>
          <a:bodyPr wrap="square" rtlCol="0">
            <a:spAutoFit/>
          </a:bodyPr>
          <a:lstStyle/>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endParaRPr lang="en-US" dirty="0"/>
          </a:p>
        </p:txBody>
      </p:sp>
      <p:pic>
        <p:nvPicPr>
          <p:cNvPr id="15" name="Grafik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98" y="264714"/>
            <a:ext cx="7770429" cy="1186025"/>
          </a:xfrm>
          <a:prstGeom prst="rect">
            <a:avLst/>
          </a:prstGeom>
        </p:spPr>
      </p:pic>
      <p:graphicFrame>
        <p:nvGraphicFramePr>
          <p:cNvPr id="6" name="Tabelle 5"/>
          <p:cNvGraphicFramePr>
            <a:graphicFrameLocks noGrp="1"/>
          </p:cNvGraphicFramePr>
          <p:nvPr>
            <p:extLst>
              <p:ext uri="{D42A27DB-BD31-4B8C-83A1-F6EECF244321}">
                <p14:modId xmlns:p14="http://schemas.microsoft.com/office/powerpoint/2010/main" val="3354233251"/>
              </p:ext>
            </p:extLst>
          </p:nvPr>
        </p:nvGraphicFramePr>
        <p:xfrm>
          <a:off x="1234027" y="4363559"/>
          <a:ext cx="8145780" cy="2225040"/>
        </p:xfrm>
        <a:graphic>
          <a:graphicData uri="http://schemas.openxmlformats.org/drawingml/2006/table">
            <a:tbl>
              <a:tblPr firstRow="1" bandRow="1"/>
              <a:tblGrid>
                <a:gridCol w="3931920">
                  <a:extLst>
                    <a:ext uri="{9D8B030D-6E8A-4147-A177-3AD203B41FA5}">
                      <a16:colId xmlns:a16="http://schemas.microsoft.com/office/drawing/2014/main" val="759963545"/>
                    </a:ext>
                  </a:extLst>
                </a:gridCol>
                <a:gridCol w="208280">
                  <a:extLst>
                    <a:ext uri="{9D8B030D-6E8A-4147-A177-3AD203B41FA5}">
                      <a16:colId xmlns:a16="http://schemas.microsoft.com/office/drawing/2014/main" val="2008025892"/>
                    </a:ext>
                  </a:extLst>
                </a:gridCol>
                <a:gridCol w="4005580">
                  <a:extLst>
                    <a:ext uri="{9D8B030D-6E8A-4147-A177-3AD203B41FA5}">
                      <a16:colId xmlns:a16="http://schemas.microsoft.com/office/drawing/2014/main" val="3326506280"/>
                    </a:ext>
                  </a:extLst>
                </a:gridCol>
              </a:tblGrid>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de-DE" sz="1400" b="1"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de-DE" sz="1400" b="1"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sz="1400" b="1" kern="1200" dirty="0">
                        <a:solidFill>
                          <a:schemeClr val="tx1"/>
                        </a:solidFill>
                        <a:effectLst/>
                        <a:latin typeface="Verdana" panose="020B0604030504040204" pitchFamily="34" charset="0"/>
                        <a:ea typeface="Verdana" panose="020B0604030504040204" pitchFamily="34" charset="0"/>
                        <a:cs typeface="+mn-cs"/>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87506518"/>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972148407"/>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77552617"/>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502842413"/>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285750" indent="-285750">
                        <a:buFont typeface="Arial" panose="020B0604020202020204" pitchFamily="34" charset="0"/>
                        <a:buChar char="•"/>
                      </a:pPr>
                      <a:endParaRPr lang="de-DE" sz="1400" kern="1200" dirty="0">
                        <a:solidFill>
                          <a:srgbClr val="FF0000"/>
                        </a:solidFill>
                        <a:effectLst/>
                        <a:latin typeface="Verdana" panose="020B0604030504040204" pitchFamily="34" charset="0"/>
                        <a:ea typeface="Verdana" panose="020B0604030504040204" pitchFamily="34" charset="0"/>
                        <a:cs typeface="+mn-cs"/>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7792076"/>
                  </a:ext>
                </a:extLst>
              </a:tr>
              <a:tr h="37084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dirty="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endParaRPr lang="de-DE" sz="1400">
                        <a:solidFill>
                          <a:schemeClr val="tx1"/>
                        </a:solidFill>
                        <a:latin typeface="Verdana" panose="020B0604030504040204" pitchFamily="34" charset="0"/>
                        <a:ea typeface="Verdan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de-DE" sz="1400" kern="1200" dirty="0">
                        <a:solidFill>
                          <a:srgbClr val="FF0000"/>
                        </a:solidFill>
                        <a:effectLst/>
                        <a:latin typeface="Verdana" panose="020B0604030504040204" pitchFamily="34" charset="0"/>
                        <a:ea typeface="Verdana" panose="020B0604030504040204" pitchFamily="34" charset="0"/>
                        <a:cs typeface="+mn-cs"/>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187250506"/>
                  </a:ext>
                </a:extLst>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2659530864"/>
              </p:ext>
            </p:extLst>
          </p:nvPr>
        </p:nvGraphicFramePr>
        <p:xfrm>
          <a:off x="977646" y="2667867"/>
          <a:ext cx="8145780" cy="3723640"/>
        </p:xfrm>
        <a:graphic>
          <a:graphicData uri="http://schemas.openxmlformats.org/drawingml/2006/table">
            <a:tbl>
              <a:tblPr firstRow="1" bandRow="1">
                <a:tableStyleId>{2D5ABB26-0587-4C30-8999-92F81FD0307C}</a:tableStyleId>
              </a:tblPr>
              <a:tblGrid>
                <a:gridCol w="3931920">
                  <a:extLst>
                    <a:ext uri="{9D8B030D-6E8A-4147-A177-3AD203B41FA5}">
                      <a16:colId xmlns:a16="http://schemas.microsoft.com/office/drawing/2014/main" val="2725142009"/>
                    </a:ext>
                  </a:extLst>
                </a:gridCol>
                <a:gridCol w="208280">
                  <a:extLst>
                    <a:ext uri="{9D8B030D-6E8A-4147-A177-3AD203B41FA5}">
                      <a16:colId xmlns:a16="http://schemas.microsoft.com/office/drawing/2014/main" val="2386393391"/>
                    </a:ext>
                  </a:extLst>
                </a:gridCol>
                <a:gridCol w="4005580">
                  <a:extLst>
                    <a:ext uri="{9D8B030D-6E8A-4147-A177-3AD203B41FA5}">
                      <a16:colId xmlns:a16="http://schemas.microsoft.com/office/drawing/2014/main" val="2661262074"/>
                    </a:ext>
                  </a:extLst>
                </a:gridCol>
              </a:tblGrid>
              <a:tr h="370840">
                <a:tc>
                  <a:txBody>
                    <a:bodyPr/>
                    <a:lstStyle/>
                    <a:p>
                      <a:pPr algn="ctr"/>
                      <a:r>
                        <a:rPr lang="de-DE" sz="1600" b="1" dirty="0">
                          <a:solidFill>
                            <a:schemeClr val="tx1"/>
                          </a:solidFill>
                          <a:latin typeface="Verdana" panose="020B0604030504040204" pitchFamily="34" charset="0"/>
                          <a:ea typeface="Verdana" panose="020B0604030504040204" pitchFamily="34" charset="0"/>
                        </a:rPr>
                        <a:t>Kontrollgruppe</a:t>
                      </a:r>
                    </a:p>
                  </a:txBody>
                  <a:tcPr/>
                </a:tc>
                <a:tc>
                  <a:txBody>
                    <a:bodyPr/>
                    <a:lstStyle/>
                    <a:p>
                      <a:pPr algn="ctr"/>
                      <a:endParaRPr lang="de-DE" sz="1600" b="1" dirty="0">
                        <a:solidFill>
                          <a:schemeClr val="tx1"/>
                        </a:solidFill>
                        <a:latin typeface="Verdana" panose="020B0604030504040204" pitchFamily="34" charset="0"/>
                        <a:ea typeface="Verdana" panose="020B060403050404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de-DE" sz="1600" b="1" kern="1200" dirty="0">
                          <a:solidFill>
                            <a:schemeClr val="tx1"/>
                          </a:solidFill>
                          <a:effectLst/>
                          <a:latin typeface="Verdana" panose="020B0604030504040204" pitchFamily="34" charset="0"/>
                          <a:ea typeface="Verdana" panose="020B0604030504040204" pitchFamily="34" charset="0"/>
                          <a:cs typeface="+mn-cs"/>
                        </a:rPr>
                        <a:t>Experimentalgruppe</a:t>
                      </a:r>
                    </a:p>
                  </a:txBody>
                  <a:tcPr/>
                </a:tc>
                <a:extLst>
                  <a:ext uri="{0D108BD9-81ED-4DB2-BD59-A6C34878D82A}">
                    <a16:rowId xmlns:a16="http://schemas.microsoft.com/office/drawing/2014/main" val="807343856"/>
                  </a:ext>
                </a:extLst>
              </a:tr>
              <a:tr h="370840">
                <a:tc>
                  <a:txBody>
                    <a:bodyPr/>
                    <a:lstStyle/>
                    <a:p>
                      <a:pPr marL="285750" indent="-285750">
                        <a:buFont typeface="Arial" panose="020B0604020202020204" pitchFamily="34" charset="0"/>
                        <a:buChar char="•"/>
                      </a:pPr>
                      <a:r>
                        <a:rPr lang="de-DE" sz="1600" kern="1200" dirty="0">
                          <a:solidFill>
                            <a:schemeClr val="tx1"/>
                          </a:solidFill>
                          <a:effectLst/>
                          <a:latin typeface="Verdana" panose="020B0604030504040204" pitchFamily="34" charset="0"/>
                          <a:ea typeface="Verdana" panose="020B0604030504040204" pitchFamily="34" charset="0"/>
                        </a:rPr>
                        <a:t>Es gibt auch Parteien, welche das staatliche Kindergeld reduzieren möchten. Wie sehr sind Sie damit einverstanden, dass das staatliche Kindergeld gekürzt werden soll?</a:t>
                      </a:r>
                      <a:endParaRPr lang="de-DE" sz="1600" dirty="0">
                        <a:solidFill>
                          <a:schemeClr val="tx1"/>
                        </a:solidFill>
                        <a:latin typeface="Verdana" panose="020B0604030504040204" pitchFamily="34" charset="0"/>
                        <a:ea typeface="Verdana" panose="020B0604030504040204" pitchFamily="34" charset="0"/>
                      </a:endParaRPr>
                    </a:p>
                  </a:txBody>
                  <a:tcPr/>
                </a:tc>
                <a:tc>
                  <a:txBody>
                    <a:bodyPr/>
                    <a:lstStyle/>
                    <a:p>
                      <a:endParaRPr lang="de-DE" sz="1600" dirty="0">
                        <a:solidFill>
                          <a:schemeClr val="tx1"/>
                        </a:solidFill>
                        <a:latin typeface="Verdana" panose="020B0604030504040204" pitchFamily="34" charset="0"/>
                        <a:ea typeface="Verdana" panose="020B0604030504040204" pitchFamily="34" charset="0"/>
                      </a:endParaRPr>
                    </a:p>
                  </a:txBody>
                  <a:tcPr/>
                </a:tc>
                <a:tc>
                  <a:txBody>
                    <a:bodyPr/>
                    <a:lstStyle/>
                    <a:p>
                      <a:pPr marL="285750" indent="-285750">
                        <a:buFont typeface="Arial" panose="020B0604020202020204" pitchFamily="34" charset="0"/>
                        <a:buChar char="•"/>
                      </a:pPr>
                      <a:r>
                        <a:rPr lang="de-DE" sz="1600" kern="1200" dirty="0">
                          <a:solidFill>
                            <a:schemeClr val="tx1"/>
                          </a:solidFill>
                          <a:effectLst/>
                          <a:latin typeface="Verdana" panose="020B0604030504040204" pitchFamily="34" charset="0"/>
                          <a:ea typeface="Verdana" panose="020B0604030504040204" pitchFamily="34" charset="0"/>
                        </a:rPr>
                        <a:t>Es gibt auch Parteien, welche das staatliche Kindergeld reduzieren möchten. </a:t>
                      </a:r>
                      <a:r>
                        <a:rPr lang="de-DE" sz="1600" b="0" i="0" kern="1200" dirty="0">
                          <a:solidFill>
                            <a:srgbClr val="FF0000"/>
                          </a:solidFill>
                          <a:effectLst/>
                          <a:latin typeface="Verdana" panose="020B0604030504040204" pitchFamily="34" charset="0"/>
                          <a:ea typeface="Verdana" panose="020B0604030504040204" pitchFamily="34" charset="0"/>
                        </a:rPr>
                        <a:t>Darunter fallen auch </a:t>
                      </a:r>
                      <a:r>
                        <a:rPr lang="de-DE" sz="1600" b="0" i="0" kern="1200" dirty="0" err="1" smtClean="0">
                          <a:solidFill>
                            <a:srgbClr val="FF0000"/>
                          </a:solidFill>
                          <a:effectLst/>
                          <a:latin typeface="Verdana" panose="020B0604030504040204" pitchFamily="34" charset="0"/>
                          <a:ea typeface="Verdana" panose="020B0604030504040204" pitchFamily="34" charset="0"/>
                        </a:rPr>
                        <a:t>linksaußen</a:t>
                      </a:r>
                      <a:r>
                        <a:rPr lang="de-DE" sz="1600" b="0" i="0" kern="1200" dirty="0" smtClean="0">
                          <a:solidFill>
                            <a:srgbClr val="FF0000"/>
                          </a:solidFill>
                          <a:effectLst/>
                          <a:latin typeface="Verdana" panose="020B0604030504040204" pitchFamily="34" charset="0"/>
                          <a:ea typeface="Verdana" panose="020B0604030504040204" pitchFamily="34" charset="0"/>
                        </a:rPr>
                        <a:t> </a:t>
                      </a:r>
                      <a:r>
                        <a:rPr lang="de-DE" sz="1600" b="0" i="0" kern="1200" dirty="0">
                          <a:solidFill>
                            <a:srgbClr val="FF0000"/>
                          </a:solidFill>
                          <a:effectLst/>
                          <a:latin typeface="Verdana" panose="020B0604030504040204" pitchFamily="34" charset="0"/>
                          <a:ea typeface="Verdana" panose="020B0604030504040204" pitchFamily="34" charset="0"/>
                        </a:rPr>
                        <a:t>Parteien, die die demokratischen Institutionen ablehnen. </a:t>
                      </a:r>
                      <a:r>
                        <a:rPr lang="de-DE" sz="1600" kern="1200" dirty="0">
                          <a:solidFill>
                            <a:schemeClr val="tx1"/>
                          </a:solidFill>
                          <a:effectLst/>
                          <a:latin typeface="Verdana" panose="020B0604030504040204" pitchFamily="34" charset="0"/>
                          <a:ea typeface="Verdana" panose="020B0604030504040204" pitchFamily="34" charset="0"/>
                        </a:rPr>
                        <a:t>Wie sehr sind Sie damit einverstanden, dass das staatliche Kindergeld gekürzt werden soll?</a:t>
                      </a:r>
                      <a:endParaRPr lang="de-DE" sz="160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3714851"/>
                  </a:ext>
                </a:extLst>
              </a:tr>
              <a:tr h="370840">
                <a:tc>
                  <a:txBody>
                    <a:bodyPr/>
                    <a:lstStyle/>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überhaupt nicht zu  (1)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nicht zu  (2)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weder noch  (3)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zu  (4)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voll und ganz zu  (5) </a:t>
                      </a:r>
                    </a:p>
                  </a:txBody>
                  <a:tcPr/>
                </a:tc>
                <a:tc>
                  <a:txBody>
                    <a:bodyPr/>
                    <a:lstStyle/>
                    <a:p>
                      <a:endParaRPr lang="de-DE" sz="1600" dirty="0">
                        <a:solidFill>
                          <a:schemeClr val="tx1"/>
                        </a:solidFill>
                        <a:latin typeface="Verdana" panose="020B0604030504040204" pitchFamily="34" charset="0"/>
                        <a:ea typeface="Verdana" panose="020B0604030504040204" pitchFamily="34" charset="0"/>
                      </a:endParaRPr>
                    </a:p>
                  </a:txBody>
                  <a:tcPr/>
                </a:tc>
                <a:tc>
                  <a:txBody>
                    <a:bodyPr/>
                    <a:lstStyle/>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überhaupt nicht zu  (1)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nicht zu  (2)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weder noch  (3)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zu  (4) </a:t>
                      </a:r>
                    </a:p>
                    <a:p>
                      <a:pPr marL="285750" indent="-285750">
                        <a:buFont typeface="Arial" panose="020B0604020202020204" pitchFamily="34" charset="0"/>
                        <a:buChar char="•"/>
                      </a:pPr>
                      <a:r>
                        <a:rPr lang="de-DE" sz="1600" dirty="0">
                          <a:solidFill>
                            <a:schemeClr val="tx1"/>
                          </a:solidFill>
                          <a:latin typeface="Verdana" panose="020B0604030504040204" pitchFamily="34" charset="0"/>
                          <a:ea typeface="Verdana" panose="020B0604030504040204" pitchFamily="34" charset="0"/>
                        </a:rPr>
                        <a:t>stimme voll und ganz zu  (5) </a:t>
                      </a:r>
                    </a:p>
                  </a:txBody>
                  <a:tcPr/>
                </a:tc>
                <a:extLst>
                  <a:ext uri="{0D108BD9-81ED-4DB2-BD59-A6C34878D82A}">
                    <a16:rowId xmlns:a16="http://schemas.microsoft.com/office/drawing/2014/main" val="2978044369"/>
                  </a:ext>
                </a:extLst>
              </a:tr>
            </a:tbl>
          </a:graphicData>
        </a:graphic>
      </p:graphicFrame>
    </p:spTree>
    <p:extLst>
      <p:ext uri="{BB962C8B-B14F-4D97-AF65-F5344CB8AC3E}">
        <p14:creationId xmlns:p14="http://schemas.microsoft.com/office/powerpoint/2010/main" val="235205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1120</Words>
  <Application>Microsoft Office PowerPoint</Application>
  <PresentationFormat>Benutzerdefiniert</PresentationFormat>
  <Paragraphs>278</Paragraphs>
  <Slides>14</Slides>
  <Notes>9</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14</vt:i4>
      </vt:variant>
    </vt:vector>
  </HeadingPairs>
  <TitlesOfParts>
    <vt:vector size="23" baseType="lpstr">
      <vt:lpstr>Arial</vt:lpstr>
      <vt:lpstr>Arial Black</vt:lpstr>
      <vt:lpstr>Calibri</vt:lpstr>
      <vt:lpstr>Impact</vt:lpstr>
      <vt:lpstr>Tahoma</vt:lpstr>
      <vt:lpstr>Times New Roman</vt:lpstr>
      <vt:lpstr>Verdana</vt:lpstr>
      <vt:lpstr>ヒラギノ角ゴ Pro W3</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mujtaba isani</dc:creator>
  <cp:lastModifiedBy>Mujtaba Isani</cp:lastModifiedBy>
  <cp:revision>112</cp:revision>
  <dcterms:modified xsi:type="dcterms:W3CDTF">2022-06-26T13:10:53Z</dcterms:modified>
</cp:coreProperties>
</file>