
<file path=[Content_Types].xml><?xml version="1.0" encoding="utf-8"?>
<Types xmlns="http://schemas.openxmlformats.org/package/2006/content-types">
  <Default Extension="crdownload" ContentType="image/png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" r:id="rId2"/>
    <p:sldId id="293" r:id="rId3"/>
    <p:sldId id="393" r:id="rId4"/>
    <p:sldId id="385" r:id="rId5"/>
    <p:sldId id="387" r:id="rId6"/>
    <p:sldId id="343" r:id="rId7"/>
    <p:sldId id="400" r:id="rId8"/>
    <p:sldId id="401" r:id="rId9"/>
    <p:sldId id="402" r:id="rId10"/>
    <p:sldId id="403" r:id="rId11"/>
    <p:sldId id="399" r:id="rId12"/>
    <p:sldId id="390" r:id="rId13"/>
    <p:sldId id="396" r:id="rId14"/>
    <p:sldId id="397" r:id="rId15"/>
    <p:sldId id="398" r:id="rId16"/>
    <p:sldId id="391" r:id="rId17"/>
    <p:sldId id="338" r:id="rId18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>
        <p15:guide id="1" orient="horz" pos="4728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647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5" orient="horz" pos="1372" userDrawn="1">
          <p15:clr>
            <a:srgbClr val="A4A3A4"/>
          </p15:clr>
        </p15:guide>
        <p15:guide id="6" orient="horz" pos="6225" userDrawn="1">
          <p15:clr>
            <a:srgbClr val="A4A3A4"/>
          </p15:clr>
        </p15:guide>
        <p15:guide id="7" pos="1965" userDrawn="1">
          <p15:clr>
            <a:srgbClr val="A4A3A4"/>
          </p15:clr>
        </p15:guide>
        <p15:guide id="8" orient="horz" pos="3866" userDrawn="1">
          <p15:clr>
            <a:srgbClr val="A4A3A4"/>
          </p15:clr>
        </p15:guide>
        <p15:guide id="9" pos="14030" userDrawn="1">
          <p15:clr>
            <a:srgbClr val="A4A3A4"/>
          </p15:clr>
        </p15:guide>
        <p15:guide id="10" orient="horz" pos="16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FFAB38"/>
    <a:srgbClr val="426240"/>
    <a:srgbClr val="E23ECE"/>
    <a:srgbClr val="FF4138"/>
    <a:srgbClr val="DFF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68" autoAdjust="0"/>
    <p:restoredTop sz="92743"/>
  </p:normalViewPr>
  <p:slideViewPr>
    <p:cSldViewPr showGuides="1">
      <p:cViewPr varScale="1">
        <p:scale>
          <a:sx n="36" d="100"/>
          <a:sy n="36" d="100"/>
        </p:scale>
        <p:origin x="87" y="432"/>
      </p:cViewPr>
      <p:guideLst>
        <p:guide orient="horz" pos="4728"/>
        <p:guide pos="7680"/>
        <p:guide pos="1647"/>
        <p:guide orient="horz" pos="2687"/>
        <p:guide orient="horz" pos="1372"/>
        <p:guide orient="horz" pos="6225"/>
        <p:guide pos="1965"/>
        <p:guide orient="horz" pos="3866"/>
        <p:guide pos="14030"/>
        <p:guide orient="horz" pos="1644"/>
      </p:guideLst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4FC3-8DEF-4AFB-A2C8-95790A1CFB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634A00-2A16-4299-9045-293F48770C4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An exclusive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focus</a:t>
          </a: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 on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migration and Islam</a:t>
          </a:r>
          <a:endParaRPr lang="de-DE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gm:t>
    </dgm:pt>
    <dgm:pt modelId="{592FEDE3-B0BF-432D-BD48-2262FA552C40}" type="parTrans" cxnId="{82A94015-AD18-4FDD-BE54-C650C6198C66}">
      <dgm:prSet/>
      <dgm:spPr/>
      <dgm:t>
        <a:bodyPr/>
        <a:lstStyle/>
        <a:p>
          <a:endParaRPr lang="de-DE"/>
        </a:p>
      </dgm:t>
    </dgm:pt>
    <dgm:pt modelId="{96EADC69-5046-405E-9EAF-3DFA1C7D3BF2}" type="sibTrans" cxnId="{82A94015-AD18-4FDD-BE54-C650C6198C66}">
      <dgm:prSet/>
      <dgm:spPr>
        <a:solidFill>
          <a:schemeClr val="accent5"/>
        </a:solidFill>
        <a:ln>
          <a:solidFill>
            <a:srgbClr val="FF0000"/>
          </a:solidFill>
        </a:ln>
      </dgm:spPr>
      <dgm:t>
        <a:bodyPr/>
        <a:lstStyle/>
        <a:p>
          <a:endParaRPr lang="de-DE"/>
        </a:p>
      </dgm:t>
    </dgm:pt>
    <dgm:pt modelId="{92421381-B554-42D6-AF1F-ECA9D6DA3B9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Issue salience</a:t>
          </a:r>
          <a:r>
            <a:rPr lang="en-US" b="1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of migration  and Islam on Facebook posts of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mainstream parties</a:t>
          </a: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 and the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far-right party</a:t>
          </a:r>
          <a:endParaRPr lang="de-DE" b="1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gm:t>
    </dgm:pt>
    <dgm:pt modelId="{FF456666-D11D-4916-82C2-082FE2E54873}" type="parTrans" cxnId="{76B63DB8-ED6C-4DED-9E5A-6AD359853E0E}">
      <dgm:prSet/>
      <dgm:spPr/>
      <dgm:t>
        <a:bodyPr/>
        <a:lstStyle/>
        <a:p>
          <a:endParaRPr lang="de-DE"/>
        </a:p>
      </dgm:t>
    </dgm:pt>
    <dgm:pt modelId="{01379B9C-4062-41B1-8554-8734DE0B6048}" type="sibTrans" cxnId="{76B63DB8-ED6C-4DED-9E5A-6AD359853E0E}">
      <dgm:prSet/>
      <dgm:spPr/>
      <dgm:t>
        <a:bodyPr/>
        <a:lstStyle/>
        <a:p>
          <a:endParaRPr lang="de-DE"/>
        </a:p>
      </dgm:t>
    </dgm:pt>
    <dgm:pt modelId="{5DF89B20-AFCA-485F-9FEF-50291F997119}" type="pres">
      <dgm:prSet presAssocID="{69784FC3-8DEF-4AFB-A2C8-95790A1CFB01}" presName="Name0" presStyleCnt="0">
        <dgm:presLayoutVars>
          <dgm:dir/>
          <dgm:resizeHandles val="exact"/>
        </dgm:presLayoutVars>
      </dgm:prSet>
      <dgm:spPr/>
    </dgm:pt>
    <dgm:pt modelId="{7AFC4DCC-A536-4679-91D0-D83FF1776A46}" type="pres">
      <dgm:prSet presAssocID="{94634A00-2A16-4299-9045-293F48770C46}" presName="node" presStyleLbl="node1" presStyleIdx="0" presStyleCnt="2">
        <dgm:presLayoutVars>
          <dgm:bulletEnabled val="1"/>
        </dgm:presLayoutVars>
      </dgm:prSet>
      <dgm:spPr/>
    </dgm:pt>
    <dgm:pt modelId="{1A921A02-5E27-4705-8F56-8DBCF8DFCB65}" type="pres">
      <dgm:prSet presAssocID="{96EADC69-5046-405E-9EAF-3DFA1C7D3BF2}" presName="sibTrans" presStyleLbl="sibTrans2D1" presStyleIdx="0" presStyleCnt="1"/>
      <dgm:spPr/>
    </dgm:pt>
    <dgm:pt modelId="{1338E388-82F6-4538-8027-D98410C19B79}" type="pres">
      <dgm:prSet presAssocID="{96EADC69-5046-405E-9EAF-3DFA1C7D3BF2}" presName="connectorText" presStyleLbl="sibTrans2D1" presStyleIdx="0" presStyleCnt="1"/>
      <dgm:spPr/>
    </dgm:pt>
    <dgm:pt modelId="{BB53A4DF-5D24-433D-83CC-1679FAB49B02}" type="pres">
      <dgm:prSet presAssocID="{92421381-B554-42D6-AF1F-ECA9D6DA3B9C}" presName="node" presStyleLbl="node1" presStyleIdx="1" presStyleCnt="2">
        <dgm:presLayoutVars>
          <dgm:bulletEnabled val="1"/>
        </dgm:presLayoutVars>
      </dgm:prSet>
      <dgm:spPr/>
    </dgm:pt>
  </dgm:ptLst>
  <dgm:cxnLst>
    <dgm:cxn modelId="{82A94015-AD18-4FDD-BE54-C650C6198C66}" srcId="{69784FC3-8DEF-4AFB-A2C8-95790A1CFB01}" destId="{94634A00-2A16-4299-9045-293F48770C46}" srcOrd="0" destOrd="0" parTransId="{592FEDE3-B0BF-432D-BD48-2262FA552C40}" sibTransId="{96EADC69-5046-405E-9EAF-3DFA1C7D3BF2}"/>
    <dgm:cxn modelId="{A1592C1D-FE91-4E23-B1FE-061B5886FDAC}" type="presOf" srcId="{96EADC69-5046-405E-9EAF-3DFA1C7D3BF2}" destId="{1A921A02-5E27-4705-8F56-8DBCF8DFCB65}" srcOrd="0" destOrd="0" presId="urn:microsoft.com/office/officeart/2005/8/layout/process1"/>
    <dgm:cxn modelId="{2F0AAD44-2D39-43DE-82FB-2B017CB8812E}" type="presOf" srcId="{96EADC69-5046-405E-9EAF-3DFA1C7D3BF2}" destId="{1338E388-82F6-4538-8027-D98410C19B79}" srcOrd="1" destOrd="0" presId="urn:microsoft.com/office/officeart/2005/8/layout/process1"/>
    <dgm:cxn modelId="{76B63DB8-ED6C-4DED-9E5A-6AD359853E0E}" srcId="{69784FC3-8DEF-4AFB-A2C8-95790A1CFB01}" destId="{92421381-B554-42D6-AF1F-ECA9D6DA3B9C}" srcOrd="1" destOrd="0" parTransId="{FF456666-D11D-4916-82C2-082FE2E54873}" sibTransId="{01379B9C-4062-41B1-8554-8734DE0B6048}"/>
    <dgm:cxn modelId="{12D0BDDA-384A-42CD-A582-3581E424DF35}" type="presOf" srcId="{94634A00-2A16-4299-9045-293F48770C46}" destId="{7AFC4DCC-A536-4679-91D0-D83FF1776A46}" srcOrd="0" destOrd="0" presId="urn:microsoft.com/office/officeart/2005/8/layout/process1"/>
    <dgm:cxn modelId="{C75E8ADB-F3BF-46C8-838E-82F4FE4B1FD0}" type="presOf" srcId="{69784FC3-8DEF-4AFB-A2C8-95790A1CFB01}" destId="{5DF89B20-AFCA-485F-9FEF-50291F997119}" srcOrd="0" destOrd="0" presId="urn:microsoft.com/office/officeart/2005/8/layout/process1"/>
    <dgm:cxn modelId="{9A61E7ED-6A86-45FB-A772-EE470CBBCDE9}" type="presOf" srcId="{92421381-B554-42D6-AF1F-ECA9D6DA3B9C}" destId="{BB53A4DF-5D24-433D-83CC-1679FAB49B02}" srcOrd="0" destOrd="0" presId="urn:microsoft.com/office/officeart/2005/8/layout/process1"/>
    <dgm:cxn modelId="{847FBC9C-500E-4A2D-BEF5-722720DB7D63}" type="presParOf" srcId="{5DF89B20-AFCA-485F-9FEF-50291F997119}" destId="{7AFC4DCC-A536-4679-91D0-D83FF1776A46}" srcOrd="0" destOrd="0" presId="urn:microsoft.com/office/officeart/2005/8/layout/process1"/>
    <dgm:cxn modelId="{72EE885D-2942-460B-BD74-EFEED184D57D}" type="presParOf" srcId="{5DF89B20-AFCA-485F-9FEF-50291F997119}" destId="{1A921A02-5E27-4705-8F56-8DBCF8DFCB65}" srcOrd="1" destOrd="0" presId="urn:microsoft.com/office/officeart/2005/8/layout/process1"/>
    <dgm:cxn modelId="{F3880046-D98E-4C9F-B49F-B678DA505278}" type="presParOf" srcId="{1A921A02-5E27-4705-8F56-8DBCF8DFCB65}" destId="{1338E388-82F6-4538-8027-D98410C19B79}" srcOrd="0" destOrd="0" presId="urn:microsoft.com/office/officeart/2005/8/layout/process1"/>
    <dgm:cxn modelId="{14F6A9DD-21F2-41E0-984F-88AE01C868EB}" type="presParOf" srcId="{5DF89B20-AFCA-485F-9FEF-50291F997119}" destId="{BB53A4DF-5D24-433D-83CC-1679FAB49B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84FC3-8DEF-4AFB-A2C8-95790A1CFB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634A00-2A16-4299-9045-293F48770C4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An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adaptation</a:t>
          </a:r>
          <a:r>
            <a:rPr lang="en-US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 </a:t>
          </a: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of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mainstream</a:t>
          </a:r>
          <a:r>
            <a:rPr lang="en-US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 </a:t>
          </a: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parties to the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far-right agenda </a:t>
          </a:r>
          <a:endParaRPr lang="de-DE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gm:t>
    </dgm:pt>
    <dgm:pt modelId="{592FEDE3-B0BF-432D-BD48-2262FA552C40}" type="parTrans" cxnId="{82A94015-AD18-4FDD-BE54-C650C6198C66}">
      <dgm:prSet/>
      <dgm:spPr/>
      <dgm:t>
        <a:bodyPr/>
        <a:lstStyle/>
        <a:p>
          <a:endParaRPr lang="de-DE"/>
        </a:p>
      </dgm:t>
    </dgm:pt>
    <dgm:pt modelId="{96EADC69-5046-405E-9EAF-3DFA1C7D3BF2}" type="sibTrans" cxnId="{82A94015-AD18-4FDD-BE54-C650C6198C66}">
      <dgm:prSet/>
      <dgm:spPr>
        <a:solidFill>
          <a:schemeClr val="accent5"/>
        </a:solidFill>
        <a:ln>
          <a:solidFill>
            <a:srgbClr val="FF0000"/>
          </a:solidFill>
        </a:ln>
      </dgm:spPr>
      <dgm:t>
        <a:bodyPr/>
        <a:lstStyle/>
        <a:p>
          <a:endParaRPr lang="de-DE"/>
        </a:p>
      </dgm:t>
    </dgm:pt>
    <dgm:pt modelId="{92421381-B554-42D6-AF1F-ECA9D6DA3B9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Problem definition </a:t>
          </a: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of migration  and Islam on Facebook posts of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mainstream parties </a:t>
          </a: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and the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far-right party</a:t>
          </a:r>
          <a:endParaRPr lang="de-DE" b="1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gm:t>
    </dgm:pt>
    <dgm:pt modelId="{FF456666-D11D-4916-82C2-082FE2E54873}" type="parTrans" cxnId="{76B63DB8-ED6C-4DED-9E5A-6AD359853E0E}">
      <dgm:prSet/>
      <dgm:spPr/>
      <dgm:t>
        <a:bodyPr/>
        <a:lstStyle/>
        <a:p>
          <a:endParaRPr lang="de-DE"/>
        </a:p>
      </dgm:t>
    </dgm:pt>
    <dgm:pt modelId="{01379B9C-4062-41B1-8554-8734DE0B6048}" type="sibTrans" cxnId="{76B63DB8-ED6C-4DED-9E5A-6AD359853E0E}">
      <dgm:prSet/>
      <dgm:spPr/>
      <dgm:t>
        <a:bodyPr/>
        <a:lstStyle/>
        <a:p>
          <a:endParaRPr lang="de-DE"/>
        </a:p>
      </dgm:t>
    </dgm:pt>
    <dgm:pt modelId="{5DF89B20-AFCA-485F-9FEF-50291F997119}" type="pres">
      <dgm:prSet presAssocID="{69784FC3-8DEF-4AFB-A2C8-95790A1CFB01}" presName="Name0" presStyleCnt="0">
        <dgm:presLayoutVars>
          <dgm:dir/>
          <dgm:resizeHandles val="exact"/>
        </dgm:presLayoutVars>
      </dgm:prSet>
      <dgm:spPr/>
    </dgm:pt>
    <dgm:pt modelId="{7AFC4DCC-A536-4679-91D0-D83FF1776A46}" type="pres">
      <dgm:prSet presAssocID="{94634A00-2A16-4299-9045-293F48770C46}" presName="node" presStyleLbl="node1" presStyleIdx="0" presStyleCnt="2">
        <dgm:presLayoutVars>
          <dgm:bulletEnabled val="1"/>
        </dgm:presLayoutVars>
      </dgm:prSet>
      <dgm:spPr/>
    </dgm:pt>
    <dgm:pt modelId="{1A921A02-5E27-4705-8F56-8DBCF8DFCB65}" type="pres">
      <dgm:prSet presAssocID="{96EADC69-5046-405E-9EAF-3DFA1C7D3BF2}" presName="sibTrans" presStyleLbl="sibTrans2D1" presStyleIdx="0" presStyleCnt="1"/>
      <dgm:spPr/>
    </dgm:pt>
    <dgm:pt modelId="{1338E388-82F6-4538-8027-D98410C19B79}" type="pres">
      <dgm:prSet presAssocID="{96EADC69-5046-405E-9EAF-3DFA1C7D3BF2}" presName="connectorText" presStyleLbl="sibTrans2D1" presStyleIdx="0" presStyleCnt="1"/>
      <dgm:spPr/>
    </dgm:pt>
    <dgm:pt modelId="{BB53A4DF-5D24-433D-83CC-1679FAB49B02}" type="pres">
      <dgm:prSet presAssocID="{92421381-B554-42D6-AF1F-ECA9D6DA3B9C}" presName="node" presStyleLbl="node1" presStyleIdx="1" presStyleCnt="2">
        <dgm:presLayoutVars>
          <dgm:bulletEnabled val="1"/>
        </dgm:presLayoutVars>
      </dgm:prSet>
      <dgm:spPr/>
    </dgm:pt>
  </dgm:ptLst>
  <dgm:cxnLst>
    <dgm:cxn modelId="{82A94015-AD18-4FDD-BE54-C650C6198C66}" srcId="{69784FC3-8DEF-4AFB-A2C8-95790A1CFB01}" destId="{94634A00-2A16-4299-9045-293F48770C46}" srcOrd="0" destOrd="0" parTransId="{592FEDE3-B0BF-432D-BD48-2262FA552C40}" sibTransId="{96EADC69-5046-405E-9EAF-3DFA1C7D3BF2}"/>
    <dgm:cxn modelId="{A1592C1D-FE91-4E23-B1FE-061B5886FDAC}" type="presOf" srcId="{96EADC69-5046-405E-9EAF-3DFA1C7D3BF2}" destId="{1A921A02-5E27-4705-8F56-8DBCF8DFCB65}" srcOrd="0" destOrd="0" presId="urn:microsoft.com/office/officeart/2005/8/layout/process1"/>
    <dgm:cxn modelId="{2F0AAD44-2D39-43DE-82FB-2B017CB8812E}" type="presOf" srcId="{96EADC69-5046-405E-9EAF-3DFA1C7D3BF2}" destId="{1338E388-82F6-4538-8027-D98410C19B79}" srcOrd="1" destOrd="0" presId="urn:microsoft.com/office/officeart/2005/8/layout/process1"/>
    <dgm:cxn modelId="{76B63DB8-ED6C-4DED-9E5A-6AD359853E0E}" srcId="{69784FC3-8DEF-4AFB-A2C8-95790A1CFB01}" destId="{92421381-B554-42D6-AF1F-ECA9D6DA3B9C}" srcOrd="1" destOrd="0" parTransId="{FF456666-D11D-4916-82C2-082FE2E54873}" sibTransId="{01379B9C-4062-41B1-8554-8734DE0B6048}"/>
    <dgm:cxn modelId="{12D0BDDA-384A-42CD-A582-3581E424DF35}" type="presOf" srcId="{94634A00-2A16-4299-9045-293F48770C46}" destId="{7AFC4DCC-A536-4679-91D0-D83FF1776A46}" srcOrd="0" destOrd="0" presId="urn:microsoft.com/office/officeart/2005/8/layout/process1"/>
    <dgm:cxn modelId="{C75E8ADB-F3BF-46C8-838E-82F4FE4B1FD0}" type="presOf" srcId="{69784FC3-8DEF-4AFB-A2C8-95790A1CFB01}" destId="{5DF89B20-AFCA-485F-9FEF-50291F997119}" srcOrd="0" destOrd="0" presId="urn:microsoft.com/office/officeart/2005/8/layout/process1"/>
    <dgm:cxn modelId="{9A61E7ED-6A86-45FB-A772-EE470CBBCDE9}" type="presOf" srcId="{92421381-B554-42D6-AF1F-ECA9D6DA3B9C}" destId="{BB53A4DF-5D24-433D-83CC-1679FAB49B02}" srcOrd="0" destOrd="0" presId="urn:microsoft.com/office/officeart/2005/8/layout/process1"/>
    <dgm:cxn modelId="{847FBC9C-500E-4A2D-BEF5-722720DB7D63}" type="presParOf" srcId="{5DF89B20-AFCA-485F-9FEF-50291F997119}" destId="{7AFC4DCC-A536-4679-91D0-D83FF1776A46}" srcOrd="0" destOrd="0" presId="urn:microsoft.com/office/officeart/2005/8/layout/process1"/>
    <dgm:cxn modelId="{72EE885D-2942-460B-BD74-EFEED184D57D}" type="presParOf" srcId="{5DF89B20-AFCA-485F-9FEF-50291F997119}" destId="{1A921A02-5E27-4705-8F56-8DBCF8DFCB65}" srcOrd="1" destOrd="0" presId="urn:microsoft.com/office/officeart/2005/8/layout/process1"/>
    <dgm:cxn modelId="{F3880046-D98E-4C9F-B49F-B678DA505278}" type="presParOf" srcId="{1A921A02-5E27-4705-8F56-8DBCF8DFCB65}" destId="{1338E388-82F6-4538-8027-D98410C19B79}" srcOrd="0" destOrd="0" presId="urn:microsoft.com/office/officeart/2005/8/layout/process1"/>
    <dgm:cxn modelId="{14F6A9DD-21F2-41E0-984F-88AE01C868EB}" type="presParOf" srcId="{5DF89B20-AFCA-485F-9FEF-50291F997119}" destId="{BB53A4DF-5D24-433D-83CC-1679FAB49B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84FC3-8DEF-4AFB-A2C8-95790A1CFB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634A00-2A16-4299-9045-293F48770C4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x-none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Deliberate impoliteness, lies, insults and intentional breaches of taboos</a:t>
          </a:r>
          <a:endParaRPr lang="de-DE" dirty="0">
            <a:solidFill>
              <a:schemeClr val="bg1"/>
            </a:solidFill>
          </a:endParaRPr>
        </a:p>
      </dgm:t>
    </dgm:pt>
    <dgm:pt modelId="{592FEDE3-B0BF-432D-BD48-2262FA552C40}" type="parTrans" cxnId="{82A94015-AD18-4FDD-BE54-C650C6198C66}">
      <dgm:prSet/>
      <dgm:spPr/>
      <dgm:t>
        <a:bodyPr/>
        <a:lstStyle/>
        <a:p>
          <a:endParaRPr lang="de-DE"/>
        </a:p>
      </dgm:t>
    </dgm:pt>
    <dgm:pt modelId="{96EADC69-5046-405E-9EAF-3DFA1C7D3BF2}" type="sibTrans" cxnId="{82A94015-AD18-4FDD-BE54-C650C6198C66}">
      <dgm:prSet/>
      <dgm:spPr>
        <a:solidFill>
          <a:schemeClr val="accent5"/>
        </a:solidFill>
        <a:ln>
          <a:solidFill>
            <a:srgbClr val="FF0000"/>
          </a:solidFill>
        </a:ln>
      </dgm:spPr>
      <dgm:t>
        <a:bodyPr/>
        <a:lstStyle/>
        <a:p>
          <a:endParaRPr lang="de-DE"/>
        </a:p>
      </dgm:t>
    </dgm:pt>
    <dgm:pt modelId="{92421381-B554-42D6-AF1F-ECA9D6DA3B9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altLang="x-none" b="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Use </a:t>
          </a:r>
          <a:r>
            <a:rPr lang="de-DE" altLang="x-none" b="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of</a:t>
          </a:r>
          <a:r>
            <a:rPr lang="de-DE" altLang="x-none" b="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 </a:t>
          </a:r>
          <a:r>
            <a:rPr lang="de-DE" altLang="x-none" b="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derogatory</a:t>
          </a:r>
          <a:r>
            <a:rPr lang="de-DE" altLang="x-none" b="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 (</a:t>
          </a:r>
          <a:r>
            <a:rPr lang="de-DE" altLang="x-none" b="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group</a:t>
          </a:r>
          <a:r>
            <a:rPr lang="de-DE" altLang="x-none" b="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) </a:t>
          </a:r>
          <a:r>
            <a:rPr lang="de-DE" altLang="x-none" b="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language</a:t>
          </a:r>
          <a:r>
            <a:rPr lang="de-DE" altLang="x-none" b="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, </a:t>
          </a:r>
          <a:r>
            <a:rPr lang="de-DE" altLang="x-none" b="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threats</a:t>
          </a:r>
          <a:r>
            <a:rPr lang="de-DE" altLang="x-none" b="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 and </a:t>
          </a:r>
          <a:r>
            <a:rPr lang="de-DE" altLang="x-none" b="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incitement</a:t>
          </a:r>
          <a:r>
            <a:rPr lang="de-DE" altLang="x-none" b="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 </a:t>
          </a:r>
          <a:r>
            <a:rPr lang="en-US" altLang="en-US" b="0" dirty="0">
              <a:solidFill>
                <a:schemeClr val="bg1"/>
              </a:solidFill>
              <a:latin typeface="Barlow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rPr>
            <a:t>to discrimination, hatred, contempt or violence  (Hate Speech, cf. UNO 2020)</a:t>
          </a:r>
          <a:endParaRPr lang="de-DE" b="0" dirty="0">
            <a:solidFill>
              <a:schemeClr val="bg1"/>
            </a:solidFill>
            <a:latin typeface="Barlow" panose="00000500000000000000" pitchFamily="2" charset="0"/>
          </a:endParaRPr>
        </a:p>
      </dgm:t>
    </dgm:pt>
    <dgm:pt modelId="{FF456666-D11D-4916-82C2-082FE2E54873}" type="parTrans" cxnId="{76B63DB8-ED6C-4DED-9E5A-6AD359853E0E}">
      <dgm:prSet/>
      <dgm:spPr/>
      <dgm:t>
        <a:bodyPr/>
        <a:lstStyle/>
        <a:p>
          <a:endParaRPr lang="de-DE"/>
        </a:p>
      </dgm:t>
    </dgm:pt>
    <dgm:pt modelId="{01379B9C-4062-41B1-8554-8734DE0B6048}" type="sibTrans" cxnId="{76B63DB8-ED6C-4DED-9E5A-6AD359853E0E}">
      <dgm:prSet/>
      <dgm:spPr/>
      <dgm:t>
        <a:bodyPr/>
        <a:lstStyle/>
        <a:p>
          <a:endParaRPr lang="de-DE"/>
        </a:p>
      </dgm:t>
    </dgm:pt>
    <dgm:pt modelId="{5DF89B20-AFCA-485F-9FEF-50291F997119}" type="pres">
      <dgm:prSet presAssocID="{69784FC3-8DEF-4AFB-A2C8-95790A1CFB01}" presName="Name0" presStyleCnt="0">
        <dgm:presLayoutVars>
          <dgm:dir/>
          <dgm:resizeHandles val="exact"/>
        </dgm:presLayoutVars>
      </dgm:prSet>
      <dgm:spPr/>
    </dgm:pt>
    <dgm:pt modelId="{7AFC4DCC-A536-4679-91D0-D83FF1776A46}" type="pres">
      <dgm:prSet presAssocID="{94634A00-2A16-4299-9045-293F48770C46}" presName="node" presStyleLbl="node1" presStyleIdx="0" presStyleCnt="2">
        <dgm:presLayoutVars>
          <dgm:bulletEnabled val="1"/>
        </dgm:presLayoutVars>
      </dgm:prSet>
      <dgm:spPr/>
    </dgm:pt>
    <dgm:pt modelId="{1A921A02-5E27-4705-8F56-8DBCF8DFCB65}" type="pres">
      <dgm:prSet presAssocID="{96EADC69-5046-405E-9EAF-3DFA1C7D3BF2}" presName="sibTrans" presStyleLbl="sibTrans2D1" presStyleIdx="0" presStyleCnt="1"/>
      <dgm:spPr/>
    </dgm:pt>
    <dgm:pt modelId="{1338E388-82F6-4538-8027-D98410C19B79}" type="pres">
      <dgm:prSet presAssocID="{96EADC69-5046-405E-9EAF-3DFA1C7D3BF2}" presName="connectorText" presStyleLbl="sibTrans2D1" presStyleIdx="0" presStyleCnt="1"/>
      <dgm:spPr/>
    </dgm:pt>
    <dgm:pt modelId="{BB53A4DF-5D24-433D-83CC-1679FAB49B02}" type="pres">
      <dgm:prSet presAssocID="{92421381-B554-42D6-AF1F-ECA9D6DA3B9C}" presName="node" presStyleLbl="node1" presStyleIdx="1" presStyleCnt="2">
        <dgm:presLayoutVars>
          <dgm:bulletEnabled val="1"/>
        </dgm:presLayoutVars>
      </dgm:prSet>
      <dgm:spPr/>
    </dgm:pt>
  </dgm:ptLst>
  <dgm:cxnLst>
    <dgm:cxn modelId="{82A94015-AD18-4FDD-BE54-C650C6198C66}" srcId="{69784FC3-8DEF-4AFB-A2C8-95790A1CFB01}" destId="{94634A00-2A16-4299-9045-293F48770C46}" srcOrd="0" destOrd="0" parTransId="{592FEDE3-B0BF-432D-BD48-2262FA552C40}" sibTransId="{96EADC69-5046-405E-9EAF-3DFA1C7D3BF2}"/>
    <dgm:cxn modelId="{A1592C1D-FE91-4E23-B1FE-061B5886FDAC}" type="presOf" srcId="{96EADC69-5046-405E-9EAF-3DFA1C7D3BF2}" destId="{1A921A02-5E27-4705-8F56-8DBCF8DFCB65}" srcOrd="0" destOrd="0" presId="urn:microsoft.com/office/officeart/2005/8/layout/process1"/>
    <dgm:cxn modelId="{2F0AAD44-2D39-43DE-82FB-2B017CB8812E}" type="presOf" srcId="{96EADC69-5046-405E-9EAF-3DFA1C7D3BF2}" destId="{1338E388-82F6-4538-8027-D98410C19B79}" srcOrd="1" destOrd="0" presId="urn:microsoft.com/office/officeart/2005/8/layout/process1"/>
    <dgm:cxn modelId="{76B63DB8-ED6C-4DED-9E5A-6AD359853E0E}" srcId="{69784FC3-8DEF-4AFB-A2C8-95790A1CFB01}" destId="{92421381-B554-42D6-AF1F-ECA9D6DA3B9C}" srcOrd="1" destOrd="0" parTransId="{FF456666-D11D-4916-82C2-082FE2E54873}" sibTransId="{01379B9C-4062-41B1-8554-8734DE0B6048}"/>
    <dgm:cxn modelId="{12D0BDDA-384A-42CD-A582-3581E424DF35}" type="presOf" srcId="{94634A00-2A16-4299-9045-293F48770C46}" destId="{7AFC4DCC-A536-4679-91D0-D83FF1776A46}" srcOrd="0" destOrd="0" presId="urn:microsoft.com/office/officeart/2005/8/layout/process1"/>
    <dgm:cxn modelId="{C75E8ADB-F3BF-46C8-838E-82F4FE4B1FD0}" type="presOf" srcId="{69784FC3-8DEF-4AFB-A2C8-95790A1CFB01}" destId="{5DF89B20-AFCA-485F-9FEF-50291F997119}" srcOrd="0" destOrd="0" presId="urn:microsoft.com/office/officeart/2005/8/layout/process1"/>
    <dgm:cxn modelId="{9A61E7ED-6A86-45FB-A772-EE470CBBCDE9}" type="presOf" srcId="{92421381-B554-42D6-AF1F-ECA9D6DA3B9C}" destId="{BB53A4DF-5D24-433D-83CC-1679FAB49B02}" srcOrd="0" destOrd="0" presId="urn:microsoft.com/office/officeart/2005/8/layout/process1"/>
    <dgm:cxn modelId="{847FBC9C-500E-4A2D-BEF5-722720DB7D63}" type="presParOf" srcId="{5DF89B20-AFCA-485F-9FEF-50291F997119}" destId="{7AFC4DCC-A536-4679-91D0-D83FF1776A46}" srcOrd="0" destOrd="0" presId="urn:microsoft.com/office/officeart/2005/8/layout/process1"/>
    <dgm:cxn modelId="{72EE885D-2942-460B-BD74-EFEED184D57D}" type="presParOf" srcId="{5DF89B20-AFCA-485F-9FEF-50291F997119}" destId="{1A921A02-5E27-4705-8F56-8DBCF8DFCB65}" srcOrd="1" destOrd="0" presId="urn:microsoft.com/office/officeart/2005/8/layout/process1"/>
    <dgm:cxn modelId="{F3880046-D98E-4C9F-B49F-B678DA505278}" type="presParOf" srcId="{1A921A02-5E27-4705-8F56-8DBCF8DFCB65}" destId="{1338E388-82F6-4538-8027-D98410C19B79}" srcOrd="0" destOrd="0" presId="urn:microsoft.com/office/officeart/2005/8/layout/process1"/>
    <dgm:cxn modelId="{14F6A9DD-21F2-41E0-984F-88AE01C868EB}" type="presParOf" srcId="{5DF89B20-AFCA-485F-9FEF-50291F997119}" destId="{BB53A4DF-5D24-433D-83CC-1679FAB49B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784FC3-8DEF-4AFB-A2C8-95790A1CFB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634A00-2A16-4299-9045-293F48770C4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From the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back stage</a:t>
          </a:r>
          <a:r>
            <a:rPr lang="en-US" dirty="0">
              <a:solidFill>
                <a:schemeClr val="bg1"/>
              </a:solidFill>
              <a:latin typeface="Barlow" panose="00000500000000000000" pitchFamily="2" charset="0"/>
            </a:rPr>
            <a:t> to the </a:t>
          </a:r>
          <a:r>
            <a:rPr lang="en-US" b="1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front stage </a:t>
          </a:r>
          <a:endParaRPr lang="de-DE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gm:t>
    </dgm:pt>
    <dgm:pt modelId="{592FEDE3-B0BF-432D-BD48-2262FA552C40}" type="parTrans" cxnId="{82A94015-AD18-4FDD-BE54-C650C6198C66}">
      <dgm:prSet/>
      <dgm:spPr/>
      <dgm:t>
        <a:bodyPr/>
        <a:lstStyle/>
        <a:p>
          <a:endParaRPr lang="de-DE"/>
        </a:p>
      </dgm:t>
    </dgm:pt>
    <dgm:pt modelId="{96EADC69-5046-405E-9EAF-3DFA1C7D3BF2}" type="sibTrans" cxnId="{82A94015-AD18-4FDD-BE54-C650C6198C66}">
      <dgm:prSet/>
      <dgm:spPr>
        <a:solidFill>
          <a:schemeClr val="accent5"/>
        </a:solidFill>
        <a:ln>
          <a:solidFill>
            <a:srgbClr val="FF0000"/>
          </a:solidFill>
        </a:ln>
      </dgm:spPr>
      <dgm:t>
        <a:bodyPr/>
        <a:lstStyle/>
        <a:p>
          <a:endParaRPr lang="de-DE"/>
        </a:p>
      </dgm:t>
    </dgm:pt>
    <dgm:pt modelId="{92421381-B554-42D6-AF1F-ECA9D6DA3B9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Differences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between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the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far-right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Facebook </a:t>
          </a:r>
          <a:r>
            <a:rPr lang="de-DE">
              <a:solidFill>
                <a:schemeClr val="bg1"/>
              </a:solidFill>
              <a:latin typeface="Barlow" panose="00000500000000000000" pitchFamily="2" charset="0"/>
            </a:rPr>
            <a:t>posts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of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the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top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candidates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,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members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of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Parliament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and non-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parliamentary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dirty="0" err="1">
              <a:solidFill>
                <a:schemeClr val="bg1"/>
              </a:solidFill>
              <a:latin typeface="Barlow" panose="00000500000000000000" pitchFamily="2" charset="0"/>
            </a:rPr>
            <a:t>actors</a:t>
          </a:r>
          <a:r>
            <a:rPr lang="de-DE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endParaRPr lang="de-DE" b="0" dirty="0">
            <a:solidFill>
              <a:schemeClr val="bg1"/>
            </a:solidFill>
            <a:latin typeface="Barlow" panose="00000500000000000000" pitchFamily="2" charset="0"/>
          </a:endParaRPr>
        </a:p>
      </dgm:t>
    </dgm:pt>
    <dgm:pt modelId="{FF456666-D11D-4916-82C2-082FE2E54873}" type="parTrans" cxnId="{76B63DB8-ED6C-4DED-9E5A-6AD359853E0E}">
      <dgm:prSet/>
      <dgm:spPr/>
      <dgm:t>
        <a:bodyPr/>
        <a:lstStyle/>
        <a:p>
          <a:endParaRPr lang="de-DE"/>
        </a:p>
      </dgm:t>
    </dgm:pt>
    <dgm:pt modelId="{01379B9C-4062-41B1-8554-8734DE0B6048}" type="sibTrans" cxnId="{76B63DB8-ED6C-4DED-9E5A-6AD359853E0E}">
      <dgm:prSet/>
      <dgm:spPr/>
      <dgm:t>
        <a:bodyPr/>
        <a:lstStyle/>
        <a:p>
          <a:endParaRPr lang="de-DE"/>
        </a:p>
      </dgm:t>
    </dgm:pt>
    <dgm:pt modelId="{5DF89B20-AFCA-485F-9FEF-50291F997119}" type="pres">
      <dgm:prSet presAssocID="{69784FC3-8DEF-4AFB-A2C8-95790A1CFB01}" presName="Name0" presStyleCnt="0">
        <dgm:presLayoutVars>
          <dgm:dir/>
          <dgm:resizeHandles val="exact"/>
        </dgm:presLayoutVars>
      </dgm:prSet>
      <dgm:spPr/>
    </dgm:pt>
    <dgm:pt modelId="{7AFC4DCC-A536-4679-91D0-D83FF1776A46}" type="pres">
      <dgm:prSet presAssocID="{94634A00-2A16-4299-9045-293F48770C46}" presName="node" presStyleLbl="node1" presStyleIdx="0" presStyleCnt="2">
        <dgm:presLayoutVars>
          <dgm:bulletEnabled val="1"/>
        </dgm:presLayoutVars>
      </dgm:prSet>
      <dgm:spPr/>
    </dgm:pt>
    <dgm:pt modelId="{1A921A02-5E27-4705-8F56-8DBCF8DFCB65}" type="pres">
      <dgm:prSet presAssocID="{96EADC69-5046-405E-9EAF-3DFA1C7D3BF2}" presName="sibTrans" presStyleLbl="sibTrans2D1" presStyleIdx="0" presStyleCnt="1"/>
      <dgm:spPr/>
    </dgm:pt>
    <dgm:pt modelId="{1338E388-82F6-4538-8027-D98410C19B79}" type="pres">
      <dgm:prSet presAssocID="{96EADC69-5046-405E-9EAF-3DFA1C7D3BF2}" presName="connectorText" presStyleLbl="sibTrans2D1" presStyleIdx="0" presStyleCnt="1"/>
      <dgm:spPr/>
    </dgm:pt>
    <dgm:pt modelId="{BB53A4DF-5D24-433D-83CC-1679FAB49B02}" type="pres">
      <dgm:prSet presAssocID="{92421381-B554-42D6-AF1F-ECA9D6DA3B9C}" presName="node" presStyleLbl="node1" presStyleIdx="1" presStyleCnt="2">
        <dgm:presLayoutVars>
          <dgm:bulletEnabled val="1"/>
        </dgm:presLayoutVars>
      </dgm:prSet>
      <dgm:spPr/>
    </dgm:pt>
  </dgm:ptLst>
  <dgm:cxnLst>
    <dgm:cxn modelId="{82A94015-AD18-4FDD-BE54-C650C6198C66}" srcId="{69784FC3-8DEF-4AFB-A2C8-95790A1CFB01}" destId="{94634A00-2A16-4299-9045-293F48770C46}" srcOrd="0" destOrd="0" parTransId="{592FEDE3-B0BF-432D-BD48-2262FA552C40}" sibTransId="{96EADC69-5046-405E-9EAF-3DFA1C7D3BF2}"/>
    <dgm:cxn modelId="{A1592C1D-FE91-4E23-B1FE-061B5886FDAC}" type="presOf" srcId="{96EADC69-5046-405E-9EAF-3DFA1C7D3BF2}" destId="{1A921A02-5E27-4705-8F56-8DBCF8DFCB65}" srcOrd="0" destOrd="0" presId="urn:microsoft.com/office/officeart/2005/8/layout/process1"/>
    <dgm:cxn modelId="{2F0AAD44-2D39-43DE-82FB-2B017CB8812E}" type="presOf" srcId="{96EADC69-5046-405E-9EAF-3DFA1C7D3BF2}" destId="{1338E388-82F6-4538-8027-D98410C19B79}" srcOrd="1" destOrd="0" presId="urn:microsoft.com/office/officeart/2005/8/layout/process1"/>
    <dgm:cxn modelId="{76B63DB8-ED6C-4DED-9E5A-6AD359853E0E}" srcId="{69784FC3-8DEF-4AFB-A2C8-95790A1CFB01}" destId="{92421381-B554-42D6-AF1F-ECA9D6DA3B9C}" srcOrd="1" destOrd="0" parTransId="{FF456666-D11D-4916-82C2-082FE2E54873}" sibTransId="{01379B9C-4062-41B1-8554-8734DE0B6048}"/>
    <dgm:cxn modelId="{12D0BDDA-384A-42CD-A582-3581E424DF35}" type="presOf" srcId="{94634A00-2A16-4299-9045-293F48770C46}" destId="{7AFC4DCC-A536-4679-91D0-D83FF1776A46}" srcOrd="0" destOrd="0" presId="urn:microsoft.com/office/officeart/2005/8/layout/process1"/>
    <dgm:cxn modelId="{C75E8ADB-F3BF-46C8-838E-82F4FE4B1FD0}" type="presOf" srcId="{69784FC3-8DEF-4AFB-A2C8-95790A1CFB01}" destId="{5DF89B20-AFCA-485F-9FEF-50291F997119}" srcOrd="0" destOrd="0" presId="urn:microsoft.com/office/officeart/2005/8/layout/process1"/>
    <dgm:cxn modelId="{9A61E7ED-6A86-45FB-A772-EE470CBBCDE9}" type="presOf" srcId="{92421381-B554-42D6-AF1F-ECA9D6DA3B9C}" destId="{BB53A4DF-5D24-433D-83CC-1679FAB49B02}" srcOrd="0" destOrd="0" presId="urn:microsoft.com/office/officeart/2005/8/layout/process1"/>
    <dgm:cxn modelId="{847FBC9C-500E-4A2D-BEF5-722720DB7D63}" type="presParOf" srcId="{5DF89B20-AFCA-485F-9FEF-50291F997119}" destId="{7AFC4DCC-A536-4679-91D0-D83FF1776A46}" srcOrd="0" destOrd="0" presId="urn:microsoft.com/office/officeart/2005/8/layout/process1"/>
    <dgm:cxn modelId="{72EE885D-2942-460B-BD74-EFEED184D57D}" type="presParOf" srcId="{5DF89B20-AFCA-485F-9FEF-50291F997119}" destId="{1A921A02-5E27-4705-8F56-8DBCF8DFCB65}" srcOrd="1" destOrd="0" presId="urn:microsoft.com/office/officeart/2005/8/layout/process1"/>
    <dgm:cxn modelId="{F3880046-D98E-4C9F-B49F-B678DA505278}" type="presParOf" srcId="{1A921A02-5E27-4705-8F56-8DBCF8DFCB65}" destId="{1338E388-82F6-4538-8027-D98410C19B79}" srcOrd="0" destOrd="0" presId="urn:microsoft.com/office/officeart/2005/8/layout/process1"/>
    <dgm:cxn modelId="{14F6A9DD-21F2-41E0-984F-88AE01C868EB}" type="presParOf" srcId="{5DF89B20-AFCA-485F-9FEF-50291F997119}" destId="{BB53A4DF-5D24-433D-83CC-1679FAB49B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4DCC-A536-4679-91D0-D83FF1776A46}">
      <dsp:nvSpPr>
        <dsp:cNvPr id="0" name=""/>
        <dsp:cNvSpPr/>
      </dsp:nvSpPr>
      <dsp:spPr>
        <a:xfrm>
          <a:off x="3839" y="556914"/>
          <a:ext cx="8187638" cy="4912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An exclusive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focus</a:t>
          </a: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 on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migration and Islam</a:t>
          </a:r>
          <a:endParaRPr lang="de-DE" sz="5900" kern="1200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sp:txBody>
      <dsp:txXfrm>
        <a:off x="147724" y="700799"/>
        <a:ext cx="7899868" cy="4624813"/>
      </dsp:txXfrm>
    </dsp:sp>
    <dsp:sp modelId="{1A921A02-5E27-4705-8F56-8DBCF8DFCB65}">
      <dsp:nvSpPr>
        <dsp:cNvPr id="0" name=""/>
        <dsp:cNvSpPr/>
      </dsp:nvSpPr>
      <dsp:spPr>
        <a:xfrm>
          <a:off x="9010241" y="1997938"/>
          <a:ext cx="1735779" cy="203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700" kern="1200"/>
        </a:p>
      </dsp:txBody>
      <dsp:txXfrm>
        <a:off x="9010241" y="2404045"/>
        <a:ext cx="1215045" cy="1218320"/>
      </dsp:txXfrm>
    </dsp:sp>
    <dsp:sp modelId="{BB53A4DF-5D24-433D-83CC-1679FAB49B02}">
      <dsp:nvSpPr>
        <dsp:cNvPr id="0" name=""/>
        <dsp:cNvSpPr/>
      </dsp:nvSpPr>
      <dsp:spPr>
        <a:xfrm>
          <a:off x="11466533" y="556914"/>
          <a:ext cx="8187638" cy="4912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Issue salience</a:t>
          </a:r>
          <a:r>
            <a:rPr lang="en-US" sz="5900" b="1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of migration  and Islam on Facebook posts of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mainstream parties</a:t>
          </a: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 and the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far-right party</a:t>
          </a:r>
          <a:endParaRPr lang="de-DE" sz="5900" b="1" kern="1200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sp:txBody>
      <dsp:txXfrm>
        <a:off x="11610418" y="700799"/>
        <a:ext cx="7899868" cy="4624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4DCC-A536-4679-91D0-D83FF1776A46}">
      <dsp:nvSpPr>
        <dsp:cNvPr id="0" name=""/>
        <dsp:cNvSpPr/>
      </dsp:nvSpPr>
      <dsp:spPr>
        <a:xfrm>
          <a:off x="3839" y="664975"/>
          <a:ext cx="8187639" cy="4912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An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adaptation</a:t>
          </a:r>
          <a:r>
            <a:rPr lang="en-US" sz="5900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 </a:t>
          </a: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of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mainstream</a:t>
          </a:r>
          <a:r>
            <a:rPr lang="en-US" sz="5900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 </a:t>
          </a: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parties to the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far-right agenda </a:t>
          </a:r>
          <a:endParaRPr lang="de-DE" sz="5900" kern="1200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sp:txBody>
      <dsp:txXfrm>
        <a:off x="147724" y="808860"/>
        <a:ext cx="7899869" cy="4624813"/>
      </dsp:txXfrm>
    </dsp:sp>
    <dsp:sp modelId="{1A921A02-5E27-4705-8F56-8DBCF8DFCB65}">
      <dsp:nvSpPr>
        <dsp:cNvPr id="0" name=""/>
        <dsp:cNvSpPr/>
      </dsp:nvSpPr>
      <dsp:spPr>
        <a:xfrm>
          <a:off x="9010242" y="2106000"/>
          <a:ext cx="1735779" cy="203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700" kern="1200"/>
        </a:p>
      </dsp:txBody>
      <dsp:txXfrm>
        <a:off x="9010242" y="2512107"/>
        <a:ext cx="1215045" cy="1218320"/>
      </dsp:txXfrm>
    </dsp:sp>
    <dsp:sp modelId="{BB53A4DF-5D24-433D-83CC-1679FAB49B02}">
      <dsp:nvSpPr>
        <dsp:cNvPr id="0" name=""/>
        <dsp:cNvSpPr/>
      </dsp:nvSpPr>
      <dsp:spPr>
        <a:xfrm>
          <a:off x="11466534" y="664975"/>
          <a:ext cx="8187639" cy="4912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Problem definition </a:t>
          </a: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of migration  and Islam on Facebook posts of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mainstream parties </a:t>
          </a:r>
          <a:r>
            <a:rPr lang="en-US" sz="5900" kern="1200" dirty="0">
              <a:solidFill>
                <a:schemeClr val="bg1"/>
              </a:solidFill>
              <a:latin typeface="Barlow" panose="00000500000000000000" pitchFamily="2" charset="0"/>
            </a:rPr>
            <a:t>and the </a:t>
          </a:r>
          <a:r>
            <a:rPr lang="en-US" sz="59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far-right party</a:t>
          </a:r>
          <a:endParaRPr lang="de-DE" sz="5900" b="1" kern="1200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sp:txBody>
      <dsp:txXfrm>
        <a:off x="11610419" y="808860"/>
        <a:ext cx="7899869" cy="4624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4DCC-A536-4679-91D0-D83FF1776A46}">
      <dsp:nvSpPr>
        <dsp:cNvPr id="0" name=""/>
        <dsp:cNvSpPr/>
      </dsp:nvSpPr>
      <dsp:spPr>
        <a:xfrm>
          <a:off x="3853" y="656018"/>
          <a:ext cx="8217496" cy="4930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x-none" sz="4900" kern="120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Deliberate impoliteness, lies, insults and intentional breaches of taboos</a:t>
          </a:r>
          <a:endParaRPr lang="de-DE" sz="4900" kern="1200" dirty="0">
            <a:solidFill>
              <a:schemeClr val="bg1"/>
            </a:solidFill>
          </a:endParaRPr>
        </a:p>
      </dsp:txBody>
      <dsp:txXfrm>
        <a:off x="148262" y="800427"/>
        <a:ext cx="7928678" cy="4641680"/>
      </dsp:txXfrm>
    </dsp:sp>
    <dsp:sp modelId="{1A921A02-5E27-4705-8F56-8DBCF8DFCB65}">
      <dsp:nvSpPr>
        <dsp:cNvPr id="0" name=""/>
        <dsp:cNvSpPr/>
      </dsp:nvSpPr>
      <dsp:spPr>
        <a:xfrm>
          <a:off x="9043099" y="2102297"/>
          <a:ext cx="1742109" cy="20379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900" kern="1200"/>
        </a:p>
      </dsp:txBody>
      <dsp:txXfrm>
        <a:off x="9043099" y="2509885"/>
        <a:ext cx="1219476" cy="1222763"/>
      </dsp:txXfrm>
    </dsp:sp>
    <dsp:sp modelId="{BB53A4DF-5D24-433D-83CC-1679FAB49B02}">
      <dsp:nvSpPr>
        <dsp:cNvPr id="0" name=""/>
        <dsp:cNvSpPr/>
      </dsp:nvSpPr>
      <dsp:spPr>
        <a:xfrm>
          <a:off x="11508348" y="656018"/>
          <a:ext cx="8217496" cy="4930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altLang="x-none" sz="4900" b="0" kern="120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Use </a:t>
          </a:r>
          <a:r>
            <a:rPr lang="de-DE" altLang="x-none" sz="4900" b="0" kern="120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of</a:t>
          </a:r>
          <a:r>
            <a:rPr lang="de-DE" altLang="x-none" sz="4900" b="0" kern="120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 </a:t>
          </a:r>
          <a:r>
            <a:rPr lang="de-DE" altLang="x-none" sz="4900" b="0" kern="120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derogatory</a:t>
          </a:r>
          <a:r>
            <a:rPr lang="de-DE" altLang="x-none" sz="4900" b="0" kern="120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 (</a:t>
          </a:r>
          <a:r>
            <a:rPr lang="de-DE" altLang="x-none" sz="4900" b="0" kern="120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group</a:t>
          </a:r>
          <a:r>
            <a:rPr lang="de-DE" altLang="x-none" sz="4900" b="0" kern="120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) </a:t>
          </a:r>
          <a:r>
            <a:rPr lang="de-DE" altLang="x-none" sz="4900" b="0" kern="120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language</a:t>
          </a:r>
          <a:r>
            <a:rPr lang="de-DE" altLang="x-none" sz="4900" b="0" kern="120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, </a:t>
          </a:r>
          <a:r>
            <a:rPr lang="de-DE" altLang="x-none" sz="4900" b="0" kern="120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threats</a:t>
          </a:r>
          <a:r>
            <a:rPr lang="de-DE" altLang="x-none" sz="4900" b="0" kern="120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 and </a:t>
          </a:r>
          <a:r>
            <a:rPr lang="de-DE" altLang="x-none" sz="4900" b="0" kern="1200" dirty="0" err="1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incitement</a:t>
          </a:r>
          <a:r>
            <a:rPr lang="de-DE" altLang="x-none" sz="4900" b="0" kern="1200" dirty="0">
              <a:solidFill>
                <a:schemeClr val="bg1"/>
              </a:solidFill>
              <a:latin typeface="Barlow" panose="00000500000000000000" pitchFamily="2" charset="0"/>
              <a:ea typeface="Montserrat Semi" charset="0"/>
              <a:cs typeface="Montserrat Semi" charset="0"/>
              <a:sym typeface="Poppins Medium" charset="0"/>
            </a:rPr>
            <a:t> </a:t>
          </a:r>
          <a:r>
            <a:rPr lang="en-US" altLang="en-US" sz="4900" b="0" kern="1200" dirty="0">
              <a:solidFill>
                <a:schemeClr val="bg1"/>
              </a:solidFill>
              <a:latin typeface="Barlow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rPr>
            <a:t>to discrimination, hatred, contempt or violence  (Hate Speech, cf. UNO 2020)</a:t>
          </a:r>
          <a:endParaRPr lang="de-DE" sz="4900" b="0" kern="1200" dirty="0">
            <a:solidFill>
              <a:schemeClr val="bg1"/>
            </a:solidFill>
            <a:latin typeface="Barlow" panose="00000500000000000000" pitchFamily="2" charset="0"/>
          </a:endParaRPr>
        </a:p>
      </dsp:txBody>
      <dsp:txXfrm>
        <a:off x="11652757" y="800427"/>
        <a:ext cx="7928678" cy="4641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4DCC-A536-4679-91D0-D83FF1776A46}">
      <dsp:nvSpPr>
        <dsp:cNvPr id="0" name=""/>
        <dsp:cNvSpPr/>
      </dsp:nvSpPr>
      <dsp:spPr>
        <a:xfrm>
          <a:off x="3839" y="664975"/>
          <a:ext cx="8187639" cy="4912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5100" kern="1200" dirty="0">
              <a:solidFill>
                <a:schemeClr val="bg1"/>
              </a:solidFill>
              <a:latin typeface="Barlow" panose="00000500000000000000" pitchFamily="2" charset="0"/>
            </a:rPr>
            <a:t>From the </a:t>
          </a:r>
          <a:r>
            <a:rPr lang="en-US" sz="51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back stage</a:t>
          </a:r>
          <a:r>
            <a:rPr lang="en-US" sz="5100" kern="1200" dirty="0">
              <a:solidFill>
                <a:schemeClr val="bg1"/>
              </a:solidFill>
              <a:latin typeface="Barlow" panose="00000500000000000000" pitchFamily="2" charset="0"/>
            </a:rPr>
            <a:t> to the </a:t>
          </a:r>
          <a:r>
            <a:rPr lang="en-US" sz="5100" b="1" kern="1200" dirty="0">
              <a:solidFill>
                <a:schemeClr val="accent3">
                  <a:lumMod val="50000"/>
                </a:schemeClr>
              </a:solidFill>
              <a:latin typeface="Barlow" panose="00000500000000000000" pitchFamily="2" charset="0"/>
            </a:rPr>
            <a:t>front stage </a:t>
          </a:r>
          <a:endParaRPr lang="de-DE" sz="5100" kern="1200" dirty="0">
            <a:solidFill>
              <a:schemeClr val="accent3">
                <a:lumMod val="50000"/>
              </a:schemeClr>
            </a:solidFill>
            <a:latin typeface="Barlow" panose="00000500000000000000" pitchFamily="2" charset="0"/>
          </a:endParaRPr>
        </a:p>
      </dsp:txBody>
      <dsp:txXfrm>
        <a:off x="147724" y="808860"/>
        <a:ext cx="7899869" cy="4624813"/>
      </dsp:txXfrm>
    </dsp:sp>
    <dsp:sp modelId="{1A921A02-5E27-4705-8F56-8DBCF8DFCB65}">
      <dsp:nvSpPr>
        <dsp:cNvPr id="0" name=""/>
        <dsp:cNvSpPr/>
      </dsp:nvSpPr>
      <dsp:spPr>
        <a:xfrm>
          <a:off x="9010242" y="2106000"/>
          <a:ext cx="1735779" cy="203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100" kern="1200"/>
        </a:p>
      </dsp:txBody>
      <dsp:txXfrm>
        <a:off x="9010242" y="2512107"/>
        <a:ext cx="1215045" cy="1218320"/>
      </dsp:txXfrm>
    </dsp:sp>
    <dsp:sp modelId="{BB53A4DF-5D24-433D-83CC-1679FAB49B02}">
      <dsp:nvSpPr>
        <dsp:cNvPr id="0" name=""/>
        <dsp:cNvSpPr/>
      </dsp:nvSpPr>
      <dsp:spPr>
        <a:xfrm>
          <a:off x="11466534" y="664975"/>
          <a:ext cx="8187639" cy="4912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Differences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between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the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far-right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Facebook </a:t>
          </a:r>
          <a:r>
            <a:rPr lang="de-DE" sz="5100" kern="1200">
              <a:solidFill>
                <a:schemeClr val="bg1"/>
              </a:solidFill>
              <a:latin typeface="Barlow" panose="00000500000000000000" pitchFamily="2" charset="0"/>
            </a:rPr>
            <a:t>posts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of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the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top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candidates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,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members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of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Parliament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and non-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parliamentary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r>
            <a:rPr lang="de-DE" sz="5100" kern="1200" dirty="0" err="1">
              <a:solidFill>
                <a:schemeClr val="bg1"/>
              </a:solidFill>
              <a:latin typeface="Barlow" panose="00000500000000000000" pitchFamily="2" charset="0"/>
            </a:rPr>
            <a:t>actors</a:t>
          </a:r>
          <a:r>
            <a:rPr lang="de-DE" sz="5100" kern="1200" dirty="0">
              <a:solidFill>
                <a:schemeClr val="bg1"/>
              </a:solidFill>
              <a:latin typeface="Barlow" panose="00000500000000000000" pitchFamily="2" charset="0"/>
            </a:rPr>
            <a:t> </a:t>
          </a:r>
          <a:endParaRPr lang="de-DE" sz="5100" b="0" kern="1200" dirty="0">
            <a:solidFill>
              <a:schemeClr val="bg1"/>
            </a:solidFill>
            <a:latin typeface="Barlow" panose="00000500000000000000" pitchFamily="2" charset="0"/>
          </a:endParaRPr>
        </a:p>
      </dsp:txBody>
      <dsp:txXfrm>
        <a:off x="11610419" y="808860"/>
        <a:ext cx="7899869" cy="4624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6/30/2022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crdownload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8.crdownload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9FCEB0E3-9A03-42CF-BE38-FFD8DCF1A78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753768" y="5861992"/>
            <a:ext cx="1577523" cy="157752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5F4914-8A5E-4E5B-8B6B-0B417576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992" y="6312126"/>
            <a:ext cx="15824696" cy="2178050"/>
          </a:xfrm>
        </p:spPr>
        <p:txBody>
          <a:bodyPr/>
          <a:lstStyle>
            <a:lvl1pPr>
              <a:lnSpc>
                <a:spcPct val="100000"/>
              </a:lnSpc>
              <a:defRPr sz="8800" b="0" i="0">
                <a:solidFill>
                  <a:schemeClr val="bg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FBF9877-EEED-4A5C-887E-258EBDA635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2530" y="8585721"/>
            <a:ext cx="15824696" cy="1944687"/>
          </a:xfrm>
        </p:spPr>
        <p:txBody>
          <a:bodyPr/>
          <a:lstStyle>
            <a:lvl1pPr>
              <a:defRPr sz="5400"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F29A17-9B3B-423E-9DE5-7325343FA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91" y="161256"/>
            <a:ext cx="5076564" cy="3384376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752644A-753E-4EF3-BDFB-8014256F19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9992" y="10818813"/>
            <a:ext cx="9199562" cy="863600"/>
          </a:xfrm>
        </p:spPr>
        <p:txBody>
          <a:bodyPr/>
          <a:lstStyle>
            <a:lvl1pPr>
              <a:defRPr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/>
              <a:t>Autor*in, Veranstaltung, Datum, Ort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93E7B2-073D-472F-A59A-3FB9D628C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4720" y="3955496"/>
            <a:ext cx="3905880" cy="7508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8A79DE-F304-4E07-9123-5CDD7030177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4874" y="5259622"/>
            <a:ext cx="3304030" cy="9617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5D71734-2590-4206-9862-ED72A52B27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r="7375" b="60441"/>
          <a:stretch/>
        </p:blipFill>
        <p:spPr>
          <a:xfrm>
            <a:off x="20234720" y="6976340"/>
            <a:ext cx="3158874" cy="96173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1F6493C-67FB-4F22-9936-945173C485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523" y="11651005"/>
            <a:ext cx="2330333" cy="124486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D2D870E-01B4-471F-9F3F-C71CE25FE45D}"/>
              </a:ext>
            </a:extLst>
          </p:cNvPr>
          <p:cNvSpPr txBox="1"/>
          <p:nvPr userDrawn="1"/>
        </p:nvSpPr>
        <p:spPr>
          <a:xfrm>
            <a:off x="20144927" y="1085050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rlow"/>
              </a:rPr>
              <a:t>Gefördert durch:</a:t>
            </a:r>
            <a:endParaRPr lang="en-US" dirty="0">
              <a:latin typeface="Barlow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95DA349-B7A7-48DF-8B6D-6367EC45E9F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9752840" y="521296"/>
            <a:ext cx="0" cy="12718790"/>
          </a:xfrm>
          <a:prstGeom prst="lin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127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5FECC02C-51F0-4854-8BFA-4E115143A1E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012" y="972647"/>
            <a:ext cx="3311040" cy="784572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F7E81CD-0950-4702-A265-2BF875433BAB}"/>
              </a:ext>
            </a:extLst>
          </p:cNvPr>
          <p:cNvSpPr txBox="1"/>
          <p:nvPr userDrawn="1"/>
        </p:nvSpPr>
        <p:spPr>
          <a:xfrm>
            <a:off x="20144927" y="3078365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rlow"/>
              </a:rPr>
              <a:t>Kooperationspartner:</a:t>
            </a:r>
            <a:endParaRPr lang="en-US" dirty="0">
              <a:latin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32789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193E7B2-073D-472F-A59A-3FB9D628CD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6522" y="4099126"/>
            <a:ext cx="4716523" cy="9066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8A79DE-F304-4E07-9123-5CDD70301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5341" y="5573957"/>
            <a:ext cx="4454457" cy="12966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5D71734-2590-4206-9862-ED72A52B27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r="7375" b="60441"/>
          <a:stretch/>
        </p:blipFill>
        <p:spPr>
          <a:xfrm>
            <a:off x="18443662" y="7453010"/>
            <a:ext cx="4130823" cy="125765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ECC02C-51F0-4854-8BFA-4E115143A1E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977" y="1171045"/>
            <a:ext cx="3584064" cy="84926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F7E81CD-0950-4702-A265-2BF875433BAB}"/>
              </a:ext>
            </a:extLst>
          </p:cNvPr>
          <p:cNvSpPr txBox="1"/>
          <p:nvPr userDrawn="1"/>
        </p:nvSpPr>
        <p:spPr>
          <a:xfrm>
            <a:off x="18356522" y="323036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rlow"/>
              </a:rPr>
              <a:t>Kooperationspartner:</a:t>
            </a:r>
            <a:endParaRPr lang="en-US" dirty="0">
              <a:latin typeface="Barlow"/>
            </a:endParaRP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82746FD3-0807-4C94-8343-C7E0DDFB2A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2713" y="4099127"/>
            <a:ext cx="10051335" cy="6791124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de-DE" dirty="0"/>
              <a:t>Name</a:t>
            </a:r>
          </a:p>
          <a:p>
            <a:pPr lvl="1"/>
            <a:endParaRPr lang="en-US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230CF0D-52AF-4BED-8C52-5F04E232619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7160552" y="521296"/>
            <a:ext cx="0" cy="12718790"/>
          </a:xfrm>
          <a:prstGeom prst="lin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127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332A564-53EE-4E33-B1A5-E47C6B20612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660" y="10485638"/>
            <a:ext cx="4454454" cy="237957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6DEED7E-9AE0-44D4-876A-2F1188B8C3A2}"/>
              </a:ext>
            </a:extLst>
          </p:cNvPr>
          <p:cNvSpPr txBox="1"/>
          <p:nvPr userDrawn="1"/>
        </p:nvSpPr>
        <p:spPr>
          <a:xfrm>
            <a:off x="18443662" y="973832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rlow"/>
              </a:rPr>
              <a:t>Gefördert durch:</a:t>
            </a:r>
            <a:endParaRPr lang="en-US" dirty="0">
              <a:latin typeface="Barlow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66E560B-8B39-41A5-9DA7-D0F436710CD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6" y="11301644"/>
            <a:ext cx="2700000" cy="18000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FBE3D76A-1087-48D4-BBBF-C7EC4064DC5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38686" y="1460726"/>
            <a:ext cx="1577523" cy="1577523"/>
          </a:xfrm>
          <a:prstGeom prst="ellipse">
            <a:avLst/>
          </a:prstGeom>
          <a:solidFill>
            <a:srgbClr val="FF413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E972ED2-F3B9-43AC-9487-A69F13BECD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544246" y="2105472"/>
            <a:ext cx="13291517" cy="157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>
                <a:solidFill>
                  <a:schemeClr val="bg1"/>
                </a:solidFill>
                <a:latin typeface="Barlow Light" pitchFamily="2" charset="0"/>
                <a:ea typeface="Montserrat Semi" charset="0"/>
                <a:cs typeface="Montserrat Semi" charset="0"/>
                <a:sym typeface="Poppins Medium" charset="0"/>
              </a:rPr>
              <a:t>Thank you very much!</a:t>
            </a:r>
            <a:endParaRPr lang="x-none" altLang="x-none" sz="8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3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2490EA77-5899-4F98-90A1-703711CA864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753768" y="5861992"/>
            <a:ext cx="1577523" cy="1577523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0256AD-CEE4-40D6-AB6C-D10AA6D026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8350" y="6137969"/>
            <a:ext cx="1081088" cy="1008063"/>
          </a:xfrm>
        </p:spPr>
        <p:txBody>
          <a:bodyPr anchor="ctr"/>
          <a:lstStyle>
            <a:lvl5pPr indent="0" algn="ctr">
              <a:lnSpc>
                <a:spcPct val="100000"/>
              </a:lnSpc>
              <a:defRPr lang="en-US" sz="6000" b="0" i="0" kern="1200" dirty="0">
                <a:solidFill>
                  <a:schemeClr val="tx1"/>
                </a:solidFill>
                <a:latin typeface="Barlow"/>
                <a:ea typeface="Open Sans" charset="0"/>
                <a:cs typeface="Open Sans" charset="0"/>
                <a:sym typeface="Poppins"/>
              </a:defRPr>
            </a:lvl5pPr>
          </a:lstStyle>
          <a:p>
            <a:pPr lvl="4"/>
            <a:r>
              <a:rPr lang="de-DE" dirty="0" err="1"/>
              <a:t>Nr</a:t>
            </a:r>
            <a:endParaRPr lang="en-US"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542928" y="757866"/>
            <a:ext cx="12961440" cy="883643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r>
              <a:rPr lang="de-DE"/>
              <a:t>Mastertitelformat bearbeiten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542926" y="9594304"/>
            <a:ext cx="1296144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0">
                <a:solidFill>
                  <a:schemeClr val="bg2"/>
                </a:solidFill>
                <a:latin typeface="Barlow"/>
                <a:ea typeface="Barlow"/>
                <a:cs typeface="Barlow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8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8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8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8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8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8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8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8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de-DE"/>
              <a:t>Master-Untertitelformat bearbeiten</a:t>
            </a:r>
            <a:endParaRPr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022F96F-9025-45F6-9387-81EB3B87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6" y="11301644"/>
            <a:ext cx="2700000" cy="1800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22F15F4-FCA9-4E73-B6B8-7239734ACE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92600" y="-17585"/>
            <a:ext cx="6876000" cy="1371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C28B902A-14E2-471B-9318-6431AB8B1B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19378" y="1464053"/>
            <a:ext cx="1577523" cy="157752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927" y="1729334"/>
            <a:ext cx="19232933" cy="2178050"/>
          </a:xfrm>
        </p:spPr>
        <p:txBody>
          <a:bodyPr/>
          <a:lstStyle>
            <a:lvl1pPr>
              <a:lnSpc>
                <a:spcPct val="100000"/>
              </a:lnSpc>
              <a:defRPr sz="8800" b="0" i="0">
                <a:solidFill>
                  <a:schemeClr val="bg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927" y="4121696"/>
            <a:ext cx="20205948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4CD978-A070-424F-AFC6-6898B329BA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6" y="11301644"/>
            <a:ext cx="2700000" cy="1800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ED48E40-AB0F-4DDE-B50C-83E6F97F33B1}"/>
              </a:ext>
            </a:extLst>
          </p:cNvPr>
          <p:cNvSpPr txBox="1"/>
          <p:nvPr userDrawn="1"/>
        </p:nvSpPr>
        <p:spPr>
          <a:xfrm>
            <a:off x="22673914" y="12362546"/>
            <a:ext cx="895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FC7DF-7707-9845-8231-4E91938DA915}" type="slidenum">
              <a:rPr lang="x-none" altLang="x-none" smtClean="0">
                <a:solidFill>
                  <a:schemeClr val="accent2"/>
                </a:solidFill>
              </a:rPr>
              <a:pPr/>
              <a:t>‹Nr.›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D9147B03-6308-4824-AA12-F9E56DFE845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19378" y="1464053"/>
            <a:ext cx="1577523" cy="157752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75452BF-C44F-45D5-984B-5F6D6B6EF5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6" y="11301644"/>
            <a:ext cx="2700000" cy="1800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9C2700-0AD8-476D-8223-D9ECBECC310E}"/>
              </a:ext>
            </a:extLst>
          </p:cNvPr>
          <p:cNvSpPr txBox="1"/>
          <p:nvPr userDrawn="1"/>
        </p:nvSpPr>
        <p:spPr>
          <a:xfrm>
            <a:off x="22673914" y="12362546"/>
            <a:ext cx="895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FC7DF-7707-9845-8231-4E91938DA915}" type="slidenum">
              <a:rPr lang="x-none" altLang="x-none" smtClean="0">
                <a:solidFill>
                  <a:schemeClr val="accent2"/>
                </a:solidFill>
              </a:rPr>
              <a:pPr/>
              <a:t>‹Nr.›</a:t>
            </a:fld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392FC1-68EA-48AE-BC27-A4C182CA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27" y="1729334"/>
            <a:ext cx="19232933" cy="2178050"/>
          </a:xfrm>
        </p:spPr>
        <p:txBody>
          <a:bodyPr/>
          <a:lstStyle>
            <a:lvl1pPr>
              <a:lnSpc>
                <a:spcPct val="100000"/>
              </a:lnSpc>
              <a:defRPr sz="8800" b="0" i="0">
                <a:solidFill>
                  <a:schemeClr val="bg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E0339-784B-4A0D-B7FD-CBC02573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927" y="4121696"/>
            <a:ext cx="10081120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78EF8-A006-490A-A6D9-C0863557780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678803" y="4121696"/>
            <a:ext cx="10081120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9FCEB0E3-9A03-42CF-BE38-FFD8DCF1A78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753768" y="5861992"/>
            <a:ext cx="1577523" cy="157752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5F4914-8A5E-4E5B-8B6B-0B417576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992" y="6312126"/>
            <a:ext cx="15824696" cy="2178050"/>
          </a:xfrm>
        </p:spPr>
        <p:txBody>
          <a:bodyPr/>
          <a:lstStyle>
            <a:lvl1pPr>
              <a:lnSpc>
                <a:spcPct val="100000"/>
              </a:lnSpc>
              <a:defRPr sz="8800" b="0" i="0">
                <a:solidFill>
                  <a:schemeClr val="bg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FBF9877-EEED-4A5C-887E-258EBDA635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2530" y="8585721"/>
            <a:ext cx="15824696" cy="1944687"/>
          </a:xfrm>
        </p:spPr>
        <p:txBody>
          <a:bodyPr/>
          <a:lstStyle>
            <a:lvl1pPr>
              <a:defRPr sz="5400"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4683F99-6BB9-4A81-B5F5-7A20479F8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6" y="11301644"/>
            <a:ext cx="27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25114476-F18F-4B38-B2DD-A573FB737F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19378" y="1464053"/>
            <a:ext cx="1577523" cy="157752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5EC9B3-58B0-4B62-80B8-4D985BE2CCA7}"/>
              </a:ext>
            </a:extLst>
          </p:cNvPr>
          <p:cNvSpPr txBox="1"/>
          <p:nvPr userDrawn="1"/>
        </p:nvSpPr>
        <p:spPr>
          <a:xfrm>
            <a:off x="22673914" y="12362546"/>
            <a:ext cx="895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FC7DF-7707-9845-8231-4E91938DA915}" type="slidenum">
              <a:rPr lang="x-none" altLang="x-none" smtClean="0">
                <a:solidFill>
                  <a:schemeClr val="accent2"/>
                </a:solidFill>
              </a:rPr>
              <a:pPr/>
              <a:t>‹Nr.›</a:t>
            </a:fld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19981C-CC79-4AB9-89D5-3FE6865E8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6" y="11301644"/>
            <a:ext cx="2700000" cy="180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5698961-9267-4BB0-BD2E-6F6F39BC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27" y="1729334"/>
            <a:ext cx="19232933" cy="2178050"/>
          </a:xfrm>
        </p:spPr>
        <p:txBody>
          <a:bodyPr/>
          <a:lstStyle>
            <a:lvl1pPr>
              <a:lnSpc>
                <a:spcPct val="100000"/>
              </a:lnSpc>
              <a:defRPr sz="8800" b="0" i="0">
                <a:solidFill>
                  <a:schemeClr val="bg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2DE2C9C-266C-49DB-9E0E-663BC53C78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819378" y="1464053"/>
            <a:ext cx="1577523" cy="1577523"/>
          </a:xfrm>
          <a:prstGeom prst="ellipse">
            <a:avLst/>
          </a:prstGeom>
          <a:solidFill>
            <a:srgbClr val="FF413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F5BD4D-B741-4A85-B68C-C0FF5DD4897C}"/>
              </a:ext>
            </a:extLst>
          </p:cNvPr>
          <p:cNvSpPr txBox="1"/>
          <p:nvPr userDrawn="1"/>
        </p:nvSpPr>
        <p:spPr>
          <a:xfrm>
            <a:off x="22673914" y="12362546"/>
            <a:ext cx="895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FC7DF-7707-9845-8231-4E91938DA915}" type="slidenum">
              <a:rPr lang="x-none" altLang="x-none" smtClean="0">
                <a:solidFill>
                  <a:schemeClr val="accent2"/>
                </a:solidFill>
              </a:rPr>
              <a:pPr/>
              <a:t>‹Nr.›</a:t>
            </a:fld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7A961-D7CE-455A-B18A-69C4F254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27" y="1729334"/>
            <a:ext cx="19232933" cy="2178050"/>
          </a:xfrm>
        </p:spPr>
        <p:txBody>
          <a:bodyPr/>
          <a:lstStyle>
            <a:lvl1pPr>
              <a:lnSpc>
                <a:spcPct val="100000"/>
              </a:lnSpc>
              <a:defRPr sz="8800" b="0" i="0">
                <a:solidFill>
                  <a:schemeClr val="bg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DA0326A-B66B-4A9C-9540-AE197B201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6" y="11301644"/>
            <a:ext cx="2700000" cy="1800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1F6C5E2-1EB0-4D9F-98F9-57127EDB0FC2}"/>
              </a:ext>
            </a:extLst>
          </p:cNvPr>
          <p:cNvSpPr txBox="1"/>
          <p:nvPr userDrawn="1"/>
        </p:nvSpPr>
        <p:spPr>
          <a:xfrm>
            <a:off x="22673914" y="12362546"/>
            <a:ext cx="895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FC7DF-7707-9845-8231-4E91938DA915}" type="slidenum">
              <a:rPr lang="x-none" altLang="x-none" smtClean="0">
                <a:solidFill>
                  <a:schemeClr val="accent2"/>
                </a:solidFill>
              </a:rPr>
              <a:pPr/>
              <a:t>‹Nr.›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1F6C5E2-1EB0-4D9F-98F9-57127EDB0FC2}"/>
              </a:ext>
            </a:extLst>
          </p:cNvPr>
          <p:cNvSpPr txBox="1"/>
          <p:nvPr userDrawn="1"/>
        </p:nvSpPr>
        <p:spPr>
          <a:xfrm>
            <a:off x="22673914" y="12362546"/>
            <a:ext cx="895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FC7DF-7707-9845-8231-4E91938DA915}" type="slidenum">
              <a:rPr lang="x-none" altLang="x-none" smtClean="0">
                <a:solidFill>
                  <a:schemeClr val="accent2"/>
                </a:solidFill>
              </a:rPr>
              <a:pPr/>
              <a:t>‹Nr.›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3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>
                <a:sym typeface="Poppins Medium" charset="0"/>
              </a:rPr>
              <a:t>Mastertitelformat bearbeiten</a:t>
            </a:r>
            <a:endParaRPr lang="x-none" altLang="x-none" dirty="0">
              <a:sym typeface="Poppins Medium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>
                <a:sym typeface="Poppins" charset="0"/>
              </a:rPr>
              <a:t>Mastertextformat bearbeiten</a:t>
            </a:r>
          </a:p>
          <a:p>
            <a:pPr lvl="1"/>
            <a:r>
              <a:rPr lang="de-DE" altLang="x-none">
                <a:sym typeface="Poppins" charset="0"/>
              </a:rPr>
              <a:t>Zweite Ebene</a:t>
            </a:r>
          </a:p>
          <a:p>
            <a:pPr lvl="2"/>
            <a:r>
              <a:rPr lang="de-DE" altLang="x-none">
                <a:sym typeface="Poppins" charset="0"/>
              </a:rPr>
              <a:t>Dritte Ebene</a:t>
            </a:r>
          </a:p>
          <a:p>
            <a:pPr lvl="3"/>
            <a:r>
              <a:rPr lang="de-DE" altLang="x-none">
                <a:sym typeface="Poppins" charset="0"/>
              </a:rPr>
              <a:t>Vierte Ebene</a:t>
            </a:r>
          </a:p>
          <a:p>
            <a:pPr lvl="4"/>
            <a:r>
              <a:rPr lang="de-DE" altLang="x-none">
                <a:sym typeface="Poppins" charset="0"/>
              </a:rPr>
              <a:t>Fünfte Ebene</a:t>
            </a:r>
            <a:endParaRPr lang="x-none" altLang="x-none" dirty="0">
              <a:sym typeface="Poppi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83" r:id="rId2"/>
    <p:sldLayoutId id="2147483876" r:id="rId3"/>
    <p:sldLayoutId id="2147483877" r:id="rId4"/>
    <p:sldLayoutId id="2147483882" r:id="rId5"/>
    <p:sldLayoutId id="2147483875" r:id="rId6"/>
    <p:sldLayoutId id="2147483878" r:id="rId7"/>
    <p:sldLayoutId id="2147483874" r:id="rId8"/>
    <p:sldLayoutId id="2147483881" r:id="rId9"/>
    <p:sldLayoutId id="2147483880" r:id="rId10"/>
  </p:sldLayoutIdLst>
  <p:txStyles>
    <p:titleStyle>
      <a:lvl1pPr algn="l" defTabSz="825500" rtl="0" eaLnBrk="1" fontAlgn="base" hangingPunct="1">
        <a:spcBef>
          <a:spcPct val="0"/>
        </a:spcBef>
        <a:spcAft>
          <a:spcPct val="0"/>
        </a:spcAft>
        <a:defRPr sz="8800" b="0" i="0" kern="1200">
          <a:solidFill>
            <a:schemeClr val="bg1"/>
          </a:solidFill>
          <a:latin typeface="Barlow Medium" pitchFamily="2" charset="0"/>
          <a:ea typeface="Barlow Medium" pitchFamily="2" charset="0"/>
          <a:cs typeface="Barlow Medium" pitchFamily="2" charset="0"/>
          <a:sym typeface="Poppins Medium"/>
        </a:defRPr>
      </a:lvl1pPr>
      <a:lvl2pPr algn="l" defTabSz="825500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1" fontAlgn="base" hangingPunct="1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Barlow"/>
          <a:ea typeface="Open Sans" charset="0"/>
          <a:cs typeface="Open Sans" charset="0"/>
          <a:sym typeface="Poppins"/>
        </a:defRPr>
      </a:lvl1pPr>
      <a:lvl2pPr indent="228600" algn="l" defTabSz="825500" rtl="0" eaLnBrk="1" fontAlgn="base" hangingPunct="1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Barlow"/>
          <a:ea typeface="Open Sans" charset="0"/>
          <a:cs typeface="Open Sans" charset="0"/>
          <a:sym typeface="Poppins"/>
        </a:defRPr>
      </a:lvl2pPr>
      <a:lvl3pPr indent="457200" algn="l" defTabSz="825500" rtl="0" eaLnBrk="1" fontAlgn="base" hangingPunct="1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Barlow"/>
          <a:ea typeface="Open Sans" charset="0"/>
          <a:cs typeface="Open Sans" charset="0"/>
          <a:sym typeface="Poppins"/>
        </a:defRPr>
      </a:lvl3pPr>
      <a:lvl4pPr indent="685800" algn="l" defTabSz="825500" rtl="0" eaLnBrk="1" fontAlgn="base" hangingPunct="1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Barlow"/>
          <a:ea typeface="Open Sans" charset="0"/>
          <a:cs typeface="Open Sans" charset="0"/>
          <a:sym typeface="Poppins"/>
        </a:defRPr>
      </a:lvl4pPr>
      <a:lvl5pPr indent="914400" algn="l" defTabSz="825500" rtl="0" eaLnBrk="1" fontAlgn="base" hangingPunct="1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Barlow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2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Open+San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8A6405A-02BC-4B9C-9C4E-A0983C3F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992" y="8442176"/>
            <a:ext cx="16328752" cy="864096"/>
          </a:xfrm>
        </p:spPr>
        <p:txBody>
          <a:bodyPr/>
          <a:lstStyle/>
          <a:p>
            <a:r>
              <a:rPr lang="en-US" sz="7000" b="1" dirty="0"/>
              <a:t>From the margins to the mainstream</a:t>
            </a:r>
            <a:br>
              <a:rPr lang="en-US" sz="7000" b="1" dirty="0"/>
            </a:br>
            <a:r>
              <a:rPr lang="en-US" sz="5000" b="1" dirty="0"/>
              <a:t>Are far-right interpretations of Islam normalizing intolerance against Muslims and Migrants? </a:t>
            </a:r>
            <a:br>
              <a:rPr lang="de-DE" dirty="0"/>
            </a:br>
            <a:br>
              <a:rPr lang="en-US" sz="8000" dirty="0"/>
            </a:br>
            <a:endParaRPr lang="en-US" sz="8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D3EB8E-4823-4715-8372-08F76BFA9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42530" y="9665841"/>
            <a:ext cx="17138302" cy="19446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3600" dirty="0"/>
              <a:t>Liriam Sponholz, Anna-Maria </a:t>
            </a:r>
            <a:r>
              <a:rPr lang="de-DE" sz="3600" dirty="0" err="1"/>
              <a:t>Meuth</a:t>
            </a:r>
            <a:r>
              <a:rPr lang="de-DE" sz="3600" dirty="0"/>
              <a:t>, Sabrina </a:t>
            </a:r>
            <a:r>
              <a:rPr lang="de-DE" sz="3600" dirty="0" err="1"/>
              <a:t>Zajak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000" dirty="0"/>
              <a:t>Council of European Studies – 28</a:t>
            </a:r>
            <a:r>
              <a:rPr lang="en-US" sz="3000" baseline="30000" dirty="0"/>
              <a:t>th</a:t>
            </a:r>
            <a:r>
              <a:rPr lang="en-US" sz="3000" dirty="0"/>
              <a:t> Conference, Lisbon, 29</a:t>
            </a:r>
            <a:r>
              <a:rPr lang="en-US" sz="3000" baseline="30000" dirty="0"/>
              <a:t>th</a:t>
            </a:r>
            <a:r>
              <a:rPr lang="en-US" sz="3000" dirty="0"/>
              <a:t> June - 1</a:t>
            </a:r>
            <a:r>
              <a:rPr lang="en-US" sz="3000" baseline="30000" dirty="0"/>
              <a:t>st</a:t>
            </a:r>
            <a:r>
              <a:rPr lang="en-US" sz="3000" dirty="0"/>
              <a:t> July</a:t>
            </a:r>
          </a:p>
        </p:txBody>
      </p:sp>
    </p:spTree>
    <p:extLst>
      <p:ext uri="{BB962C8B-B14F-4D97-AF65-F5344CB8AC3E}">
        <p14:creationId xmlns:p14="http://schemas.microsoft.com/office/powerpoint/2010/main" val="221667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1D6B0-0745-D133-C93A-0F9CD240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operationalization</a:t>
            </a:r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F6FF7F5-9026-5EAA-8A0C-50A06A304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634067"/>
              </p:ext>
            </p:extLst>
          </p:nvPr>
        </p:nvGraphicFramePr>
        <p:xfrm>
          <a:off x="2614612" y="4265612"/>
          <a:ext cx="19658013" cy="624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12536-DB55-866B-E1AF-57C430B3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27" y="1799630"/>
            <a:ext cx="19232933" cy="2178050"/>
          </a:xfrm>
        </p:spPr>
        <p:txBody>
          <a:bodyPr/>
          <a:lstStyle/>
          <a:p>
            <a:r>
              <a:rPr lang="de-DE" dirty="0"/>
              <a:t>Corpus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7839F57-0493-70AE-8AF3-0E57A248D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480596"/>
              </p:ext>
            </p:extLst>
          </p:nvPr>
        </p:nvGraphicFramePr>
        <p:xfrm>
          <a:off x="2617788" y="3968750"/>
          <a:ext cx="19515137" cy="949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96482" imgH="3718241" progId="Word.Document.12">
                  <p:embed/>
                </p:oleObj>
              </mc:Choice>
              <mc:Fallback>
                <p:oleObj name="Document" r:id="rId2" imgW="7596482" imgH="3718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7788" y="3968750"/>
                        <a:ext cx="19515137" cy="949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93B88F66-66CF-700A-67B6-8B25326751D9}"/>
              </a:ext>
            </a:extLst>
          </p:cNvPr>
          <p:cNvSpPr/>
          <p:nvPr/>
        </p:nvSpPr>
        <p:spPr bwMode="auto">
          <a:xfrm>
            <a:off x="5999312" y="3274840"/>
            <a:ext cx="3600400" cy="10441160"/>
          </a:xfrm>
          <a:prstGeom prst="ellipse">
            <a:avLst/>
          </a:prstGeom>
          <a:noFill/>
          <a:ln w="76200" cap="flat" cmpd="sng" algn="ctr">
            <a:solidFill>
              <a:schemeClr val="accent4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D12FD1-4D6E-A477-8F8A-A664638F9515}"/>
              </a:ext>
            </a:extLst>
          </p:cNvPr>
          <p:cNvSpPr/>
          <p:nvPr/>
        </p:nvSpPr>
        <p:spPr bwMode="auto">
          <a:xfrm>
            <a:off x="19320792" y="3257600"/>
            <a:ext cx="3600400" cy="10441160"/>
          </a:xfrm>
          <a:prstGeom prst="ellipse">
            <a:avLst/>
          </a:prstGeom>
          <a:noFill/>
          <a:ln w="76200" cap="flat" cmpd="sng" algn="ctr">
            <a:solidFill>
              <a:schemeClr val="accent4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2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E9E8A-F3A6-DC4E-8660-91826FC3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27" y="1673424"/>
            <a:ext cx="19232933" cy="2178050"/>
          </a:xfrm>
        </p:spPr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en-US" sz="8800" dirty="0">
                <a:solidFill>
                  <a:schemeClr val="bg1"/>
                </a:solidFill>
              </a:rPr>
              <a:t>an exclusive </a:t>
            </a:r>
            <a:r>
              <a:rPr lang="en-US" sz="8800" b="1" dirty="0">
                <a:solidFill>
                  <a:schemeClr val="accent4">
                    <a:lumMod val="50000"/>
                  </a:schemeClr>
                </a:solidFill>
              </a:rPr>
              <a:t>focus</a:t>
            </a:r>
            <a:r>
              <a:rPr lang="en-US" sz="8800" dirty="0">
                <a:solidFill>
                  <a:schemeClr val="bg1"/>
                </a:solidFill>
              </a:rPr>
              <a:t> on </a:t>
            </a:r>
            <a:r>
              <a:rPr lang="en-US" sz="8800" b="1" dirty="0">
                <a:solidFill>
                  <a:schemeClr val="accent4">
                    <a:lumMod val="50000"/>
                  </a:schemeClr>
                </a:solidFill>
              </a:rPr>
              <a:t>migration</a:t>
            </a:r>
            <a:r>
              <a:rPr lang="en-US" sz="8800" dirty="0">
                <a:solidFill>
                  <a:schemeClr val="bg1"/>
                </a:solidFill>
              </a:rPr>
              <a:t> and </a:t>
            </a:r>
            <a:r>
              <a:rPr lang="en-US" sz="8800" b="1" dirty="0">
                <a:solidFill>
                  <a:schemeClr val="accent4">
                    <a:lumMod val="50000"/>
                  </a:schemeClr>
                </a:solidFill>
              </a:rPr>
              <a:t>Islam</a:t>
            </a:r>
            <a:endParaRPr lang="de-DE" dirty="0"/>
          </a:p>
        </p:txBody>
      </p: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17272D02-795E-B96B-0C52-EE96D6127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4279"/>
              </p:ext>
            </p:extLst>
          </p:nvPr>
        </p:nvGraphicFramePr>
        <p:xfrm>
          <a:off x="2542406" y="4248555"/>
          <a:ext cx="17930514" cy="918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791950" imgH="6038850" progId="Excel.Sheet.12">
                  <p:embed/>
                </p:oleObj>
              </mc:Choice>
              <mc:Fallback>
                <p:oleObj name="Worksheet" r:id="rId2" imgW="11791950" imgH="60388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2406" y="4248555"/>
                        <a:ext cx="17930514" cy="9182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E8A8F2E4-93CE-3E23-B91B-0780ED538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188163"/>
              </p:ext>
            </p:extLst>
          </p:nvPr>
        </p:nvGraphicFramePr>
        <p:xfrm>
          <a:off x="2612431" y="4292303"/>
          <a:ext cx="14689632" cy="883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76008" imgH="3293398" progId="Excel.Sheet.12">
                  <p:embed/>
                </p:oleObj>
              </mc:Choice>
              <mc:Fallback>
                <p:oleObj name="Worksheet" r:id="rId4" imgW="5476008" imgH="32933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2431" y="4292303"/>
                        <a:ext cx="14689632" cy="883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9248DB09-6CCF-CE73-D232-641D4B15F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96109"/>
              </p:ext>
            </p:extLst>
          </p:nvPr>
        </p:nvGraphicFramePr>
        <p:xfrm>
          <a:off x="2542929" y="4292303"/>
          <a:ext cx="17929992" cy="918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1801648" imgH="6048548" progId="Excel.Sheet.12">
                  <p:embed/>
                </p:oleObj>
              </mc:Choice>
              <mc:Fallback>
                <p:oleObj name="Worksheet" r:id="rId6" imgW="11801648" imgH="60485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2929" y="4292303"/>
                        <a:ext cx="17929992" cy="9188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0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00D57CB-0E85-A541-8410-25E905243992}"/>
              </a:ext>
            </a:extLst>
          </p:cNvPr>
          <p:cNvSpPr txBox="1">
            <a:spLocks/>
          </p:cNvSpPr>
          <p:nvPr/>
        </p:nvSpPr>
        <p:spPr bwMode="auto">
          <a:xfrm>
            <a:off x="2542928" y="1439590"/>
            <a:ext cx="19232933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>
            <a:lvl1pPr algn="l" defTabSz="825500" rtl="0" eaLnBrk="1" fontAlgn="base" hangingPunct="1">
              <a:spcBef>
                <a:spcPct val="0"/>
              </a:spcBef>
              <a:spcAft>
                <a:spcPct val="0"/>
              </a:spcAft>
              <a:defRPr sz="8800" b="0" i="0" kern="1200">
                <a:solidFill>
                  <a:schemeClr val="bg1"/>
                </a:solidFill>
                <a:latin typeface="Barlow Medium" pitchFamily="2" charset="0"/>
                <a:ea typeface="Barlow Medium" pitchFamily="2" charset="0"/>
                <a:cs typeface="Barlow Medium" pitchFamily="2" charset="0"/>
                <a:sym typeface="Poppins Medium"/>
              </a:defRPr>
            </a:lvl1pPr>
            <a:lvl2pPr algn="l" defTabSz="825500" rtl="0" eaLnBrk="1" fontAlgn="base" hangingPunct="1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2pPr>
            <a:lvl3pPr algn="l" defTabSz="825500" rtl="0" eaLnBrk="1" fontAlgn="base" hangingPunct="1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3pPr>
            <a:lvl4pPr algn="l" defTabSz="825500" rtl="0" eaLnBrk="1" fontAlgn="base" hangingPunct="1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4pPr>
            <a:lvl5pPr algn="l" defTabSz="825500" rtl="0" eaLnBrk="1" fontAlgn="base" hangingPunct="1">
              <a:spcBef>
                <a:spcPct val="0"/>
              </a:spcBef>
              <a:spcAft>
                <a:spcPct val="0"/>
              </a:spcAft>
              <a:defRPr sz="10000" b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/>
              </a:defRPr>
            </a:lvl5pPr>
            <a:lvl6pPr marL="457200" algn="l" defTabSz="8255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6pPr>
            <a:lvl7pPr marL="914400" algn="l" defTabSz="8255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7pPr>
            <a:lvl8pPr marL="1371600" algn="l" defTabSz="8255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8pPr>
            <a:lvl9pPr marL="1828800" algn="l" defTabSz="8255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0000">
                <a:solidFill>
                  <a:srgbClr val="272D30"/>
                </a:solidFill>
                <a:latin typeface="Poppins Medium" charset="0"/>
                <a:ea typeface="Poppins Medium" charset="0"/>
                <a:cs typeface="Poppins Medium" charset="0"/>
                <a:sym typeface="Poppins Medium" charset="0"/>
              </a:defRPr>
            </a:lvl9pPr>
          </a:lstStyle>
          <a:p>
            <a:pPr>
              <a:defRPr/>
            </a:pPr>
            <a:r>
              <a:rPr lang="en-US" altLang="x-none" dirty="0">
                <a:latin typeface="Barlow" panose="00000500000000000000" pitchFamily="2" charset="0"/>
                <a:ea typeface="Montserrat Semi" charset="0"/>
                <a:cs typeface="Montserrat Semi" charset="0"/>
                <a:sym typeface="Poppins Medium" charset="0"/>
              </a:rPr>
              <a:t>There is </a:t>
            </a:r>
            <a:r>
              <a:rPr lang="en-US" sz="8800" dirty="0">
                <a:solidFill>
                  <a:schemeClr val="bg1"/>
                </a:solidFill>
                <a:latin typeface="Barlow" panose="00000500000000000000" pitchFamily="2" charset="0"/>
              </a:rPr>
              <a:t>an </a:t>
            </a:r>
            <a:r>
              <a:rPr lang="en-US" sz="88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adaptation</a:t>
            </a:r>
            <a:r>
              <a:rPr lang="en-US" sz="8800" dirty="0">
                <a:solidFill>
                  <a:schemeClr val="bg1"/>
                </a:solidFill>
                <a:latin typeface="Barlow" panose="00000500000000000000" pitchFamily="2" charset="0"/>
              </a:rPr>
              <a:t> of </a:t>
            </a:r>
            <a:r>
              <a:rPr lang="en-US" sz="88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mainstream</a:t>
            </a:r>
            <a:r>
              <a:rPr lang="en-US" sz="88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US" sz="88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parties</a:t>
            </a:r>
            <a:r>
              <a:rPr lang="en-US" sz="8800" dirty="0">
                <a:solidFill>
                  <a:schemeClr val="bg1"/>
                </a:solidFill>
                <a:latin typeface="Barlow" panose="00000500000000000000" pitchFamily="2" charset="0"/>
              </a:rPr>
              <a:t> to the </a:t>
            </a:r>
            <a:r>
              <a:rPr lang="en-US" sz="88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far-right agenda </a:t>
            </a:r>
          </a:p>
          <a:p>
            <a:pPr>
              <a:defRPr/>
            </a:pPr>
            <a:endParaRPr lang="de-DE" sz="6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2978BDF-3CF5-5A8C-5952-5D33D3355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88" t="22798" r="32675" b="16401"/>
          <a:stretch/>
        </p:blipFill>
        <p:spPr>
          <a:xfrm>
            <a:off x="13610878" y="5223737"/>
            <a:ext cx="8317382" cy="802717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6A321BD-EC20-21F1-CF28-AB70FDBFA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88" t="25110" r="32675" b="14300"/>
          <a:stretch/>
        </p:blipFill>
        <p:spPr>
          <a:xfrm>
            <a:off x="2456280" y="5103040"/>
            <a:ext cx="8597383" cy="8268572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D7A806F3-39A1-EE7B-590D-E075674D101C}"/>
              </a:ext>
            </a:extLst>
          </p:cNvPr>
          <p:cNvSpPr/>
          <p:nvPr/>
        </p:nvSpPr>
        <p:spPr bwMode="auto">
          <a:xfrm>
            <a:off x="1848100" y="4841776"/>
            <a:ext cx="4752528" cy="1346231"/>
          </a:xfrm>
          <a:prstGeom prst="ellipse">
            <a:avLst/>
          </a:prstGeom>
          <a:noFill/>
          <a:ln w="76200" cap="flat" cmpd="sng" algn="ctr">
            <a:solidFill>
              <a:schemeClr val="accent4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CA8599D-0111-8A50-C00B-2225F5D1B613}"/>
              </a:ext>
            </a:extLst>
          </p:cNvPr>
          <p:cNvSpPr/>
          <p:nvPr/>
        </p:nvSpPr>
        <p:spPr bwMode="auto">
          <a:xfrm>
            <a:off x="17376576" y="11272409"/>
            <a:ext cx="4752528" cy="1346231"/>
          </a:xfrm>
          <a:prstGeom prst="ellipse">
            <a:avLst/>
          </a:prstGeom>
          <a:noFill/>
          <a:ln w="76200" cap="flat" cmpd="sng" algn="ctr">
            <a:solidFill>
              <a:schemeClr val="accent4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6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9B413-8196-3127-8C83-3C2E46F6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27" y="1729334"/>
            <a:ext cx="20522281" cy="2178050"/>
          </a:xfrm>
        </p:spPr>
        <p:txBody>
          <a:bodyPr/>
          <a:lstStyle/>
          <a:p>
            <a:r>
              <a:rPr lang="en-US" sz="6600" dirty="0"/>
              <a:t>Instead of derogatory (group) language and threats, incitement to discrimination, hatred and contempt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ADD0E53-9328-2292-AE8E-BCB9DD2F3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937665"/>
              </p:ext>
            </p:extLst>
          </p:nvPr>
        </p:nvGraphicFramePr>
        <p:xfrm>
          <a:off x="2640013" y="4489450"/>
          <a:ext cx="17579975" cy="820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46651" imgH="2696734" progId="Word.Document.12">
                  <p:embed/>
                </p:oleObj>
              </mc:Choice>
              <mc:Fallback>
                <p:oleObj name="Document" r:id="rId2" imgW="5746651" imgH="26967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13" y="4489450"/>
                        <a:ext cx="17579975" cy="820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08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2B8B99A-7D4B-09BC-DAA4-32F70042BE14}"/>
              </a:ext>
            </a:extLst>
          </p:cNvPr>
          <p:cNvGrpSpPr/>
          <p:nvPr/>
        </p:nvGrpSpPr>
        <p:grpSpPr>
          <a:xfrm>
            <a:off x="2470596" y="5302113"/>
            <a:ext cx="20491907" cy="8385219"/>
            <a:chOff x="2614612" y="5199860"/>
            <a:chExt cx="20491907" cy="8385219"/>
          </a:xfrm>
        </p:grpSpPr>
        <p:pic>
          <p:nvPicPr>
            <p:cNvPr id="4098" name="Picture 2" descr="Ist möglicherweise ein Bild von 3 Personen, Personen, die stehen und Text „Maas will Entwicklungshilfe für die Taliban Islamistische Terrorfinanzierung mit deutschen Steuergeldern TEAMBYSTRON AfD“">
              <a:extLst>
                <a:ext uri="{FF2B5EF4-FFF2-40B4-BE49-F238E27FC236}">
                  <a16:creationId xmlns:a16="http://schemas.microsoft.com/office/drawing/2014/main" id="{A5285422-8DF2-405A-BA21-00543947B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7984" y="5279721"/>
              <a:ext cx="11058535" cy="8155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91758C5-322F-8DA4-6A91-9B8F5A302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281" t="28300" r="32281" b="15700"/>
            <a:stretch/>
          </p:blipFill>
          <p:spPr>
            <a:xfrm>
              <a:off x="2614612" y="5199860"/>
              <a:ext cx="9433371" cy="8385219"/>
            </a:xfrm>
            <a:prstGeom prst="rect">
              <a:avLst/>
            </a:prstGeom>
          </p:spPr>
        </p:pic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7EBAAC66-F612-03C4-1B68-1A4F6A92C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596" y="5271823"/>
            <a:ext cx="20414882" cy="710340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923B24-796E-E55A-EA7F-DBB568EE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differences among far-right Facebook pages</a:t>
            </a:r>
          </a:p>
        </p:txBody>
      </p:sp>
    </p:spTree>
    <p:extLst>
      <p:ext uri="{BB962C8B-B14F-4D97-AF65-F5344CB8AC3E}">
        <p14:creationId xmlns:p14="http://schemas.microsoft.com/office/powerpoint/2010/main" val="1315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23860-C0AE-A147-B74A-A721F2E4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9A5C7A3-C53E-8A15-35C4-CB07148342E1}"/>
              </a:ext>
            </a:extLst>
          </p:cNvPr>
          <p:cNvSpPr txBox="1"/>
          <p:nvPr/>
        </p:nvSpPr>
        <p:spPr>
          <a:xfrm>
            <a:off x="2614613" y="3907384"/>
            <a:ext cx="20450595" cy="919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In the political communication of parties and politicians on Facebook during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the election campaign to German Parliament in 2021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Barlow" panose="00000500000000000000" pitchFamily="2" charset="0"/>
              </a:rPr>
              <a:t>There were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substantial differences on issue salience, but a convergence regarding the definition of migration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rlow" panose="00000500000000000000" pitchFamily="2" charset="0"/>
              </a:rPr>
              <a:t>and</a:t>
            </a:r>
            <a:r>
              <a:rPr lang="en-US" sz="4000" dirty="0">
                <a:solidFill>
                  <a:srgbClr val="FF0000"/>
                </a:solidFill>
                <a:latin typeface="Barlow" panose="00000500000000000000" pitchFamily="2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migrants as a problem that requires action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There was not an exclusive focus on migration and Islam, but there was an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rlow" panose="00000500000000000000" pitchFamily="2" charset="0"/>
              </a:rPr>
              <a:t>adaptation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 of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rlow" panose="00000500000000000000" pitchFamily="2" charset="0"/>
              </a:rPr>
              <a:t>the mainstream right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to the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rlow" panose="00000500000000000000" pitchFamily="2" charset="0"/>
              </a:rPr>
              <a:t>agenda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of the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rlow" panose="00000500000000000000" pitchFamily="2" charset="0"/>
              </a:rPr>
              <a:t>far-right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This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adaptation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does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not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mean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the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use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of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derogatory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language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, but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rather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of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incitement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to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hatred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,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contempt</a:t>
            </a:r>
            <a:r>
              <a:rPr lang="de-DE" sz="4000" dirty="0">
                <a:solidFill>
                  <a:schemeClr val="bg1"/>
                </a:solidFill>
                <a:latin typeface="Barlow" panose="00000500000000000000" pitchFamily="2" charset="0"/>
              </a:rPr>
              <a:t> and </a:t>
            </a:r>
            <a:r>
              <a:rPr lang="de-DE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discrimination</a:t>
            </a:r>
            <a:endParaRPr lang="de-DE" sz="40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There are differences between the Facebook pages within the far right, but not with clear boundaries between front stage and back stage </a:t>
            </a:r>
            <a:endParaRPr lang="de-DE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4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9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1F752-23B6-4C66-AFFE-261FE7C5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CE6BC1E-8287-4CEB-86D0-27FF5E1DAE67}"/>
              </a:ext>
            </a:extLst>
          </p:cNvPr>
          <p:cNvSpPr/>
          <p:nvPr/>
        </p:nvSpPr>
        <p:spPr bwMode="auto">
          <a:xfrm>
            <a:off x="2614613" y="5339888"/>
            <a:ext cx="20378736" cy="4504023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Barlow" panose="00000500000000000000" pitchFamily="2" charset="0"/>
              </a:rPr>
              <a:t>whether, how and under what conditions far-right interpretations of Islam as radical change public discourse, thereby pushing for the normalization of intolerance and racism against migrants and Muslims?</a:t>
            </a:r>
            <a:endParaRPr kumimoji="0" lang="de-DE" sz="44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Barlow" panose="00000500000000000000" pitchFamily="2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1F752-23B6-4C66-AFFE-261FE7C5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CE6BC1E-8287-4CEB-86D0-27FF5E1DAE67}"/>
              </a:ext>
            </a:extLst>
          </p:cNvPr>
          <p:cNvSpPr/>
          <p:nvPr/>
        </p:nvSpPr>
        <p:spPr bwMode="auto">
          <a:xfrm>
            <a:off x="2614613" y="5339888"/>
            <a:ext cx="20378736" cy="4504023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Barlow" panose="00000500000000000000" pitchFamily="2" charset="0"/>
              </a:rPr>
              <a:t>whether, how and under what conditions far-right interpretations of </a:t>
            </a:r>
            <a:r>
              <a:rPr lang="en-US" sz="4400" b="1" dirty="0">
                <a:solidFill>
                  <a:schemeClr val="tx1"/>
                </a:solidFill>
                <a:latin typeface="Barlow" panose="00000500000000000000" pitchFamily="2" charset="0"/>
              </a:rPr>
              <a:t>migration and Islam were normalized in the German Parliament election campaign 2021 on Facebook?</a:t>
            </a:r>
            <a:endParaRPr kumimoji="0" lang="de-DE" sz="4400" b="1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Barlow" panose="00000500000000000000" pitchFamily="2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FA3D3E-6FE9-D840-9DE8-4DC754F9A9E9}"/>
              </a:ext>
            </a:extLst>
          </p:cNvPr>
          <p:cNvSpPr txBox="1"/>
          <p:nvPr/>
        </p:nvSpPr>
        <p:spPr>
          <a:xfrm>
            <a:off x="2603433" y="4553744"/>
            <a:ext cx="934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28BEBF1-F0F2-2C40-8CE2-2F5530885B14}"/>
              </a:ext>
            </a:extLst>
          </p:cNvPr>
          <p:cNvSpPr txBox="1"/>
          <p:nvPr/>
        </p:nvSpPr>
        <p:spPr>
          <a:xfrm>
            <a:off x="2614613" y="4284762"/>
            <a:ext cx="20810635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incorporation of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fringe ideology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into the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mainstream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not only of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politics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, but also of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popular culture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 and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other fields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the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transformation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from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word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to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deed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, (from announcement to building a wall or a fence)</a:t>
            </a:r>
            <a:endParaRPr lang="de-DE" sz="40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an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adaptation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 of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mainstream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 parties to the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far-right agenda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of right-wing populist Parties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leading to an exclusive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focus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 on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migration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 and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refugee policy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x-none" sz="4000" dirty="0">
                <a:solidFill>
                  <a:schemeClr val="bg1"/>
                </a:solidFill>
                <a:latin typeface="Barlow" panose="00000500000000000000" pitchFamily="2" charset="0"/>
                <a:ea typeface="Montserrat Semi" charset="0"/>
                <a:cs typeface="Montserrat Semi" charset="0"/>
                <a:sym typeface="Poppins Medium" charset="0"/>
              </a:rPr>
              <a:t>Deliberate impoliteness, lies, insults, destructive (eristic) argumentation and intentional breaches of taboos</a:t>
            </a:r>
            <a:endParaRPr lang="de-DE" sz="40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From the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backstage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 to the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Barlow" panose="00000500000000000000" pitchFamily="2" charset="0"/>
              </a:rPr>
              <a:t>frontstage 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(</a:t>
            </a:r>
            <a:r>
              <a:rPr lang="en-US" sz="4000" dirty="0" err="1">
                <a:solidFill>
                  <a:schemeClr val="bg1"/>
                </a:solidFill>
                <a:latin typeface="Barlow" panose="00000500000000000000" pitchFamily="2" charset="0"/>
              </a:rPr>
              <a:t>Wodak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0"/>
              </a:rPr>
              <a:t>, 2020,43; 2018, 323)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40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de-DE" sz="4000" dirty="0">
              <a:latin typeface="Barlow" panose="00000500000000000000" pitchFamily="2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B0BC2D-83F1-4D79-5636-D45B8EFC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408597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2F4F67F6-D377-D64D-B53E-35C3235A54C6}"/>
              </a:ext>
            </a:extLst>
          </p:cNvPr>
          <p:cNvSpPr txBox="1"/>
          <p:nvPr/>
        </p:nvSpPr>
        <p:spPr>
          <a:xfrm>
            <a:off x="2649142" y="11250488"/>
            <a:ext cx="6976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  <a:latin typeface="Barlow" panose="00000500000000000000" pitchFamily="2" charset="0"/>
              </a:rPr>
              <a:t>Source: Deutscher Bundestag 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5E61003B-3BD8-7B4A-91DC-831121F67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332835"/>
              </p:ext>
            </p:extLst>
          </p:nvPr>
        </p:nvGraphicFramePr>
        <p:xfrm>
          <a:off x="2617788" y="4260850"/>
          <a:ext cx="19618325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10159" imgH="1295033" progId="Word.Document.12">
                  <p:embed/>
                </p:oleObj>
              </mc:Choice>
              <mc:Fallback>
                <p:oleObj name="Document" r:id="rId2" imgW="4510159" imgH="1295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7788" y="4260850"/>
                        <a:ext cx="19618325" cy="565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043FDEC1-C6C5-8132-4B88-F6291CF3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Electoral Context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FF5B7A-79D2-C793-B017-172F90291604}"/>
              </a:ext>
            </a:extLst>
          </p:cNvPr>
          <p:cNvSpPr/>
          <p:nvPr/>
        </p:nvSpPr>
        <p:spPr bwMode="auto">
          <a:xfrm>
            <a:off x="20256896" y="4260849"/>
            <a:ext cx="2232248" cy="4829399"/>
          </a:xfrm>
          <a:prstGeom prst="ellipse">
            <a:avLst/>
          </a:prstGeom>
          <a:noFill/>
          <a:ln w="76200" cap="flat" cmpd="sng" algn="ctr">
            <a:solidFill>
              <a:schemeClr val="accent4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8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6">
            <a:extLst>
              <a:ext uri="{FF2B5EF4-FFF2-40B4-BE49-F238E27FC236}">
                <a16:creationId xmlns:a16="http://schemas.microsoft.com/office/drawing/2014/main" id="{A69613A9-02DD-4EEA-9BB8-87B77FA19022}"/>
              </a:ext>
            </a:extLst>
          </p:cNvPr>
          <p:cNvSpPr/>
          <p:nvPr/>
        </p:nvSpPr>
        <p:spPr bwMode="auto">
          <a:xfrm>
            <a:off x="2604331" y="4278189"/>
            <a:ext cx="6131284" cy="6912867"/>
          </a:xfrm>
          <a:prstGeom prst="roundRect">
            <a:avLst>
              <a:gd name="adj" fmla="val 2279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8" name="Скругленный прямоугольник 6">
            <a:extLst>
              <a:ext uri="{FF2B5EF4-FFF2-40B4-BE49-F238E27FC236}">
                <a16:creationId xmlns:a16="http://schemas.microsoft.com/office/drawing/2014/main" id="{664BCD50-5B52-4C2B-9CDB-8F2C1B58A680}"/>
              </a:ext>
            </a:extLst>
          </p:cNvPr>
          <p:cNvSpPr/>
          <p:nvPr/>
        </p:nvSpPr>
        <p:spPr bwMode="auto">
          <a:xfrm>
            <a:off x="9726006" y="4278189"/>
            <a:ext cx="6131284" cy="6912867"/>
          </a:xfrm>
          <a:prstGeom prst="roundRect">
            <a:avLst>
              <a:gd name="adj" fmla="val 2279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1" name="Скругленный прямоугольник 6">
            <a:extLst>
              <a:ext uri="{FF2B5EF4-FFF2-40B4-BE49-F238E27FC236}">
                <a16:creationId xmlns:a16="http://schemas.microsoft.com/office/drawing/2014/main" id="{D9E27123-4E68-469B-80D7-ADE707D54B9F}"/>
              </a:ext>
            </a:extLst>
          </p:cNvPr>
          <p:cNvSpPr/>
          <p:nvPr/>
        </p:nvSpPr>
        <p:spPr bwMode="auto">
          <a:xfrm>
            <a:off x="16847680" y="4278189"/>
            <a:ext cx="6131284" cy="6912867"/>
          </a:xfrm>
          <a:prstGeom prst="roundRect">
            <a:avLst>
              <a:gd name="adj" fmla="val 2279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9256661-1A18-4B18-B6F7-4B24EF1FBEE9}"/>
              </a:ext>
            </a:extLst>
          </p:cNvPr>
          <p:cNvSpPr txBox="1">
            <a:spLocks/>
          </p:cNvSpPr>
          <p:nvPr/>
        </p:nvSpPr>
        <p:spPr bwMode="auto">
          <a:xfrm>
            <a:off x="2917203" y="4773206"/>
            <a:ext cx="5602388" cy="116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endParaRPr lang="x-none" altLang="x-none" sz="10000" dirty="0">
              <a:solidFill>
                <a:srgbClr val="000000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8CC18A4C-6038-45DA-BA07-D1AA0696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92" y="7182906"/>
            <a:ext cx="5040000" cy="388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800" dirty="0">
                <a:solidFill>
                  <a:srgbClr val="292829"/>
                </a:solidFill>
                <a:latin typeface="Barlow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Are far-right patterns of interpretation of Migration and Muslims being adapted by other parties and politicians in the election campaign?</a:t>
            </a:r>
          </a:p>
        </p:txBody>
      </p:sp>
      <p:cxnSp>
        <p:nvCxnSpPr>
          <p:cNvPr id="25" name="Прямая соединительная линия 2">
            <a:extLst>
              <a:ext uri="{FF2B5EF4-FFF2-40B4-BE49-F238E27FC236}">
                <a16:creationId xmlns:a16="http://schemas.microsoft.com/office/drawing/2014/main" id="{8C6E4F41-DF71-4881-8B64-CB365A334DA1}"/>
              </a:ext>
            </a:extLst>
          </p:cNvPr>
          <p:cNvCxnSpPr>
            <a:cxnSpLocks/>
          </p:cNvCxnSpPr>
          <p:nvPr/>
        </p:nvCxnSpPr>
        <p:spPr bwMode="auto">
          <a:xfrm flipV="1">
            <a:off x="3595124" y="6115449"/>
            <a:ext cx="4246547" cy="1356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5">
            <a:hlinkClick r:id="rId2"/>
            <a:extLst>
              <a:ext uri="{FF2B5EF4-FFF2-40B4-BE49-F238E27FC236}">
                <a16:creationId xmlns:a16="http://schemas.microsoft.com/office/drawing/2014/main" id="{6384E82C-7B5F-4A89-B2D7-2E86577D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92" y="4992005"/>
            <a:ext cx="5040000" cy="2077938"/>
          </a:xfrm>
          <a:prstGeom prst="roundRect">
            <a:avLst>
              <a:gd name="adj" fmla="val 7885"/>
            </a:avLst>
          </a:prstGeom>
          <a:solidFill>
            <a:srgbClr val="FF4138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>
              <a:defRPr/>
            </a:pPr>
            <a:r>
              <a:rPr lang="en-US" altLang="en-US" sz="6500" dirty="0">
                <a:solidFill>
                  <a:schemeClr val="bg1"/>
                </a:solidFill>
                <a:latin typeface="Barlow" pitchFamily="2" charset="0"/>
                <a:ea typeface="Montserrat" charset="0"/>
                <a:cs typeface="Montserrat" charset="0"/>
                <a:sym typeface="Poppins" charset="0"/>
              </a:rPr>
              <a:t>Research question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3C7C806B-2E7C-4A18-AC7D-CE5958A45053}"/>
              </a:ext>
            </a:extLst>
          </p:cNvPr>
          <p:cNvSpPr txBox="1">
            <a:spLocks/>
          </p:cNvSpPr>
          <p:nvPr/>
        </p:nvSpPr>
        <p:spPr bwMode="auto">
          <a:xfrm>
            <a:off x="9397924" y="4773305"/>
            <a:ext cx="5602388" cy="116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endParaRPr lang="x-none" altLang="x-none" sz="10000" dirty="0">
              <a:solidFill>
                <a:srgbClr val="000000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cxnSp>
        <p:nvCxnSpPr>
          <p:cNvPr id="30" name="Прямая соединительная линия 2">
            <a:extLst>
              <a:ext uri="{FF2B5EF4-FFF2-40B4-BE49-F238E27FC236}">
                <a16:creationId xmlns:a16="http://schemas.microsoft.com/office/drawing/2014/main" id="{D3D87D67-47F4-4392-8F14-0F6499E81C2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075845" y="6115548"/>
            <a:ext cx="4246547" cy="1356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>
            <a:hlinkClick r:id="rId2"/>
            <a:extLst>
              <a:ext uri="{FF2B5EF4-FFF2-40B4-BE49-F238E27FC236}">
                <a16:creationId xmlns:a16="http://schemas.microsoft.com/office/drawing/2014/main" id="{F2B3DAE0-BC38-4EFA-994C-BAC38F3E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6018" y="4770974"/>
            <a:ext cx="5040000" cy="2520000"/>
          </a:xfrm>
          <a:prstGeom prst="roundRect">
            <a:avLst>
              <a:gd name="adj" fmla="val 7885"/>
            </a:avLst>
          </a:prstGeom>
          <a:solidFill>
            <a:srgbClr val="FF4138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>
              <a:defRPr/>
            </a:pPr>
            <a:r>
              <a:rPr lang="en-US" altLang="en-US" sz="6500" dirty="0">
                <a:solidFill>
                  <a:schemeClr val="bg1"/>
                </a:solidFill>
                <a:latin typeface="Barlow" pitchFamily="2" charset="0"/>
                <a:ea typeface="Montserrat" charset="0"/>
                <a:cs typeface="Montserrat" charset="0"/>
                <a:sym typeface="Poppins" charset="0"/>
              </a:rPr>
              <a:t>Method</a:t>
            </a:r>
          </a:p>
        </p:txBody>
      </p:sp>
      <p:sp>
        <p:nvSpPr>
          <p:cNvPr id="52" name="Text Box 3">
            <a:extLst>
              <a:ext uri="{FF2B5EF4-FFF2-40B4-BE49-F238E27FC236}">
                <a16:creationId xmlns:a16="http://schemas.microsoft.com/office/drawing/2014/main" id="{7304CC08-5D19-448D-9C2A-438329AF4384}"/>
              </a:ext>
            </a:extLst>
          </p:cNvPr>
          <p:cNvSpPr txBox="1">
            <a:spLocks/>
          </p:cNvSpPr>
          <p:nvPr/>
        </p:nvSpPr>
        <p:spPr bwMode="auto">
          <a:xfrm>
            <a:off x="16296456" y="4773206"/>
            <a:ext cx="5602388" cy="116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endParaRPr lang="x-none" altLang="x-none" sz="10000" dirty="0">
              <a:solidFill>
                <a:srgbClr val="000000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5D6F45CF-6840-4183-B677-FCDA3E602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044" y="7506072"/>
            <a:ext cx="5040000" cy="32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800" dirty="0">
                <a:solidFill>
                  <a:srgbClr val="292829"/>
                </a:solidFill>
                <a:latin typeface="Barlow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Posts (n=4,697) on Facebook pages of parties and politicians (n=67) in the last four weeks before the election</a:t>
            </a:r>
          </a:p>
        </p:txBody>
      </p:sp>
      <p:cxnSp>
        <p:nvCxnSpPr>
          <p:cNvPr id="54" name="Прямая соединительная линия 2">
            <a:extLst>
              <a:ext uri="{FF2B5EF4-FFF2-40B4-BE49-F238E27FC236}">
                <a16:creationId xmlns:a16="http://schemas.microsoft.com/office/drawing/2014/main" id="{76958FDC-265B-438A-BE0D-11A018B38739}"/>
              </a:ext>
            </a:extLst>
          </p:cNvPr>
          <p:cNvCxnSpPr>
            <a:cxnSpLocks/>
          </p:cNvCxnSpPr>
          <p:nvPr/>
        </p:nvCxnSpPr>
        <p:spPr bwMode="auto">
          <a:xfrm flipV="1">
            <a:off x="16974377" y="6115449"/>
            <a:ext cx="4246547" cy="1356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">
            <a:hlinkClick r:id="rId2"/>
            <a:extLst>
              <a:ext uri="{FF2B5EF4-FFF2-40B4-BE49-F238E27FC236}">
                <a16:creationId xmlns:a16="http://schemas.microsoft.com/office/drawing/2014/main" id="{89C33205-9CA6-435A-BB2E-F9B28DF8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044" y="4770974"/>
            <a:ext cx="5040000" cy="2520000"/>
          </a:xfrm>
          <a:prstGeom prst="roundRect">
            <a:avLst>
              <a:gd name="adj" fmla="val 7885"/>
            </a:avLst>
          </a:prstGeom>
          <a:solidFill>
            <a:srgbClr val="FF4138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>
              <a:defRPr/>
            </a:pPr>
            <a:r>
              <a:rPr lang="en-US" altLang="en-US" sz="6500" dirty="0">
                <a:solidFill>
                  <a:schemeClr val="bg1"/>
                </a:solidFill>
                <a:latin typeface="Barlow" pitchFamily="2" charset="0"/>
                <a:ea typeface="Montserrat" charset="0"/>
                <a:cs typeface="Montserrat" charset="0"/>
                <a:sym typeface="Poppins" charset="0"/>
              </a:rPr>
              <a:t>Research design</a:t>
            </a: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97752FBC-4538-43DB-9EB0-D9260D45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6018" y="7342858"/>
            <a:ext cx="5040000" cy="45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800" dirty="0">
                <a:solidFill>
                  <a:srgbClr val="292829"/>
                </a:solidFill>
                <a:latin typeface="Barlow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Manual and automated content analysis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800" dirty="0">
                <a:solidFill>
                  <a:srgbClr val="292829"/>
                </a:solidFill>
                <a:latin typeface="Barlow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Identity factors (Origin/nationality, race and ethnicity, religion, gender and sexual orientation)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en-US" sz="2800" dirty="0">
              <a:solidFill>
                <a:srgbClr val="292829"/>
              </a:solidFill>
              <a:latin typeface="Barlow Medium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29796A-163A-44C8-946B-60C5491E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 and Research design</a:t>
            </a:r>
          </a:p>
        </p:txBody>
      </p:sp>
    </p:spTree>
    <p:extLst>
      <p:ext uri="{BB962C8B-B14F-4D97-AF65-F5344CB8AC3E}">
        <p14:creationId xmlns:p14="http://schemas.microsoft.com/office/powerpoint/2010/main" val="358312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1D6B0-0745-D133-C93A-0F9CD240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operationalization</a:t>
            </a:r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F6FF7F5-9026-5EAA-8A0C-50A06A304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860724"/>
              </p:ext>
            </p:extLst>
          </p:nvPr>
        </p:nvGraphicFramePr>
        <p:xfrm>
          <a:off x="2614613" y="4481736"/>
          <a:ext cx="19658011" cy="602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1D6B0-0745-D133-C93A-0F9CD240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operationalization</a:t>
            </a:r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F6FF7F5-9026-5EAA-8A0C-50A06A304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096326"/>
              </p:ext>
            </p:extLst>
          </p:nvPr>
        </p:nvGraphicFramePr>
        <p:xfrm>
          <a:off x="2614612" y="4265612"/>
          <a:ext cx="19658013" cy="624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56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1D6B0-0745-D133-C93A-0F9CD240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operationalization</a:t>
            </a:r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F6FF7F5-9026-5EAA-8A0C-50A06A304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79000"/>
              </p:ext>
            </p:extLst>
          </p:nvPr>
        </p:nvGraphicFramePr>
        <p:xfrm>
          <a:off x="2542926" y="4265612"/>
          <a:ext cx="19729699" cy="624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50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enutzerdefiniert 1">
      <a:dk1>
        <a:srgbClr val="545454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FF4138"/>
      </a:accent3>
      <a:accent4>
        <a:srgbClr val="FF8781"/>
      </a:accent4>
      <a:accent5>
        <a:srgbClr val="A40800"/>
      </a:accent5>
      <a:accent6>
        <a:srgbClr val="7A0600"/>
      </a:accent6>
      <a:hlink>
        <a:srgbClr val="A8AFB3"/>
      </a:hlink>
      <a:folHlink>
        <a:srgbClr val="C3CBD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äsentation1" id="{6D55A56F-A5CB-46C5-8EAB-3B37F55C6FB6}" vid="{97F93752-A0A1-4B04-823D-682967AA4C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RaMI</Template>
  <TotalTime>0</TotalTime>
  <Words>588</Words>
  <Application>Microsoft Office PowerPoint</Application>
  <PresentationFormat>Benutzerdefiniert</PresentationFormat>
  <Paragraphs>49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31" baseType="lpstr">
      <vt:lpstr>Helvetica Neue</vt:lpstr>
      <vt:lpstr>Montserrat Semi</vt:lpstr>
      <vt:lpstr>Arial</vt:lpstr>
      <vt:lpstr>Barlow</vt:lpstr>
      <vt:lpstr>Barlow Light</vt:lpstr>
      <vt:lpstr>Barlow Medium</vt:lpstr>
      <vt:lpstr>Georgia</vt:lpstr>
      <vt:lpstr>Montserrat</vt:lpstr>
      <vt:lpstr>Poppins</vt:lpstr>
      <vt:lpstr>Poppins Medium</vt:lpstr>
      <vt:lpstr>Wingdings</vt:lpstr>
      <vt:lpstr>White</vt:lpstr>
      <vt:lpstr>Document</vt:lpstr>
      <vt:lpstr>Worksheet</vt:lpstr>
      <vt:lpstr>From the margins to the mainstream Are far-right interpretations of Islam normalizing intolerance against Muslims and Migrants?   </vt:lpstr>
      <vt:lpstr>Research question</vt:lpstr>
      <vt:lpstr>Our topic today</vt:lpstr>
      <vt:lpstr>Normalization</vt:lpstr>
      <vt:lpstr> Electoral Context </vt:lpstr>
      <vt:lpstr>Method and Research design</vt:lpstr>
      <vt:lpstr>Mechanisms of Normalization and its empirical operationalization</vt:lpstr>
      <vt:lpstr>Mechanisms of Normalization and its empirical operationalization</vt:lpstr>
      <vt:lpstr>Mechanisms of Normalization and its empirical operationalization</vt:lpstr>
      <vt:lpstr>Mechanisms of Normalization and its empirical operationalization</vt:lpstr>
      <vt:lpstr>Corpus</vt:lpstr>
      <vt:lpstr>There is not an exclusive focus on migration and Islam</vt:lpstr>
      <vt:lpstr>PowerPoint-Präsentation</vt:lpstr>
      <vt:lpstr>Instead of derogatory (group) language and threats, incitement to discrimination, hatred and contempt</vt:lpstr>
      <vt:lpstr>There are differences among far-right Facebook pages</vt:lpstr>
      <vt:lpstr>Conclusion and Discussion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Liriam Sponholz</dc:creator>
  <cp:lastModifiedBy>Liriam Sponholz</cp:lastModifiedBy>
  <cp:revision>575</cp:revision>
  <cp:lastPrinted>2022-06-27T19:46:30Z</cp:lastPrinted>
  <dcterms:created xsi:type="dcterms:W3CDTF">2021-08-19T13:31:45Z</dcterms:created>
  <dcterms:modified xsi:type="dcterms:W3CDTF">2022-06-30T09:39:29Z</dcterms:modified>
</cp:coreProperties>
</file>