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404-D5DA-9667-CD50-6C2C57CE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E8DB1-35AB-1DE8-EE4E-68F65D43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85F6-4DDE-DEF4-6FA5-02331ED5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652F-9513-7CFE-3F3A-9E746F83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B1FA-AEE1-71B6-FB81-14069EBA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B61C-74FD-70D6-00D8-89E1DFAC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B9B02-5190-599B-4310-91DACEDB0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2C3D-D80C-5371-AB8E-B848880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ACA2-D7AA-6AE6-1E5D-57FA167E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5FB5-3E25-B95D-A694-6127622E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EEEA8-D23C-6022-ACE8-46BF492F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63C61-7FAF-2D1E-E004-920DADC6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6530-B3AC-C4B5-07A8-55EE919D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F245-8B33-587C-20C1-69705B4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74CD-1560-F28B-3C18-0E6B3813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6F1-14D7-B062-0BA8-06CBCE42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5E4D-D55E-E7D0-04D5-DA8FCFDF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C1E1-3A28-2D25-D29D-A15B122D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1E28-149B-0034-4624-8BEC30D2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1CE0-0636-F634-8F7E-6E9B7691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BBE-E035-A41F-7B18-CE6946ED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DC635-A292-6E5C-B499-5CAA18C9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1A66-4043-0B82-1FF9-8D4FB6A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7CED-7AD4-CDB6-4422-A4F99067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08C-D763-8B3D-C7CE-EDDC567E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0F5A-0581-32CE-C979-E11BEB7B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AE79-0A96-7E93-F602-6D8B6C7F2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182DC-BBCB-96AA-FD00-E5738AD8B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A534E-3B7E-F73A-6B0F-F7A8B88E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DEC9-3CD5-176B-2F0D-3285B967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91395-7EF3-7231-1E26-A8BD31EA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4296-F718-79A2-7338-CFD6A633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44FD9-BE00-405C-75C3-A3F30E71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0005B-3588-9A42-9BE6-95A2C928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E8E6E-EBA0-B67F-DFC9-4305C752A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868A3-4753-E666-9502-962D45C8D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89EAD-F531-F398-CF07-B96498E7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BBF77-A8D4-124D-4B87-BBCCB412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C79B1-DF42-9F65-945D-DB9BF5C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2EEA-17E4-81D3-7BEC-B4E70B12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E065C-DF37-E3C9-41B1-7F50BE29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6A7A2-527A-8E5D-BF3E-82B795AD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65483-A8A4-CEFF-9BDB-923DD69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04BB-4E2A-C512-AD55-66E140C4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F5299-48D6-B096-F837-02022C49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93B7-09F2-7615-55A9-3F561697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83BA-EA26-F85B-54D5-E49954AA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C345-629F-BACC-FB20-CA630162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CDAF-FC57-9E8C-147B-B2397F63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65664-00AC-6E9A-D0EA-4C92E4B2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25412-F0FA-6A7F-F185-47D9378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771C9-42CF-E536-B79C-91D5D90D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1D13-BEC9-E8B0-41CA-F87EE2B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26593-CE58-783F-5C83-965DFD16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917FD-728D-3C6C-C043-7AF1DF8D2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450B-066F-3294-78B4-F98E8577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596E-8CBB-F8E2-F4D0-06B23034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C59E-FFE0-2030-5ED6-73313108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11117-FCFE-83BC-2FC0-6CB9AE7E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8400-2022-6487-03B7-369340F3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1EE3-79C0-55FD-5EDA-2D4D6CA0A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2527-1A44-4A89-8139-1E4C297A38C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8090-B9B2-43C3-C595-EA035112B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9FCA-72B4-40CE-A323-DEE10794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D94E-54E1-45A3-A7BD-23389382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264159" y="2875002"/>
            <a:ext cx="56636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5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به نام خدا</a:t>
            </a:r>
            <a:endParaRPr lang="en-US" sz="5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808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144416" y="1651518"/>
            <a:ext cx="6195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شبیه  سازی توزیع گرما در  یک میله با طول مشخص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711B0-39EF-D72B-203E-4222983E9387}"/>
              </a:ext>
            </a:extLst>
          </p:cNvPr>
          <p:cNvSpPr txBox="1"/>
          <p:nvPr/>
        </p:nvSpPr>
        <p:spPr>
          <a:xfrm>
            <a:off x="3013788" y="3956180"/>
            <a:ext cx="632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محمدرضا نادری</a:t>
            </a:r>
            <a:r>
              <a:rPr lang="en-US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 </a:t>
            </a: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آخورمه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دانشجوی مهندسی کامپیوتر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دانشگاه یاسوج</a:t>
            </a:r>
            <a:endParaRPr lang="en-US" sz="1600" dirty="0">
              <a:latin typeface="Yekan Bakh" panose="01000504000000020004" pitchFamily="2" charset="-78"/>
              <a:ea typeface="Yekan Bakh" panose="01000504000000020004" pitchFamily="2" charset="-78"/>
              <a:cs typeface="Yekan Bakh" panose="01000504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06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6848475" y="251926"/>
            <a:ext cx="4441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شیوه کلی شبیه سازی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711B0-39EF-D72B-203E-4222983E9387}"/>
              </a:ext>
            </a:extLst>
          </p:cNvPr>
          <p:cNvSpPr txBox="1"/>
          <p:nvPr/>
        </p:nvSpPr>
        <p:spPr>
          <a:xfrm>
            <a:off x="1212980" y="1763486"/>
            <a:ext cx="1007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در این شبیه سازی ابتدا تا یک لحظه مشخص طبق معادله گرمای اولیه، به میله گرما می دهیم و سپس با استفاده از معادله دیفرانسیل یک بعدی گرما، توزیع گرما را شبیه سازی می کنیم.</a:t>
            </a:r>
            <a:endParaRPr lang="en-US" sz="1600" dirty="0">
              <a:latin typeface="Yekan Bakh" panose="01000504000000020004" pitchFamily="2" charset="-78"/>
              <a:ea typeface="Yekan Bakh" panose="01000504000000020004" pitchFamily="2" charset="-78"/>
              <a:cs typeface="Yekan Bakh" panose="01000504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139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705225" y="251926"/>
            <a:ext cx="758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معادله دیفرانسیل یک بُعدی گرما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711B0-39EF-D72B-203E-4222983E9387}"/>
                  </a:ext>
                </a:extLst>
              </p:cNvPr>
              <p:cNvSpPr txBox="1"/>
              <p:nvPr/>
            </p:nvSpPr>
            <p:spPr>
              <a:xfrm>
                <a:off x="6273767" y="2819890"/>
                <a:ext cx="2181030" cy="121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Yekan Bakh" panose="01000504000000020004" pitchFamily="2" charset="-78"/>
                  <a:ea typeface="Yekan Bakh" panose="01000504000000020004" pitchFamily="2" charset="-78"/>
                  <a:cs typeface="Yekan Bakh" panose="01000504000000020004" pitchFamily="2" charset="-7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711B0-39EF-D72B-203E-4222983E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67" y="2819890"/>
                <a:ext cx="2181030" cy="1218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DE0A6F6-25C7-6F6C-D787-9A6A60D7CBEB}"/>
              </a:ext>
            </a:extLst>
          </p:cNvPr>
          <p:cNvGrpSpPr/>
          <p:nvPr/>
        </p:nvGrpSpPr>
        <p:grpSpPr>
          <a:xfrm>
            <a:off x="3473415" y="2817836"/>
            <a:ext cx="2451231" cy="1493014"/>
            <a:chOff x="3473415" y="2817836"/>
            <a:chExt cx="2451231" cy="1493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3D28401-CC4F-FC85-1FDA-696C887FB607}"/>
                    </a:ext>
                  </a:extLst>
                </p:cNvPr>
                <p:cNvSpPr txBox="1"/>
                <p:nvPr/>
              </p:nvSpPr>
              <p:spPr>
                <a:xfrm>
                  <a:off x="3576381" y="2817836"/>
                  <a:ext cx="2348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rtl="1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fa-IR" dirty="0"/>
                    <a:t>: </a:t>
                  </a:r>
                  <a:r>
                    <a:rPr lang="fa-IR" sz="1600" dirty="0">
                      <a:latin typeface="Yekan Bakh" panose="01000504000000020004" pitchFamily="2" charset="-78"/>
                      <a:ea typeface="Yekan Bakh" panose="01000504000000020004" pitchFamily="2" charset="-78"/>
                      <a:cs typeface="Yekan Bakh" panose="01000504000000020004" pitchFamily="2" charset="-78"/>
                    </a:rPr>
                    <a:t>ضریب پخشندگی گرمایی</a:t>
                  </a:r>
                  <a:endParaRPr lang="en-US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3D28401-CC4F-FC85-1FDA-696C887FB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381" y="2817836"/>
                  <a:ext cx="234826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58" t="-16393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950CD3C-ACE2-F70C-F584-38BDB6125E4C}"/>
                    </a:ext>
                  </a:extLst>
                </p:cNvPr>
                <p:cNvSpPr txBox="1"/>
                <p:nvPr/>
              </p:nvSpPr>
              <p:spPr>
                <a:xfrm>
                  <a:off x="3473417" y="3211112"/>
                  <a:ext cx="245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a-IR" dirty="0"/>
                    <a:t>: </a:t>
                  </a:r>
                  <a:r>
                    <a:rPr lang="fa-IR" sz="1600" dirty="0">
                      <a:latin typeface="Yekan Bakh" panose="01000504000000020004" pitchFamily="2" charset="-78"/>
                      <a:ea typeface="Yekan Bakh" panose="01000504000000020004" pitchFamily="2" charset="-78"/>
                      <a:cs typeface="Yekan Bakh" panose="01000504000000020004" pitchFamily="2" charset="-78"/>
                    </a:rPr>
                    <a:t>تابع گرما</a:t>
                  </a:r>
                  <a:endParaRPr lang="en-US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950CD3C-ACE2-F70C-F584-38BDB6125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417" y="3211112"/>
                  <a:ext cx="245122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8333" r="-12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7B344-2F66-0634-905C-DF5EFEA9482C}"/>
                    </a:ext>
                  </a:extLst>
                </p:cNvPr>
                <p:cNvSpPr txBox="1"/>
                <p:nvPr/>
              </p:nvSpPr>
              <p:spPr>
                <a:xfrm>
                  <a:off x="3473415" y="3571238"/>
                  <a:ext cx="2451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fa-IR" dirty="0"/>
                    <a:t>: </a:t>
                  </a:r>
                  <a:r>
                    <a:rPr lang="fa-IR" sz="1600" dirty="0">
                      <a:latin typeface="Yekan Bakh" panose="01000504000000020004" pitchFamily="2" charset="-78"/>
                      <a:ea typeface="Yekan Bakh" panose="01000504000000020004" pitchFamily="2" charset="-78"/>
                      <a:cs typeface="Yekan Bakh" panose="01000504000000020004" pitchFamily="2" charset="-78"/>
                    </a:rPr>
                    <a:t>متفیر مکان</a:t>
                  </a:r>
                  <a:endParaRPr lang="en-US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7B344-2F66-0634-905C-DF5EFEA94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415" y="3571238"/>
                  <a:ext cx="245123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F774B4-4447-70DC-0757-BBD8BB4FBA3C}"/>
                    </a:ext>
                  </a:extLst>
                </p:cNvPr>
                <p:cNvSpPr txBox="1"/>
                <p:nvPr/>
              </p:nvSpPr>
              <p:spPr>
                <a:xfrm>
                  <a:off x="3473415" y="3941518"/>
                  <a:ext cx="2451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fa-IR" dirty="0"/>
                    <a:t>: </a:t>
                  </a:r>
                  <a:r>
                    <a:rPr lang="fa-IR" sz="1600" dirty="0">
                      <a:latin typeface="Yekan Bakh" panose="01000504000000020004" pitchFamily="2" charset="-78"/>
                      <a:ea typeface="Yekan Bakh" panose="01000504000000020004" pitchFamily="2" charset="-78"/>
                      <a:cs typeface="Yekan Bakh" panose="01000504000000020004" pitchFamily="2" charset="-78"/>
                    </a:rPr>
                    <a:t>متغیر زمان</a:t>
                  </a:r>
                  <a:endParaRPr lang="en-US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F774B4-4447-70DC-0757-BBD8BB4FBA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415" y="3941518"/>
                  <a:ext cx="245123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381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705225" y="251926"/>
            <a:ext cx="758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شرایط اولیه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D44E7-7006-200D-6DDE-38695EDD68C7}"/>
              </a:ext>
            </a:extLst>
          </p:cNvPr>
          <p:cNvGrpSpPr/>
          <p:nvPr/>
        </p:nvGrpSpPr>
        <p:grpSpPr>
          <a:xfrm>
            <a:off x="5287289" y="1825331"/>
            <a:ext cx="6002751" cy="769442"/>
            <a:chOff x="5694045" y="1855811"/>
            <a:chExt cx="6002751" cy="769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711522-45B2-8A78-9D97-F68D3BCF55B9}"/>
                    </a:ext>
                  </a:extLst>
                </p:cNvPr>
                <p:cNvSpPr txBox="1"/>
                <p:nvPr/>
              </p:nvSpPr>
              <p:spPr>
                <a:xfrm>
                  <a:off x="9348531" y="1855811"/>
                  <a:ext cx="23482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711522-45B2-8A78-9D97-F68D3BCF5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531" y="1855811"/>
                  <a:ext cx="234826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3B88A2-B6D0-CF1B-34E2-7AEECDE940A4}"/>
                    </a:ext>
                  </a:extLst>
                </p:cNvPr>
                <p:cNvSpPr txBox="1"/>
                <p:nvPr/>
              </p:nvSpPr>
              <p:spPr>
                <a:xfrm>
                  <a:off x="9348531" y="2225143"/>
                  <a:ext cx="23482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3B88A2-B6D0-CF1B-34E2-7AEECDE94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531" y="2225143"/>
                  <a:ext cx="234826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F6103E-BCCF-41D9-B3B6-3CAAC1EEC350}"/>
                </a:ext>
              </a:extLst>
            </p:cNvPr>
            <p:cNvSpPr txBox="1"/>
            <p:nvPr/>
          </p:nvSpPr>
          <p:spPr>
            <a:xfrm>
              <a:off x="5694045" y="2071255"/>
              <a:ext cx="403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>
                  <a:latin typeface="Yekan Bakh" panose="01000504000000020004" pitchFamily="2" charset="-78"/>
                  <a:ea typeface="Yekan Bakh" panose="01000504000000020004" pitchFamily="2" charset="-78"/>
                  <a:cs typeface="Yekan Bakh" panose="01000504000000020004" pitchFamily="2" charset="-78"/>
                </a:rPr>
                <a:t>در دو سر میله هیچ گرمایی وجود ندارد.</a:t>
              </a:r>
              <a:endParaRPr lang="en-US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70C9E-FF91-7A91-9F89-9F298F4AB4F9}"/>
              </a:ext>
            </a:extLst>
          </p:cNvPr>
          <p:cNvGrpSpPr/>
          <p:nvPr/>
        </p:nvGrpSpPr>
        <p:grpSpPr>
          <a:xfrm>
            <a:off x="5287289" y="2906294"/>
            <a:ext cx="5533112" cy="400110"/>
            <a:chOff x="5633084" y="1855811"/>
            <a:chExt cx="606371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8F173C-5405-0341-809B-00434520255A}"/>
                    </a:ext>
                  </a:extLst>
                </p:cNvPr>
                <p:cNvSpPr txBox="1"/>
                <p:nvPr/>
              </p:nvSpPr>
              <p:spPr>
                <a:xfrm>
                  <a:off x="9734376" y="1855811"/>
                  <a:ext cx="19624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rt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Yekan Bakh" panose="01000504000000020004" pitchFamily="2" charset="-78"/>
                            <a:cs typeface="Yekan Bakh" panose="01000504000000020004" pitchFamily="2" charset="-78"/>
                          </a:rPr>
                          <m:t>𝑢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Yekan Bakh" panose="01000504000000020004" pitchFamily="2" charset="-78"/>
                                <a:cs typeface="Yekan Bakh" panose="01000504000000020004" pitchFamily="2" charset="-78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Yekan Bakh" panose="01000504000000020004" pitchFamily="2" charset="-78"/>
                                <a:cs typeface="Yekan Bakh" panose="01000504000000020004" pitchFamily="2" charset="-78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Yekan Bakh" panose="01000504000000020004" pitchFamily="2" charset="-78"/>
                                <a:cs typeface="Yekan Bakh" panose="01000504000000020004" pitchFamily="2" charset="-78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Yekan Bakh" panose="01000504000000020004" pitchFamily="2" charset="-78"/>
                                <a:cs typeface="Yekan Bakh" panose="01000504000000020004" pitchFamily="2" charset="-78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Yekan Bakh" panose="01000504000000020004" pitchFamily="2" charset="-78"/>
                            <a:cs typeface="Yekan Bakh" panose="01000504000000020004" pitchFamily="2" charset="-78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Yekan Bakh" panose="01000504000000020004" pitchFamily="2" charset="-78"/>
                            <a:cs typeface="Yekan Bakh" panose="01000504000000020004" pitchFamily="2" charset="-78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Yekan Bakh" panose="01000504000000020004" pitchFamily="2" charset="-78"/>
                            <a:cs typeface="Yekan Bakh" panose="01000504000000020004" pitchFamily="2" charset="-78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Yekan Bakh" panose="01000504000000020004" pitchFamily="2" charset="-78"/>
                            <a:cs typeface="Yekan Bakh" panose="01000504000000020004" pitchFamily="2" charset="-78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Yekan Bakh" panose="01000504000000020004" pitchFamily="2" charset="-78"/>
                            <a:cs typeface="Yekan Bakh" panose="01000504000000020004" pitchFamily="2" charset="-78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8F173C-5405-0341-809B-004345202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376" y="1855811"/>
                  <a:ext cx="1962420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680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999FF76-FA97-0D70-5B38-B999AAEE3659}"/>
                    </a:ext>
                  </a:extLst>
                </p:cNvPr>
                <p:cNvSpPr txBox="1"/>
                <p:nvPr/>
              </p:nvSpPr>
              <p:spPr>
                <a:xfrm>
                  <a:off x="5633084" y="1871200"/>
                  <a:ext cx="4163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:r>
                    <a:rPr lang="fa-IR" dirty="0">
                      <a:latin typeface="Yekan Bakh" panose="01000504000000020004" pitchFamily="2" charset="-78"/>
                      <a:ea typeface="Yekan Bakh" panose="01000504000000020004" pitchFamily="2" charset="-78"/>
                      <a:cs typeface="Yekan Bakh" panose="01000504000000020004" pitchFamily="2" charset="-78"/>
                    </a:rPr>
                    <a:t>گرما در لحظه صفر از تابع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Yekan Bakh" panose="01000504000000020004" pitchFamily="2" charset="-78"/>
                          <a:cs typeface="Yekan Bakh" panose="01000504000000020004" pitchFamily="2" charset="-78"/>
                        </a:rPr>
                        <m:t>𝑓</m:t>
                      </m:r>
                    </m:oMath>
                  </a14:m>
                  <a:r>
                    <a:rPr lang="fa-IR" dirty="0">
                      <a:latin typeface="Yekan Bakh" panose="01000504000000020004" pitchFamily="2" charset="-78"/>
                      <a:ea typeface="Yekan Bakh" panose="01000504000000020004" pitchFamily="2" charset="-78"/>
                      <a:cs typeface="Yekan Bakh" panose="01000504000000020004" pitchFamily="2" charset="-78"/>
                    </a:rPr>
                    <a:t> پیروی می کند.</a:t>
                  </a:r>
                  <a:endParaRPr lang="en-US" dirty="0">
                    <a:latin typeface="Yekan Bakh" panose="01000504000000020004" pitchFamily="2" charset="-78"/>
                    <a:ea typeface="Yekan Bakh" panose="01000504000000020004" pitchFamily="2" charset="-78"/>
                    <a:cs typeface="Yekan Bakh" panose="01000504000000020004" pitchFamily="2" charset="-78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999FF76-FA97-0D70-5B38-B999AAEE3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084" y="1871200"/>
                  <a:ext cx="416359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639" r="-1282" b="-31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E80CDE-9CEF-06E1-1DE6-9DC3DBE8EE82}"/>
                  </a:ext>
                </a:extLst>
              </p:cNvPr>
              <p:cNvSpPr txBox="1"/>
              <p:nvPr/>
            </p:nvSpPr>
            <p:spPr>
              <a:xfrm>
                <a:off x="1117600" y="3911600"/>
                <a:ext cx="2743200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E80CDE-9CEF-06E1-1DE6-9DC3DBE8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3911600"/>
                <a:ext cx="2743200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D48C7-82C0-06A7-B1DE-023778831E15}"/>
                  </a:ext>
                </a:extLst>
              </p:cNvPr>
              <p:cNvSpPr txBox="1"/>
              <p:nvPr/>
            </p:nvSpPr>
            <p:spPr>
              <a:xfrm>
                <a:off x="7658101" y="3911600"/>
                <a:ext cx="2743200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D48C7-82C0-06A7-B1DE-023778831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1" y="3911600"/>
                <a:ext cx="2743200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1B51D7E-4B4D-3193-C28D-E7FBC233138D}"/>
              </a:ext>
            </a:extLst>
          </p:cNvPr>
          <p:cNvSpPr txBox="1"/>
          <p:nvPr/>
        </p:nvSpPr>
        <p:spPr>
          <a:xfrm>
            <a:off x="680720" y="4713813"/>
            <a:ext cx="3024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تابع مورد استفاده در محاسبه تابع گرما</a:t>
            </a:r>
            <a:endParaRPr lang="en-US" sz="1600" dirty="0">
              <a:latin typeface="Yekan Bakh" panose="01000504000000020004" pitchFamily="2" charset="-78"/>
              <a:ea typeface="Yekan Bakh" panose="01000504000000020004" pitchFamily="2" charset="-78"/>
              <a:cs typeface="Yekan Bakh" panose="01000504000000020004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668BC-F636-91C1-3FDF-73B41371FC0E}"/>
              </a:ext>
            </a:extLst>
          </p:cNvPr>
          <p:cNvSpPr txBox="1"/>
          <p:nvPr/>
        </p:nvSpPr>
        <p:spPr>
          <a:xfrm>
            <a:off x="5919827" y="4636869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تابع مورد استفاده در شبیه سازی تا رسیدن به شرایط اولیه معادله</a:t>
            </a:r>
            <a:endParaRPr lang="en-US" sz="1600" dirty="0">
              <a:latin typeface="Yekan Bakh" panose="01000504000000020004" pitchFamily="2" charset="-78"/>
              <a:ea typeface="Yekan Bakh" panose="01000504000000020004" pitchFamily="2" charset="-78"/>
              <a:cs typeface="Yekan Bakh" panose="01000504000000020004" pitchFamily="2" charset="-7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569D04-F0B7-E13E-FC83-4B2731A86F7B}"/>
              </a:ext>
            </a:extLst>
          </p:cNvPr>
          <p:cNvSpPr/>
          <p:nvPr/>
        </p:nvSpPr>
        <p:spPr>
          <a:xfrm>
            <a:off x="3779520" y="3997771"/>
            <a:ext cx="521892" cy="498668"/>
          </a:xfrm>
          <a:custGeom>
            <a:avLst/>
            <a:gdLst>
              <a:gd name="connsiteX0" fmla="*/ 0 w 521892"/>
              <a:gd name="connsiteY0" fmla="*/ 249334 h 498668"/>
              <a:gd name="connsiteX1" fmla="*/ 260946 w 521892"/>
              <a:gd name="connsiteY1" fmla="*/ 0 h 498668"/>
              <a:gd name="connsiteX2" fmla="*/ 521892 w 521892"/>
              <a:gd name="connsiteY2" fmla="*/ 249334 h 498668"/>
              <a:gd name="connsiteX3" fmla="*/ 260946 w 521892"/>
              <a:gd name="connsiteY3" fmla="*/ 498668 h 498668"/>
              <a:gd name="connsiteX4" fmla="*/ 0 w 521892"/>
              <a:gd name="connsiteY4" fmla="*/ 249334 h 49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92" h="498668" extrusionOk="0">
                <a:moveTo>
                  <a:pt x="0" y="249334"/>
                </a:moveTo>
                <a:cubicBezTo>
                  <a:pt x="-3470" y="101931"/>
                  <a:pt x="115184" y="-19971"/>
                  <a:pt x="260946" y="0"/>
                </a:cubicBezTo>
                <a:cubicBezTo>
                  <a:pt x="369081" y="-8715"/>
                  <a:pt x="482840" y="118987"/>
                  <a:pt x="521892" y="249334"/>
                </a:cubicBezTo>
                <a:cubicBezTo>
                  <a:pt x="532428" y="409326"/>
                  <a:pt x="415463" y="494348"/>
                  <a:pt x="260946" y="498668"/>
                </a:cubicBezTo>
                <a:cubicBezTo>
                  <a:pt x="156489" y="500544"/>
                  <a:pt x="3558" y="427691"/>
                  <a:pt x="0" y="24933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accent1"/>
                </a:solidFill>
                <a:latin typeface="Vazir Black FD" pitchFamily="2" charset="-78"/>
                <a:cs typeface="Vazir Black FD" pitchFamily="2" charset="-78"/>
              </a:rPr>
              <a:t>1</a:t>
            </a:r>
            <a:endParaRPr lang="en-US" sz="1600" dirty="0">
              <a:solidFill>
                <a:schemeClr val="accent1"/>
              </a:solidFill>
              <a:latin typeface="Vazir Black FD" pitchFamily="2" charset="-78"/>
              <a:cs typeface="Vazir Black FD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80EA7E-8B4F-201A-6B58-D3853290E73A}"/>
              </a:ext>
            </a:extLst>
          </p:cNvPr>
          <p:cNvSpPr/>
          <p:nvPr/>
        </p:nvSpPr>
        <p:spPr>
          <a:xfrm>
            <a:off x="10401301" y="3911600"/>
            <a:ext cx="521892" cy="498668"/>
          </a:xfrm>
          <a:custGeom>
            <a:avLst/>
            <a:gdLst>
              <a:gd name="connsiteX0" fmla="*/ 0 w 521892"/>
              <a:gd name="connsiteY0" fmla="*/ 249334 h 498668"/>
              <a:gd name="connsiteX1" fmla="*/ 260946 w 521892"/>
              <a:gd name="connsiteY1" fmla="*/ 0 h 498668"/>
              <a:gd name="connsiteX2" fmla="*/ 521892 w 521892"/>
              <a:gd name="connsiteY2" fmla="*/ 249334 h 498668"/>
              <a:gd name="connsiteX3" fmla="*/ 260946 w 521892"/>
              <a:gd name="connsiteY3" fmla="*/ 498668 h 498668"/>
              <a:gd name="connsiteX4" fmla="*/ 0 w 521892"/>
              <a:gd name="connsiteY4" fmla="*/ 249334 h 49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92" h="498668" extrusionOk="0">
                <a:moveTo>
                  <a:pt x="0" y="249334"/>
                </a:moveTo>
                <a:cubicBezTo>
                  <a:pt x="-3470" y="101931"/>
                  <a:pt x="115184" y="-19971"/>
                  <a:pt x="260946" y="0"/>
                </a:cubicBezTo>
                <a:cubicBezTo>
                  <a:pt x="369081" y="-8715"/>
                  <a:pt x="482840" y="118987"/>
                  <a:pt x="521892" y="249334"/>
                </a:cubicBezTo>
                <a:cubicBezTo>
                  <a:pt x="532428" y="409326"/>
                  <a:pt x="415463" y="494348"/>
                  <a:pt x="260946" y="498668"/>
                </a:cubicBezTo>
                <a:cubicBezTo>
                  <a:pt x="156489" y="500544"/>
                  <a:pt x="3558" y="427691"/>
                  <a:pt x="0" y="24933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accent1"/>
                </a:solidFill>
                <a:latin typeface="Vazir Black FD" pitchFamily="2" charset="-78"/>
                <a:cs typeface="Vazir Black FD" pitchFamily="2" charset="-78"/>
              </a:rPr>
              <a:t>2</a:t>
            </a:r>
            <a:endParaRPr lang="en-US" sz="1600" dirty="0">
              <a:solidFill>
                <a:schemeClr val="accent1"/>
              </a:solidFill>
              <a:latin typeface="Vazir Black FD" pitchFamily="2" charset="-78"/>
              <a:cs typeface="Vazir Black FD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BA3DC-9FA6-A049-CC2C-0D716E2DFFBB}"/>
              </a:ext>
            </a:extLst>
          </p:cNvPr>
          <p:cNvSpPr txBox="1"/>
          <p:nvPr/>
        </p:nvSpPr>
        <p:spPr>
          <a:xfrm>
            <a:off x="444760" y="5828411"/>
            <a:ext cx="1037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600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برای شروع شبیه سازی توزیع گرما، ابتدا با استفاده از معادله شماره 2 تا لحظه 10 ثانیه به میله گرما می دهیم تا به شرایط اولیه برسد.</a:t>
            </a:r>
            <a:endParaRPr lang="en-US" sz="1600" dirty="0">
              <a:latin typeface="Yekan Bakh" panose="01000504000000020004" pitchFamily="2" charset="-78"/>
              <a:ea typeface="Yekan Bakh" panose="01000504000000020004" pitchFamily="2" charset="-78"/>
              <a:cs typeface="Yekan Bakh" panose="01000504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039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705225" y="251926"/>
            <a:ext cx="758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حل معادله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F09CE-4A69-5796-F0AD-702ED567834B}"/>
                  </a:ext>
                </a:extLst>
              </p:cNvPr>
              <p:cNvSpPr txBox="1"/>
              <p:nvPr/>
            </p:nvSpPr>
            <p:spPr>
              <a:xfrm>
                <a:off x="896179" y="2306139"/>
                <a:ext cx="1783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Yekan Bakh" panose="01000504000000020004" pitchFamily="2" charset="-78"/>
                  <a:ea typeface="Yekan Bakh" panose="01000504000000020004" pitchFamily="2" charset="-78"/>
                  <a:cs typeface="Yekan Bakh" panose="01000504000000020004" pitchFamily="2" charset="-78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F09CE-4A69-5796-F0AD-702ED5678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79" y="2306139"/>
                <a:ext cx="178396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190F5-5BF9-C884-FA3A-43433A18B11C}"/>
                  </a:ext>
                </a:extLst>
              </p:cNvPr>
              <p:cNvSpPr txBox="1"/>
              <p:nvPr/>
            </p:nvSpPr>
            <p:spPr>
              <a:xfrm>
                <a:off x="818606" y="1788692"/>
                <a:ext cx="1500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Yekan Bakh" panose="01000504000000020004" pitchFamily="2" charset="-78"/>
                  <a:ea typeface="Yekan Bakh" panose="01000504000000020004" pitchFamily="2" charset="-78"/>
                  <a:cs typeface="Yekan Bakh" panose="01000504000000020004" pitchFamily="2" charset="-7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190F5-5BF9-C884-FA3A-43433A18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" y="1788692"/>
                <a:ext cx="15006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4B99A-C946-D1A3-903A-D035A3CDBFD4}"/>
                  </a:ext>
                </a:extLst>
              </p:cNvPr>
              <p:cNvSpPr txBox="1"/>
              <p:nvPr/>
            </p:nvSpPr>
            <p:spPr>
              <a:xfrm>
                <a:off x="818606" y="2624851"/>
                <a:ext cx="2923592" cy="617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Yekan Bakh" panose="01000504000000020004" pitchFamily="2" charset="-78"/>
                          <a:cs typeface="Yekan Bakh" panose="01000504000000020004" pitchFamily="2" charset="-78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Yekan Bakh" panose="01000504000000020004" pitchFamily="2" charset="-78"/>
                              <a:cs typeface="Yekan Bakh" panose="01000504000000020004" pitchFamily="2" charset="-78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Yekan Bakh" panose="01000504000000020004" pitchFamily="2" charset="-78"/>
                              <a:cs typeface="Yekan Bakh" panose="01000504000000020004" pitchFamily="2" charset="-78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Yekan Bakh" panose="01000504000000020004" pitchFamily="2" charset="-78"/>
                              <a:cs typeface="Yekan Bakh" panose="01000504000000020004" pitchFamily="2" charset="-78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Yekan Bakh" panose="01000504000000020004" pitchFamily="2" charset="-78"/>
                              <a:cs typeface="Yekan Bakh" panose="01000504000000020004" pitchFamily="2" charset="-78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Yekan Bakh" panose="01000504000000020004" pitchFamily="2" charset="-78"/>
                          <a:cs typeface="Yekan Bakh" panose="01000504000000020004" pitchFamily="2" charset="-78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Yekan Bakh" panose="01000504000000020004" pitchFamily="2" charset="-78"/>
                  <a:ea typeface="Yekan Bakh" panose="01000504000000020004" pitchFamily="2" charset="-78"/>
                  <a:cs typeface="Yekan Bakh" panose="01000504000000020004" pitchFamily="2" charset="-7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4B99A-C946-D1A3-903A-D035A3CD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" y="2624851"/>
                <a:ext cx="2923592" cy="61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283C52-AF31-1D4F-B6C1-9228DBFD9A28}"/>
                  </a:ext>
                </a:extLst>
              </p:cNvPr>
              <p:cNvSpPr txBox="1"/>
              <p:nvPr/>
            </p:nvSpPr>
            <p:spPr>
              <a:xfrm>
                <a:off x="4264090" y="1488030"/>
                <a:ext cx="2181030" cy="121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Yekan Bakh" panose="01000504000000020004" pitchFamily="2" charset="-78"/>
                  <a:ea typeface="Yekan Bakh" panose="01000504000000020004" pitchFamily="2" charset="-78"/>
                  <a:cs typeface="Yekan Bakh" panose="01000504000000020004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283C52-AF31-1D4F-B6C1-9228DBFD9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090" y="1488030"/>
                <a:ext cx="2181030" cy="1218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40B7D66-2D3C-5CA7-1ED9-6D9058137C87}"/>
              </a:ext>
            </a:extLst>
          </p:cNvPr>
          <p:cNvGrpSpPr/>
          <p:nvPr/>
        </p:nvGrpSpPr>
        <p:grpSpPr>
          <a:xfrm>
            <a:off x="998375" y="3819949"/>
            <a:ext cx="2090057" cy="1534934"/>
            <a:chOff x="998375" y="3819949"/>
            <a:chExt cx="2090057" cy="1534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0DBDA8-1013-6794-E087-8A3DCD58C368}"/>
                    </a:ext>
                  </a:extLst>
                </p:cNvPr>
                <p:cNvSpPr txBox="1"/>
                <p:nvPr/>
              </p:nvSpPr>
              <p:spPr>
                <a:xfrm>
                  <a:off x="998375" y="3819949"/>
                  <a:ext cx="2090057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0DBDA8-1013-6794-E087-8A3DCD58C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75" y="3819949"/>
                  <a:ext cx="2090057" cy="6182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DD79B3-E222-E397-DE76-F1E8A12ABA10}"/>
                    </a:ext>
                  </a:extLst>
                </p:cNvPr>
                <p:cNvSpPr txBox="1"/>
                <p:nvPr/>
              </p:nvSpPr>
              <p:spPr>
                <a:xfrm>
                  <a:off x="998375" y="4706757"/>
                  <a:ext cx="2090057" cy="64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DD79B3-E222-E397-DE76-F1E8A12AB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75" y="4706757"/>
                  <a:ext cx="2090057" cy="6481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56C938-F9A8-B52E-92AD-6BB463B24650}"/>
              </a:ext>
            </a:extLst>
          </p:cNvPr>
          <p:cNvCxnSpPr>
            <a:cxnSpLocks/>
          </p:cNvCxnSpPr>
          <p:nvPr/>
        </p:nvCxnSpPr>
        <p:spPr>
          <a:xfrm>
            <a:off x="3088432" y="4572477"/>
            <a:ext cx="139891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FCE4F4-D8DD-E6D7-6636-0B0E4C4C0290}"/>
              </a:ext>
            </a:extLst>
          </p:cNvPr>
          <p:cNvSpPr txBox="1"/>
          <p:nvPr/>
        </p:nvSpPr>
        <p:spPr>
          <a:xfrm>
            <a:off x="3182613" y="4136774"/>
            <a:ext cx="1045223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latin typeface="Yekan Bakh" panose="01000504000000020004" pitchFamily="2" charset="-78"/>
                <a:ea typeface="Yekan Bakh" panose="01000504000000020004" pitchFamily="2" charset="-78"/>
                <a:cs typeface="Yekan Bakh" panose="01000504000000020004" pitchFamily="2" charset="-78"/>
              </a:rPr>
              <a:t>جایگذاری</a:t>
            </a:r>
            <a:endParaRPr lang="en-US" dirty="0">
              <a:latin typeface="Yekan Bakh" panose="01000504000000020004" pitchFamily="2" charset="-78"/>
              <a:ea typeface="Yekan Bakh" panose="01000504000000020004" pitchFamily="2" charset="-78"/>
              <a:cs typeface="Yekan Bakh" panose="01000504000000020004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5C0C2D-03F8-2FC5-3CF5-25AEA07C481E}"/>
                  </a:ext>
                </a:extLst>
              </p:cNvPr>
              <p:cNvSpPr txBox="1"/>
              <p:nvPr/>
            </p:nvSpPr>
            <p:spPr>
              <a:xfrm>
                <a:off x="4581525" y="4221547"/>
                <a:ext cx="4821012" cy="708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5C0C2D-03F8-2FC5-3CF5-25AEA07C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4221547"/>
                <a:ext cx="4821012" cy="708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9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705225" y="251926"/>
            <a:ext cx="758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حل معادله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A09BC5-95C9-C67F-47A3-F745F37E5A36}"/>
                  </a:ext>
                </a:extLst>
              </p:cNvPr>
              <p:cNvSpPr txBox="1"/>
              <p:nvPr/>
            </p:nvSpPr>
            <p:spPr>
              <a:xfrm>
                <a:off x="389553" y="1809396"/>
                <a:ext cx="2736202" cy="701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A09BC5-95C9-C67F-47A3-F745F37E5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" y="1809396"/>
                <a:ext cx="2736202" cy="70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A4B9EF-EE04-1DE5-2482-E441C83F9601}"/>
                  </a:ext>
                </a:extLst>
              </p:cNvPr>
              <p:cNvSpPr txBox="1"/>
              <p:nvPr/>
            </p:nvSpPr>
            <p:spPr>
              <a:xfrm>
                <a:off x="495494" y="2813503"/>
                <a:ext cx="1006582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A4B9EF-EE04-1DE5-2482-E441C83F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4" y="2813503"/>
                <a:ext cx="10065826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9B835-EDE7-7FFE-EE13-C9FCFBD1BD47}"/>
                  </a:ext>
                </a:extLst>
              </p:cNvPr>
              <p:cNvSpPr txBox="1"/>
              <p:nvPr/>
            </p:nvSpPr>
            <p:spPr>
              <a:xfrm>
                <a:off x="495494" y="4103258"/>
                <a:ext cx="41604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9B835-EDE7-7FFE-EE13-C9FCFBD1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4" y="4103258"/>
                <a:ext cx="416048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2430B6-C062-2786-FD94-2C286C571155}"/>
                  </a:ext>
                </a:extLst>
              </p:cNvPr>
              <p:cNvSpPr txBox="1"/>
              <p:nvPr/>
            </p:nvSpPr>
            <p:spPr>
              <a:xfrm>
                <a:off x="4540151" y="3845281"/>
                <a:ext cx="1878938" cy="3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2430B6-C062-2786-FD94-2C286C571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51" y="3845281"/>
                <a:ext cx="1878938" cy="347842"/>
              </a:xfrm>
              <a:prstGeom prst="rect">
                <a:avLst/>
              </a:prstGeom>
              <a:blipFill>
                <a:blip r:embed="rId5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B7118-D963-7DDF-90CD-17C6CDDC659C}"/>
              </a:ext>
            </a:extLst>
          </p:cNvPr>
          <p:cNvCxnSpPr>
            <a:cxnSpLocks/>
          </p:cNvCxnSpPr>
          <p:nvPr/>
        </p:nvCxnSpPr>
        <p:spPr>
          <a:xfrm>
            <a:off x="4595015" y="4287924"/>
            <a:ext cx="192160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7908D2-3499-03DE-9A35-F58F3E32BFA7}"/>
                  </a:ext>
                </a:extLst>
              </p:cNvPr>
              <p:cNvSpPr txBox="1"/>
              <p:nvPr/>
            </p:nvSpPr>
            <p:spPr>
              <a:xfrm>
                <a:off x="6534183" y="3728476"/>
                <a:ext cx="4706360" cy="1118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7908D2-3499-03DE-9A35-F58F3E3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83" y="3728476"/>
                <a:ext cx="4706360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2041B1-8076-BDD2-A07E-5A72A5E2149D}"/>
                  </a:ext>
                </a:extLst>
              </p:cNvPr>
              <p:cNvSpPr txBox="1"/>
              <p:nvPr/>
            </p:nvSpPr>
            <p:spPr>
              <a:xfrm>
                <a:off x="711200" y="5445760"/>
                <a:ext cx="6677815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2041B1-8076-BDD2-A07E-5A72A5E2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5445760"/>
                <a:ext cx="6677815" cy="847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2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705225" y="251926"/>
            <a:ext cx="758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حل معادله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FAEAC8-8838-1817-FCF5-7E5ACD328749}"/>
                  </a:ext>
                </a:extLst>
              </p:cNvPr>
              <p:cNvSpPr txBox="1"/>
              <p:nvPr/>
            </p:nvSpPr>
            <p:spPr>
              <a:xfrm>
                <a:off x="640080" y="1775838"/>
                <a:ext cx="3586480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FAEAC8-8838-1817-FCF5-7E5ACD32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775838"/>
                <a:ext cx="3586480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07A5DB-D62D-B230-EB46-F6E8923DF375}"/>
              </a:ext>
            </a:extLst>
          </p:cNvPr>
          <p:cNvCxnSpPr>
            <a:cxnSpLocks/>
          </p:cNvCxnSpPr>
          <p:nvPr/>
        </p:nvCxnSpPr>
        <p:spPr>
          <a:xfrm>
            <a:off x="4226560" y="2155351"/>
            <a:ext cx="192160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6EB0D-4458-794C-3EC6-856EE764B287}"/>
                  </a:ext>
                </a:extLst>
              </p:cNvPr>
              <p:cNvSpPr txBox="1"/>
              <p:nvPr/>
            </p:nvSpPr>
            <p:spPr>
              <a:xfrm>
                <a:off x="4226560" y="1682236"/>
                <a:ext cx="1878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6EB0D-4458-794C-3EC6-856EE764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0" y="1682236"/>
                <a:ext cx="1878938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C1C21B-3A18-9C13-2FC9-328B09A82D82}"/>
                  </a:ext>
                </a:extLst>
              </p:cNvPr>
              <p:cNvSpPr txBox="1"/>
              <p:nvPr/>
            </p:nvSpPr>
            <p:spPr>
              <a:xfrm>
                <a:off x="6105498" y="1682236"/>
                <a:ext cx="2824480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C1C21B-3A18-9C13-2FC9-328B09A82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98" y="1682236"/>
                <a:ext cx="2824480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07637-2C03-86DE-142F-F9C3444CF614}"/>
                  </a:ext>
                </a:extLst>
              </p:cNvPr>
              <p:cNvSpPr txBox="1"/>
              <p:nvPr/>
            </p:nvSpPr>
            <p:spPr>
              <a:xfrm>
                <a:off x="640080" y="3055707"/>
                <a:ext cx="10038080" cy="7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07637-2C03-86DE-142F-F9C3444C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055707"/>
                <a:ext cx="10038080" cy="715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7C1D93-0502-CE42-B1AF-2EC1ED6A41FC}"/>
                  </a:ext>
                </a:extLst>
              </p:cNvPr>
              <p:cNvSpPr txBox="1"/>
              <p:nvPr/>
            </p:nvSpPr>
            <p:spPr>
              <a:xfrm>
                <a:off x="604520" y="4210384"/>
                <a:ext cx="10109200" cy="9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100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𝐿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7C1D93-0502-CE42-B1AF-2EC1ED6A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" y="4210384"/>
                <a:ext cx="10109200" cy="951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40DDC-2E19-F0BB-2165-C492D0966D76}"/>
                  </a:ext>
                </a:extLst>
              </p:cNvPr>
              <p:cNvSpPr txBox="1"/>
              <p:nvPr/>
            </p:nvSpPr>
            <p:spPr>
              <a:xfrm>
                <a:off x="604520" y="5709920"/>
                <a:ext cx="227584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40DDC-2E19-F0BB-2165-C492D0966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" y="5709920"/>
                <a:ext cx="2275840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5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BCD30-9DB2-69A9-5051-DD67DFCB1F87}"/>
              </a:ext>
            </a:extLst>
          </p:cNvPr>
          <p:cNvSpPr txBox="1"/>
          <p:nvPr/>
        </p:nvSpPr>
        <p:spPr>
          <a:xfrm>
            <a:off x="3705225" y="251926"/>
            <a:ext cx="7584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400" dirty="0">
                <a:solidFill>
                  <a:schemeClr val="accent1"/>
                </a:solidFill>
                <a:latin typeface="Yekan Bakh Fat" panose="01000504000000020004" pitchFamily="2" charset="-78"/>
                <a:ea typeface="Yekan Bakh Fat" panose="01000504000000020004" pitchFamily="2" charset="-78"/>
                <a:cs typeface="Yekan Bakh Fat" panose="01000504000000020004" pitchFamily="2" charset="-78"/>
              </a:rPr>
              <a:t>حل معادله</a:t>
            </a:r>
            <a:endParaRPr lang="en-US" sz="4400" dirty="0">
              <a:solidFill>
                <a:schemeClr val="accent1"/>
              </a:solidFill>
              <a:latin typeface="Yekan Bakh Fat" panose="01000504000000020004" pitchFamily="2" charset="-78"/>
              <a:ea typeface="Yekan Bakh Fat" panose="01000504000000020004" pitchFamily="2" charset="-78"/>
              <a:cs typeface="Yekan Bakh Fat" panose="01000504000000020004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F5DD20-AD36-B660-25C2-F3C86C592526}"/>
                  </a:ext>
                </a:extLst>
              </p:cNvPr>
              <p:cNvSpPr txBox="1"/>
              <p:nvPr/>
            </p:nvSpPr>
            <p:spPr>
              <a:xfrm>
                <a:off x="1364343" y="3542439"/>
                <a:ext cx="3328955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F5DD20-AD36-B660-25C2-F3C86C59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3" y="3542439"/>
                <a:ext cx="3328955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B5F71D-46E4-D96E-DC0A-080B1465EBF7}"/>
              </a:ext>
            </a:extLst>
          </p:cNvPr>
          <p:cNvCxnSpPr>
            <a:cxnSpLocks/>
          </p:cNvCxnSpPr>
          <p:nvPr/>
        </p:nvCxnSpPr>
        <p:spPr>
          <a:xfrm>
            <a:off x="4889034" y="3833512"/>
            <a:ext cx="192160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D41E7-88ED-5B82-0FE4-E41472027EB7}"/>
                  </a:ext>
                </a:extLst>
              </p:cNvPr>
              <p:cNvSpPr txBox="1"/>
              <p:nvPr/>
            </p:nvSpPr>
            <p:spPr>
              <a:xfrm>
                <a:off x="5069680" y="3024488"/>
                <a:ext cx="1560318" cy="63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D41E7-88ED-5B82-0FE4-E4147202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680" y="3024488"/>
                <a:ext cx="1560318" cy="636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3FE7FF-CC7E-909D-C959-00E401A6B772}"/>
                  </a:ext>
                </a:extLst>
              </p:cNvPr>
              <p:cNvSpPr txBox="1"/>
              <p:nvPr/>
            </p:nvSpPr>
            <p:spPr>
              <a:xfrm>
                <a:off x="6810643" y="3481497"/>
                <a:ext cx="3611651" cy="6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3FE7FF-CC7E-909D-C959-00E401A6B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643" y="3481497"/>
                <a:ext cx="3611651" cy="63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78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Vazir Black FD</vt:lpstr>
      <vt:lpstr>Yekan Bakh</vt:lpstr>
      <vt:lpstr>Yekan Bakh Fat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Mohammadreza Naderi</dc:creator>
  <cp:lastModifiedBy>Mohammadreza Naderi</cp:lastModifiedBy>
  <cp:revision>8</cp:revision>
  <dcterms:created xsi:type="dcterms:W3CDTF">2024-11-27T20:09:09Z</dcterms:created>
  <dcterms:modified xsi:type="dcterms:W3CDTF">2024-12-07T20:14:17Z</dcterms:modified>
</cp:coreProperties>
</file>