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88"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61" autoAdjust="0"/>
  </p:normalViewPr>
  <p:slideViewPr>
    <p:cSldViewPr>
      <p:cViewPr varScale="1">
        <p:scale>
          <a:sx n="88" d="100"/>
          <a:sy n="88" d="100"/>
        </p:scale>
        <p:origin x="6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508104" y="0"/>
            <a:ext cx="3635896"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3"/>
          <p:cNvSpPr>
            <a:spLocks noGrp="1"/>
          </p:cNvSpPr>
          <p:nvPr>
            <p:ph type="pic" sz="quarter" idx="10" hasCustomPrompt="1"/>
          </p:nvPr>
        </p:nvSpPr>
        <p:spPr>
          <a:xfrm>
            <a:off x="1181762" y="711266"/>
            <a:ext cx="3548712" cy="1954376"/>
          </a:xfrm>
          <a:custGeom>
            <a:avLst/>
            <a:gdLst>
              <a:gd name="connsiteX0" fmla="*/ 0 w 3528392"/>
              <a:gd name="connsiteY0" fmla="*/ 0 h 1944216"/>
              <a:gd name="connsiteX1" fmla="*/ 3528392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46096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91816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64384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46680"/>
              <a:gd name="connsiteY0" fmla="*/ 5080 h 1949296"/>
              <a:gd name="connsiteX1" fmla="*/ 3546680 w 3546680"/>
              <a:gd name="connsiteY1" fmla="*/ 0 h 1949296"/>
              <a:gd name="connsiteX2" fmla="*/ 3528392 w 3546680"/>
              <a:gd name="connsiteY2" fmla="*/ 1949296 h 1949296"/>
              <a:gd name="connsiteX3" fmla="*/ 0 w 3546680"/>
              <a:gd name="connsiteY3" fmla="*/ 1949296 h 1949296"/>
              <a:gd name="connsiteX4" fmla="*/ 0 w 3546680"/>
              <a:gd name="connsiteY4" fmla="*/ 5080 h 1949296"/>
              <a:gd name="connsiteX0" fmla="*/ 0 w 3528392"/>
              <a:gd name="connsiteY0" fmla="*/ 5080 h 1949296"/>
              <a:gd name="connsiteX1" fmla="*/ 3490800 w 3528392"/>
              <a:gd name="connsiteY1" fmla="*/ 0 h 1949296"/>
              <a:gd name="connsiteX2" fmla="*/ 3528392 w 3528392"/>
              <a:gd name="connsiteY2" fmla="*/ 1949296 h 1949296"/>
              <a:gd name="connsiteX3" fmla="*/ 0 w 3528392"/>
              <a:gd name="connsiteY3" fmla="*/ 1949296 h 1949296"/>
              <a:gd name="connsiteX4" fmla="*/ 0 w 3528392"/>
              <a:gd name="connsiteY4" fmla="*/ 5080 h 1949296"/>
              <a:gd name="connsiteX0" fmla="*/ 20320 w 3548712"/>
              <a:gd name="connsiteY0" fmla="*/ 5080 h 1954376"/>
              <a:gd name="connsiteX1" fmla="*/ 3511120 w 3548712"/>
              <a:gd name="connsiteY1" fmla="*/ 0 h 1954376"/>
              <a:gd name="connsiteX2" fmla="*/ 3548712 w 3548712"/>
              <a:gd name="connsiteY2" fmla="*/ 1949296 h 1954376"/>
              <a:gd name="connsiteX3" fmla="*/ 0 w 3548712"/>
              <a:gd name="connsiteY3" fmla="*/ 1954376 h 1954376"/>
              <a:gd name="connsiteX4" fmla="*/ 20320 w 3548712"/>
              <a:gd name="connsiteY4" fmla="*/ 5080 h 195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8712" h="1954376">
                <a:moveTo>
                  <a:pt x="20320" y="5080"/>
                </a:moveTo>
                <a:lnTo>
                  <a:pt x="3511120" y="0"/>
                </a:lnTo>
                <a:lnTo>
                  <a:pt x="3548712" y="1949296"/>
                </a:lnTo>
                <a:lnTo>
                  <a:pt x="0" y="1954376"/>
                </a:lnTo>
                <a:lnTo>
                  <a:pt x="20320" y="5080"/>
                </a:lnTo>
                <a:close/>
              </a:path>
            </a:pathLst>
          </a:custGeom>
          <a:solidFill>
            <a:schemeClr val="bg2">
              <a:lumMod val="50000"/>
            </a:schemeClr>
          </a:solidFill>
        </p:spPr>
        <p:txBody>
          <a:bodyPr/>
          <a:lstStyle>
            <a:lvl1pPr marL="0" indent="0" algn="ctr">
              <a:buNone/>
              <a:defRPr sz="2000"/>
            </a:lvl1pPr>
          </a:lstStyle>
          <a:p>
            <a:r>
              <a:rPr lang="en-US" altLang="ko-KR" dirty="0"/>
              <a:t>Insert Your Image</a:t>
            </a:r>
            <a:endParaRPr lang="ko-KR" altLang="en-US" dirty="0"/>
          </a:p>
        </p:txBody>
      </p:sp>
      <p:sp>
        <p:nvSpPr>
          <p:cNvPr id="4" name="Picture Placeholder 3"/>
          <p:cNvSpPr>
            <a:spLocks noGrp="1"/>
          </p:cNvSpPr>
          <p:nvPr>
            <p:ph type="pic" sz="quarter" idx="11" hasCustomPrompt="1"/>
          </p:nvPr>
        </p:nvSpPr>
        <p:spPr>
          <a:xfrm>
            <a:off x="377950" y="4054608"/>
            <a:ext cx="1343624" cy="533752"/>
          </a:xfrm>
          <a:custGeom>
            <a:avLst/>
            <a:gdLst>
              <a:gd name="connsiteX0" fmla="*/ 0 w 3528392"/>
              <a:gd name="connsiteY0" fmla="*/ 0 h 1944216"/>
              <a:gd name="connsiteX1" fmla="*/ 3528392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46096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91816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64384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46680"/>
              <a:gd name="connsiteY0" fmla="*/ 5080 h 1949296"/>
              <a:gd name="connsiteX1" fmla="*/ 3546680 w 3546680"/>
              <a:gd name="connsiteY1" fmla="*/ 0 h 1949296"/>
              <a:gd name="connsiteX2" fmla="*/ 3528392 w 3546680"/>
              <a:gd name="connsiteY2" fmla="*/ 1949296 h 1949296"/>
              <a:gd name="connsiteX3" fmla="*/ 0 w 3546680"/>
              <a:gd name="connsiteY3" fmla="*/ 1949296 h 1949296"/>
              <a:gd name="connsiteX4" fmla="*/ 0 w 3546680"/>
              <a:gd name="connsiteY4" fmla="*/ 5080 h 1949296"/>
              <a:gd name="connsiteX0" fmla="*/ 0 w 3528392"/>
              <a:gd name="connsiteY0" fmla="*/ 5080 h 1949296"/>
              <a:gd name="connsiteX1" fmla="*/ 3490800 w 3528392"/>
              <a:gd name="connsiteY1" fmla="*/ 0 h 1949296"/>
              <a:gd name="connsiteX2" fmla="*/ 3528392 w 3528392"/>
              <a:gd name="connsiteY2" fmla="*/ 1949296 h 1949296"/>
              <a:gd name="connsiteX3" fmla="*/ 0 w 3528392"/>
              <a:gd name="connsiteY3" fmla="*/ 1949296 h 1949296"/>
              <a:gd name="connsiteX4" fmla="*/ 0 w 3528392"/>
              <a:gd name="connsiteY4" fmla="*/ 5080 h 1949296"/>
              <a:gd name="connsiteX0" fmla="*/ 20320 w 3548712"/>
              <a:gd name="connsiteY0" fmla="*/ 5080 h 1954376"/>
              <a:gd name="connsiteX1" fmla="*/ 3511120 w 3548712"/>
              <a:gd name="connsiteY1" fmla="*/ 0 h 1954376"/>
              <a:gd name="connsiteX2" fmla="*/ 3548712 w 3548712"/>
              <a:gd name="connsiteY2" fmla="*/ 1949296 h 1954376"/>
              <a:gd name="connsiteX3" fmla="*/ 0 w 3548712"/>
              <a:gd name="connsiteY3" fmla="*/ 1954376 h 1954376"/>
              <a:gd name="connsiteX4" fmla="*/ 20320 w 3548712"/>
              <a:gd name="connsiteY4" fmla="*/ 5080 h 1954376"/>
              <a:gd name="connsiteX0" fmla="*/ 0 w 3841335"/>
              <a:gd name="connsiteY0" fmla="*/ 78615 h 1954376"/>
              <a:gd name="connsiteX1" fmla="*/ 3803743 w 3841335"/>
              <a:gd name="connsiteY1" fmla="*/ 0 h 1954376"/>
              <a:gd name="connsiteX2" fmla="*/ 3841335 w 3841335"/>
              <a:gd name="connsiteY2" fmla="*/ 1949296 h 1954376"/>
              <a:gd name="connsiteX3" fmla="*/ 292623 w 3841335"/>
              <a:gd name="connsiteY3" fmla="*/ 1954376 h 1954376"/>
              <a:gd name="connsiteX4" fmla="*/ 0 w 3841335"/>
              <a:gd name="connsiteY4" fmla="*/ 78615 h 1954376"/>
              <a:gd name="connsiteX0" fmla="*/ 533544 w 4374879"/>
              <a:gd name="connsiteY0" fmla="*/ 78615 h 1949295"/>
              <a:gd name="connsiteX1" fmla="*/ 4337287 w 4374879"/>
              <a:gd name="connsiteY1" fmla="*/ 0 h 1949295"/>
              <a:gd name="connsiteX2" fmla="*/ 4374879 w 4374879"/>
              <a:gd name="connsiteY2" fmla="*/ 1949296 h 1949295"/>
              <a:gd name="connsiteX3" fmla="*/ 0 w 4374879"/>
              <a:gd name="connsiteY3" fmla="*/ 1035198 h 1949295"/>
              <a:gd name="connsiteX4" fmla="*/ 533544 w 4374879"/>
              <a:gd name="connsiteY4" fmla="*/ 78615 h 1949295"/>
              <a:gd name="connsiteX0" fmla="*/ 533544 w 4374879"/>
              <a:gd name="connsiteY0" fmla="*/ 0 h 1870682"/>
              <a:gd name="connsiteX1" fmla="*/ 1883822 w 4374879"/>
              <a:gd name="connsiteY1" fmla="*/ 316632 h 1870682"/>
              <a:gd name="connsiteX2" fmla="*/ 4374879 w 4374879"/>
              <a:gd name="connsiteY2" fmla="*/ 1870681 h 1870682"/>
              <a:gd name="connsiteX3" fmla="*/ 0 w 4374879"/>
              <a:gd name="connsiteY3" fmla="*/ 956583 h 1870682"/>
              <a:gd name="connsiteX4" fmla="*/ 533544 w 4374879"/>
              <a:gd name="connsiteY4" fmla="*/ 0 h 1870682"/>
              <a:gd name="connsiteX0" fmla="*/ 533544 w 4374879"/>
              <a:gd name="connsiteY0" fmla="*/ 0 h 1870680"/>
              <a:gd name="connsiteX1" fmla="*/ 3273284 w 4374879"/>
              <a:gd name="connsiteY1" fmla="*/ 13303 h 1870680"/>
              <a:gd name="connsiteX2" fmla="*/ 4374879 w 4374879"/>
              <a:gd name="connsiteY2" fmla="*/ 1870681 h 1870680"/>
              <a:gd name="connsiteX3" fmla="*/ 0 w 4374879"/>
              <a:gd name="connsiteY3" fmla="*/ 956583 h 1870680"/>
              <a:gd name="connsiteX4" fmla="*/ 533544 w 4374879"/>
              <a:gd name="connsiteY4" fmla="*/ 0 h 1870680"/>
              <a:gd name="connsiteX0" fmla="*/ 533544 w 3273284"/>
              <a:gd name="connsiteY0" fmla="*/ 0 h 956582"/>
              <a:gd name="connsiteX1" fmla="*/ 3273284 w 3273284"/>
              <a:gd name="connsiteY1" fmla="*/ 13303 h 956582"/>
              <a:gd name="connsiteX2" fmla="*/ 2059109 w 3273284"/>
              <a:gd name="connsiteY2" fmla="*/ 887161 h 956582"/>
              <a:gd name="connsiteX3" fmla="*/ 0 w 3273284"/>
              <a:gd name="connsiteY3" fmla="*/ 956583 h 956582"/>
              <a:gd name="connsiteX4" fmla="*/ 533544 w 3273284"/>
              <a:gd name="connsiteY4" fmla="*/ 0 h 956582"/>
              <a:gd name="connsiteX0" fmla="*/ 533544 w 3273284"/>
              <a:gd name="connsiteY0" fmla="*/ 0 h 960695"/>
              <a:gd name="connsiteX1" fmla="*/ 3273284 w 3273284"/>
              <a:gd name="connsiteY1" fmla="*/ 13303 h 960695"/>
              <a:gd name="connsiteX2" fmla="*/ 3035488 w 3273284"/>
              <a:gd name="connsiteY2" fmla="*/ 960695 h 960695"/>
              <a:gd name="connsiteX3" fmla="*/ 0 w 3273284"/>
              <a:gd name="connsiteY3" fmla="*/ 956583 h 960695"/>
              <a:gd name="connsiteX4" fmla="*/ 533544 w 3273284"/>
              <a:gd name="connsiteY4" fmla="*/ 0 h 960695"/>
              <a:gd name="connsiteX0" fmla="*/ 533544 w 3285802"/>
              <a:gd name="connsiteY0" fmla="*/ 0 h 960695"/>
              <a:gd name="connsiteX1" fmla="*/ 3285802 w 3285802"/>
              <a:gd name="connsiteY1" fmla="*/ 50070 h 960695"/>
              <a:gd name="connsiteX2" fmla="*/ 3035488 w 3285802"/>
              <a:gd name="connsiteY2" fmla="*/ 960695 h 960695"/>
              <a:gd name="connsiteX3" fmla="*/ 0 w 3285802"/>
              <a:gd name="connsiteY3" fmla="*/ 956583 h 960695"/>
              <a:gd name="connsiteX4" fmla="*/ 533544 w 3285802"/>
              <a:gd name="connsiteY4" fmla="*/ 0 h 960695"/>
              <a:gd name="connsiteX0" fmla="*/ 533544 w 3298320"/>
              <a:gd name="connsiteY0" fmla="*/ 0 h 960695"/>
              <a:gd name="connsiteX1" fmla="*/ 3298320 w 3298320"/>
              <a:gd name="connsiteY1" fmla="*/ 13303 h 960695"/>
              <a:gd name="connsiteX2" fmla="*/ 3035488 w 3298320"/>
              <a:gd name="connsiteY2" fmla="*/ 960695 h 960695"/>
              <a:gd name="connsiteX3" fmla="*/ 0 w 3298320"/>
              <a:gd name="connsiteY3" fmla="*/ 956583 h 960695"/>
              <a:gd name="connsiteX4" fmla="*/ 533544 w 3298320"/>
              <a:gd name="connsiteY4" fmla="*/ 0 h 960695"/>
              <a:gd name="connsiteX0" fmla="*/ 433403 w 3198179"/>
              <a:gd name="connsiteY0" fmla="*/ 0 h 960695"/>
              <a:gd name="connsiteX1" fmla="*/ 3198179 w 3198179"/>
              <a:gd name="connsiteY1" fmla="*/ 13303 h 960695"/>
              <a:gd name="connsiteX2" fmla="*/ 2935347 w 3198179"/>
              <a:gd name="connsiteY2" fmla="*/ 960695 h 960695"/>
              <a:gd name="connsiteX3" fmla="*/ 0 w 3198179"/>
              <a:gd name="connsiteY3" fmla="*/ 947390 h 960695"/>
              <a:gd name="connsiteX4" fmla="*/ 433403 w 3198179"/>
              <a:gd name="connsiteY4" fmla="*/ 0 h 960695"/>
              <a:gd name="connsiteX0" fmla="*/ 508509 w 3273285"/>
              <a:gd name="connsiteY0" fmla="*/ 0 h 960695"/>
              <a:gd name="connsiteX1" fmla="*/ 3273285 w 3273285"/>
              <a:gd name="connsiteY1" fmla="*/ 13303 h 960695"/>
              <a:gd name="connsiteX2" fmla="*/ 3010453 w 3273285"/>
              <a:gd name="connsiteY2" fmla="*/ 960695 h 960695"/>
              <a:gd name="connsiteX3" fmla="*/ 0 w 3273285"/>
              <a:gd name="connsiteY3" fmla="*/ 947390 h 960695"/>
              <a:gd name="connsiteX4" fmla="*/ 508509 w 3273285"/>
              <a:gd name="connsiteY4" fmla="*/ 0 h 960695"/>
              <a:gd name="connsiteX0" fmla="*/ 546062 w 3310838"/>
              <a:gd name="connsiteY0" fmla="*/ 0 h 965774"/>
              <a:gd name="connsiteX1" fmla="*/ 3310838 w 3310838"/>
              <a:gd name="connsiteY1" fmla="*/ 13303 h 965774"/>
              <a:gd name="connsiteX2" fmla="*/ 3048006 w 3310838"/>
              <a:gd name="connsiteY2" fmla="*/ 960695 h 965774"/>
              <a:gd name="connsiteX3" fmla="*/ 0 w 3310838"/>
              <a:gd name="connsiteY3" fmla="*/ 965774 h 965774"/>
              <a:gd name="connsiteX4" fmla="*/ 546062 w 3310838"/>
              <a:gd name="connsiteY4" fmla="*/ 0 h 96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838" h="965774">
                <a:moveTo>
                  <a:pt x="546062" y="0"/>
                </a:moveTo>
                <a:lnTo>
                  <a:pt x="3310838" y="13303"/>
                </a:lnTo>
                <a:lnTo>
                  <a:pt x="3048006" y="960695"/>
                </a:lnTo>
                <a:lnTo>
                  <a:pt x="0" y="965774"/>
                </a:lnTo>
                <a:lnTo>
                  <a:pt x="546062" y="0"/>
                </a:lnTo>
                <a:close/>
              </a:path>
            </a:pathLst>
          </a:custGeom>
          <a:solidFill>
            <a:schemeClr val="bg2">
              <a:lumMod val="50000"/>
            </a:schemeClr>
          </a:solidFill>
        </p:spPr>
        <p:txBody>
          <a:bodyPr/>
          <a:lstStyle>
            <a:lvl1pPr marL="0" indent="0" algn="ctr">
              <a:buNone/>
              <a:defRPr sz="1000"/>
            </a:lvl1pPr>
          </a:lstStyle>
          <a:p>
            <a:r>
              <a:rPr lang="en-US" altLang="ko-KR" dirty="0"/>
              <a:t>Insert Your Image</a:t>
            </a:r>
            <a:endParaRPr lang="ko-KR" altLang="en-US" dirty="0"/>
          </a:p>
        </p:txBody>
      </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0"/>
            <a:ext cx="7596336"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13557" y="987574"/>
            <a:ext cx="6978923"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1923901" y="1664245"/>
            <a:ext cx="6978923"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12/23/2020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p:cNvPr>
          <p:cNvSpPr txBox="1"/>
          <p:nvPr/>
        </p:nvSpPr>
        <p:spPr>
          <a:xfrm>
            <a:off x="0" y="4844068"/>
            <a:ext cx="8783960" cy="215444"/>
          </a:xfrm>
          <a:prstGeom prst="rect">
            <a:avLst/>
          </a:prstGeom>
          <a:noFill/>
        </p:spPr>
        <p:txBody>
          <a:bodyPr wrap="square" rtlCol="0">
            <a:spAutoFit/>
          </a:bodyPr>
          <a:lstStyle/>
          <a:p>
            <a:pPr algn="r"/>
            <a:r>
              <a:rPr lang="en-US" altLang="ko-KR" sz="800" dirty="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pic>
        <p:nvPicPr>
          <p:cNvPr id="4" name="Picture Placeholder 3">
            <a:extLst>
              <a:ext uri="{FF2B5EF4-FFF2-40B4-BE49-F238E27FC236}">
                <a16:creationId xmlns:a16="http://schemas.microsoft.com/office/drawing/2014/main" id="{71BEB193-B329-4614-907D-B24B9D4CF28E}"/>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4122" b="4122"/>
          <a:stretch>
            <a:fillRect/>
          </a:stretch>
        </p:blipFill>
        <p:spPr>
          <a:xfrm>
            <a:off x="1160474" y="699542"/>
            <a:ext cx="3570000" cy="1966100"/>
          </a:xfrm>
        </p:spPr>
      </p:pic>
      <p:sp>
        <p:nvSpPr>
          <p:cNvPr id="9" name="TextBox 8"/>
          <p:cNvSpPr txBox="1"/>
          <p:nvPr/>
        </p:nvSpPr>
        <p:spPr>
          <a:xfrm>
            <a:off x="5479158" y="3427641"/>
            <a:ext cx="3638938" cy="1292662"/>
          </a:xfrm>
          <a:prstGeom prst="rect">
            <a:avLst/>
          </a:prstGeom>
          <a:noFill/>
        </p:spPr>
        <p:txBody>
          <a:bodyPr wrap="square">
            <a:spAutoFit/>
          </a:bodyPr>
          <a:lstStyle/>
          <a:p>
            <a:pPr algn="ctr" fontAlgn="auto">
              <a:spcBef>
                <a:spcPts val="0"/>
              </a:spcBef>
              <a:spcAft>
                <a:spcPts val="0"/>
              </a:spcAft>
              <a:defRPr/>
            </a:pPr>
            <a:r>
              <a:rPr kumimoji="0" lang="en-US" altLang="ko-KR" sz="2600" b="1" dirty="0">
                <a:solidFill>
                  <a:srgbClr val="FFFF00"/>
                </a:solidFill>
                <a:latin typeface="Arial" pitchFamily="34" charset="0"/>
                <a:cs typeface="Arial" pitchFamily="34" charset="0"/>
              </a:rPr>
              <a:t>Nader </a:t>
            </a:r>
            <a:r>
              <a:rPr kumimoji="0" lang="en-US" altLang="ko-KR" sz="2600" b="1" dirty="0" err="1">
                <a:solidFill>
                  <a:srgbClr val="FFFF00"/>
                </a:solidFill>
                <a:latin typeface="Arial" pitchFamily="34" charset="0"/>
                <a:cs typeface="Arial" pitchFamily="34" charset="0"/>
              </a:rPr>
              <a:t>seifi</a:t>
            </a:r>
            <a:r>
              <a:rPr kumimoji="0" lang="en-US" altLang="ko-KR" sz="2600" b="1" dirty="0">
                <a:solidFill>
                  <a:srgbClr val="FFFF00"/>
                </a:solidFill>
                <a:latin typeface="Arial" pitchFamily="34" charset="0"/>
                <a:cs typeface="Arial" pitchFamily="34" charset="0"/>
              </a:rPr>
              <a:t> </a:t>
            </a:r>
          </a:p>
          <a:p>
            <a:pPr algn="ctr" fontAlgn="auto">
              <a:spcBef>
                <a:spcPts val="0"/>
              </a:spcBef>
              <a:spcAft>
                <a:spcPts val="0"/>
              </a:spcAft>
              <a:defRPr/>
            </a:pPr>
            <a:r>
              <a:rPr lang="en-US" altLang="ko-KR" sz="2600" b="1" dirty="0">
                <a:solidFill>
                  <a:srgbClr val="FFFF00"/>
                </a:solidFill>
                <a:latin typeface="Arial" pitchFamily="34" charset="0"/>
                <a:cs typeface="Arial" pitchFamily="34" charset="0"/>
              </a:rPr>
              <a:t>963982262</a:t>
            </a:r>
          </a:p>
          <a:p>
            <a:pPr algn="ctr" fontAlgn="auto">
              <a:spcBef>
                <a:spcPts val="0"/>
              </a:spcBef>
              <a:spcAft>
                <a:spcPts val="0"/>
              </a:spcAft>
              <a:defRPr/>
            </a:pPr>
            <a:r>
              <a:rPr kumimoji="0" lang="en-US" altLang="ko-KR" sz="2600" b="1" dirty="0">
                <a:solidFill>
                  <a:srgbClr val="FFFF00"/>
                </a:solidFill>
                <a:latin typeface="Arial" pitchFamily="34" charset="0"/>
                <a:cs typeface="Arial" pitchFamily="34" charset="0"/>
              </a:rPr>
              <a:t>Project management </a:t>
            </a:r>
          </a:p>
        </p:txBody>
      </p:sp>
      <p:pic>
        <p:nvPicPr>
          <p:cNvPr id="20" name="Picture 19">
            <a:extLst>
              <a:ext uri="{FF2B5EF4-FFF2-40B4-BE49-F238E27FC236}">
                <a16:creationId xmlns:a16="http://schemas.microsoft.com/office/drawing/2014/main" id="{70BCB0C6-AAE5-4272-BA27-99C41351D5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2867860"/>
            <a:ext cx="1881593" cy="436015"/>
          </a:xfrm>
          <a:prstGeom prst="rect">
            <a:avLst/>
          </a:prstGeom>
        </p:spPr>
      </p:pic>
      <p:pic>
        <p:nvPicPr>
          <p:cNvPr id="22" name="Picture 21">
            <a:extLst>
              <a:ext uri="{FF2B5EF4-FFF2-40B4-BE49-F238E27FC236}">
                <a16:creationId xmlns:a16="http://schemas.microsoft.com/office/drawing/2014/main" id="{165D00C2-78F7-4BF2-86AB-D43EBBE5F1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6703" y="1529582"/>
            <a:ext cx="3203848" cy="1416065"/>
          </a:xfrm>
          <a:prstGeom prst="rect">
            <a:avLst/>
          </a:prstGeom>
        </p:spPr>
      </p:pic>
      <p:pic>
        <p:nvPicPr>
          <p:cNvPr id="24" name="Picture 23">
            <a:extLst>
              <a:ext uri="{FF2B5EF4-FFF2-40B4-BE49-F238E27FC236}">
                <a16:creationId xmlns:a16="http://schemas.microsoft.com/office/drawing/2014/main" id="{90EC76D2-D4D8-4058-8A9C-BC95969E1C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793769" y="193885"/>
            <a:ext cx="1009715" cy="1011313"/>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08324"/>
          </a:xfrm>
        </p:spPr>
        <p:txBody>
          <a:bodyPr/>
          <a:lstStyle/>
          <a:p>
            <a:pPr algn="ctr"/>
            <a:r>
              <a:rPr lang="en-US" altLang="en-US" sz="1700" b="1" dirty="0">
                <a:solidFill>
                  <a:srgbClr val="FFFF00"/>
                </a:solidFill>
                <a:effectLst>
                  <a:outerShdw blurRad="38100" dist="38100" dir="2700000" algn="tl">
                    <a:srgbClr val="000000">
                      <a:alpha val="43137"/>
                    </a:srgbClr>
                  </a:outerShdw>
                </a:effectLst>
              </a:rPr>
              <a:t>Is SPI for Everyone?</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Can a small company initiate SPI activities and do it successfully?</a:t>
            </a:r>
          </a:p>
          <a:p>
            <a:pPr lvl="1"/>
            <a:r>
              <a:rPr lang="en-US" altLang="en-US" sz="1900" b="1" dirty="0">
                <a:solidFill>
                  <a:srgbClr val="FF0000"/>
                </a:solidFill>
                <a:effectLst>
                  <a:outerShdw blurRad="38100" dist="38100" dir="2700000" algn="tl">
                    <a:srgbClr val="000000">
                      <a:alpha val="43137"/>
                    </a:srgbClr>
                  </a:outerShdw>
                </a:effectLst>
                <a:latin typeface="Palatino" pitchFamily="112" charset="0"/>
              </a:rPr>
              <a:t>Answer: a qualified “yes”</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It should come as no surprise that small organizations are more informal, apply fewer standard practices, and tend to be self-organizing.</a:t>
            </a:r>
          </a:p>
          <a:p>
            <a:pPr lvl="1"/>
            <a:r>
              <a:rPr lang="en-US" altLang="en-US" sz="1900" b="1" dirty="0">
                <a:solidFill>
                  <a:srgbClr val="FF0000"/>
                </a:solidFill>
                <a:effectLst>
                  <a:outerShdw blurRad="38100" dist="38100" dir="2700000" algn="tl">
                    <a:srgbClr val="000000">
                      <a:alpha val="43137"/>
                    </a:srgbClr>
                  </a:outerShdw>
                </a:effectLst>
                <a:latin typeface="Palatino" pitchFamily="112" charset="0"/>
              </a:rPr>
              <a:t>SPI will be approved and implemented only after its proponents demonstrate </a:t>
            </a:r>
            <a:r>
              <a:rPr lang="en-US" altLang="en-US" sz="1900" b="1" i="1" dirty="0">
                <a:solidFill>
                  <a:srgbClr val="FF0000"/>
                </a:solidFill>
                <a:effectLst>
                  <a:outerShdw blurRad="38100" dist="38100" dir="2700000" algn="tl">
                    <a:srgbClr val="000000">
                      <a:alpha val="43137"/>
                    </a:srgbClr>
                  </a:outerShdw>
                </a:effectLst>
                <a:latin typeface="Palatino" pitchFamily="112" charset="0"/>
              </a:rPr>
              <a:t>financial leverage.</a:t>
            </a:r>
            <a:r>
              <a:rPr lang="en-US" altLang="en-US" sz="1900" b="1" dirty="0">
                <a:solidFill>
                  <a:srgbClr val="FF0000"/>
                </a:solidFill>
                <a:effectLst>
                  <a:outerShdw blurRad="38100" dist="38100" dir="2700000" algn="tl">
                    <a:srgbClr val="000000">
                      <a:alpha val="43137"/>
                    </a:srgbClr>
                  </a:outerShdw>
                </a:effectLst>
                <a:latin typeface="Palatino" pitchFamily="112" charset="0"/>
              </a:rPr>
              <a:t> </a:t>
            </a:r>
          </a:p>
          <a:p>
            <a:endParaRPr lang="en-US" altLang="en-US" sz="1700" b="1" dirty="0">
              <a:solidFill>
                <a:srgbClr val="FF0000"/>
              </a:solidFill>
              <a:effectLst>
                <a:outerShdw blurRad="38100" dist="38100" dir="2700000" algn="tl">
                  <a:srgbClr val="000000">
                    <a:alpha val="43137"/>
                  </a:srgbClr>
                </a:outerShdw>
              </a:effectLst>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031325"/>
          </a:xfrm>
          <a:prstGeom prst="rect">
            <a:avLst/>
          </a:prstGeom>
        </p:spPr>
        <p:txBody>
          <a:bodyPr wrap="square">
            <a:spAutoFit/>
          </a:bodyPr>
          <a:lstStyle/>
          <a:p>
            <a:pPr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برای همه است؟</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یک شرکت کوچک هم می‏تواند فعالیت‏های </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را آغاز کند و آن را با موفقیت انجام دهد؟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پاسخ: بله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این امر هیچ شگفتی ندارد که سازمان‏های کوچک غیررسمی‏تر هستند، روش</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های عملی استاندارد کمتری را بکار می‏برند و تمایل به خود-سازماندهی دارند.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تنها پس از آنکه حامیان اهرم مالی را نشان دهند، تصویب و اجرا خواهد شد.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7986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400" b="1" dirty="0">
                <a:solidFill>
                  <a:srgbClr val="FFFF00"/>
                </a:solidFill>
                <a:effectLst>
                  <a:outerShdw blurRad="38100" dist="38100" dir="2700000" algn="tl">
                    <a:srgbClr val="000000">
                      <a:alpha val="43137"/>
                    </a:srgbClr>
                  </a:outerShdw>
                </a:effectLst>
                <a:cs typeface="B Nazanin" panose="00000400000000000000" pitchFamily="2" charset="-78"/>
              </a:rPr>
              <a:t>The SPI Process—I</a:t>
            </a:r>
          </a:p>
          <a:p>
            <a:pPr algn="ctr"/>
            <a:endParaRPr lang="en-US" altLang="en-US" sz="10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nSpc>
                <a:spcPct val="90000"/>
              </a:lnSpc>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Assessment and Gap Analysis</a:t>
            </a:r>
          </a:p>
          <a:p>
            <a:pPr lvl="1">
              <a:lnSpc>
                <a:spcPct val="90000"/>
              </a:lnSpc>
            </a:pPr>
            <a:r>
              <a:rPr lang="en-US" altLang="en-US" sz="1900" i="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Assessment </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examines a wide range of actions and tasks that will lead to a high quality process.</a:t>
            </a:r>
          </a:p>
          <a:p>
            <a:pPr lvl="2">
              <a:lnSpc>
                <a:spcPct val="90000"/>
              </a:lnSpc>
              <a:spcBef>
                <a:spcPts val="6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Consistency.</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Are important activities, actions and tasks applied consistently across all software projects and by all software teams?</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Sophistication. </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Are management and technical actions performed with a level of sophistication that implies a thorough understanding of best practice?</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Acceptance.</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Is the software process and software engineering practice widely accepted by management and technical staff?</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Commitment.</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Has management committed the resources required to achieve consistency, sophistication and acceptance?</a:t>
            </a:r>
          </a:p>
          <a:p>
            <a:pPr lvl="1">
              <a:lnSpc>
                <a:spcPct val="90000"/>
              </a:lnSpc>
              <a:spcBef>
                <a:spcPts val="300"/>
              </a:spcBef>
            </a:pPr>
            <a:r>
              <a:rPr lang="en-US" altLang="en-US" sz="1900" i="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Gap analysis</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—The difference between local application and best practice represents a “gap” that offers opportunities for improvement.</a:t>
            </a:r>
          </a:p>
          <a:p>
            <a:endParaRPr lang="en-US" altLang="en-US" sz="1900" dirty="0">
              <a:solidFill>
                <a:srgbClr val="FF000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408930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968552"/>
          </a:xfrm>
        </p:spPr>
        <p:txBody>
          <a:bodyPr/>
          <a:lstStyle/>
          <a:p>
            <a:pPr algn="ctr" rtl="1"/>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I</a:t>
            </a: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ارزیابی و تحلیل شکاف </a:t>
            </a:r>
            <a:endParaRPr lang="en-US" sz="2000" b="1" dirty="0">
              <a:solidFill>
                <a:srgbClr val="00B050"/>
              </a:solidFill>
              <a:effectLst>
                <a:outerShdw blurRad="38100" dist="38100" dir="2700000" algn="tl">
                  <a:srgbClr val="000000">
                    <a:alpha val="43137"/>
                  </a:srgbClr>
                </a:outerShdw>
              </a:effectLst>
              <a:cs typeface="B Nazanin" panose="00000400000000000000" pitchFamily="2" charset="-78"/>
            </a:endParaRPr>
          </a:p>
          <a:p>
            <a:pPr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ارزیابی یک دامنه وسیعی از فعالیت‏ها و وظایف را بررسی می‏کند که به سمت فرایند با کیفیت بالا هدایت می‏شوند.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ثبات.</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فعالیت‏ها، اقدامات و وظایف مهم به طور مداوم در سرتاسر همه پروژه‏های نرم‏افزاری و توسط همه گروه</a:t>
            </a:r>
            <a:r>
              <a:rPr lang="en-US" sz="2000"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های نرم‏افزاری بکار می‏روند؟</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پیشرفته بودن.</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مدیریت و اقدامات تکنیکی با یک سطحی از توسعه اجرا می‏شوند که از طریق ادارک بهترین روش عملی اجرا می‏شود؟</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پذیرش.</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فرایند نرم‏افزاری و روش عملی مهندسی نرم‏افزار به طور گسترده توسط مدیریت و کارمندان تکنیکی قابل قبول است؟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تعهد.</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مدیریت برای منابع مورد نیاز جهت دستیابی به ثبات، پیشرفته بودن و پذیرش متعهد است؟</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تحلیل شکاف- تفاوت بین برنامه محلی و بهترین روش عملی، شکافی را نشان می‏دهد که فرصت‏هایی را برای بهبود پیشنهاد می‏کنند.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83934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effectLst>
                  <a:outerShdw blurRad="38100" dist="38100" dir="2700000" algn="tl">
                    <a:srgbClr val="000000">
                      <a:alpha val="43137"/>
                    </a:srgbClr>
                  </a:outerShdw>
                </a:effectLst>
                <a:cs typeface="B Nazanin" panose="00000400000000000000" pitchFamily="2" charset="-78"/>
              </a:rPr>
              <a:t>The SPI Process—II</a:t>
            </a: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pPr>
              <a:lnSpc>
                <a:spcPct val="90000"/>
              </a:lnSpc>
            </a:pPr>
            <a:r>
              <a:rPr lang="en-US" altLang="en-US" sz="1800" b="1" i="1" dirty="0">
                <a:solidFill>
                  <a:srgbClr val="FF0000"/>
                </a:solidFill>
                <a:effectLst>
                  <a:outerShdw blurRad="38100" dist="38100" dir="2700000" algn="tl">
                    <a:srgbClr val="000000">
                      <a:alpha val="43137"/>
                    </a:srgbClr>
                  </a:outerShdw>
                </a:effectLst>
                <a:latin typeface="Palatino" pitchFamily="112" charset="0"/>
              </a:rPr>
              <a:t>Education and Training</a:t>
            </a:r>
          </a:p>
          <a:p>
            <a:pPr>
              <a:lnSpc>
                <a:spcPct val="90000"/>
              </a:lnSpc>
            </a:pPr>
            <a:r>
              <a:rPr lang="en-US" altLang="en-US" sz="1800" b="1" dirty="0">
                <a:solidFill>
                  <a:srgbClr val="FF0000"/>
                </a:solidFill>
                <a:effectLst>
                  <a:outerShdw blurRad="38100" dist="38100" dir="2700000" algn="tl">
                    <a:srgbClr val="000000">
                      <a:alpha val="43137"/>
                    </a:srgbClr>
                  </a:outerShdw>
                </a:effectLst>
                <a:latin typeface="Palatino" pitchFamily="112" charset="0"/>
              </a:rPr>
              <a:t>Three types of education and training should be conducted: </a:t>
            </a:r>
          </a:p>
          <a:p>
            <a:pPr lvl="1">
              <a:lnSpc>
                <a:spcPct val="90000"/>
              </a:lnSpc>
              <a:spcBef>
                <a:spcPts val="6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Generic concepts and methods. Directed toward both managers and practitioners, this category stresses both process and practice. The intent is to provide professionals with the intellectual tools they need to apply the software process effectively and to make rational decisions about improvements to the process.</a:t>
            </a:r>
          </a:p>
          <a:p>
            <a:pPr lvl="1">
              <a:lnSpc>
                <a:spcPct val="90000"/>
              </a:lnSpc>
              <a:spcBef>
                <a:spcPts val="3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Specific technology and tools. Directed primarily toward practitioners, this category stresses technologies and tools that have been adopted for local use. For example, if UML has been chosen for analysis and design modeling, a training curriculum for software engineering using UML would be established.</a:t>
            </a:r>
          </a:p>
          <a:p>
            <a:pPr lvl="1">
              <a:lnSpc>
                <a:spcPct val="90000"/>
              </a:lnSpc>
              <a:spcBef>
                <a:spcPts val="3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Business communication and quality-related topics. Directed toward all stakeholders, this category focuses on “soft” topics that help enable better communication among stakeholders and foster a greater quality focus.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57416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I </a:t>
            </a:r>
            <a:r>
              <a:rPr lang="en-US" sz="2200" b="1" dirty="0" err="1">
                <a:solidFill>
                  <a:srgbClr val="FFFF00"/>
                </a:solidFill>
                <a:effectLst>
                  <a:outerShdw blurRad="38100" dist="38100" dir="2700000" algn="tl">
                    <a:srgbClr val="000000">
                      <a:alpha val="43137"/>
                    </a:srgbClr>
                  </a:outerShdw>
                </a:effectLst>
                <a:cs typeface="B Nazanin" panose="00000400000000000000" pitchFamily="2" charset="-78"/>
              </a:rPr>
              <a:t>I</a:t>
            </a:r>
            <a:endParaRPr lang="en-US" sz="2200" b="1" dirty="0">
              <a:solidFill>
                <a:srgbClr val="FFFF00"/>
              </a:solidFill>
              <a:effectLst>
                <a:outerShdw blurRad="38100" dist="38100" dir="2700000" algn="tl">
                  <a:srgbClr val="000000">
                    <a:alpha val="43137"/>
                  </a:srgbClr>
                </a:outerShdw>
              </a:effectLst>
              <a:cs typeface="B Nazanin" panose="00000400000000000000" pitchFamily="2" charset="-78"/>
            </a:endParaRPr>
          </a:p>
          <a:p>
            <a:pPr lvl="0" algn="r" rtl="1"/>
            <a:endParaRPr lang="fa-IR" sz="1900" b="1" dirty="0">
              <a:solidFill>
                <a:srgbClr val="92D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فراگیری و آموزش عملی </a:t>
            </a:r>
            <a:endParaRPr lang="en-US" sz="1900" b="1" dirty="0">
              <a:solidFill>
                <a:srgbClr val="00B050"/>
              </a:solidFill>
              <a:cs typeface="B Nazanin" panose="00000400000000000000" pitchFamily="2" charset="-78"/>
            </a:endParaRPr>
          </a:p>
          <a:p>
            <a:pPr lvl="0" algn="r" rtl="1"/>
            <a:r>
              <a:rPr lang="fa-IR" sz="1900" dirty="0">
                <a:solidFill>
                  <a:srgbClr val="00B050"/>
                </a:solidFill>
                <a:cs typeface="B Nazanin" panose="00000400000000000000" pitchFamily="2" charset="-78"/>
              </a:rPr>
              <a:t>سه نوع از فراگیری و آموزش عملی باید اجرا شوند:</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روش‏ها و ایده</a:t>
            </a:r>
            <a:r>
              <a:rPr lang="en-US" sz="1900" b="1" dirty="0">
                <a:solidFill>
                  <a:srgbClr val="00B050"/>
                </a:solidFill>
                <a:cs typeface="B Nazanin" panose="00000400000000000000" pitchFamily="2" charset="-78"/>
              </a:rPr>
              <a:t>‎</a:t>
            </a:r>
            <a:r>
              <a:rPr lang="fa-IR" sz="1900" b="1" dirty="0">
                <a:solidFill>
                  <a:srgbClr val="00B050"/>
                </a:solidFill>
                <a:cs typeface="B Nazanin" panose="00000400000000000000" pitchFamily="2" charset="-78"/>
              </a:rPr>
              <a:t>های عمومی.</a:t>
            </a:r>
            <a:r>
              <a:rPr lang="fa-IR" sz="1900" dirty="0">
                <a:solidFill>
                  <a:srgbClr val="00B050"/>
                </a:solidFill>
                <a:cs typeface="B Nazanin" panose="00000400000000000000" pitchFamily="2" charset="-78"/>
              </a:rPr>
              <a:t> این امر مستقیم به سمت مدیران و تمر‏ین‏کنندگان جهت‏گیری شده است، این دسته‏بندی هم بر فرایند و هم بر روش عملی تاکید دارد. هدف این است که برای متخصصان ابزارهای عقلانی فراهم شود که آنها برای بکار بردن فرایند نرم‏افزاری به طور موثر نیازمند هستند و تصمیم</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گیری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های عقلانی را درباره توسعه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 برای فرایند اتخاذ کنند. </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ابزارها و فناوری خاص.</a:t>
            </a:r>
            <a:r>
              <a:rPr lang="fa-IR" sz="1900" dirty="0">
                <a:solidFill>
                  <a:srgbClr val="00B050"/>
                </a:solidFill>
                <a:cs typeface="B Nazanin" panose="00000400000000000000" pitchFamily="2" charset="-78"/>
              </a:rPr>
              <a:t> این امر مستقیم به تمرین</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کنندگان اشاره دارد، این دسته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بندی بر روی ابزارها و فناوری‏هایی تاکید دارد که برای کاربرد محلی سازگار شده‏اند. برای مثال، اگر </a:t>
            </a:r>
            <a:r>
              <a:rPr lang="en-US" sz="1900" dirty="0">
                <a:solidFill>
                  <a:srgbClr val="00B050"/>
                </a:solidFill>
                <a:cs typeface="B Nazanin" panose="00000400000000000000" pitchFamily="2" charset="-78"/>
              </a:rPr>
              <a:t>UML</a:t>
            </a:r>
            <a:r>
              <a:rPr lang="fa-IR" sz="1900" dirty="0">
                <a:solidFill>
                  <a:srgbClr val="00B050"/>
                </a:solidFill>
                <a:cs typeface="B Nazanin" panose="00000400000000000000" pitchFamily="2" charset="-78"/>
              </a:rPr>
              <a:t> برای تحلیل و طراحی مدلسازی انتخاب شده باشد، یک برنامه آموزش عملی برای مهندسی نرم‏افزار با استفاده از </a:t>
            </a:r>
            <a:r>
              <a:rPr lang="en-US" sz="1900" dirty="0">
                <a:solidFill>
                  <a:srgbClr val="00B050"/>
                </a:solidFill>
                <a:cs typeface="B Nazanin" panose="00000400000000000000" pitchFamily="2" charset="-78"/>
              </a:rPr>
              <a:t>UML</a:t>
            </a:r>
            <a:r>
              <a:rPr lang="fa-IR" sz="1900" dirty="0">
                <a:solidFill>
                  <a:srgbClr val="00B050"/>
                </a:solidFill>
                <a:cs typeface="B Nazanin" panose="00000400000000000000" pitchFamily="2" charset="-78"/>
              </a:rPr>
              <a:t> احتمالا ایجاد می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شود. </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ارتباطات تجارت و موضوعات مرتبط با کیفیت.</a:t>
            </a:r>
            <a:r>
              <a:rPr lang="fa-IR" sz="1900" dirty="0">
                <a:solidFill>
                  <a:srgbClr val="00B050"/>
                </a:solidFill>
                <a:cs typeface="B Nazanin" panose="00000400000000000000" pitchFamily="2" charset="-78"/>
              </a:rPr>
              <a:t> در بخش مستقیم به گروه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های ذینفع مرتبط است، تمرکز این بخش بر روی موضوعات «نرم» است که به توانمندسازی ارتباطات بهتر در میان گروه‏های ذی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نفع کمک می‏کند و یک تمرکز با کیفیت بیشتر را اتخاذ می‏کند. </a:t>
            </a:r>
            <a:endParaRPr lang="en-US" sz="1900" dirty="0">
              <a:solidFill>
                <a:srgbClr val="00B050"/>
              </a:solidFill>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163738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effectLst>
                  <a:outerShdw blurRad="38100" dist="38100" dir="2700000" algn="tl">
                    <a:srgbClr val="000000">
                      <a:alpha val="43137"/>
                    </a:srgbClr>
                  </a:outerShdw>
                </a:effectLst>
                <a:cs typeface="B Nazanin" panose="00000400000000000000" pitchFamily="2" charset="-78"/>
              </a:rPr>
              <a:t>The SPI Process—III</a:t>
            </a: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r>
              <a:rPr lang="en-US" altLang="en-US" sz="1800" b="1" dirty="0">
                <a:solidFill>
                  <a:srgbClr val="FF0000"/>
                </a:solidFill>
                <a:effectLst>
                  <a:outerShdw blurRad="38100" dist="38100" dir="2700000" algn="tl">
                    <a:srgbClr val="000000">
                      <a:alpha val="43137"/>
                    </a:srgbClr>
                  </a:outerShdw>
                </a:effectLst>
                <a:latin typeface="Palatino" pitchFamily="112" charset="0"/>
              </a:rPr>
              <a:t>Selection and Justification</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choose the process model (Chapters 2 and 3) that best fits your organization, its stakeholders, and the software that you build</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decide on the set of framework activities that will be applied, the major work products that will be produced and the quality assurance checkpoints that will enable your team to assess progress</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develop a work breakdown for each framework activity (e.g., modeling), defining the task set that would be applied for a typical project</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Once a choice is made, time and money must be expended to install it within an organization and these resource expenditures should be justified.</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64365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I </a:t>
            </a:r>
            <a:r>
              <a:rPr lang="en-US" sz="2400" b="1" dirty="0" err="1">
                <a:solidFill>
                  <a:srgbClr val="FFFF00"/>
                </a:solidFill>
                <a:effectLst>
                  <a:outerShdw blurRad="38100" dist="38100" dir="2700000" algn="tl">
                    <a:srgbClr val="000000">
                      <a:alpha val="43137"/>
                    </a:srgbClr>
                  </a:outerShdw>
                </a:effectLst>
                <a:cs typeface="B Nazanin" panose="00000400000000000000" pitchFamily="2" charset="-78"/>
              </a:rPr>
              <a:t>I</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 </a:t>
            </a:r>
            <a:r>
              <a:rPr lang="en-US" sz="2400" b="1" dirty="0" err="1">
                <a:solidFill>
                  <a:srgbClr val="FFFF00"/>
                </a:solidFill>
                <a:effectLst>
                  <a:outerShdw blurRad="38100" dist="38100" dir="2700000" algn="tl">
                    <a:srgbClr val="000000">
                      <a:alpha val="43137"/>
                    </a:srgbClr>
                  </a:outerShdw>
                </a:effectLst>
                <a:cs typeface="B Nazanin" panose="00000400000000000000" pitchFamily="2" charset="-78"/>
              </a:rPr>
              <a:t>I</a:t>
            </a:r>
            <a:endParaRPr lang="en-US" sz="2400" b="1" dirty="0">
              <a:solidFill>
                <a:srgbClr val="FFFF00"/>
              </a:solidFill>
              <a:effectLst>
                <a:outerShdw blurRad="38100" dist="38100" dir="2700000" algn="tl">
                  <a:srgbClr val="000000">
                    <a:alpha val="43137"/>
                  </a:srgbClr>
                </a:outerShdw>
              </a:effectLst>
              <a:cs typeface="B Nazanin" panose="00000400000000000000" pitchFamily="2" charset="-78"/>
            </a:endParaRPr>
          </a:p>
          <a:p>
            <a:pPr lvl="0" algn="r" rtl="1"/>
            <a:endParaRPr lang="fa-IR" sz="20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گزینش و توجیه</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پذیری</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الگوی فرایند (بخش دوم و سوم) را انتخاب کنید که متناسب با سازمان شما، گروه‏های ذینفعِ آن، و نرم‏افزاری است که شما می‏سازید.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در مورد مجموعه‏ای از چارچوب فعالیت‏هایی تصمیم</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گیری کنید که بکار خواهند رفت، محصولات کار اصلی، که تولید خواهند شد و بررسی</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های بیمه کیفیت که گروه شما را قادر می</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سازد تا به برنامه دسترسی یابید.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یک تبدیل کاری برای هر فعالیت چارچوب (مانند مدلسازی) را توسعه دهید، مجموعه وظیفه را تعریف کنید که برای یک پروژه نمونه بکار می‏رود.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 به محض اینکه یک انتخاب ساخت شود، زمان و پول باید گسترش یابند تا آن را درون یک سازمان نصب کنند و هزینه‏های این منابع باید توجیه شوند.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2908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cs typeface="B Nazanin" panose="00000400000000000000" pitchFamily="2" charset="-78"/>
              </a:rPr>
              <a:t>The SPI Process—</a:t>
            </a:r>
            <a:r>
              <a:rPr lang="en-US" altLang="en-US" sz="2200" b="1" dirty="0">
                <a:solidFill>
                  <a:srgbClr val="FFFF00"/>
                </a:solidFill>
              </a:rPr>
              <a:t>IV</a:t>
            </a:r>
            <a:endParaRPr lang="en-US" altLang="en-US" sz="2200" b="1" dirty="0">
              <a:solidFill>
                <a:srgbClr val="FFFF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r>
              <a:rPr lang="en-US" altLang="en-US" sz="2000" b="1" dirty="0">
                <a:solidFill>
                  <a:srgbClr val="FF0000"/>
                </a:solidFill>
                <a:effectLst>
                  <a:outerShdw blurRad="38100" dist="38100" dir="2700000" algn="tl">
                    <a:srgbClr val="000000">
                      <a:alpha val="43137"/>
                    </a:srgbClr>
                  </a:outerShdw>
                </a:effectLst>
                <a:latin typeface="Palatino" pitchFamily="112" charset="0"/>
              </a:rPr>
              <a:t>Installation/Migration</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actually </a:t>
            </a:r>
            <a:r>
              <a:rPr lang="en-US" altLang="en-US" sz="2000" b="1" i="1" dirty="0">
                <a:solidFill>
                  <a:srgbClr val="FF0000"/>
                </a:solidFill>
                <a:effectLst>
                  <a:outerShdw blurRad="38100" dist="38100" dir="2700000" algn="tl">
                    <a:srgbClr val="000000">
                      <a:alpha val="43137"/>
                    </a:srgbClr>
                  </a:outerShdw>
                </a:effectLst>
                <a:latin typeface="Palatino" pitchFamily="112" charset="0"/>
              </a:rPr>
              <a:t>software process redesign</a:t>
            </a:r>
            <a:r>
              <a:rPr lang="en-US" altLang="en-US" sz="2000" b="1" dirty="0">
                <a:solidFill>
                  <a:srgbClr val="FF0000"/>
                </a:solidFill>
                <a:effectLst>
                  <a:outerShdw blurRad="38100" dist="38100" dir="2700000" algn="tl">
                    <a:srgbClr val="000000">
                      <a:alpha val="43137"/>
                    </a:srgbClr>
                  </a:outerShdw>
                </a:effectLst>
                <a:latin typeface="Palatino" pitchFamily="112" charset="0"/>
              </a:rPr>
              <a:t> (SPR) activities. Scacchi [Sca00] states that “SPR is concerned with identification, application, and refinement of new ways to dramatically improve and transform software processes.”</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three different process models are considered: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the existing (“as-is”) process,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a transitional  (“here-to-there”) process, and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the target (“to be”) process.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655466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5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5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500" b="1" dirty="0">
                <a:solidFill>
                  <a:srgbClr val="FFFF00"/>
                </a:solidFill>
                <a:effectLst>
                  <a:outerShdw blurRad="38100" dist="38100" dir="2700000" algn="tl">
                    <a:srgbClr val="000000">
                      <a:alpha val="43137"/>
                    </a:srgbClr>
                  </a:outerShdw>
                </a:effectLst>
                <a:cs typeface="B Nazanin" panose="00000400000000000000" pitchFamily="2" charset="-78"/>
              </a:rPr>
              <a:t>–</a:t>
            </a:r>
            <a:r>
              <a:rPr lang="en-US" sz="2500" b="1" dirty="0">
                <a:solidFill>
                  <a:srgbClr val="FFFF00"/>
                </a:solidFill>
                <a:effectLst>
                  <a:outerShdw blurRad="38100" dist="38100" dir="2700000" algn="tl">
                    <a:srgbClr val="000000">
                      <a:alpha val="43137"/>
                    </a:srgbClr>
                  </a:outerShdw>
                </a:effectLst>
                <a:cs typeface="B Nazanin" panose="00000400000000000000" pitchFamily="2" charset="-78"/>
              </a:rPr>
              <a:t> </a:t>
            </a:r>
            <a:r>
              <a:rPr lang="en-US" altLang="en-US" sz="2500" b="1" dirty="0">
                <a:solidFill>
                  <a:srgbClr val="FFFF00"/>
                </a:solidFill>
              </a:rPr>
              <a:t>IV</a:t>
            </a:r>
            <a:endParaRPr lang="en-US" sz="25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gn="r" rtl="1"/>
            <a:endParaRPr lang="fa-IR" sz="2000" b="1" dirty="0">
              <a:solidFill>
                <a:srgbClr val="92D050"/>
              </a:solidFill>
              <a:cs typeface="B Nazanin" panose="00000400000000000000" pitchFamily="2" charset="-78"/>
            </a:endParaRPr>
          </a:p>
          <a:p>
            <a:pPr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نصب/جابه‏جایی</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به طور واقعی فرایند نرم‏افزاری، فعالیت‏ها را مجدد طراحی می‏کند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SPR</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اسکاچی بیان می‏کند که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SRP</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با شناسایی، کاربرد، و اصلاح روش</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های جدید مورد توجه قرار می‏گیرد تا به صورت پویا فرایندهای نرم‏افزار را تغییر و بهبود بخشد.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سه مدل فرایند متفاوت مورد توجه هستند:</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“as-is”</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موجود،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“here-to-there”</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انتقالی، و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“to be”</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هدف</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endParaRPr lang="fa-IR" sz="20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408499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cs typeface="B Nazanin" panose="00000400000000000000" pitchFamily="2" charset="-78"/>
              </a:rPr>
              <a:t>The SPI Process—</a:t>
            </a:r>
            <a:r>
              <a:rPr lang="en-US" altLang="en-US" sz="2200" b="1" dirty="0">
                <a:solidFill>
                  <a:srgbClr val="FFFF00"/>
                </a:solidFill>
              </a:rPr>
              <a:t>V</a:t>
            </a:r>
            <a:endParaRPr lang="en-US" altLang="en-US" sz="2200" b="1" dirty="0">
              <a:solidFill>
                <a:srgbClr val="FFFF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r>
              <a:rPr lang="en-US" altLang="en-US" sz="2000" b="1" dirty="0">
                <a:solidFill>
                  <a:srgbClr val="FF0000"/>
                </a:solidFill>
                <a:effectLst>
                  <a:outerShdw blurRad="38100" dist="38100" dir="2700000" algn="tl">
                    <a:srgbClr val="000000">
                      <a:alpha val="43137"/>
                    </a:srgbClr>
                  </a:outerShdw>
                </a:effectLst>
                <a:latin typeface="Palatino" pitchFamily="112" charset="0"/>
              </a:rPr>
              <a:t>Evaluation</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assesses the degree to which changes have been instantiated and adopted, </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the degree to which such changes result in better software quality or other tangible process benefits, and </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the overall status of the process and the organizational culture as SPI activities proceed</a:t>
            </a:r>
          </a:p>
          <a:p>
            <a:r>
              <a:rPr lang="en-US" altLang="en-US" sz="2000" b="1" dirty="0">
                <a:solidFill>
                  <a:srgbClr val="FF0000"/>
                </a:solidFill>
                <a:effectLst>
                  <a:outerShdw blurRad="38100" dist="38100" dir="2700000" algn="tl">
                    <a:srgbClr val="000000">
                      <a:alpha val="43137"/>
                    </a:srgbClr>
                  </a:outerShdw>
                </a:effectLst>
                <a:latin typeface="Palatino" pitchFamily="112" charset="0"/>
              </a:rPr>
              <a:t>From a qualitative point of view, past management and practitioner attitudes about the software process can be compared to attitudes polled after installation of process changes.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64218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88940" y="593854"/>
            <a:ext cx="4248472" cy="460648"/>
          </a:xfrm>
        </p:spPr>
        <p:txBody>
          <a:bodyPr/>
          <a:lstStyle/>
          <a:p>
            <a:pPr algn="ctr"/>
            <a:r>
              <a:rPr lang="en-US" altLang="en-US" b="1" dirty="0">
                <a:solidFill>
                  <a:srgbClr val="FFFF00"/>
                </a:solidFill>
              </a:rPr>
              <a:t>Software Process Improvement </a:t>
            </a:r>
          </a:p>
        </p:txBody>
      </p:sp>
      <p:sp>
        <p:nvSpPr>
          <p:cNvPr id="3" name="Title 2"/>
          <p:cNvSpPr>
            <a:spLocks noGrp="1"/>
          </p:cNvSpPr>
          <p:nvPr>
            <p:ph type="title"/>
          </p:nvPr>
        </p:nvSpPr>
        <p:spPr>
          <a:xfrm>
            <a:off x="72008" y="31101"/>
            <a:ext cx="9144000" cy="668441"/>
          </a:xfrm>
        </p:spPr>
        <p:txBody>
          <a:bodyPr/>
          <a:lstStyle/>
          <a:p>
            <a:pPr algn="ctr"/>
            <a:r>
              <a:rPr lang="en-US" sz="2500" dirty="0">
                <a:solidFill>
                  <a:srgbClr val="FFFF00"/>
                </a:solidFill>
              </a:rPr>
              <a:t> </a:t>
            </a:r>
            <a:r>
              <a:rPr lang="en-US" altLang="en-US" sz="2500" dirty="0">
                <a:solidFill>
                  <a:srgbClr val="FFFF00"/>
                </a:solidFill>
              </a:rPr>
              <a:t>Chapter 30</a:t>
            </a:r>
            <a:endParaRPr lang="en-US" sz="2500" dirty="0">
              <a:solidFill>
                <a:srgbClr val="FFFF00"/>
              </a:solidFill>
            </a:endParaRPr>
          </a:p>
        </p:txBody>
      </p:sp>
      <p:sp>
        <p:nvSpPr>
          <p:cNvPr id="6" name="Content Placeholder 1">
            <a:extLst>
              <a:ext uri="{FF2B5EF4-FFF2-40B4-BE49-F238E27FC236}">
                <a16:creationId xmlns:a16="http://schemas.microsoft.com/office/drawing/2014/main" id="{8732893D-7EEF-4DA0-B80B-83DA5C606200}"/>
              </a:ext>
            </a:extLst>
          </p:cNvPr>
          <p:cNvSpPr txBox="1">
            <a:spLocks/>
          </p:cNvSpPr>
          <p:nvPr/>
        </p:nvSpPr>
        <p:spPr>
          <a:xfrm>
            <a:off x="899592" y="1242424"/>
            <a:ext cx="8003232"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en-US" b="1" dirty="0">
              <a:solidFill>
                <a:schemeClr val="folHlink"/>
              </a:solidFill>
            </a:endParaRPr>
          </a:p>
        </p:txBody>
      </p:sp>
      <p:sp>
        <p:nvSpPr>
          <p:cNvPr id="4" name="Rectangle 3">
            <a:extLst>
              <a:ext uri="{FF2B5EF4-FFF2-40B4-BE49-F238E27FC236}">
                <a16:creationId xmlns:a16="http://schemas.microsoft.com/office/drawing/2014/main" id="{09DD779F-A1BB-43BF-A057-D509AF838092}"/>
              </a:ext>
            </a:extLst>
          </p:cNvPr>
          <p:cNvSpPr/>
          <p:nvPr/>
        </p:nvSpPr>
        <p:spPr>
          <a:xfrm>
            <a:off x="323528" y="1172751"/>
            <a:ext cx="8579296" cy="1708160"/>
          </a:xfrm>
          <a:prstGeom prst="rect">
            <a:avLst/>
          </a:prstGeom>
        </p:spPr>
        <p:txBody>
          <a:bodyPr wrap="square">
            <a:spAutoFit/>
          </a:bodyPr>
          <a:lstStyle/>
          <a:p>
            <a:r>
              <a:rPr lang="en-US" altLang="en-US" sz="2100" i="1" dirty="0">
                <a:solidFill>
                  <a:srgbClr val="FF0000"/>
                </a:solidFill>
                <a:latin typeface="Helvetica" panose="020B0604020202020204" pitchFamily="34" charset="0"/>
              </a:rPr>
              <a:t>Slide Set to accompany</a:t>
            </a:r>
            <a:br>
              <a:rPr lang="en-US" altLang="en-US" sz="2100" i="1" dirty="0">
                <a:solidFill>
                  <a:srgbClr val="FF0000"/>
                </a:solidFill>
                <a:latin typeface="Helvetica" panose="020B0604020202020204" pitchFamily="34" charset="0"/>
              </a:rPr>
            </a:br>
            <a:r>
              <a:rPr lang="en-US" altLang="en-US" sz="2100" i="1" dirty="0">
                <a:solidFill>
                  <a:srgbClr val="FF0000"/>
                </a:solidFill>
                <a:latin typeface="Helvetica" panose="020B0604020202020204" pitchFamily="34" charset="0"/>
              </a:rPr>
              <a:t>Software Engineering: A Practitioner’s Approach, 7/e </a:t>
            </a:r>
          </a:p>
          <a:p>
            <a:r>
              <a:rPr lang="en-US" altLang="en-US" sz="2100" b="1" dirty="0">
                <a:solidFill>
                  <a:srgbClr val="FF0000"/>
                </a:solidFill>
              </a:rPr>
              <a:t>by Roger S. Pressman</a:t>
            </a:r>
          </a:p>
          <a:p>
            <a:endParaRPr lang="en-US" altLang="en-US" sz="2100" b="1" dirty="0">
              <a:solidFill>
                <a:srgbClr val="FF0000"/>
              </a:solidFill>
            </a:endParaRPr>
          </a:p>
          <a:p>
            <a:r>
              <a:rPr lang="en-US" altLang="en-US" sz="2100" b="1" dirty="0">
                <a:solidFill>
                  <a:srgbClr val="FF0000"/>
                </a:solidFill>
              </a:rPr>
              <a:t>Slides copyright © 1996, 2001, 2005, 2009</a:t>
            </a:r>
            <a:r>
              <a:rPr lang="en-US" altLang="en-US" sz="2100" dirty="0">
                <a:solidFill>
                  <a:srgbClr val="FF0000"/>
                </a:solidFill>
              </a:rPr>
              <a:t> </a:t>
            </a:r>
            <a:r>
              <a:rPr lang="en-US" altLang="en-US" sz="2100" b="1" dirty="0">
                <a:solidFill>
                  <a:srgbClr val="FF0000"/>
                </a:solidFill>
              </a:rPr>
              <a:t>by Roger S. Pressman</a:t>
            </a:r>
          </a:p>
        </p:txBody>
      </p:sp>
      <p:sp>
        <p:nvSpPr>
          <p:cNvPr id="11" name="Rectangle 10">
            <a:extLst>
              <a:ext uri="{FF2B5EF4-FFF2-40B4-BE49-F238E27FC236}">
                <a16:creationId xmlns:a16="http://schemas.microsoft.com/office/drawing/2014/main" id="{04AAFEB9-54DB-4BBD-B1C0-8D6101372BDA}"/>
              </a:ext>
            </a:extLst>
          </p:cNvPr>
          <p:cNvSpPr/>
          <p:nvPr/>
        </p:nvSpPr>
        <p:spPr>
          <a:xfrm>
            <a:off x="407763" y="2873640"/>
            <a:ext cx="8332240" cy="2523768"/>
          </a:xfrm>
          <a:prstGeom prst="rect">
            <a:avLst/>
          </a:prstGeom>
        </p:spPr>
        <p:txBody>
          <a:bodyPr wrap="square">
            <a:spAutoFit/>
          </a:bodyPr>
          <a:lstStyle/>
          <a:p>
            <a:pPr lvl="0" algn="justLow" rtl="1"/>
            <a:r>
              <a:rPr lang="fa-IR" sz="3200" b="1" dirty="0">
                <a:solidFill>
                  <a:srgbClr val="00B050"/>
                </a:solidFill>
                <a:cs typeface="B Nazanin" panose="00000400000000000000" pitchFamily="2" charset="-78"/>
              </a:rPr>
              <a:t>بهبود فرآیند های نرم</a:t>
            </a:r>
            <a:r>
              <a:rPr lang="en-US" sz="3200" b="1" dirty="0">
                <a:solidFill>
                  <a:srgbClr val="00B050"/>
                </a:solidFill>
                <a:cs typeface="B Nazanin" panose="00000400000000000000" pitchFamily="2" charset="-78"/>
              </a:rPr>
              <a:t>‎</a:t>
            </a:r>
            <a:r>
              <a:rPr lang="fa-IR" sz="3200" b="1" dirty="0">
                <a:solidFill>
                  <a:srgbClr val="00B050"/>
                </a:solidFill>
                <a:cs typeface="B Nazanin" panose="00000400000000000000" pitchFamily="2" charset="-78"/>
              </a:rPr>
              <a:t>افزار</a:t>
            </a:r>
            <a:endParaRPr lang="en-US" sz="3200" b="1" dirty="0">
              <a:solidFill>
                <a:srgbClr val="00B050"/>
              </a:solidFill>
              <a:cs typeface="B Nazanin" panose="00000400000000000000" pitchFamily="2" charset="-78"/>
            </a:endParaRPr>
          </a:p>
          <a:p>
            <a:pPr lvl="0" algn="justLow" rtl="1"/>
            <a:r>
              <a:rPr lang="fa-IR" sz="3200" b="1" dirty="0">
                <a:solidFill>
                  <a:srgbClr val="00B050"/>
                </a:solidFill>
                <a:cs typeface="B Nazanin" panose="00000400000000000000" pitchFamily="2" charset="-78"/>
              </a:rPr>
              <a:t>تنظیم اسلاید برای همراهی کردن</a:t>
            </a:r>
            <a:endParaRPr lang="en-US" sz="3200" b="1" dirty="0">
              <a:solidFill>
                <a:srgbClr val="00B050"/>
              </a:solidFill>
              <a:cs typeface="B Nazanin" panose="00000400000000000000" pitchFamily="2" charset="-78"/>
            </a:endParaRPr>
          </a:p>
          <a:p>
            <a:pPr lvl="0" algn="justLow" rtl="1"/>
            <a:r>
              <a:rPr lang="fa-IR" sz="3200" dirty="0">
                <a:solidFill>
                  <a:srgbClr val="00B050"/>
                </a:solidFill>
                <a:cs typeface="B Nazanin" panose="00000400000000000000" pitchFamily="2" charset="-78"/>
              </a:rPr>
              <a:t>مهندسی نرم افزار : رویکردِ تمرین</a:t>
            </a:r>
            <a:r>
              <a:rPr lang="en-US" sz="3200" dirty="0">
                <a:solidFill>
                  <a:srgbClr val="00B050"/>
                </a:solidFill>
                <a:cs typeface="B Nazanin" panose="00000400000000000000" pitchFamily="2" charset="-78"/>
              </a:rPr>
              <a:t>‎</a:t>
            </a:r>
            <a:r>
              <a:rPr lang="fa-IR" sz="3200" dirty="0">
                <a:solidFill>
                  <a:srgbClr val="00B050"/>
                </a:solidFill>
                <a:cs typeface="B Nazanin" panose="00000400000000000000" pitchFamily="2" charset="-78"/>
              </a:rPr>
              <a:t>کننده ، </a:t>
            </a:r>
            <a:r>
              <a:rPr lang="en-US" sz="3200" dirty="0">
                <a:solidFill>
                  <a:srgbClr val="00B050"/>
                </a:solidFill>
                <a:cs typeface="B Nazanin" panose="00000400000000000000" pitchFamily="2" charset="-78"/>
              </a:rPr>
              <a:t>7/e </a:t>
            </a:r>
          </a:p>
          <a:p>
            <a:pPr lvl="0" algn="justLow" rtl="1"/>
            <a:r>
              <a:rPr lang="fa-IR" sz="3200" dirty="0">
                <a:solidFill>
                  <a:srgbClr val="00B050"/>
                </a:solidFill>
                <a:cs typeface="B Nazanin" panose="00000400000000000000" pitchFamily="2" charset="-78"/>
              </a:rPr>
              <a:t>نویسنده : راجر اس پرسمن</a:t>
            </a:r>
            <a:endParaRPr lang="en-US" sz="3200" dirty="0">
              <a:solidFill>
                <a:srgbClr val="00B050"/>
              </a:solidFill>
              <a:cs typeface="B Nazanin" panose="00000400000000000000" pitchFamily="2" charset="-78"/>
            </a:endParaRPr>
          </a:p>
          <a:p>
            <a:pPr algn="r"/>
            <a:endParaRPr lang="en-US" altLang="en-US" sz="3000" b="1" dirty="0">
              <a:solidFill>
                <a:srgbClr val="00B050"/>
              </a:solidFill>
              <a:cs typeface="B Nazanin" panose="00000400000000000000" pitchFamily="2" charset="-78"/>
            </a:endParaRP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a:t>
            </a:r>
            <a:r>
              <a:rPr lang="en-US" altLang="en-US" sz="2200" b="1" dirty="0">
                <a:solidFill>
                  <a:srgbClr val="FFFF00"/>
                </a:solidFill>
                <a:cs typeface="B Nazanin" panose="00000400000000000000" pitchFamily="2" charset="-78"/>
              </a:rPr>
              <a:t>V</a:t>
            </a:r>
            <a:endParaRPr lang="en-US" sz="22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gn="r" rtl="1"/>
            <a:endParaRPr lang="fa-IR" sz="1800" b="1" dirty="0">
              <a:solidFill>
                <a:srgbClr val="00B050"/>
              </a:solidFill>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ارزیابی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ارزیابی درجه از تغییراتی که سریعا رخ داده و سازگار شدند.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درجه‏ای از چنین تغییراتی که منجربه کیفیت نرم‏افزاری بهتر یا فرایند قابل لمس دیگر می</a:t>
            </a:r>
            <a:r>
              <a:rPr lang="en-US" sz="23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شوند، و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حالات کلی از فرایند و فرهنگ سازمانی به عنوان فعالیت‏های </a:t>
            </a:r>
            <a:r>
              <a:rPr lang="en-US" sz="23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 که ادامه دارند. </a:t>
            </a: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از دیدگاه کیفی ، می توان نگرش های مدیریت گذشته نگر و نگرش تخصصی در مورد پردازش نرم افزار را میتوان با نگرش های نظرسنجی شده پس از نصب تغییرات فرآیند مقایسه کرد.</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endParaRPr lang="fa-IR" sz="18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54588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000" b="1" dirty="0">
                <a:solidFill>
                  <a:srgbClr val="FFFF00"/>
                </a:solidFill>
              </a:rPr>
              <a:t>Risk Management for SPI</a:t>
            </a:r>
            <a:endParaRPr lang="en-US" altLang="en-US" sz="2000" b="1" dirty="0">
              <a:solidFill>
                <a:srgbClr val="FFFF00"/>
              </a:solidFill>
              <a:cs typeface="B Nazanin" panose="00000400000000000000" pitchFamily="2" charset="-78"/>
            </a:endParaRPr>
          </a:p>
          <a:p>
            <a:pPr>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manage risk at three key points in the SPI process [Sta97b]: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prior to the initiation of the SPI roadmap,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during the execution of SPI activities (assessment, education, selection, installation), and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during the evaluation activity that follows the instantiation of some process characteristic. </a:t>
            </a:r>
          </a:p>
          <a:p>
            <a:pPr>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In general, the following categories [Sta97b] can be identified for SPI risk factors: </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budget and cost</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content and deliverables culture </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maintenance of SPI deliverables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mission and goals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organizational management and organizational stability</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process stakeholders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schedule for SPI development</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SPI development environment and process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SPI project management and SPI staff</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470639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5112568"/>
          </a:xfrm>
        </p:spPr>
        <p:txBody>
          <a:bodyPr/>
          <a:lstStyle/>
          <a:p>
            <a:pPr algn="ctr" rtl="1"/>
            <a:r>
              <a:rPr lang="fa-IR" sz="2000" b="1" dirty="0">
                <a:solidFill>
                  <a:srgbClr val="FFFF00"/>
                </a:solidFill>
                <a:effectLst>
                  <a:outerShdw blurRad="38100" dist="38100" dir="2700000" algn="tl">
                    <a:srgbClr val="000000">
                      <a:alpha val="43137"/>
                    </a:srgbClr>
                  </a:outerShdw>
                </a:effectLst>
                <a:cs typeface="B Nazanin" panose="00000400000000000000" pitchFamily="2" charset="-78"/>
              </a:rPr>
              <a:t>مدیریت خطر برای </a:t>
            </a:r>
            <a:r>
              <a:rPr lang="en-US" sz="2000" b="1" dirty="0">
                <a:solidFill>
                  <a:srgbClr val="FFFF00"/>
                </a:solidFill>
                <a:effectLst>
                  <a:outerShdw blurRad="38100" dist="38100" dir="2700000" algn="tl">
                    <a:srgbClr val="000000">
                      <a:alpha val="43137"/>
                    </a:srgbClr>
                  </a:outerShdw>
                </a:effectLst>
                <a:cs typeface="B Nazanin" panose="00000400000000000000" pitchFamily="2" charset="-78"/>
              </a:rPr>
              <a:t>SPI</a:t>
            </a:r>
          </a:p>
          <a:p>
            <a:pPr lvl="0" algn="r" rtl="1"/>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خطر در سه نقطه کلیدی در فرایند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اولویت دادن به آغاز نقشه مسیر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طول اجرای فعالیت‎های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(ارزیابی، آموزش، گزینش، نصب)، و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طول ارزیابی فعالیت و دنبال کردن فوریت از بعضی خصوصیات فرایندی</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کل، دسته‏بندی‏های ذیل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Sta97b</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می‏توانند برای فاکتورهای خطر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شناسایی شوند:</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بودجه و هزینه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محتوی و فرهنگ قابل ارائه</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نگهداری از ارائه‎های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ماموریت‏ها و اهداف</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و پایداری سازمانی</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گروه‏های ذینفع فرایند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برنامه‏ریزی برای توسعه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محیط و فرایند توسعه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پروژه و کارکنان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 </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فاکتورهای موفقیت مستقیم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54068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3639" y="51470"/>
            <a:ext cx="9001000" cy="2376264"/>
          </a:xfrm>
        </p:spPr>
        <p:txBody>
          <a:bodyPr/>
          <a:lstStyle/>
          <a:p>
            <a:pPr algn="ctr"/>
            <a:r>
              <a:rPr lang="en-US" altLang="en-US" sz="2000" b="1" dirty="0">
                <a:solidFill>
                  <a:srgbClr val="FFFF00"/>
                </a:solidFill>
              </a:rPr>
              <a:t>critical Success Factors</a:t>
            </a:r>
          </a:p>
          <a:p>
            <a:r>
              <a:rPr lang="en-US" altLang="en-US" sz="1700" dirty="0">
                <a:solidFill>
                  <a:srgbClr val="FF0000"/>
                </a:solidFill>
                <a:latin typeface="Palatino" panose="02040502050505030304" pitchFamily="18" charset="0"/>
              </a:rPr>
              <a:t>The top five CSFs are [Ste99]:</a:t>
            </a:r>
            <a:endParaRPr lang="en-US" altLang="en-US" sz="1700" b="1" dirty="0">
              <a:solidFill>
                <a:srgbClr val="FF0000"/>
              </a:solidFill>
              <a:latin typeface="Palatino" panose="02040502050505030304" pitchFamily="18" charset="0"/>
            </a:endParaRPr>
          </a:p>
          <a:p>
            <a:pPr lvl="1"/>
            <a:r>
              <a:rPr lang="en-US" altLang="en-US" sz="1700" b="1" dirty="0">
                <a:solidFill>
                  <a:srgbClr val="FF0000"/>
                </a:solidFill>
                <a:latin typeface="Palatino" panose="02040502050505030304" pitchFamily="18" charset="0"/>
              </a:rPr>
              <a:t>Management commitment and support</a:t>
            </a:r>
          </a:p>
          <a:p>
            <a:pPr lvl="1"/>
            <a:r>
              <a:rPr lang="en-US" altLang="en-US" sz="1700" b="1" dirty="0">
                <a:solidFill>
                  <a:srgbClr val="FF0000"/>
                </a:solidFill>
                <a:latin typeface="Palatino" panose="02040502050505030304" pitchFamily="18" charset="0"/>
              </a:rPr>
              <a:t>Staff involvement</a:t>
            </a:r>
          </a:p>
          <a:p>
            <a:pPr lvl="1"/>
            <a:r>
              <a:rPr lang="en-US" altLang="en-US" sz="1700" b="1" dirty="0">
                <a:solidFill>
                  <a:srgbClr val="FF0000"/>
                </a:solidFill>
                <a:latin typeface="Palatino" panose="02040502050505030304" pitchFamily="18" charset="0"/>
              </a:rPr>
              <a:t>Process integration and understanding</a:t>
            </a:r>
          </a:p>
          <a:p>
            <a:pPr lvl="1"/>
            <a:r>
              <a:rPr lang="en-US" altLang="en-US" sz="1700" b="1" dirty="0">
                <a:solidFill>
                  <a:srgbClr val="FF0000"/>
                </a:solidFill>
                <a:latin typeface="Palatino" panose="02040502050505030304" pitchFamily="18" charset="0"/>
              </a:rPr>
              <a:t>A customized SPI strategy</a:t>
            </a:r>
          </a:p>
          <a:p>
            <a:pPr lvl="1"/>
            <a:r>
              <a:rPr lang="en-US" altLang="en-US" sz="1700" b="1" dirty="0">
                <a:solidFill>
                  <a:srgbClr val="FF0000"/>
                </a:solidFill>
                <a:latin typeface="Palatino" panose="02040502050505030304" pitchFamily="18" charset="0"/>
              </a:rPr>
              <a:t>A customized SPI strategy</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64962" y="2571750"/>
            <a:ext cx="9001000" cy="2376264"/>
          </a:xfrm>
        </p:spPr>
        <p:txBody>
          <a:bodyPr/>
          <a:lstStyle/>
          <a:p>
            <a:pPr algn="ctr" rtl="1"/>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عوامل کلیدی موفقیت</a:t>
            </a:r>
          </a:p>
          <a:p>
            <a:pPr algn="r" rtl="1"/>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پنج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CSFs</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رتبه اول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Ste99</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هستند:</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پشتیبانی و تعهد مدیریت</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مشارکت کارکنان </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ادراک و ادغام فرایند</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استراتژی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شخصی‎سازی شده</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استراتژی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شخصی‎سازی شده</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4078613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736304"/>
          </a:xfrm>
        </p:spPr>
        <p:txBody>
          <a:bodyPr/>
          <a:lstStyle/>
          <a:p>
            <a:pPr algn="ctr"/>
            <a:r>
              <a:rPr lang="en-US" altLang="en-US" sz="2200" b="1" dirty="0">
                <a:solidFill>
                  <a:srgbClr val="FFFF00"/>
                </a:solidFill>
              </a:rPr>
              <a:t>The CMMI</a:t>
            </a:r>
            <a:endParaRPr lang="en-US" altLang="en-US" sz="2200" b="1" dirty="0">
              <a:solidFill>
                <a:srgbClr val="FFFF00"/>
              </a:solidFill>
              <a:latin typeface="Palatino" panose="02040502050505030304" pitchFamily="18" charset="0"/>
            </a:endParaRPr>
          </a:p>
          <a:p>
            <a:r>
              <a:rPr lang="en-US" altLang="en-US" sz="1600" dirty="0">
                <a:solidFill>
                  <a:srgbClr val="FF0000"/>
                </a:solidFill>
                <a:latin typeface="Palatino" panose="02040502050505030304" pitchFamily="18" charset="0"/>
              </a:rPr>
              <a:t>a comprehensive process meta-model that is predicated on a set of system and software engineering capabilities that should be present as organizations reach different levels of process capability and maturity</a:t>
            </a:r>
          </a:p>
          <a:p>
            <a:r>
              <a:rPr lang="en-US" altLang="en-US" sz="1600" dirty="0">
                <a:solidFill>
                  <a:srgbClr val="FF0000"/>
                </a:solidFill>
                <a:latin typeface="Palatino" panose="02040502050505030304" pitchFamily="18" charset="0"/>
              </a:rPr>
              <a:t>a process meta-model in two different ways: (1) as a “continuous” model and (2) as a “staged” model</a:t>
            </a:r>
          </a:p>
          <a:p>
            <a:r>
              <a:rPr lang="en-US" altLang="en-US" sz="1600" dirty="0">
                <a:solidFill>
                  <a:srgbClr val="FF0000"/>
                </a:solidFill>
                <a:latin typeface="Palatino" panose="02040502050505030304" pitchFamily="18" charset="0"/>
              </a:rPr>
              <a:t>defines each process area in terms of “specific goals” and the “specific practices” required to achieve these goals. </a:t>
            </a:r>
            <a:r>
              <a:rPr lang="en-US" altLang="en-US" sz="1600" i="1" dirty="0">
                <a:solidFill>
                  <a:srgbClr val="FF0000"/>
                </a:solidFill>
                <a:latin typeface="Palatino" panose="02040502050505030304" pitchFamily="18" charset="0"/>
              </a:rPr>
              <a:t>Specific goals</a:t>
            </a:r>
            <a:r>
              <a:rPr lang="en-US" altLang="en-US" sz="1600" dirty="0">
                <a:solidFill>
                  <a:srgbClr val="FF0000"/>
                </a:solidFill>
                <a:latin typeface="Palatino" panose="02040502050505030304" pitchFamily="18" charset="0"/>
              </a:rPr>
              <a:t> establish the characteristics that must exist if the activities implied by a process area are to be effective. </a:t>
            </a:r>
            <a:r>
              <a:rPr lang="en-US" altLang="en-US" sz="1600" i="1" dirty="0">
                <a:solidFill>
                  <a:srgbClr val="FF0000"/>
                </a:solidFill>
                <a:latin typeface="Palatino" panose="02040502050505030304" pitchFamily="18" charset="0"/>
              </a:rPr>
              <a:t>Specific practices </a:t>
            </a:r>
            <a:r>
              <a:rPr lang="en-US" altLang="en-US" sz="1600" dirty="0">
                <a:solidFill>
                  <a:srgbClr val="FF0000"/>
                </a:solidFill>
                <a:latin typeface="Palatino" panose="02040502050505030304" pitchFamily="18" charset="0"/>
              </a:rPr>
              <a:t>refine a goal into a set of process-related activities.</a:t>
            </a:r>
            <a:endParaRPr lang="en-US" altLang="en-US" sz="1600" b="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2715766"/>
            <a:ext cx="9001000" cy="2592288"/>
          </a:xfrm>
        </p:spPr>
        <p:txBody>
          <a:bodyPr/>
          <a:lstStyle/>
          <a:p>
            <a:pPr lvl="0" algn="ctr" rtl="1"/>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مدیریت بلوغ </a:t>
            </a: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یک ابر-الگوی فرایند جامع که بر روی یک مجموعه از سیستم و توانمندی‎های مهندسی نرم‏افزار پیش‏بینی می‏شود که باید به عنوان سازمان‏هایی نمایش داده شود که به سطوح متفاوت از بلوغ و توانمندی فرایند می‌رسند.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یک ابر-الگویِ فرایندی در دو روش متفاوت: (1) به عنوان یک الگوی مداوم و (2) به عنوان یک الگوی مرحله‏ای</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هر منطقه فرایندی از نظر اهداف خاص و روش‏های عملی ویژه تعریف می‏شود که برای دستیابی به این اهداف مورد نیاز است. اهداف خاص خصوصیاتی را ایجاد می‎کنند که باید وجود داشته باشند اگر فعالیت‎ها به وسیله یک منطقه فرایندی موثر بکار بسته شوند. روش‎های عملی خاص یک هدف را به سمت یک مجموعه‎ای از فعالیت‎های مرتبط با فرایند پالایش می‏کنند.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212768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0" y="483518"/>
            <a:ext cx="9001000" cy="1728192"/>
          </a:xfrm>
        </p:spPr>
        <p:txBody>
          <a:bodyPr/>
          <a:lstStyle/>
          <a:p>
            <a:pPr algn="ctr"/>
            <a:r>
              <a:rPr lang="en-US" altLang="en-US" sz="2200" b="1" dirty="0">
                <a:solidFill>
                  <a:srgbClr val="FFFF00"/>
                </a:solidFill>
              </a:rPr>
              <a:t>The People CMM</a:t>
            </a:r>
          </a:p>
          <a:p>
            <a:r>
              <a:rPr lang="en-US" altLang="en-US" sz="1800" dirty="0">
                <a:solidFill>
                  <a:srgbClr val="FF0000"/>
                </a:solidFill>
                <a:latin typeface="Palatino" panose="02040502050505030304" pitchFamily="18" charset="0"/>
              </a:rPr>
              <a:t>“a roadmap for implementing workforce practices that continuously improve the capability of an organization’s workforce.” [Cur02]</a:t>
            </a:r>
          </a:p>
          <a:p>
            <a:r>
              <a:rPr lang="en-US" altLang="en-US" sz="1800" dirty="0">
                <a:solidFill>
                  <a:srgbClr val="FF0000"/>
                </a:solidFill>
                <a:latin typeface="Palatino" panose="02040502050505030304" pitchFamily="18" charset="0"/>
              </a:rPr>
              <a:t>defines a set of five organizational maturity levels that provide an indication of the relative sophistication of workforce practices and processes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3524" y="2551212"/>
            <a:ext cx="9001000" cy="2592288"/>
          </a:xfrm>
        </p:spPr>
        <p:txBody>
          <a:bodyPr/>
          <a:lstStyle/>
          <a:p>
            <a:pPr marL="342900" lvl="0" indent="-342900" algn="r" rtl="1">
              <a:buFont typeface="Arial" panose="020B0604020202020204" pitchFamily="34" charset="0"/>
              <a:buChar char="•"/>
            </a:pPr>
            <a:r>
              <a:rPr lang="fa-IR" sz="2000" b="1" dirty="0">
                <a:solidFill>
                  <a:srgbClr val="92D050"/>
                </a:solidFill>
                <a:effectLst>
                  <a:outerShdw blurRad="38100" dist="38100" dir="2700000" algn="tl">
                    <a:srgbClr val="000000">
                      <a:alpha val="43137"/>
                    </a:srgbClr>
                  </a:outerShdw>
                </a:effectLst>
                <a:cs typeface="B Nazanin" panose="00000400000000000000" pitchFamily="2" charset="-78"/>
              </a:rPr>
              <a:t>یک نقشه راه برای پیاده‏سازی روش‎های عملی نیروی کار که به طور مداوم توانایی نیروی کار سازمان را بهبود می‏بخشد. </a:t>
            </a: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342900" lvl="0" indent="-342900" algn="r" rtl="1">
              <a:buFont typeface="Arial" panose="020B0604020202020204" pitchFamily="34" charset="0"/>
              <a:buChar char="•"/>
            </a:pPr>
            <a:r>
              <a:rPr lang="fa-IR" sz="2000" b="1" dirty="0">
                <a:solidFill>
                  <a:srgbClr val="92D050"/>
                </a:solidFill>
                <a:effectLst>
                  <a:outerShdw blurRad="38100" dist="38100" dir="2700000" algn="tl">
                    <a:srgbClr val="000000">
                      <a:alpha val="43137"/>
                    </a:srgbClr>
                  </a:outerShdw>
                </a:effectLst>
                <a:cs typeface="B Nazanin" panose="00000400000000000000" pitchFamily="2" charset="-78"/>
              </a:rPr>
              <a:t>یک مجموعه از 5 سطوح بلوغ سازمانی تعریف می‏شود که نشانه‎ای از توسعه نسبیِ روش عملی و فرایند نیروی کار را فراهم می‏کند. </a:t>
            </a: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4991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altLang="en-US" sz="2800" dirty="0">
                <a:solidFill>
                  <a:srgbClr val="FFFF00"/>
                </a:solidFill>
              </a:rPr>
              <a:t>P-CMM Process Areas</a:t>
            </a:r>
            <a:endParaRPr lang="fa-IR" sz="2500" dirty="0">
              <a:solidFill>
                <a:srgbClr val="FFFF00"/>
              </a:solidFill>
            </a:endParaRPr>
          </a:p>
        </p:txBody>
      </p:sp>
      <p:pic>
        <p:nvPicPr>
          <p:cNvPr id="5" name="Picture 4" descr="Fig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63500"/>
            <a:ext cx="4752528" cy="464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43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fa-IR" sz="2500" dirty="0">
                <a:solidFill>
                  <a:srgbClr val="FFFF00"/>
                </a:solidFill>
                <a:cs typeface="B Nazanin" panose="00000400000000000000" pitchFamily="2" charset="-78"/>
              </a:rPr>
              <a:t>مناطق پردازش </a:t>
            </a:r>
            <a:r>
              <a:rPr lang="en-US" sz="2500" dirty="0">
                <a:solidFill>
                  <a:srgbClr val="FFFF00"/>
                </a:solidFill>
                <a:cs typeface="B Nazanin" panose="00000400000000000000" pitchFamily="2" charset="-78"/>
              </a:rPr>
              <a:t> CMM</a:t>
            </a:r>
            <a:endParaRPr lang="fa-IR" sz="2500" dirty="0">
              <a:solidFill>
                <a:srgbClr val="FFFF00"/>
              </a:solidFill>
              <a:cs typeface="B Nazanin" panose="00000400000000000000" pitchFamily="2" charset="-78"/>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50851"/>
            <a:ext cx="4459311" cy="4672293"/>
          </a:xfrm>
          <a:prstGeom prst="rect">
            <a:avLst/>
          </a:prstGeom>
        </p:spPr>
      </p:pic>
    </p:spTree>
    <p:extLst>
      <p:ext uri="{BB962C8B-B14F-4D97-AF65-F5344CB8AC3E}">
        <p14:creationId xmlns:p14="http://schemas.microsoft.com/office/powerpoint/2010/main" val="124428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35496" y="123478"/>
            <a:ext cx="9001000" cy="2427734"/>
          </a:xfrm>
        </p:spPr>
        <p:txBody>
          <a:bodyPr/>
          <a:lstStyle/>
          <a:p>
            <a:pPr algn="ctr"/>
            <a:r>
              <a:rPr lang="en-US" altLang="en-US" sz="1800" b="1" dirty="0">
                <a:solidFill>
                  <a:srgbClr val="FFFF00"/>
                </a:solidFill>
                <a:effectLst>
                  <a:outerShdw blurRad="38100" dist="38100" dir="2700000" algn="tl">
                    <a:srgbClr val="000000">
                      <a:alpha val="43137"/>
                    </a:srgbClr>
                  </a:outerShdw>
                </a:effectLst>
                <a:cs typeface="B Nazanin" panose="00000400000000000000" pitchFamily="2" charset="-78"/>
              </a:rPr>
              <a:t>Other SPI Frameworks</a:t>
            </a:r>
          </a:p>
          <a:p>
            <a:pPr>
              <a:spcBef>
                <a:spcPts val="6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SPICE— a international initiative to support the International Standard ISO/IEC 15504 for (Software) Process Assessment [ISO08]</a:t>
            </a:r>
          </a:p>
          <a:p>
            <a:pPr>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Bootstrap—a SPI framework for small and medium sized organizations that conforms to SPICE [Boo06], </a:t>
            </a:r>
          </a:p>
          <a:p>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PSP and TSP—individual and team specific SPI frameworks ([Hum97], [Hum00]) that focus on process in-the-small, a more rigorous approach to software development coupled with measurement</a:t>
            </a:r>
          </a:p>
          <a:p>
            <a:r>
              <a:rPr lang="en-US" altLang="en-US" sz="1700" b="1" dirty="0" err="1">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TickIT</a:t>
            </a: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—an auditing method [Tic05] that assesses an organization compliance to ISO Standard 9001:2000</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0" y="2931790"/>
            <a:ext cx="9001000" cy="2160240"/>
          </a:xfrm>
        </p:spPr>
        <p:txBody>
          <a:bodyPr/>
          <a:lstStyle/>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SPICE</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برنامه بین‏المللی برای پشتیبانی استاندارد بین‏المللی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ISO/IEC 15504</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برای ارزیابی فرایند (نرم‏افزار)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ISO08</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Bootstrap</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چارچوب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برای سازمان‎های با اندازه کوچک و بزرگ با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SPICE</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Boo06</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مطابقت دارند.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PSP and TSP</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چارچوب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خاصِ تیمی و فردی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Hum00</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Hum97</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که بر روی فرایند در سطح کوچک تمرکز دارد، یک رویکرد بسیار دقیق برای توسعه نرم‏افزاری که با سنجش همراه شده است.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indent="-285750" algn="r" rtl="1">
              <a:buFont typeface="Arial" panose="020B0604020202020204" pitchFamily="34" charset="0"/>
              <a:buChar char="•"/>
            </a:pPr>
            <a:r>
              <a:rPr lang="en-US" sz="1700" b="1" dirty="0" err="1">
                <a:solidFill>
                  <a:srgbClr val="92D050"/>
                </a:solidFill>
                <a:effectLst>
                  <a:outerShdw blurRad="38100" dist="38100" dir="2700000" algn="tl">
                    <a:srgbClr val="000000">
                      <a:alpha val="43137"/>
                    </a:srgbClr>
                  </a:outerShdw>
                </a:effectLst>
                <a:cs typeface="B Nazanin" panose="00000400000000000000" pitchFamily="2" charset="-78"/>
              </a:rPr>
              <a:t>TickIT</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روش حسابرسی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Tic05</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که انطباق یک سازمان را با استاندارد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 9001:2000</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ارزیابی می‏کند.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4203218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664296"/>
          </a:xfrm>
        </p:spPr>
        <p:txBody>
          <a:bodyPr/>
          <a:lstStyle/>
          <a:p>
            <a:pPr algn="ctr"/>
            <a:r>
              <a:rPr lang="en-US" altLang="en-US" sz="1800" i="1" dirty="0">
                <a:solidFill>
                  <a:srgbClr val="FFFF00"/>
                </a:solidFill>
              </a:rPr>
              <a:t>SPI Return on Investment</a:t>
            </a:r>
          </a:p>
          <a:p>
            <a:pPr>
              <a:lnSpc>
                <a:spcPct val="90000"/>
              </a:lnSpc>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“How do I know that we’ll achieve a reasonable return for the money we’re spending?”</a:t>
            </a:r>
          </a:p>
          <a:p>
            <a:pPr lvl="1">
              <a:lnSpc>
                <a:spcPct val="90000"/>
              </a:lnSpc>
              <a:spcBef>
                <a:spcPts val="600"/>
              </a:spcBef>
              <a:spcAft>
                <a:spcPts val="600"/>
              </a:spcAft>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ROI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(benefits)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(costs)]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(costs)]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3</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100%</a:t>
            </a:r>
          </a:p>
          <a:p>
            <a:pPr>
              <a:lnSpc>
                <a:spcPct val="90000"/>
              </a:lnSpc>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where </a:t>
            </a:r>
          </a:p>
          <a:p>
            <a:pPr lvl="2">
              <a:lnSpc>
                <a:spcPct val="90000"/>
              </a:lnSpc>
              <a:spcBef>
                <a:spcPts val="600"/>
              </a:spcBef>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benefits include the cost savings associated with higher product quality (fewer defects), less rework, reduced effort associated with changes, and the income that accrues from shorter time-to-market. </a:t>
            </a:r>
          </a:p>
          <a:p>
            <a:pPr lvl="2">
              <a:lnSpc>
                <a:spcPct val="90000"/>
              </a:lnSpc>
              <a:spcBef>
                <a:spcPts val="600"/>
              </a:spcBef>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costs include both direct SPI costs (e.g., training, measurement) and indirect costs associated with greater emphasis on quality control and change management activities and more rigorous application of software engineering methods (e.g., the creation of a design model).</a:t>
            </a:r>
          </a:p>
          <a:p>
            <a:pPr>
              <a:lnSpc>
                <a:spcPct val="90000"/>
              </a:lnSpc>
            </a:pPr>
            <a:endParaRPr lang="en-US" altLang="en-US" sz="1600" i="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510" y="3003798"/>
            <a:ext cx="9025985" cy="2520280"/>
          </a:xfrm>
        </p:spPr>
        <p:txBody>
          <a:bodyPr/>
          <a:lstStyle/>
          <a:p>
            <a:pPr lvl="0" algn="r" rtl="1"/>
            <a:r>
              <a:rPr lang="fa-IR" sz="1600" b="1" dirty="0">
                <a:solidFill>
                  <a:srgbClr val="92D050"/>
                </a:solidFill>
                <a:cs typeface="B Nazanin" panose="00000400000000000000" pitchFamily="2" charset="-78"/>
              </a:rPr>
              <a:t>چگونه ما در مورد بازگشت معقول پولی که صرف کردیم، آگاه شویم؟</a:t>
            </a:r>
            <a:endParaRPr lang="en-US" sz="1600" b="1" dirty="0">
              <a:solidFill>
                <a:srgbClr val="92D050"/>
              </a:solidFill>
              <a:cs typeface="B Nazanin" panose="00000400000000000000" pitchFamily="2" charset="-78"/>
            </a:endParaRPr>
          </a:p>
          <a:p>
            <a:pPr lvl="0" algn="r" rtl="1"/>
            <a:r>
              <a:rPr lang="en-US" sz="1600" b="1" dirty="0">
                <a:solidFill>
                  <a:srgbClr val="92D050"/>
                </a:solidFill>
                <a:cs typeface="B Nazanin" panose="00000400000000000000" pitchFamily="2" charset="-78"/>
              </a:rPr>
              <a:t>ROI=[S(</a:t>
            </a:r>
            <a:r>
              <a:rPr lang="en-US" sz="1600" b="1" dirty="0" err="1">
                <a:solidFill>
                  <a:srgbClr val="92D050"/>
                </a:solidFill>
                <a:cs typeface="B Nazanin" panose="00000400000000000000" pitchFamily="2" charset="-78"/>
              </a:rPr>
              <a:t>brnrfits</a:t>
            </a:r>
            <a:r>
              <a:rPr lang="en-US" sz="1600" b="1" dirty="0">
                <a:solidFill>
                  <a:srgbClr val="92D050"/>
                </a:solidFill>
                <a:cs typeface="B Nazanin" panose="00000400000000000000" pitchFamily="2" charset="-78"/>
              </a:rPr>
              <a:t>)-S(cost)]/S(cost)]3 100%</a:t>
            </a:r>
          </a:p>
          <a:p>
            <a:pPr lvl="0" algn="r" rtl="1"/>
            <a:r>
              <a:rPr lang="fa-IR" sz="1600" b="1" dirty="0">
                <a:solidFill>
                  <a:srgbClr val="92D050"/>
                </a:solidFill>
                <a:cs typeface="B Nazanin" panose="00000400000000000000" pitchFamily="2" charset="-78"/>
              </a:rPr>
              <a:t>کجا </a:t>
            </a:r>
            <a:endParaRPr lang="en-US" sz="1600" b="1" dirty="0">
              <a:solidFill>
                <a:srgbClr val="92D050"/>
              </a:solidFill>
              <a:cs typeface="B Nazanin" panose="00000400000000000000" pitchFamily="2" charset="-78"/>
            </a:endParaRPr>
          </a:p>
          <a:p>
            <a:pPr lvl="0" algn="r" rtl="1"/>
            <a:r>
              <a:rPr lang="fa-IR" sz="1600" b="1" dirty="0">
                <a:solidFill>
                  <a:srgbClr val="92D050"/>
                </a:solidFill>
                <a:cs typeface="B Nazanin" panose="00000400000000000000" pitchFamily="2" charset="-78"/>
              </a:rPr>
              <a:t>سودها شامل هزینه صرفه‎جویی مرتبط با کیفیت بالاتر تولید (نقص کمتر)، کار مجدد کمتر، کاهش تلاش مرتبط با تغییرات، و درآمدی که در مدت زمان کمتر به بازار تعلق می‎گیرد. </a:t>
            </a:r>
            <a:endParaRPr lang="en-US" sz="1600" b="1" dirty="0">
              <a:solidFill>
                <a:srgbClr val="92D050"/>
              </a:solidFill>
              <a:cs typeface="B Nazanin" panose="00000400000000000000" pitchFamily="2" charset="-78"/>
            </a:endParaRPr>
          </a:p>
          <a:p>
            <a:pPr lvl="0" algn="r" rtl="1"/>
            <a:r>
              <a:rPr lang="fa-IR" sz="1600" b="1" dirty="0">
                <a:solidFill>
                  <a:srgbClr val="92D050"/>
                </a:solidFill>
                <a:cs typeface="B Nazanin" panose="00000400000000000000" pitchFamily="2" charset="-78"/>
              </a:rPr>
              <a:t>هزینه‏ها شامل هم هزینه‏های </a:t>
            </a:r>
            <a:r>
              <a:rPr lang="en-US" sz="1600" b="1" dirty="0">
                <a:solidFill>
                  <a:srgbClr val="92D050"/>
                </a:solidFill>
                <a:cs typeface="B Nazanin" panose="00000400000000000000" pitchFamily="2" charset="-78"/>
              </a:rPr>
              <a:t>SPI</a:t>
            </a:r>
            <a:r>
              <a:rPr lang="fa-IR" sz="1600" b="1" dirty="0">
                <a:solidFill>
                  <a:srgbClr val="92D050"/>
                </a:solidFill>
                <a:cs typeface="B Nazanin" panose="00000400000000000000" pitchFamily="2" charset="-78"/>
              </a:rPr>
              <a:t> مستقیم (برای مثال، آموزش و سنجش) و هزینه‏های غیرمستقیم مرتبط با تاکید بیشتر بر روی کنترل کیفی و فعالیت‏های مدیریت تغییر و همچنین کاربرد دقیق‏تر از روش‏های مهندسی نرم‏افزار می‏شوند ( برای مثال، ایجاد یک الگوی طراحی).</a:t>
            </a:r>
            <a:endParaRPr lang="en-US" sz="1600" b="1" dirty="0">
              <a:solidFill>
                <a:srgbClr val="92D050"/>
              </a:solidFill>
              <a:cs typeface="B Nazanin" panose="00000400000000000000" pitchFamily="2" charset="-78"/>
            </a:endParaRPr>
          </a:p>
        </p:txBody>
      </p:sp>
    </p:spTree>
    <p:extLst>
      <p:ext uri="{BB962C8B-B14F-4D97-AF65-F5344CB8AC3E}">
        <p14:creationId xmlns:p14="http://schemas.microsoft.com/office/powerpoint/2010/main" val="79409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7504" y="51470"/>
            <a:ext cx="9001000" cy="2880320"/>
          </a:xfrm>
        </p:spPr>
        <p:txBody>
          <a:bodyPr/>
          <a:lstStyle/>
          <a:p>
            <a:pPr algn="ctr"/>
            <a:r>
              <a:rPr lang="en-US" altLang="en-US" sz="2000" b="1" dirty="0">
                <a:solidFill>
                  <a:srgbClr val="FFFF00"/>
                </a:solidFill>
              </a:rPr>
              <a:t>For non-profit educational use only</a:t>
            </a:r>
          </a:p>
          <a:p>
            <a:endParaRPr lang="en-US" altLang="en-US" sz="1600" dirty="0"/>
          </a:p>
          <a:p>
            <a:r>
              <a:rPr lang="en-US" altLang="en-US" sz="1900" b="1" dirty="0">
                <a:solidFill>
                  <a:srgbClr val="FF0000"/>
                </a:solidFill>
              </a:rPr>
              <a:t>May be reproduced ONLY for student use at the university level when used in conjunction with Software Engineering: A Practitioner's Approach, 7/e. Any other reproduction or use is prohibited without the express written permission of the author.</a:t>
            </a:r>
          </a:p>
          <a:p>
            <a:endParaRPr lang="en-US" altLang="en-US" sz="1900" b="1" dirty="0">
              <a:solidFill>
                <a:srgbClr val="FF0000"/>
              </a:solidFill>
            </a:endParaRPr>
          </a:p>
          <a:p>
            <a:r>
              <a:rPr lang="en-US" altLang="en-US" sz="1900" b="1" dirty="0">
                <a:solidFill>
                  <a:srgbClr val="FF0000"/>
                </a:solidFill>
              </a:rPr>
              <a:t>All copyright information MUST appear if these slides are posted on a website for student use.</a:t>
            </a:r>
          </a:p>
          <a:p>
            <a:endParaRPr lang="fa-IR" dirty="0"/>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79512" y="3147814"/>
            <a:ext cx="8856984" cy="1804853"/>
          </a:xfrm>
          <a:prstGeom prst="rect">
            <a:avLst/>
          </a:prstGeom>
        </p:spPr>
        <p:txBody>
          <a:bodyPr wrap="square">
            <a:spAutoFit/>
          </a:bodyPr>
          <a:lstStyle/>
          <a:p>
            <a:pPr marL="342900" lvl="0" indent="-342900" algn="justLow" rtl="1">
              <a:lnSpc>
                <a:spcPct val="107000"/>
              </a:lnSpc>
              <a:spcAft>
                <a:spcPts val="0"/>
              </a:spcAft>
              <a:buFont typeface="Wingdings" panose="05000000000000000000" pitchFamily="2" charset="2"/>
              <a:buChar char=""/>
            </a:pP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تنها برای استفاده آموزشی غیر انتفاعی</a:t>
            </a:r>
            <a:endPar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endParaRPr>
          </a:p>
          <a:p>
            <a:pPr marL="342900" lvl="0" indent="-342900" algn="justLow" rtl="1">
              <a:lnSpc>
                <a:spcPct val="107000"/>
              </a:lnSpc>
              <a:spcAft>
                <a:spcPts val="0"/>
              </a:spcAft>
              <a:buFont typeface="Wingdings" panose="05000000000000000000" pitchFamily="2" charset="2"/>
              <a:buChar char=""/>
            </a:pP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احتمالا تنها برای استفاده دانشجویان در سطح دانشگاهی به منظور استفاده همراه با مهندسی نرم‏افزار کپی</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برداری شده است: یک رویکرد تمرین</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کنند </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7/e</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 هر گونه کپی</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برداری یا استفاده دیگر بدون اجازه کتبی از نویسنده ممنوع است. </a:t>
            </a:r>
            <a:endPar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endParaRPr>
          </a:p>
        </p:txBody>
      </p:sp>
    </p:spTree>
    <p:extLst>
      <p:ext uri="{BB962C8B-B14F-4D97-AF65-F5344CB8AC3E}">
        <p14:creationId xmlns:p14="http://schemas.microsoft.com/office/powerpoint/2010/main" val="112166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76264"/>
          </a:xfrm>
        </p:spPr>
        <p:txBody>
          <a:bodyPr/>
          <a:lstStyle/>
          <a:p>
            <a:pPr algn="ctr"/>
            <a:r>
              <a:rPr lang="en-US" altLang="en-US" sz="1600" dirty="0">
                <a:solidFill>
                  <a:srgbClr val="FFFF00"/>
                </a:solidFill>
              </a:rPr>
              <a:t>SPI Trends</a:t>
            </a:r>
          </a:p>
          <a:p>
            <a:r>
              <a:rPr lang="en-US" altLang="en-US" sz="1600" dirty="0">
                <a:solidFill>
                  <a:srgbClr val="FF0000"/>
                </a:solidFill>
                <a:latin typeface="Palatino" panose="02040502050505030304" pitchFamily="18" charset="0"/>
              </a:rPr>
              <a:t>future SPI frameworks must become significantly more agile</a:t>
            </a:r>
          </a:p>
          <a:p>
            <a:r>
              <a:rPr lang="en-US" altLang="en-US" sz="1600" dirty="0">
                <a:solidFill>
                  <a:srgbClr val="FF0000"/>
                </a:solidFill>
                <a:latin typeface="Palatino" panose="02040502050505030304" pitchFamily="18" charset="0"/>
              </a:rPr>
              <a:t>Rather than an organizational focus (that can take years to complete successfully), contemporary SPI efforts should focus on the project level</a:t>
            </a:r>
          </a:p>
          <a:p>
            <a:r>
              <a:rPr lang="en-US" altLang="en-US" sz="1600" dirty="0">
                <a:solidFill>
                  <a:srgbClr val="FF0000"/>
                </a:solidFill>
                <a:latin typeface="Palatino" panose="02040502050505030304" pitchFamily="18" charset="0"/>
              </a:rPr>
              <a:t>To achieve meaningful results (even at the project level) in a short time frame, complex framework models may give way to simpler models.</a:t>
            </a:r>
          </a:p>
          <a:p>
            <a:r>
              <a:rPr lang="en-US" altLang="en-US" sz="1600" dirty="0">
                <a:solidFill>
                  <a:srgbClr val="FF0000"/>
                </a:solidFill>
                <a:latin typeface="Palatino" panose="02040502050505030304" pitchFamily="18" charset="0"/>
              </a:rPr>
              <a:t>Rather than dozens of key practices and hundreds of supplementary practices, an agile SPI framework should emphasize only a few pivotal practices</a:t>
            </a:r>
          </a:p>
          <a:p>
            <a:pPr lvl="2">
              <a:lnSpc>
                <a:spcPct val="90000"/>
              </a:lnSpc>
              <a:spcBef>
                <a:spcPts val="600"/>
              </a:spcBef>
            </a:pPr>
            <a:r>
              <a:rPr lang="en-US" altLang="en-US" sz="1600" i="1" dirty="0">
                <a:solidFill>
                  <a:srgbClr val="FF0000"/>
                </a:solidFill>
                <a:latin typeface="Palatino" panose="02040502050505030304" pitchFamily="18" charset="0"/>
              </a:rPr>
              <a:t>.</a:t>
            </a:r>
          </a:p>
          <a:p>
            <a:pPr>
              <a:lnSpc>
                <a:spcPct val="90000"/>
              </a:lnSpc>
            </a:pPr>
            <a:endParaRPr lang="en-US" altLang="en-US" sz="1600" i="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22829" y="2499742"/>
            <a:ext cx="9025985" cy="2643758"/>
          </a:xfrm>
        </p:spPr>
        <p:txBody>
          <a:bodyPr/>
          <a:lstStyle/>
          <a:p>
            <a:pPr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روند یا گرایش‎های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چارچوی‎های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آتی باید به طور مشخص سریع‎العمل‎تر شوند.</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به جای تمرکز یک سازمانی (که ممکن است سال‎ها طول بکشد)، تلاش‏های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معاصر این است که باید بر روی سطح پروژه متمرکز شد.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برای دستیابی به نتایج معنادار (حتی در سطح پروژه) در چارچوب زمانی کوتاه مدت، الگوهای چارچوب پیچیده احتمالا مسیری را برای الگوهای ساده‎تر ارائه می‏دهند.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به جای ده‏ها روش عملی کلیدی و صدها روش عملی تکمیلی، یک چارچوب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سریع‏العمل باید تنها بر تعداد کمی از روش‎های محوری تاکید کند.</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27756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8EBC-2F17-4E79-A3A5-115A48ED60FF}"/>
              </a:ext>
            </a:extLst>
          </p:cNvPr>
          <p:cNvSpPr>
            <a:spLocks noGrp="1"/>
          </p:cNvSpPr>
          <p:nvPr>
            <p:ph type="title"/>
          </p:nvPr>
        </p:nvSpPr>
        <p:spPr/>
        <p:txBody>
          <a:bodyPr/>
          <a:lstStyle/>
          <a:p>
            <a:pPr algn="ctr"/>
            <a:r>
              <a:rPr lang="en-US" altLang="en-US" sz="2500" dirty="0">
                <a:solidFill>
                  <a:srgbClr val="FFFF00"/>
                </a:solidFill>
              </a:rPr>
              <a:t>What is SPI?</a:t>
            </a:r>
            <a:endParaRPr lang="fa-IR" sz="2500" dirty="0">
              <a:solidFill>
                <a:srgbClr val="FFFF00"/>
              </a:solidFill>
            </a:endParaRPr>
          </a:p>
        </p:txBody>
      </p:sp>
      <p:sp>
        <p:nvSpPr>
          <p:cNvPr id="3" name="Content Placeholder 2">
            <a:extLst>
              <a:ext uri="{FF2B5EF4-FFF2-40B4-BE49-F238E27FC236}">
                <a16:creationId xmlns:a16="http://schemas.microsoft.com/office/drawing/2014/main" id="{82DCA614-9B67-4730-8B39-8193B458974F}"/>
              </a:ext>
            </a:extLst>
          </p:cNvPr>
          <p:cNvSpPr>
            <a:spLocks noGrp="1"/>
          </p:cNvSpPr>
          <p:nvPr>
            <p:ph idx="1"/>
          </p:nvPr>
        </p:nvSpPr>
        <p:spPr>
          <a:xfrm>
            <a:off x="395536" y="440110"/>
            <a:ext cx="8496944" cy="2491680"/>
          </a:xfrm>
        </p:spPr>
        <p:txBody>
          <a:bodyPr/>
          <a:lstStyle/>
          <a:p>
            <a:pPr>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SPI implies that </a:t>
            </a: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elements of an effective software process can be defined in an effective </a:t>
            </a:r>
            <a:r>
              <a:rPr lang="en-US" altLang="en-US" sz="1700" b="1" dirty="0" err="1">
                <a:solidFill>
                  <a:srgbClr val="FF0000"/>
                </a:solidFill>
                <a:effectLst>
                  <a:outerShdw blurRad="38100" dist="38100" dir="2700000" algn="tl">
                    <a:srgbClr val="000000">
                      <a:alpha val="43137"/>
                    </a:srgbClr>
                  </a:outerShdw>
                </a:effectLst>
                <a:latin typeface="Palatino" pitchFamily="112" charset="0"/>
              </a:rPr>
              <a:t>mann</a:t>
            </a:r>
            <a:endParaRPr lang="en-US" altLang="en-US" sz="1700" b="1" dirty="0">
              <a:solidFill>
                <a:srgbClr val="FF0000"/>
              </a:solidFill>
              <a:effectLst>
                <a:outerShdw blurRad="38100" dist="38100" dir="2700000" algn="tl">
                  <a:srgbClr val="000000">
                    <a:alpha val="43137"/>
                  </a:srgbClr>
                </a:outerShdw>
              </a:effectLst>
              <a:latin typeface="Palatino" pitchFamily="112" charset="0"/>
            </a:endParaRP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an existing organizational approach to software development can be assessed against those elements, and </a:t>
            </a: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a meaningful strategy for improvement can be defined. </a:t>
            </a:r>
          </a:p>
          <a:p>
            <a:pPr>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The SPI strategy transforms the existing approach to software development into something that is more focused, more repeatable, and more reliable (in terms of the quality of the product produced and the timeliness of delivery). </a:t>
            </a:r>
          </a:p>
        </p:txBody>
      </p:sp>
      <p:sp>
        <p:nvSpPr>
          <p:cNvPr id="4" name="Content Placeholder 3">
            <a:extLst>
              <a:ext uri="{FF2B5EF4-FFF2-40B4-BE49-F238E27FC236}">
                <a16:creationId xmlns:a16="http://schemas.microsoft.com/office/drawing/2014/main" id="{B2E8B716-BE81-42A2-BF22-D418A85B6854}"/>
              </a:ext>
            </a:extLst>
          </p:cNvPr>
          <p:cNvSpPr>
            <a:spLocks noGrp="1"/>
          </p:cNvSpPr>
          <p:nvPr>
            <p:ph idx="10"/>
          </p:nvPr>
        </p:nvSpPr>
        <p:spPr>
          <a:xfrm>
            <a:off x="395536" y="2715766"/>
            <a:ext cx="8640960" cy="2592288"/>
          </a:xfrm>
        </p:spPr>
        <p:txBody>
          <a:bodyPr/>
          <a:lstStyle/>
          <a:p>
            <a:pPr lvl="0" algn="justLow" rtl="1"/>
            <a:r>
              <a:rPr lang="en-US" sz="2000" b="1" dirty="0">
                <a:solidFill>
                  <a:srgbClr val="92D050"/>
                </a:solidFill>
                <a:cs typeface="B Nazanin" panose="00000400000000000000" pitchFamily="2" charset="-78"/>
              </a:rPr>
              <a:t>SPI</a:t>
            </a:r>
            <a:r>
              <a:rPr lang="fa-IR" sz="2000" b="1" dirty="0">
                <a:solidFill>
                  <a:srgbClr val="92D050"/>
                </a:solidFill>
                <a:cs typeface="B Nazanin" panose="00000400000000000000" pitchFamily="2" charset="-78"/>
              </a:rPr>
              <a:t> بر این امر اشاره دارد که:</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عناصر یک فرایند نرم</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افزاری موثر می</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تواند در یک روش عملی موثر تعریف شود</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رویکرد سازمانی موجود برای توسعه نرم</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افزاری می‏تواند در برابر این عناصر ارزیابی شود، و </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یک استراتژی معنادار برای بهبود می‏تواند تعریف شود. </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استراتژی </a:t>
            </a:r>
            <a:r>
              <a:rPr lang="en-US" sz="2000" b="1" dirty="0">
                <a:solidFill>
                  <a:srgbClr val="92D050"/>
                </a:solidFill>
                <a:cs typeface="B Nazanin" panose="00000400000000000000" pitchFamily="2" charset="-78"/>
              </a:rPr>
              <a:t>SPI</a:t>
            </a:r>
            <a:r>
              <a:rPr lang="fa-IR" sz="2000" b="1" dirty="0">
                <a:solidFill>
                  <a:srgbClr val="92D050"/>
                </a:solidFill>
                <a:cs typeface="B Nazanin" panose="00000400000000000000" pitchFamily="2" charset="-78"/>
              </a:rPr>
              <a:t> رویکرد موجود را به توسعه نرم‏افزاری به سوی چیزی تبدیل می‏کند که بیشتر بروی آن تمرکز شده، قابل تکرارتر، و معتبرتر است ( از نظر کیفیت محصول تولید شده و به موقع بودن زمان تحویل آن). </a:t>
            </a:r>
            <a:endParaRPr lang="en-US" sz="2000" b="1" dirty="0">
              <a:solidFill>
                <a:srgbClr val="92D050"/>
              </a:solidFill>
              <a:cs typeface="B Nazanin" panose="00000400000000000000" pitchFamily="2" charset="-78"/>
            </a:endParaRPr>
          </a:p>
          <a:p>
            <a:pPr algn="justLow"/>
            <a:endParaRPr lang="fa-IR" sz="2000" b="1" dirty="0">
              <a:solidFill>
                <a:srgbClr val="92D050"/>
              </a:solidFill>
              <a:cs typeface="B Nazanin" panose="00000400000000000000" pitchFamily="2" charset="-78"/>
            </a:endParaRPr>
          </a:p>
        </p:txBody>
      </p:sp>
    </p:spTree>
    <p:extLst>
      <p:ext uri="{BB962C8B-B14F-4D97-AF65-F5344CB8AC3E}">
        <p14:creationId xmlns:p14="http://schemas.microsoft.com/office/powerpoint/2010/main" val="157617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DD43-93B7-4778-8003-97DC96F19050}"/>
              </a:ext>
            </a:extLst>
          </p:cNvPr>
          <p:cNvSpPr>
            <a:spLocks noGrp="1"/>
          </p:cNvSpPr>
          <p:nvPr>
            <p:ph type="title"/>
          </p:nvPr>
        </p:nvSpPr>
        <p:spPr>
          <a:xfrm>
            <a:off x="0" y="0"/>
            <a:ext cx="9144000" cy="555526"/>
          </a:xfrm>
        </p:spPr>
        <p:txBody>
          <a:bodyPr/>
          <a:lstStyle/>
          <a:p>
            <a:pPr algn="ctr"/>
            <a:r>
              <a:rPr lang="en-US" altLang="en-US" sz="2500" dirty="0">
                <a:solidFill>
                  <a:srgbClr val="FFFF00"/>
                </a:solidFill>
              </a:rPr>
              <a:t>SPI Framework</a:t>
            </a:r>
            <a:endParaRPr lang="fa-IR" sz="2500" dirty="0">
              <a:solidFill>
                <a:srgbClr val="FFFF00"/>
              </a:solidFill>
            </a:endParaRPr>
          </a:p>
        </p:txBody>
      </p:sp>
      <p:sp>
        <p:nvSpPr>
          <p:cNvPr id="3" name="Content Placeholder 2">
            <a:extLst>
              <a:ext uri="{FF2B5EF4-FFF2-40B4-BE49-F238E27FC236}">
                <a16:creationId xmlns:a16="http://schemas.microsoft.com/office/drawing/2014/main" id="{BAD65581-3E4E-43E2-B47D-AE3DD923CA5E}"/>
              </a:ext>
            </a:extLst>
          </p:cNvPr>
          <p:cNvSpPr>
            <a:spLocks noGrp="1"/>
          </p:cNvSpPr>
          <p:nvPr>
            <p:ph idx="1"/>
          </p:nvPr>
        </p:nvSpPr>
        <p:spPr>
          <a:xfrm>
            <a:off x="405880" y="339502"/>
            <a:ext cx="8496944" cy="2599183"/>
          </a:xfrm>
        </p:spPr>
        <p:txBody>
          <a:bodyPr/>
          <a:lstStyle/>
          <a:p>
            <a:pPr>
              <a:spcBef>
                <a:spcPts val="300"/>
              </a:spcBef>
            </a:pPr>
            <a:r>
              <a:rPr lang="en-US" altLang="en-US" sz="1700" dirty="0">
                <a:solidFill>
                  <a:srgbClr val="FF0000"/>
                </a:solidFill>
                <a:latin typeface="Palatino" pitchFamily="112" charset="0"/>
              </a:rPr>
              <a:t>a set of characteristics that must be present if an effective software process is to be achieved</a:t>
            </a:r>
          </a:p>
          <a:p>
            <a:pPr>
              <a:spcBef>
                <a:spcPts val="300"/>
              </a:spcBef>
            </a:pPr>
            <a:r>
              <a:rPr lang="en-US" altLang="en-US" sz="1700" dirty="0">
                <a:solidFill>
                  <a:srgbClr val="FF0000"/>
                </a:solidFill>
                <a:latin typeface="Palatino" pitchFamily="112" charset="0"/>
              </a:rPr>
              <a:t>a method for assessing whether those characteristics are present</a:t>
            </a:r>
          </a:p>
          <a:p>
            <a:pPr>
              <a:spcBef>
                <a:spcPts val="300"/>
              </a:spcBef>
            </a:pPr>
            <a:r>
              <a:rPr lang="en-US" altLang="en-US" sz="1700" dirty="0">
                <a:solidFill>
                  <a:srgbClr val="FF0000"/>
                </a:solidFill>
                <a:latin typeface="Palatino" pitchFamily="112" charset="0"/>
              </a:rPr>
              <a:t>a mechanism for summarizing the results of any assessment, and </a:t>
            </a:r>
          </a:p>
          <a:p>
            <a:pPr>
              <a:spcBef>
                <a:spcPts val="300"/>
              </a:spcBef>
            </a:pPr>
            <a:r>
              <a:rPr lang="en-US" altLang="en-US" sz="1700" dirty="0">
                <a:solidFill>
                  <a:srgbClr val="FF0000"/>
                </a:solidFill>
                <a:latin typeface="Palatino" pitchFamily="112" charset="0"/>
              </a:rPr>
              <a:t>a strategy for assisting a software organization in implementing those process characteristics that have been found to be weak or missing.</a:t>
            </a:r>
          </a:p>
          <a:p>
            <a:pPr>
              <a:spcAft>
                <a:spcPts val="1600"/>
              </a:spcAft>
            </a:pPr>
            <a:r>
              <a:rPr lang="en-US" altLang="en-US" sz="1700" dirty="0">
                <a:solidFill>
                  <a:srgbClr val="FF0000"/>
                </a:solidFill>
                <a:latin typeface="Palatino" pitchFamily="112" charset="0"/>
              </a:rPr>
              <a:t>An SPI framework assesses the “maturity” of an organization’s software process and provides a qualitative indication of a maturity level.</a:t>
            </a:r>
          </a:p>
        </p:txBody>
      </p:sp>
      <p:sp>
        <p:nvSpPr>
          <p:cNvPr id="4" name="Content Placeholder 3">
            <a:extLst>
              <a:ext uri="{FF2B5EF4-FFF2-40B4-BE49-F238E27FC236}">
                <a16:creationId xmlns:a16="http://schemas.microsoft.com/office/drawing/2014/main" id="{3C081C09-5238-4D98-B30A-E0556D1E97A0}"/>
              </a:ext>
            </a:extLst>
          </p:cNvPr>
          <p:cNvSpPr>
            <a:spLocks noGrp="1"/>
          </p:cNvSpPr>
          <p:nvPr>
            <p:ph idx="10"/>
          </p:nvPr>
        </p:nvSpPr>
        <p:spPr>
          <a:xfrm>
            <a:off x="107504" y="2571750"/>
            <a:ext cx="8795320" cy="2995737"/>
          </a:xfrm>
        </p:spPr>
        <p:txBody>
          <a:bodyPr/>
          <a:lstStyle/>
          <a:p>
            <a:pPr lvl="0" algn="r" rtl="1"/>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چارچوب </a:t>
            </a:r>
            <a:r>
              <a:rPr lang="en-US" sz="1800" b="1" dirty="0" err="1">
                <a:solidFill>
                  <a:srgbClr val="92D050"/>
                </a:solidFill>
                <a:effectLst>
                  <a:outerShdw blurRad="38100" dist="38100" dir="2700000" algn="tl">
                    <a:srgbClr val="000000">
                      <a:alpha val="43137"/>
                    </a:srgbClr>
                  </a:outerShdw>
                </a:effectLst>
                <a:cs typeface="B Nazanin" panose="00000400000000000000" pitchFamily="2" charset="-78"/>
              </a:rPr>
              <a:t>spi</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مجموعه</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ای از خصوصیات که باید نمایش داده شوند اگر یک فرایند نرم‏افزاری موثر قابل دستیابی باشد.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روش برای ارزیابی این است که آیا این خصوصیات موجود هستند یا خیر.</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سازوکار برای خلاصه کردن نتایج برای هر ارزیابی و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استراتژی برای ارزیابی یک سازمان نرم‏افزاری در اجرای این خصوصیات فرایندی که ضعیف یا مفقود شده</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اند.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چارچوب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در واقع بلوغ فرایند نرم‏افزاری یک سازمان را ارزیابی می‏کند و یک نشانه کیفی از سطح بلوغ را فراهم می‏کند.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algn="r"/>
            <a:endParaRPr lang="fa-IR" sz="18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192707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altLang="en-US" sz="2500" dirty="0">
                <a:solidFill>
                  <a:srgbClr val="FFFF00"/>
                </a:solidFill>
              </a:rPr>
              <a:t>Elements of a SPI Framework</a:t>
            </a:r>
            <a:endParaRPr lang="fa-IR" sz="2500" dirty="0">
              <a:solidFill>
                <a:srgbClr val="FFFF00"/>
              </a:solidFill>
            </a:endParaRPr>
          </a:p>
        </p:txBody>
      </p:sp>
      <p:pic>
        <p:nvPicPr>
          <p:cNvPr id="7" name="Picture 4" descr="Figure 30">
            <a:extLst>
              <a:ext uri="{FF2B5EF4-FFF2-40B4-BE49-F238E27FC236}">
                <a16:creationId xmlns:a16="http://schemas.microsoft.com/office/drawing/2014/main" id="{09BDA468-2532-44F4-878F-3F43CCABA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8933" y="460648"/>
            <a:ext cx="6805435" cy="455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4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sz="2500" dirty="0" err="1">
                <a:solidFill>
                  <a:srgbClr val="FFFF00"/>
                </a:solidFill>
                <a:cs typeface="B Nazanin" panose="00000400000000000000" pitchFamily="2" charset="-78"/>
              </a:rPr>
              <a:t>Spi</a:t>
            </a:r>
            <a:r>
              <a:rPr lang="en-US" sz="2500" dirty="0">
                <a:solidFill>
                  <a:srgbClr val="FFFF00"/>
                </a:solidFill>
                <a:cs typeface="B Nazanin" panose="00000400000000000000" pitchFamily="2" charset="-78"/>
              </a:rPr>
              <a:t> </a:t>
            </a:r>
            <a:r>
              <a:rPr lang="fa-IR" sz="2500" dirty="0">
                <a:solidFill>
                  <a:srgbClr val="FFFF00"/>
                </a:solidFill>
                <a:cs typeface="B Nazanin" panose="00000400000000000000" pitchFamily="2" charset="-78"/>
              </a:rPr>
              <a:t>عناصر چارچوب </a:t>
            </a:r>
          </a:p>
        </p:txBody>
      </p:sp>
      <p:pic>
        <p:nvPicPr>
          <p:cNvPr id="12" name="Content Placeholder 11">
            <a:extLst>
              <a:ext uri="{FF2B5EF4-FFF2-40B4-BE49-F238E27FC236}">
                <a16:creationId xmlns:a16="http://schemas.microsoft.com/office/drawing/2014/main" id="{9275B7CA-A97B-414C-84C7-3D6F11619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094" y="555526"/>
            <a:ext cx="6659811" cy="4464496"/>
          </a:xfrm>
        </p:spPr>
      </p:pic>
    </p:spTree>
    <p:extLst>
      <p:ext uri="{BB962C8B-B14F-4D97-AF65-F5344CB8AC3E}">
        <p14:creationId xmlns:p14="http://schemas.microsoft.com/office/powerpoint/2010/main" val="294280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7504" y="51470"/>
            <a:ext cx="9001000" cy="2592288"/>
          </a:xfrm>
        </p:spPr>
        <p:txBody>
          <a:bodyPr/>
          <a:lstStyle/>
          <a:p>
            <a:pPr algn="ctr"/>
            <a:r>
              <a:rPr lang="en-US" altLang="en-US" sz="1700" b="1" dirty="0">
                <a:solidFill>
                  <a:srgbClr val="FFFF00"/>
                </a:solidFill>
              </a:rPr>
              <a:t>Constituencies</a:t>
            </a:r>
          </a:p>
          <a:p>
            <a:r>
              <a:rPr lang="en-US" altLang="en-US" sz="1800" b="1" dirty="0">
                <a:solidFill>
                  <a:srgbClr val="FF0000"/>
                </a:solidFill>
                <a:effectLst>
                  <a:outerShdw blurRad="38100" dist="38100" dir="2700000" algn="tl">
                    <a:srgbClr val="000000">
                      <a:alpha val="43137"/>
                    </a:srgbClr>
                  </a:outerShdw>
                </a:effectLst>
              </a:rPr>
              <a:t>Quality certifiers</a:t>
            </a:r>
          </a:p>
          <a:p>
            <a:pPr>
              <a:spcBef>
                <a:spcPts val="600"/>
              </a:spcBef>
              <a:spcAft>
                <a:spcPts val="600"/>
              </a:spcAft>
            </a:pPr>
            <a:r>
              <a:rPr lang="en-US" altLang="en-US" sz="1800" b="1" dirty="0">
                <a:solidFill>
                  <a:srgbClr val="FF0000"/>
                </a:solidFill>
                <a:effectLst>
                  <a:outerShdw blurRad="38100" dist="38100" dir="2700000" algn="tl">
                    <a:srgbClr val="000000">
                      <a:alpha val="43137"/>
                    </a:srgbClr>
                  </a:outerShdw>
                </a:effectLst>
              </a:rPr>
              <a:t>Quality(Process) </a:t>
            </a:r>
            <a:r>
              <a:rPr lang="en-US" altLang="en-US" sz="1800" b="1" dirty="0">
                <a:solidFill>
                  <a:srgbClr val="FF0000"/>
                </a:solidFill>
                <a:effectLst>
                  <a:outerShdw blurRad="38100" dist="38100" dir="2700000" algn="tl">
                    <a:srgbClr val="000000">
                      <a:alpha val="43137"/>
                    </a:srgbClr>
                  </a:outerShdw>
                </a:effectLst>
                <a:latin typeface="Palatino" pitchFamily="112" charset="0"/>
              </a:rPr>
              <a:t>--&gt;</a:t>
            </a:r>
            <a:r>
              <a:rPr lang="en-US" altLang="en-US" sz="1800" b="1" dirty="0">
                <a:solidFill>
                  <a:srgbClr val="FF0000"/>
                </a:solidFill>
                <a:effectLst>
                  <a:outerShdw blurRad="38100" dist="38100" dir="2700000" algn="tl">
                    <a:srgbClr val="000000">
                      <a:alpha val="43137"/>
                    </a:srgbClr>
                  </a:outerShdw>
                </a:effectLst>
              </a:rPr>
              <a:t> Quality(Product)</a:t>
            </a:r>
          </a:p>
          <a:p>
            <a:r>
              <a:rPr lang="en-US" altLang="en-US" sz="1800" b="1" dirty="0">
                <a:solidFill>
                  <a:srgbClr val="FF0000"/>
                </a:solidFill>
                <a:effectLst>
                  <a:outerShdw blurRad="38100" dist="38100" dir="2700000" algn="tl">
                    <a:srgbClr val="000000">
                      <a:alpha val="43137"/>
                    </a:srgbClr>
                  </a:outerShdw>
                </a:effectLst>
              </a:rPr>
              <a:t>Formalists</a:t>
            </a:r>
          </a:p>
          <a:p>
            <a:r>
              <a:rPr lang="en-US" altLang="en-US" sz="1800" b="1" dirty="0">
                <a:solidFill>
                  <a:srgbClr val="FF0000"/>
                </a:solidFill>
                <a:effectLst>
                  <a:outerShdw blurRad="38100" dist="38100" dir="2700000" algn="tl">
                    <a:srgbClr val="000000">
                      <a:alpha val="43137"/>
                    </a:srgbClr>
                  </a:outerShdw>
                </a:effectLst>
              </a:rPr>
              <a:t>Tool advocates</a:t>
            </a:r>
          </a:p>
          <a:p>
            <a:r>
              <a:rPr lang="en-US" altLang="en-US" sz="1800" b="1" dirty="0">
                <a:solidFill>
                  <a:srgbClr val="FF0000"/>
                </a:solidFill>
                <a:effectLst>
                  <a:outerShdw blurRad="38100" dist="38100" dir="2700000" algn="tl">
                    <a:srgbClr val="000000">
                      <a:alpha val="43137"/>
                    </a:srgbClr>
                  </a:outerShdw>
                </a:effectLst>
              </a:rPr>
              <a:t>Practitioners</a:t>
            </a:r>
          </a:p>
          <a:p>
            <a:r>
              <a:rPr lang="en-US" altLang="en-US" sz="1800" b="1" dirty="0">
                <a:solidFill>
                  <a:srgbClr val="FF0000"/>
                </a:solidFill>
                <a:effectLst>
                  <a:outerShdw blurRad="38100" dist="38100" dir="2700000" algn="tl">
                    <a:srgbClr val="000000">
                      <a:alpha val="43137"/>
                    </a:srgbClr>
                  </a:outerShdw>
                </a:effectLst>
              </a:rPr>
              <a:t>Reformers</a:t>
            </a:r>
          </a:p>
          <a:p>
            <a:r>
              <a:rPr lang="en-US" altLang="en-US" sz="1800" b="1" dirty="0">
                <a:solidFill>
                  <a:srgbClr val="FF0000"/>
                </a:solidFill>
                <a:effectLst>
                  <a:outerShdw blurRad="38100" dist="38100" dir="2700000" algn="tl">
                    <a:srgbClr val="000000">
                      <a:alpha val="43137"/>
                    </a:srgbClr>
                  </a:outerShdw>
                </a:effectLst>
              </a:rPr>
              <a:t>Ideologists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308324"/>
          </a:xfrm>
          <a:prstGeom prst="rect">
            <a:avLst/>
          </a:prstGeom>
        </p:spPr>
        <p:txBody>
          <a:bodyPr wrap="square">
            <a:spAutoFit/>
          </a:bodyPr>
          <a:lstStyle/>
          <a:p>
            <a:pPr marL="28575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حامیان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گواهی‏دهندگان کیفیت</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کیفیت (فرایند) ---- کیفیت (تولید)</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فرمالیست‏ها</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طرفداران ابزار</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تمرین‏کنندگان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اصلاح</a:t>
            </a:r>
            <a:r>
              <a:rPr lang="en-US"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b="1" dirty="0">
                <a:solidFill>
                  <a:srgbClr val="92D050"/>
                </a:solidFill>
                <a:effectLst>
                  <a:outerShdw blurRad="38100" dist="38100" dir="2700000" algn="tl">
                    <a:srgbClr val="000000">
                      <a:alpha val="43137"/>
                    </a:srgbClr>
                  </a:outerShdw>
                </a:effectLst>
                <a:cs typeface="B Nazanin" panose="00000400000000000000" pitchFamily="2" charset="-78"/>
              </a:rPr>
              <a:t>طلبان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ایدئولوژیست‏ها</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195402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08324"/>
          </a:xfrm>
        </p:spPr>
        <p:txBody>
          <a:bodyPr/>
          <a:lstStyle/>
          <a:p>
            <a:pPr algn="ctr"/>
            <a:r>
              <a:rPr lang="en-US" altLang="en-US" sz="1700" b="1" dirty="0">
                <a:solidFill>
                  <a:srgbClr val="FFFF00"/>
                </a:solidFill>
              </a:rPr>
              <a:t>Maturity Models</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A</a:t>
            </a:r>
            <a:r>
              <a:rPr lang="en-US" altLang="en-US" sz="1900" b="1" i="1" dirty="0">
                <a:solidFill>
                  <a:srgbClr val="FF0000"/>
                </a:solidFill>
                <a:effectLst>
                  <a:outerShdw blurRad="38100" dist="38100" dir="2700000" algn="tl">
                    <a:srgbClr val="000000">
                      <a:alpha val="43137"/>
                    </a:srgbClr>
                  </a:outerShdw>
                </a:effectLst>
                <a:latin typeface="Palatino" pitchFamily="112" charset="0"/>
              </a:rPr>
              <a:t> maturity model</a:t>
            </a:r>
            <a:r>
              <a:rPr lang="en-US" altLang="en-US" sz="1900" b="1" dirty="0">
                <a:solidFill>
                  <a:srgbClr val="FF0000"/>
                </a:solidFill>
                <a:effectLst>
                  <a:outerShdw blurRad="38100" dist="38100" dir="2700000" algn="tl">
                    <a:srgbClr val="000000">
                      <a:alpha val="43137"/>
                    </a:srgbClr>
                  </a:outerShdw>
                </a:effectLst>
                <a:latin typeface="Palatino" pitchFamily="112" charset="0"/>
              </a:rPr>
              <a:t> is applied within the context of an SPI framework. </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The intent of the maturity model is to provide an overall indication of the “process maturity” exhibited by a software organization. </a:t>
            </a:r>
          </a:p>
          <a:p>
            <a:pPr marL="457200" lvl="1" indent="0">
              <a:buNone/>
            </a:pPr>
            <a:r>
              <a:rPr lang="en-US" altLang="en-US" sz="1900" b="1" dirty="0">
                <a:solidFill>
                  <a:srgbClr val="FF0000"/>
                </a:solidFill>
                <a:effectLst>
                  <a:outerShdw blurRad="38100" dist="38100" dir="2700000" algn="tl">
                    <a:srgbClr val="000000">
                      <a:alpha val="43137"/>
                    </a:srgbClr>
                  </a:outerShdw>
                </a:effectLst>
                <a:latin typeface="Palatino" pitchFamily="112" charset="0"/>
              </a:rPr>
              <a:t>an indication of the quality of the software process, the degree to which practitioner’s understand and apply the process, </a:t>
            </a:r>
          </a:p>
          <a:p>
            <a:pPr marL="457200" lvl="1" indent="0">
              <a:buNone/>
            </a:pPr>
            <a:r>
              <a:rPr lang="en-US" altLang="en-US" sz="1900" b="1" dirty="0">
                <a:solidFill>
                  <a:srgbClr val="FF0000"/>
                </a:solidFill>
                <a:effectLst>
                  <a:outerShdw blurRad="38100" dist="38100" dir="2700000" algn="tl">
                    <a:srgbClr val="000000">
                      <a:alpha val="43137"/>
                    </a:srgbClr>
                  </a:outerShdw>
                </a:effectLst>
                <a:latin typeface="Palatino" pitchFamily="112" charset="0"/>
              </a:rPr>
              <a:t>the general state of software engineering practice.</a:t>
            </a:r>
            <a:endParaRPr lang="en-US" altLang="en-US" sz="1900" b="1" dirty="0">
              <a:solidFill>
                <a:srgbClr val="FF0000"/>
              </a:solidFill>
              <a:effectLst>
                <a:outerShdw blurRad="38100" dist="38100" dir="2700000" algn="tl">
                  <a:srgbClr val="000000">
                    <a:alpha val="43137"/>
                  </a:srgbClr>
                </a:outerShdw>
              </a:effectLst>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139047"/>
          </a:xfrm>
          <a:prstGeom prst="rect">
            <a:avLst/>
          </a:prstGeom>
        </p:spPr>
        <p:txBody>
          <a:bodyPr wrap="square">
            <a:spAutoFit/>
          </a:bodyPr>
          <a:lstStyle/>
          <a:p>
            <a:pPr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الگوهای بلوغ</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الگوی بلوغ بکار رفته در زمینه چارچوب </a:t>
            </a:r>
            <a:r>
              <a:rPr lang="en-US" sz="19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هدف الگوی بلوغ این است که یک نشانه کلی از بلوغ فرایندی را فراهم آورد که به وسیله سازمان نرم‏افزاری ارائه شده است. </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نشانه از کیفیت فرایند نرم‏افزاری، درجه‏ای برای اینکه کدام یک از تمرین</a:t>
            </a:r>
            <a:r>
              <a:rPr lang="en-US" sz="19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کنندگان فرایند را درک و آن را بکار می‏برند، </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algn="r"/>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حالت عمومی از روش عملی مهندسی نرم‏افزاری.</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46376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3560</Words>
  <Application>Microsoft Office PowerPoint</Application>
  <PresentationFormat>On-screen Show (16:9)</PresentationFormat>
  <Paragraphs>251</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맑은 고딕</vt:lpstr>
      <vt:lpstr>Arial</vt:lpstr>
      <vt:lpstr>Calibri</vt:lpstr>
      <vt:lpstr>Helvetica</vt:lpstr>
      <vt:lpstr>MathematicalPi 1</vt:lpstr>
      <vt:lpstr>Palatino</vt:lpstr>
      <vt:lpstr>Wingdings</vt:lpstr>
      <vt:lpstr>Office Theme</vt:lpstr>
      <vt:lpstr>Custom Design</vt:lpstr>
      <vt:lpstr>PowerPoint Presentation</vt:lpstr>
      <vt:lpstr> Chapter 30</vt:lpstr>
      <vt:lpstr>PowerPoint Presentation</vt:lpstr>
      <vt:lpstr>What is SPI?</vt:lpstr>
      <vt:lpstr>SPI Framework</vt:lpstr>
      <vt:lpstr>Elements of a SPI Framework</vt:lpstr>
      <vt:lpstr>Spi عناصر چارچوب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P-CMM Process Areas</vt:lpstr>
      <vt:lpstr>مناطق پردازش  CMM</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cp:lastModifiedBy>
  <cp:revision>63</cp:revision>
  <dcterms:created xsi:type="dcterms:W3CDTF">2014-04-01T16:27:38Z</dcterms:created>
  <dcterms:modified xsi:type="dcterms:W3CDTF">2020-12-23T20:54:41Z</dcterms:modified>
</cp:coreProperties>
</file>