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be-B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be-B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e-B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be-B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be-B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e-B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be-B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be-B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e-B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803D74B-7B95-477B-BF91-D193B714C59E}" type="slidenum">
              <a:rPr b="0" lang="be-BY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be-B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64022C-E520-46E3-8372-2E9E52A6EAAB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9D8A70-3D48-4EB5-8E57-47C192BD7D1B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570E18-9ECE-418F-97E2-3C94854A3FBA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4A951F-3A78-475E-A0B5-B756A86E2021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9F7412-BD43-4D22-A8E3-816EB3DA48B7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905D65-490E-4CC7-B2D8-ADEAC3CE1850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C989CE-292A-470A-B134-8CDE1ECBB241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9BEDEE-0D82-41D1-9743-A28C4AB99A97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424B96-073A-4348-827A-9A4BC30685EB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FF1BC8-245A-4BE8-9321-A4656F20D354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976F2D-96A8-44A8-99E0-CB189DCE35D8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be-BY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aabcb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8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be-B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e-BY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be-B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be-B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e-BY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be-B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Text 0"/>
          <p:cNvSpPr/>
          <p:nvPr/>
        </p:nvSpPr>
        <p:spPr>
          <a:xfrm>
            <a:off x="6280200" y="1727640"/>
            <a:ext cx="755532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Интегрированная платформа для обучения программированию в БГУИР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Text 1"/>
          <p:cNvSpPr/>
          <p:nvPr/>
        </p:nvSpPr>
        <p:spPr>
          <a:xfrm>
            <a:off x="6280200" y="5400000"/>
            <a:ext cx="75553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ru-RU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Выполнили</a:t>
            </a: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: Бородин А.Н., Дриц М.Ф., гр. 310901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Text 2"/>
          <p:cNvSpPr/>
          <p:nvPr/>
        </p:nvSpPr>
        <p:spPr>
          <a:xfrm>
            <a:off x="6280200" y="5760000"/>
            <a:ext cx="75553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Проверила: Яцкевич А.Ю.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Text 3"/>
          <p:cNvSpPr/>
          <p:nvPr/>
        </p:nvSpPr>
        <p:spPr>
          <a:xfrm>
            <a:off x="6280200" y="6139080"/>
            <a:ext cx="75553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БГУИР, 202</a:t>
            </a:r>
            <a:r>
              <a:rPr b="0" lang="ru-RU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5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47040" y="3542040"/>
            <a:ext cx="6132600" cy="149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200000" y="2880000"/>
            <a:ext cx="7211880" cy="279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3060000" y="900000"/>
            <a:ext cx="863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be-BY" sz="4000" strike="noStrike" u="none">
                <a:solidFill>
                  <a:srgbClr val="000000"/>
                </a:solidFill>
                <a:uFillTx/>
                <a:latin typeface="Arial"/>
              </a:rPr>
              <a:t>Примеры предупреждений</a:t>
            </a:r>
            <a:endParaRPr b="0" lang="be-BY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3"/>
          <p:cNvSpPr/>
          <p:nvPr/>
        </p:nvSpPr>
        <p:spPr>
          <a:xfrm>
            <a:off x="520920" y="451440"/>
            <a:ext cx="421200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Times New Roman"/>
              </a:rPr>
              <a:t>Диаграмма входа пользователя в систему</a:t>
            </a:r>
            <a:endParaRPr b="0" lang="be-BY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580000" y="36360"/>
            <a:ext cx="8276400" cy="8062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Рисунок 1" descr="Изображение выглядит как текст, снимок экрана, графический дизайн, Шрифт&#10;&#10;Контент, сгенерированный ИИ, может содержать ошибки.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7795440" y="360"/>
            <a:ext cx="570384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TextBox 1"/>
          <p:cNvSpPr/>
          <p:nvPr/>
        </p:nvSpPr>
        <p:spPr>
          <a:xfrm>
            <a:off x="173520" y="150480"/>
            <a:ext cx="436248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Диаграмма выполнения работы студентом</a:t>
            </a:r>
            <a:endParaRPr b="0" lang="be-BY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860000" y="0"/>
            <a:ext cx="9432000" cy="80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 0"/>
          <p:cNvSpPr/>
          <p:nvPr/>
        </p:nvSpPr>
        <p:spPr>
          <a:xfrm>
            <a:off x="6215760" y="664560"/>
            <a:ext cx="7684560" cy="13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100"/>
              </a:lnSpc>
              <a:tabLst>
                <a:tab algn="l" pos="0"/>
              </a:tabLst>
            </a:pPr>
            <a:r>
              <a:rPr b="0" lang="ru-RU" sz="41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Сценарий </a:t>
            </a:r>
            <a:r>
              <a:rPr b="0" lang="en-US" sz="41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работы студента</a:t>
            </a:r>
            <a:r>
              <a:rPr b="0" lang="ru-RU" sz="41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 Филимона Вскодовича</a:t>
            </a:r>
            <a:endParaRPr b="0" lang="be-BY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Image 1" descr="preencoded.png"/>
          <p:cNvPicPr/>
          <p:nvPr/>
        </p:nvPicPr>
        <p:blipFill>
          <a:blip r:embed="rId2"/>
          <a:stretch/>
        </p:blipFill>
        <p:spPr>
          <a:xfrm>
            <a:off x="6215760" y="2279880"/>
            <a:ext cx="1040760" cy="124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Text 1"/>
          <p:cNvSpPr/>
          <p:nvPr/>
        </p:nvSpPr>
        <p:spPr>
          <a:xfrm>
            <a:off x="7570080" y="2488320"/>
            <a:ext cx="260352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Открытие задания</a:t>
            </a:r>
            <a:endParaRPr b="0" lang="be-BY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Text 2"/>
          <p:cNvSpPr/>
          <p:nvPr/>
        </p:nvSpPr>
        <p:spPr>
          <a:xfrm>
            <a:off x="7570080" y="2938680"/>
            <a:ext cx="632988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Студент видит список заданий с дедлайнами в VS Code.</a:t>
            </a:r>
            <a:endParaRPr b="0" lang="be-BY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2" name="Image 2" descr="preencoded.png"/>
          <p:cNvPicPr/>
          <p:nvPr/>
        </p:nvPicPr>
        <p:blipFill>
          <a:blip r:embed="rId3"/>
          <a:stretch/>
        </p:blipFill>
        <p:spPr>
          <a:xfrm>
            <a:off x="6215760" y="3530160"/>
            <a:ext cx="1040760" cy="153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Text 3"/>
          <p:cNvSpPr/>
          <p:nvPr/>
        </p:nvSpPr>
        <p:spPr>
          <a:xfrm>
            <a:off x="7570080" y="3738600"/>
            <a:ext cx="260352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Подготовка среды</a:t>
            </a:r>
            <a:endParaRPr b="0" lang="be-BY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 4"/>
          <p:cNvSpPr/>
          <p:nvPr/>
        </p:nvSpPr>
        <p:spPr>
          <a:xfrm>
            <a:off x="7570080" y="4188960"/>
            <a:ext cx="632988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Система автоматически создаёт репозиторий и Docker-окружение.</a:t>
            </a:r>
            <a:endParaRPr b="0" lang="be-BY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5" name="Image 3" descr="preencoded.png"/>
          <p:cNvPicPr/>
          <p:nvPr/>
        </p:nvPicPr>
        <p:blipFill>
          <a:blip r:embed="rId4"/>
          <a:stretch/>
        </p:blipFill>
        <p:spPr>
          <a:xfrm>
            <a:off x="6215760" y="5064120"/>
            <a:ext cx="1040760" cy="124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Text 5"/>
          <p:cNvSpPr/>
          <p:nvPr/>
        </p:nvSpPr>
        <p:spPr>
          <a:xfrm>
            <a:off x="7570080" y="5272560"/>
            <a:ext cx="260352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Написание кода</a:t>
            </a:r>
            <a:endParaRPr b="0" lang="be-BY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 6"/>
          <p:cNvSpPr/>
          <p:nvPr/>
        </p:nvSpPr>
        <p:spPr>
          <a:xfrm>
            <a:off x="7570080" y="5723280"/>
            <a:ext cx="632988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Код проверяется автотестами в реальном времени.</a:t>
            </a:r>
            <a:endParaRPr b="0" lang="be-BY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8" name="Image 4" descr="preencoded.png"/>
          <p:cNvPicPr/>
          <p:nvPr/>
        </p:nvPicPr>
        <p:blipFill>
          <a:blip r:embed="rId5"/>
          <a:stretch/>
        </p:blipFill>
        <p:spPr>
          <a:xfrm>
            <a:off x="6215760" y="6314400"/>
            <a:ext cx="1040760" cy="124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Text 7"/>
          <p:cNvSpPr/>
          <p:nvPr/>
        </p:nvSpPr>
        <p:spPr>
          <a:xfrm>
            <a:off x="7570080" y="6522840"/>
            <a:ext cx="260352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0" lang="en-US" sz="205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Обратная связь</a:t>
            </a:r>
            <a:endParaRPr b="0" lang="be-BY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Text 8"/>
          <p:cNvSpPr/>
          <p:nvPr/>
        </p:nvSpPr>
        <p:spPr>
          <a:xfrm>
            <a:off x="7570080" y="6973560"/>
            <a:ext cx="632988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Комментарии и оценки отображаются в IDE без задержек.</a:t>
            </a:r>
            <a:endParaRPr b="0" lang="be-BY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TextBox 16"/>
          <p:cNvSpPr/>
          <p:nvPr/>
        </p:nvSpPr>
        <p:spPr>
          <a:xfrm>
            <a:off x="234000" y="7092000"/>
            <a:ext cx="51174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Times New Roman"/>
              </a:rPr>
              <a:t>Филимон Вскодович</a:t>
            </a:r>
            <a:endParaRPr b="0" lang="be-BY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0"/>
          <p:cNvSpPr/>
          <p:nvPr/>
        </p:nvSpPr>
        <p:spPr>
          <a:xfrm>
            <a:off x="793800" y="2721240"/>
            <a:ext cx="768420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Технологии и безопасность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 1"/>
          <p:cNvSpPr/>
          <p:nvPr/>
        </p:nvSpPr>
        <p:spPr>
          <a:xfrm>
            <a:off x="793800" y="3997080"/>
            <a:ext cx="306144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Архитектура системы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 2"/>
          <p:cNvSpPr/>
          <p:nvPr/>
        </p:nvSpPr>
        <p:spPr>
          <a:xfrm>
            <a:off x="793800" y="4578480"/>
            <a:ext cx="624348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Три плагина VS Code, Docker-контейнеры и интеграция с GitHub.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 3"/>
          <p:cNvSpPr/>
          <p:nvPr/>
        </p:nvSpPr>
        <p:spPr>
          <a:xfrm>
            <a:off x="7599600" y="3997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Безопасность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Text 4"/>
          <p:cNvSpPr/>
          <p:nvPr/>
        </p:nvSpPr>
        <p:spPr>
          <a:xfrm>
            <a:off x="7599600" y="4578480"/>
            <a:ext cx="62434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Аутентификация через сервисы БГУИР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Text 5"/>
          <p:cNvSpPr/>
          <p:nvPr/>
        </p:nvSpPr>
        <p:spPr>
          <a:xfrm>
            <a:off x="7599600" y="5020560"/>
            <a:ext cx="62434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Изоляция процессов через контейнеры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283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Text 0"/>
          <p:cNvSpPr/>
          <p:nvPr/>
        </p:nvSpPr>
        <p:spPr>
          <a:xfrm>
            <a:off x="793800" y="3918600"/>
            <a:ext cx="92883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Преимущества и будущие планы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Shape 1"/>
          <p:cNvSpPr/>
          <p:nvPr/>
        </p:nvSpPr>
        <p:spPr>
          <a:xfrm>
            <a:off x="793800" y="496764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1" name="Text 2"/>
          <p:cNvSpPr/>
          <p:nvPr/>
        </p:nvSpPr>
        <p:spPr>
          <a:xfrm>
            <a:off x="1531080" y="50454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Преимущества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 3"/>
          <p:cNvSpPr/>
          <p:nvPr/>
        </p:nvSpPr>
        <p:spPr>
          <a:xfrm>
            <a:off x="1531080" y="5536080"/>
            <a:ext cx="564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Снижает время на настройку и переключение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Text 4"/>
          <p:cNvSpPr/>
          <p:nvPr/>
        </p:nvSpPr>
        <p:spPr>
          <a:xfrm>
            <a:off x="1531080" y="5978160"/>
            <a:ext cx="564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Улучшает качество и скорость обратной связи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 5"/>
          <p:cNvSpPr/>
          <p:nvPr/>
        </p:nvSpPr>
        <p:spPr>
          <a:xfrm>
            <a:off x="1531080" y="642024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Помогает студентам освоить реальные инструменты программирования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Shape 6"/>
          <p:cNvSpPr/>
          <p:nvPr/>
        </p:nvSpPr>
        <p:spPr>
          <a:xfrm>
            <a:off x="7457040" y="496764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Text 7"/>
          <p:cNvSpPr/>
          <p:nvPr/>
        </p:nvSpPr>
        <p:spPr>
          <a:xfrm>
            <a:off x="8193960" y="50454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Дальнейшие планы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Text 8"/>
          <p:cNvSpPr/>
          <p:nvPr/>
        </p:nvSpPr>
        <p:spPr>
          <a:xfrm>
            <a:off x="8193960" y="5536080"/>
            <a:ext cx="564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Интеграция с расписанием занятий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Text 9"/>
          <p:cNvSpPr/>
          <p:nvPr/>
        </p:nvSpPr>
        <p:spPr>
          <a:xfrm>
            <a:off x="8193960" y="5978160"/>
            <a:ext cx="564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Аналитика успеваемости и вовлечённости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Text 10"/>
          <p:cNvSpPr/>
          <p:nvPr/>
        </p:nvSpPr>
        <p:spPr>
          <a:xfrm>
            <a:off x="8193960" y="6420240"/>
            <a:ext cx="564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Внедрение новых форматов заданий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0"/>
          <p:cNvSpPr/>
          <p:nvPr/>
        </p:nvSpPr>
        <p:spPr>
          <a:xfrm>
            <a:off x="793800" y="4517640"/>
            <a:ext cx="56696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endParaRPr b="0" lang="en-US" sz="44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1" name="TextBox 5"/>
          <p:cNvSpPr/>
          <p:nvPr/>
        </p:nvSpPr>
        <p:spPr>
          <a:xfrm>
            <a:off x="3367800" y="3409560"/>
            <a:ext cx="1273140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6600" strike="noStrike" u="none">
                <a:solidFill>
                  <a:schemeClr val="dk1"/>
                </a:solidFill>
                <a:uFillTx/>
                <a:latin typeface="Calibri"/>
              </a:rPr>
              <a:t>Спасибо за внимание</a:t>
            </a:r>
            <a:endParaRPr b="0" lang="be-BY" sz="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283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Text 0"/>
          <p:cNvSpPr/>
          <p:nvPr/>
        </p:nvSpPr>
        <p:spPr>
          <a:xfrm>
            <a:off x="793800" y="3486960"/>
            <a:ext cx="116229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Обоснование необходимости платформы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Shape 1"/>
          <p:cNvSpPr/>
          <p:nvPr/>
        </p:nvSpPr>
        <p:spPr>
          <a:xfrm>
            <a:off x="793800" y="45360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Text 2"/>
          <p:cNvSpPr/>
          <p:nvPr/>
        </p:nvSpPr>
        <p:spPr>
          <a:xfrm>
            <a:off x="1531080" y="4613760"/>
            <a:ext cx="30456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Нехватка интеграции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 3"/>
          <p:cNvSpPr/>
          <p:nvPr/>
        </p:nvSpPr>
        <p:spPr>
          <a:xfrm>
            <a:off x="1531080" y="51040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Инструменты разные, мешают работе студентов и преподавателей.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Shape 4"/>
          <p:cNvSpPr/>
          <p:nvPr/>
        </p:nvSpPr>
        <p:spPr>
          <a:xfrm>
            <a:off x="7457040" y="45360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Text 5"/>
          <p:cNvSpPr/>
          <p:nvPr/>
        </p:nvSpPr>
        <p:spPr>
          <a:xfrm>
            <a:off x="8193960" y="46137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Потеря времени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 6"/>
          <p:cNvSpPr/>
          <p:nvPr/>
        </p:nvSpPr>
        <p:spPr>
          <a:xfrm>
            <a:off x="8193960" y="51040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Настройка и переключение между системами замедляют процесс обучения.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Shape 7"/>
          <p:cNvSpPr/>
          <p:nvPr/>
        </p:nvSpPr>
        <p:spPr>
          <a:xfrm>
            <a:off x="793800" y="62838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Text 8"/>
          <p:cNvSpPr/>
          <p:nvPr/>
        </p:nvSpPr>
        <p:spPr>
          <a:xfrm>
            <a:off x="1531080" y="6361560"/>
            <a:ext cx="2988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Сложности проверки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 9"/>
          <p:cNvSpPr/>
          <p:nvPr/>
        </p:nvSpPr>
        <p:spPr>
          <a:xfrm>
            <a:off x="1531080" y="68518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Ручная оценка заданий отнимает много сил у преподавателей.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Shape 10"/>
          <p:cNvSpPr/>
          <p:nvPr/>
        </p:nvSpPr>
        <p:spPr>
          <a:xfrm>
            <a:off x="7457040" y="62838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Text 11"/>
          <p:cNvSpPr/>
          <p:nvPr/>
        </p:nvSpPr>
        <p:spPr>
          <a:xfrm>
            <a:off x="8193960" y="63615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Решение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12"/>
          <p:cNvSpPr/>
          <p:nvPr/>
        </p:nvSpPr>
        <p:spPr>
          <a:xfrm>
            <a:off x="8193960" y="68518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Единая среда на базе VS Code для всего учебного процесса.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0"/>
          <p:cNvSpPr/>
          <p:nvPr/>
        </p:nvSpPr>
        <p:spPr>
          <a:xfrm>
            <a:off x="793800" y="1978560"/>
            <a:ext cx="56696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Описание продукта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 1"/>
          <p:cNvSpPr/>
          <p:nvPr/>
        </p:nvSpPr>
        <p:spPr>
          <a:xfrm>
            <a:off x="793800" y="32544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Основной каркас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793800" y="383544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VS Code — кроссплатформенная и расширяемая среда.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5333040" y="3254400"/>
            <a:ext cx="304704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Главные компоненты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5333040" y="383544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Плагин для интеграции с Moodle и ИИС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Text 5"/>
          <p:cNvSpPr/>
          <p:nvPr/>
        </p:nvSpPr>
        <p:spPr>
          <a:xfrm>
            <a:off x="5333040" y="464076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Плагин для преподавателей (курсы, контроль)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5333040" y="544572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Управление Docker-окружениями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Text 7"/>
          <p:cNvSpPr/>
          <p:nvPr/>
        </p:nvSpPr>
        <p:spPr>
          <a:xfrm>
            <a:off x="9871920" y="32544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Интерфейс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Text 8"/>
          <p:cNvSpPr/>
          <p:nvPr/>
        </p:nvSpPr>
        <p:spPr>
          <a:xfrm>
            <a:off x="9871920" y="383544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Боковая панель «Обучение БГУИР» для удобства навигации.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283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 0"/>
          <p:cNvSpPr/>
          <p:nvPr/>
        </p:nvSpPr>
        <p:spPr>
          <a:xfrm>
            <a:off x="793800" y="3486960"/>
            <a:ext cx="122756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Функциональные возможности платформы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Shape 1"/>
          <p:cNvSpPr/>
          <p:nvPr/>
        </p:nvSpPr>
        <p:spPr>
          <a:xfrm>
            <a:off x="793800" y="45360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Text 2"/>
          <p:cNvSpPr/>
          <p:nvPr/>
        </p:nvSpPr>
        <p:spPr>
          <a:xfrm>
            <a:off x="1531080" y="4613760"/>
            <a:ext cx="29466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Интеграция с Moodle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Text 3"/>
          <p:cNvSpPr/>
          <p:nvPr/>
        </p:nvSpPr>
        <p:spPr>
          <a:xfrm>
            <a:off x="1531080" y="51040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Автоматическая синхронизация курсов и публикация материалов из IDE.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Shape 4"/>
          <p:cNvSpPr/>
          <p:nvPr/>
        </p:nvSpPr>
        <p:spPr>
          <a:xfrm>
            <a:off x="7457040" y="45360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Text 5"/>
          <p:cNvSpPr/>
          <p:nvPr/>
        </p:nvSpPr>
        <p:spPr>
          <a:xfrm>
            <a:off x="8193960" y="46137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Docker-окружения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 6"/>
          <p:cNvSpPr/>
          <p:nvPr/>
        </p:nvSpPr>
        <p:spPr>
          <a:xfrm>
            <a:off x="8193960" y="51040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Создают стандартизированные и изолированные среды для заданий.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Shape 7"/>
          <p:cNvSpPr/>
          <p:nvPr/>
        </p:nvSpPr>
        <p:spPr>
          <a:xfrm>
            <a:off x="793800" y="62838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Text 8"/>
          <p:cNvSpPr/>
          <p:nvPr/>
        </p:nvSpPr>
        <p:spPr>
          <a:xfrm>
            <a:off x="1531080" y="63615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GitHub и Git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 9"/>
          <p:cNvSpPr/>
          <p:nvPr/>
        </p:nvSpPr>
        <p:spPr>
          <a:xfrm>
            <a:off x="1531080" y="68518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Автоматизированное создание репозиториев для каждого задания.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Shape 10"/>
          <p:cNvSpPr/>
          <p:nvPr/>
        </p:nvSpPr>
        <p:spPr>
          <a:xfrm>
            <a:off x="7457040" y="628380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6" name="Text 11"/>
          <p:cNvSpPr/>
          <p:nvPr/>
        </p:nvSpPr>
        <p:spPr>
          <a:xfrm>
            <a:off x="8193960" y="63615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b2e3c"/>
                </a:solidFill>
                <a:uFillTx/>
                <a:latin typeface="Bitter Medium"/>
                <a:ea typeface="Bitter Medium"/>
              </a:rPr>
              <a:t>Автопроверка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 12"/>
          <p:cNvSpPr/>
          <p:nvPr/>
        </p:nvSpPr>
        <p:spPr>
          <a:xfrm>
            <a:off x="8193960" y="6851880"/>
            <a:ext cx="56415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Unit-тесты запускаются в контейнерах, давая мгновенную обратную связь.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0"/>
          <p:cNvSpPr/>
          <p:nvPr/>
        </p:nvSpPr>
        <p:spPr>
          <a:xfrm>
            <a:off x="793800" y="2199960"/>
            <a:ext cx="83588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Пользовательский интерфейс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 1"/>
          <p:cNvSpPr/>
          <p:nvPr/>
        </p:nvSpPr>
        <p:spPr>
          <a:xfrm>
            <a:off x="793800" y="3475440"/>
            <a:ext cx="3317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Боковая панель VS Code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 2"/>
          <p:cNvSpPr/>
          <p:nvPr/>
        </p:nvSpPr>
        <p:spPr>
          <a:xfrm>
            <a:off x="793800" y="405684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Отображение курсов, заданий, дедлайнов и оценок.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 3"/>
          <p:cNvSpPr/>
          <p:nvPr/>
        </p:nvSpPr>
        <p:spPr>
          <a:xfrm>
            <a:off x="5333040" y="3475440"/>
            <a:ext cx="38764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Режимы для пользователей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 4"/>
          <p:cNvSpPr/>
          <p:nvPr/>
        </p:nvSpPr>
        <p:spPr>
          <a:xfrm>
            <a:off x="5333040" y="405684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Студенты: выполнение заданий, тесты, загрузка файлов.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 5"/>
          <p:cNvSpPr/>
          <p:nvPr/>
        </p:nvSpPr>
        <p:spPr>
          <a:xfrm>
            <a:off x="5333040" y="5211720"/>
            <a:ext cx="397692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2b2e3c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Преподаватели: создание курсов, проверка, дашборд успеваемости.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Text 6"/>
          <p:cNvSpPr/>
          <p:nvPr/>
        </p:nvSpPr>
        <p:spPr>
          <a:xfrm>
            <a:off x="9871920" y="3475440"/>
            <a:ext cx="397692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Безопасность и уведомления</a:t>
            </a:r>
            <a:endParaRPr b="0" lang="be-B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Text 7"/>
          <p:cNvSpPr/>
          <p:nvPr/>
        </p:nvSpPr>
        <p:spPr>
          <a:xfrm>
            <a:off x="9871920" y="441108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2b2e3c"/>
                </a:solidFill>
                <a:uFillTx/>
                <a:latin typeface="Open Sans"/>
                <a:ea typeface="Open Sans"/>
              </a:rPr>
              <a:t>Автоматический выход для общих компьютеров для защиты данных.</a:t>
            </a:r>
            <a:endParaRPr b="0" lang="be-BY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0"/>
          <p:cNvSpPr/>
          <p:nvPr/>
        </p:nvSpPr>
        <p:spPr>
          <a:xfrm>
            <a:off x="583560" y="3760200"/>
            <a:ext cx="136569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2c3f42"/>
                </a:solidFill>
                <a:uFillTx/>
                <a:latin typeface="Bitter Medium"/>
                <a:ea typeface="Bitter Medium"/>
              </a:rPr>
              <a:t>Wireframe Flow проектируемой системы</a:t>
            </a:r>
            <a:endParaRPr b="0" lang="be-BY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5"/>
          <p:cNvSpPr/>
          <p:nvPr/>
        </p:nvSpPr>
        <p:spPr>
          <a:xfrm>
            <a:off x="1132200" y="73080"/>
            <a:ext cx="123645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Times New Roman"/>
              </a:rPr>
              <a:t>Главный экран программы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80000" y="720000"/>
            <a:ext cx="11950560" cy="737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20000" y="900000"/>
            <a:ext cx="1332612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3780000" y="180000"/>
            <a:ext cx="68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be-BY" sz="2400" strike="noStrike" u="none">
                <a:solidFill>
                  <a:srgbClr val="000000"/>
                </a:solidFill>
                <a:uFillTx/>
                <a:latin typeface="Arial"/>
              </a:rPr>
              <a:t>Окно с буфером выполнения теста</a:t>
            </a:r>
            <a:endParaRPr b="0" lang="be-BY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1"/>
          <p:cNvSpPr/>
          <p:nvPr/>
        </p:nvSpPr>
        <p:spPr>
          <a:xfrm>
            <a:off x="451440" y="7149240"/>
            <a:ext cx="19342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1899"/>
              </a:lnSpc>
              <a:tabLst>
                <a:tab algn="l" pos="0"/>
              </a:tabLst>
            </a:pP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2" name="Text 2"/>
          <p:cNvSpPr/>
          <p:nvPr/>
        </p:nvSpPr>
        <p:spPr>
          <a:xfrm>
            <a:off x="451440" y="7520040"/>
            <a:ext cx="6705000" cy="2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1599"/>
              </a:lnSpc>
              <a:tabLst>
                <a:tab algn="l" pos="0"/>
              </a:tabLst>
            </a:pP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Text 3"/>
          <p:cNvSpPr/>
          <p:nvPr/>
        </p:nvSpPr>
        <p:spPr>
          <a:xfrm>
            <a:off x="7480080" y="7184160"/>
            <a:ext cx="1934280" cy="2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1899"/>
              </a:lnSpc>
              <a:tabLst>
                <a:tab algn="l" pos="0"/>
              </a:tabLst>
            </a:pPr>
            <a:endParaRPr b="0" lang="en-US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4" name="Text 4"/>
          <p:cNvSpPr/>
          <p:nvPr/>
        </p:nvSpPr>
        <p:spPr>
          <a:xfrm>
            <a:off x="7480080" y="7554960"/>
            <a:ext cx="6705000" cy="2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1599"/>
              </a:lnSpc>
              <a:tabLst>
                <a:tab algn="l" pos="0"/>
              </a:tabLst>
            </a:pP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745280" y="900000"/>
            <a:ext cx="4734000" cy="114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8299440" y="900000"/>
            <a:ext cx="4659840" cy="1126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1620000" y="180000"/>
            <a:ext cx="503928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Панель логина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8100000" y="177120"/>
            <a:ext cx="5039280" cy="54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be-BY" sz="3200" strike="noStrike" u="none">
                <a:solidFill>
                  <a:srgbClr val="000000"/>
                </a:solidFill>
                <a:uFillTx/>
                <a:latin typeface="Arial"/>
              </a:rPr>
              <a:t>Панель восстановления</a:t>
            </a:r>
            <a:endParaRPr b="0" lang="be-B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LibreOffice/24.8.7.2$Linux_X86_64 LibreOffice_project/480$Build-2</Application>
  <AppVersion>15.0000</AppVersion>
  <Words>367</Words>
  <Paragraphs>81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2025-05-18T20:39:50Z</dcterms:created>
  <dc:creator>PptxGenJS</dc:creator>
  <dc:description/>
  <dc:language>be-BY</dc:language>
  <cp:lastModifiedBy/>
  <dcterms:modified xsi:type="dcterms:W3CDTF">2025-05-19T11:32:53Z</dcterms:modified>
  <cp:revision>12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