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5" r:id="rId4"/>
    <p:sldId id="258" r:id="rId5"/>
    <p:sldId id="257"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12/10/2024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5203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12/10/2024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6006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12/10/2024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47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12/10/2024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556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12/10/2024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9969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12/10/2024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191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12/10/2024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8279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12/10/2024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1001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12/10/2024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9328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12/10/2024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9319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12/10/2024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3261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12/10/2024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140277128"/>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F96DA0C2-2A0F-F244-060A-BD128E0E48EE}"/>
              </a:ext>
            </a:extLst>
          </p:cNvPr>
          <p:cNvSpPr>
            <a:spLocks noGrp="1"/>
          </p:cNvSpPr>
          <p:nvPr>
            <p:ph type="ctrTitle"/>
          </p:nvPr>
        </p:nvSpPr>
        <p:spPr>
          <a:xfrm>
            <a:off x="453142" y="725467"/>
            <a:ext cx="5414255" cy="2784496"/>
          </a:xfrm>
        </p:spPr>
        <p:txBody>
          <a:bodyPr>
            <a:normAutofit/>
          </a:bodyPr>
          <a:lstStyle/>
          <a:p>
            <a:pPr algn="l"/>
            <a:r>
              <a:rPr lang="el-GR" dirty="0">
                <a:solidFill>
                  <a:schemeClr val="tx2">
                    <a:alpha val="80000"/>
                  </a:schemeClr>
                </a:solidFill>
              </a:rPr>
              <a:t>Αλληλεπίδραση Ακτινοβολίας - Ατμόσφαιρας</a:t>
            </a:r>
            <a:endParaRPr lang="en-GB" dirty="0">
              <a:solidFill>
                <a:schemeClr val="tx2">
                  <a:alpha val="80000"/>
                </a:schemeClr>
              </a:solidFill>
            </a:endParaRPr>
          </a:p>
        </p:txBody>
      </p:sp>
      <p:sp>
        <p:nvSpPr>
          <p:cNvPr id="3" name="Υπότιτλος 2">
            <a:extLst>
              <a:ext uri="{FF2B5EF4-FFF2-40B4-BE49-F238E27FC236}">
                <a16:creationId xmlns:a16="http://schemas.microsoft.com/office/drawing/2014/main" id="{BC88F982-625E-F299-C6F1-007DD21DF9DA}"/>
              </a:ext>
            </a:extLst>
          </p:cNvPr>
          <p:cNvSpPr>
            <a:spLocks noGrp="1"/>
          </p:cNvSpPr>
          <p:nvPr>
            <p:ph type="subTitle" idx="1"/>
          </p:nvPr>
        </p:nvSpPr>
        <p:spPr>
          <a:xfrm>
            <a:off x="453142" y="3923051"/>
            <a:ext cx="5414255" cy="1560594"/>
          </a:xfrm>
        </p:spPr>
        <p:txBody>
          <a:bodyPr>
            <a:normAutofit/>
          </a:bodyPr>
          <a:lstStyle/>
          <a:p>
            <a:pPr algn="l"/>
            <a:r>
              <a:rPr lang="el-GR" dirty="0">
                <a:solidFill>
                  <a:schemeClr val="tx2">
                    <a:alpha val="80000"/>
                  </a:schemeClr>
                </a:solidFill>
              </a:rPr>
              <a:t>ΕΡΓΑΣΙΑ ΔΥΟ</a:t>
            </a:r>
          </a:p>
          <a:p>
            <a:pPr algn="l"/>
            <a:r>
              <a:rPr lang="el-GR" dirty="0">
                <a:solidFill>
                  <a:schemeClr val="tx2">
                    <a:alpha val="80000"/>
                  </a:schemeClr>
                </a:solidFill>
              </a:rPr>
              <a:t>Καϊρακτίδη Κωνσταντίνα</a:t>
            </a:r>
          </a:p>
          <a:p>
            <a:pPr algn="l"/>
            <a:r>
              <a:rPr lang="el-GR" dirty="0">
                <a:solidFill>
                  <a:schemeClr val="tx2">
                    <a:alpha val="80000"/>
                  </a:schemeClr>
                </a:solidFill>
              </a:rPr>
              <a:t>ΑΜ : 1068622</a:t>
            </a:r>
            <a:endParaRPr lang="en-GB" dirty="0">
              <a:solidFill>
                <a:schemeClr val="tx2">
                  <a:alpha val="80000"/>
                </a:schemeClr>
              </a:solidFill>
            </a:endParaRPr>
          </a:p>
        </p:txBody>
      </p:sp>
      <p:pic>
        <p:nvPicPr>
          <p:cNvPr id="4" name="Picture 3" descr="Πολύχρωμο μοτίβα στην ουρανός">
            <a:extLst>
              <a:ext uri="{FF2B5EF4-FFF2-40B4-BE49-F238E27FC236}">
                <a16:creationId xmlns:a16="http://schemas.microsoft.com/office/drawing/2014/main" id="{DEDEB067-5B2F-2255-F7C7-E041E427D970}"/>
              </a:ext>
            </a:extLst>
          </p:cNvPr>
          <p:cNvPicPr>
            <a:picLocks noChangeAspect="1"/>
          </p:cNvPicPr>
          <p:nvPr/>
        </p:nvPicPr>
        <p:blipFill>
          <a:blip r:embed="rId2"/>
          <a:srcRect l="13323" r="27042"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73977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4254C3-CD58-2549-1DEF-ADF79E631FFB}"/>
              </a:ext>
            </a:extLst>
          </p:cNvPr>
          <p:cNvPicPr>
            <a:picLocks noChangeAspect="1"/>
          </p:cNvPicPr>
          <p:nvPr/>
        </p:nvPicPr>
        <p:blipFill>
          <a:blip r:embed="rId2"/>
          <a:stretch>
            <a:fillRect/>
          </a:stretch>
        </p:blipFill>
        <p:spPr>
          <a:xfrm rot="10800000">
            <a:off x="0" y="0"/>
            <a:ext cx="4419600" cy="6858000"/>
          </a:xfrm>
          <a:prstGeom prst="rect">
            <a:avLst/>
          </a:prstGeom>
        </p:spPr>
      </p:pic>
      <p:sp>
        <p:nvSpPr>
          <p:cNvPr id="3" name="TextBox 2">
            <a:extLst>
              <a:ext uri="{FF2B5EF4-FFF2-40B4-BE49-F238E27FC236}">
                <a16:creationId xmlns:a16="http://schemas.microsoft.com/office/drawing/2014/main" id="{DF6084FA-0A32-193D-EB4B-DDFBCEF90A99}"/>
              </a:ext>
            </a:extLst>
          </p:cNvPr>
          <p:cNvSpPr txBox="1"/>
          <p:nvPr/>
        </p:nvSpPr>
        <p:spPr>
          <a:xfrm>
            <a:off x="691243" y="1166842"/>
            <a:ext cx="10809514" cy="4524315"/>
          </a:xfrm>
          <a:prstGeom prst="rect">
            <a:avLst/>
          </a:prstGeom>
          <a:noFill/>
        </p:spPr>
        <p:txBody>
          <a:bodyPr wrap="square" rtlCol="0">
            <a:spAutoFit/>
          </a:bodyPr>
          <a:lstStyle/>
          <a:p>
            <a:r>
              <a:rPr lang="el-GR" dirty="0"/>
              <a:t>Στην παρούσα εργασία μελετάμε την διάδοση της ακτινοβολίας στην ατμόσφαιρα και συγκεκριμένα συγκρίνουμε μετρήσεις της ολικής ακτινοβολίας (</a:t>
            </a:r>
            <a:r>
              <a:rPr lang="el-GR" dirty="0" err="1"/>
              <a:t>global</a:t>
            </a:r>
            <a:r>
              <a:rPr lang="el-GR" dirty="0"/>
              <a:t> </a:t>
            </a:r>
            <a:r>
              <a:rPr lang="el-GR" dirty="0" err="1"/>
              <a:t>irradiance</a:t>
            </a:r>
            <a:r>
              <a:rPr lang="el-GR" dirty="0"/>
              <a:t>) και της ακτινικής ροής (</a:t>
            </a:r>
            <a:r>
              <a:rPr lang="el-GR" dirty="0" err="1"/>
              <a:t>actinic</a:t>
            </a:r>
            <a:r>
              <a:rPr lang="el-GR" dirty="0"/>
              <a:t> </a:t>
            </a:r>
            <a:r>
              <a:rPr lang="el-GR" dirty="0" err="1"/>
              <a:t>flux</a:t>
            </a:r>
            <a:r>
              <a:rPr lang="el-GR" dirty="0"/>
              <a:t>). Η ολική ακτινοβολία εκφράζει την ακτινοβολία που προσπίπτει σε μία επιφάνεια (πχ το έδαφος) ενώ η ακτινική ροή εκφράζει την ακτινοβολία που δέχεται μία σφαίρα (πχ ένα μόριο στην ατμόσφαιρα). Λόγω γεωμετρίας, η ακτινική ροή είναι περισσότερη καθώς σε μία σφαίρα, όλη η ακτινοβολία προσπίπτει παντού κάθετα. </a:t>
            </a:r>
          </a:p>
          <a:p>
            <a:r>
              <a:rPr lang="el-GR" dirty="0"/>
              <a:t>Για την επίλυση της εξίσωσης διάδοσης της ακτινοβολίας στην ατμόσφαιρα χρησιμοποιούμε την ψευδοσφαιρική προσέγγιση όπου κάθε φορά αλλάζουμε τον αριθμό των streams που χρησιμοποιούνται. Για 2 streams, το μοντέλο λαμβάνει υπ’ όψη 2 κατευθύνσεις της ακτινοβολίας, προς τα πάνω και προς τα κάτω. Όσο αυξάνεται ο αριθμός των </a:t>
            </a:r>
            <a:r>
              <a:rPr lang="en-US" dirty="0"/>
              <a:t>streams, </a:t>
            </a:r>
            <a:r>
              <a:rPr lang="el-GR" dirty="0"/>
              <a:t>τόσο περισσότερο υπολογιστικό χρόνο χρειαζόμαστε όμως οι υπολογισμοί είναι καλύτεροι καθώς το μοντέλο λαμβάνει πλέον υπ’ όψη και περισσότερες γωνίες διάδοσης της ακτινοβολίας. Για την εργασία χρησιμοποιήσαμε 4 διαφορετικές τιμές για τα streams ίσες με 2, 4, 8 και 16.</a:t>
            </a:r>
          </a:p>
          <a:p>
            <a:r>
              <a:rPr lang="el-GR" dirty="0"/>
              <a:t>Σκοπός της εργασίας είναι να μελετήσουμε τις διαφορές που παρουσιάζουν τα διαφορετικά streams σε σχέση με ένα πρότυπο (ως πρότυπο χρησιμοποιήθηκαν τα 16 streams) ως προς τις αποκλίσεις της ολικής ακτινοβολίας και της ακτινικής ροής. Επιπρόσθετα, μελετάμε την επίδραση που έχει η αλλαγή της </a:t>
            </a:r>
            <a:r>
              <a:rPr lang="el-GR" dirty="0" err="1"/>
              <a:t>ζενίθιας</a:t>
            </a:r>
            <a:r>
              <a:rPr lang="el-GR" dirty="0"/>
              <a:t> γωνίας στους υπολογισμούς. Στην εργασία αυτή χρησιμοποιήθηκαν 6 τιμές </a:t>
            </a:r>
            <a:r>
              <a:rPr lang="el-GR" dirty="0" err="1"/>
              <a:t>ζενίθιας</a:t>
            </a:r>
            <a:r>
              <a:rPr lang="el-GR" dirty="0"/>
              <a:t> γωνίας ίσες με 10, 30, 40, 60, 80 και 85 μοίρες.</a:t>
            </a:r>
            <a:endParaRPr lang="en-US" dirty="0"/>
          </a:p>
        </p:txBody>
      </p:sp>
    </p:spTree>
    <p:extLst>
      <p:ext uri="{BB962C8B-B14F-4D97-AF65-F5344CB8AC3E}">
        <p14:creationId xmlns:p14="http://schemas.microsoft.com/office/powerpoint/2010/main" val="210416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άφημα, γραμμή, διάγραμμα&#10;&#10;Περιγραφή που δημιουργήθηκε αυτόματα">
            <a:extLst>
              <a:ext uri="{FF2B5EF4-FFF2-40B4-BE49-F238E27FC236}">
                <a16:creationId xmlns:a16="http://schemas.microsoft.com/office/drawing/2014/main" id="{B2439841-DB7F-101F-E3D0-D350180FA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92" y="9144"/>
            <a:ext cx="4559808" cy="3419856"/>
          </a:xfrm>
          <a:prstGeom prst="rect">
            <a:avLst/>
          </a:prstGeom>
        </p:spPr>
      </p:pic>
      <p:pic>
        <p:nvPicPr>
          <p:cNvPr id="3" name="Picture 2">
            <a:extLst>
              <a:ext uri="{FF2B5EF4-FFF2-40B4-BE49-F238E27FC236}">
                <a16:creationId xmlns:a16="http://schemas.microsoft.com/office/drawing/2014/main" id="{F40F645B-7066-21A8-5065-5B672B6C8085}"/>
              </a:ext>
            </a:extLst>
          </p:cNvPr>
          <p:cNvPicPr>
            <a:picLocks noChangeAspect="1"/>
          </p:cNvPicPr>
          <p:nvPr/>
        </p:nvPicPr>
        <p:blipFill>
          <a:blip r:embed="rId3"/>
          <a:stretch>
            <a:fillRect/>
          </a:stretch>
        </p:blipFill>
        <p:spPr>
          <a:xfrm>
            <a:off x="6096000" y="9144"/>
            <a:ext cx="4553483" cy="3419856"/>
          </a:xfrm>
          <a:prstGeom prst="rect">
            <a:avLst/>
          </a:prstGeom>
        </p:spPr>
      </p:pic>
      <p:pic>
        <p:nvPicPr>
          <p:cNvPr id="4" name="Picture 3">
            <a:extLst>
              <a:ext uri="{FF2B5EF4-FFF2-40B4-BE49-F238E27FC236}">
                <a16:creationId xmlns:a16="http://schemas.microsoft.com/office/drawing/2014/main" id="{78169F99-9B53-2A78-7C1A-D850F6A38C37}"/>
              </a:ext>
            </a:extLst>
          </p:cNvPr>
          <p:cNvPicPr>
            <a:picLocks noChangeAspect="1"/>
          </p:cNvPicPr>
          <p:nvPr/>
        </p:nvPicPr>
        <p:blipFill>
          <a:blip r:embed="rId4"/>
          <a:stretch>
            <a:fillRect/>
          </a:stretch>
        </p:blipFill>
        <p:spPr>
          <a:xfrm>
            <a:off x="1536192" y="3429000"/>
            <a:ext cx="4553483" cy="3419856"/>
          </a:xfrm>
          <a:prstGeom prst="rect">
            <a:avLst/>
          </a:prstGeom>
        </p:spPr>
      </p:pic>
      <p:pic>
        <p:nvPicPr>
          <p:cNvPr id="6" name="Picture 5">
            <a:extLst>
              <a:ext uri="{FF2B5EF4-FFF2-40B4-BE49-F238E27FC236}">
                <a16:creationId xmlns:a16="http://schemas.microsoft.com/office/drawing/2014/main" id="{27A586DA-F5DC-8D18-6980-829E0691B210}"/>
              </a:ext>
            </a:extLst>
          </p:cNvPr>
          <p:cNvPicPr>
            <a:picLocks noChangeAspect="1"/>
          </p:cNvPicPr>
          <p:nvPr/>
        </p:nvPicPr>
        <p:blipFill>
          <a:blip r:embed="rId5"/>
          <a:stretch>
            <a:fillRect/>
          </a:stretch>
        </p:blipFill>
        <p:spPr>
          <a:xfrm>
            <a:off x="6089675" y="3429000"/>
            <a:ext cx="4553483" cy="3419856"/>
          </a:xfrm>
          <a:prstGeom prst="rect">
            <a:avLst/>
          </a:prstGeom>
        </p:spPr>
      </p:pic>
      <p:sp>
        <p:nvSpPr>
          <p:cNvPr id="7" name="TextBox 6">
            <a:extLst>
              <a:ext uri="{FF2B5EF4-FFF2-40B4-BE49-F238E27FC236}">
                <a16:creationId xmlns:a16="http://schemas.microsoft.com/office/drawing/2014/main" id="{8EDF9196-0CAA-FF39-EED8-36B00CF9CD15}"/>
              </a:ext>
            </a:extLst>
          </p:cNvPr>
          <p:cNvSpPr txBox="1"/>
          <p:nvPr/>
        </p:nvSpPr>
        <p:spPr>
          <a:xfrm rot="16200000">
            <a:off x="-163284" y="3244334"/>
            <a:ext cx="2079170" cy="369332"/>
          </a:xfrm>
          <a:prstGeom prst="rect">
            <a:avLst/>
          </a:prstGeom>
          <a:noFill/>
        </p:spPr>
        <p:txBody>
          <a:bodyPr wrap="square" rtlCol="0">
            <a:spAutoFit/>
          </a:bodyPr>
          <a:lstStyle/>
          <a:p>
            <a:r>
              <a:rPr lang="el-GR" dirty="0"/>
              <a:t>Ολική ακτινοβολία</a:t>
            </a:r>
            <a:endParaRPr lang="en-US" dirty="0"/>
          </a:p>
        </p:txBody>
      </p:sp>
    </p:spTree>
    <p:extLst>
      <p:ext uri="{BB962C8B-B14F-4D97-AF65-F5344CB8AC3E}">
        <p14:creationId xmlns:p14="http://schemas.microsoft.com/office/powerpoint/2010/main" val="364052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άφημα, γραμμή, διάγραμμα&#10;&#10;Περιγραφή που δημιουργήθηκε αυτόματα">
            <a:extLst>
              <a:ext uri="{FF2B5EF4-FFF2-40B4-BE49-F238E27FC236}">
                <a16:creationId xmlns:a16="http://schemas.microsoft.com/office/drawing/2014/main" id="{8BAD4E26-F026-988B-9386-5AD170A7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35" y="18289"/>
            <a:ext cx="4559808" cy="3419856"/>
          </a:xfrm>
          <a:prstGeom prst="rect">
            <a:avLst/>
          </a:prstGeom>
        </p:spPr>
      </p:pic>
      <p:pic>
        <p:nvPicPr>
          <p:cNvPr id="3" name="Picture 2">
            <a:extLst>
              <a:ext uri="{FF2B5EF4-FFF2-40B4-BE49-F238E27FC236}">
                <a16:creationId xmlns:a16="http://schemas.microsoft.com/office/drawing/2014/main" id="{95BC35A1-93B9-8D73-75CD-D4488563B77C}"/>
              </a:ext>
            </a:extLst>
          </p:cNvPr>
          <p:cNvPicPr>
            <a:picLocks noChangeAspect="1"/>
          </p:cNvPicPr>
          <p:nvPr/>
        </p:nvPicPr>
        <p:blipFill>
          <a:blip r:embed="rId3"/>
          <a:stretch>
            <a:fillRect/>
          </a:stretch>
        </p:blipFill>
        <p:spPr>
          <a:xfrm>
            <a:off x="405435" y="3419855"/>
            <a:ext cx="4553483" cy="3419856"/>
          </a:xfrm>
          <a:prstGeom prst="rect">
            <a:avLst/>
          </a:prstGeom>
        </p:spPr>
      </p:pic>
      <p:sp>
        <p:nvSpPr>
          <p:cNvPr id="4" name="TextBox 3">
            <a:extLst>
              <a:ext uri="{FF2B5EF4-FFF2-40B4-BE49-F238E27FC236}">
                <a16:creationId xmlns:a16="http://schemas.microsoft.com/office/drawing/2014/main" id="{AEC3601C-4AE5-17F2-33C5-0192B7A08757}"/>
              </a:ext>
            </a:extLst>
          </p:cNvPr>
          <p:cNvSpPr txBox="1"/>
          <p:nvPr/>
        </p:nvSpPr>
        <p:spPr>
          <a:xfrm>
            <a:off x="5192486" y="188201"/>
            <a:ext cx="6672943" cy="6463308"/>
          </a:xfrm>
          <a:prstGeom prst="rect">
            <a:avLst/>
          </a:prstGeom>
          <a:noFill/>
        </p:spPr>
        <p:txBody>
          <a:bodyPr wrap="square" rtlCol="0">
            <a:spAutoFit/>
          </a:bodyPr>
          <a:lstStyle/>
          <a:p>
            <a:r>
              <a:rPr lang="el-GR" dirty="0"/>
              <a:t>Όπως είναι αναμενόμενο παρατηρούμε ότι με την αύξηση των streams, οι αποκλίσεις μειώνονται για όλες τις </a:t>
            </a:r>
            <a:r>
              <a:rPr lang="el-GR" dirty="0" err="1"/>
              <a:t>ζενίθιες</a:t>
            </a:r>
            <a:r>
              <a:rPr lang="el-GR" dirty="0"/>
              <a:t> γωνίες. Αυτό συμβαίνει διότι με το να συμπεριλάβουμε στο μοντέλο μας περισσότερες γωνίες επηρεάζεται κυρίως η UVB η οποία είναι η ακτινοβολία που δέχεται την μεγαλύτερη επίδραση της ατμόσφαιρας (ευαίσθητη λόγω της σκέδασης Rayleigh)</a:t>
            </a:r>
          </a:p>
          <a:p>
            <a:r>
              <a:rPr lang="el-GR" dirty="0"/>
              <a:t>Τα 8 streams παρουσιάζουν σχεδόν μηδενική απόκλιση σε όλα τα διαγράμματα, δηλαδή ταυτίζονται με το πρότυπο που είναι τα 16 streams. Τα 4 streams παρουσιάζουν μικρές αποκλίσεις, οι οποίες εντοπίζονται κυρίως στα χαμηλά μήκη κύματος και φαίνεται να αυξάνουν ελάχιστα με την αύξηση της </a:t>
            </a:r>
            <a:r>
              <a:rPr lang="el-GR" dirty="0" err="1"/>
              <a:t>ζενίθιας</a:t>
            </a:r>
            <a:r>
              <a:rPr lang="el-GR" dirty="0"/>
              <a:t> γωνίας. Παρόλα αυτά, ακόμα και για μεγάλες γωνίες οι αποκλίσεις αυτές είναι μικρότερες </a:t>
            </a:r>
            <a:r>
              <a:rPr lang="el-GR"/>
              <a:t>του </a:t>
            </a:r>
            <a:r>
              <a:rPr lang="el-GR" dirty="0"/>
              <a:t>5</a:t>
            </a:r>
            <a:r>
              <a:rPr lang="el-GR"/>
              <a:t>%. </a:t>
            </a:r>
            <a:r>
              <a:rPr lang="el-GR" dirty="0"/>
              <a:t>Μπορούμε συνεπώς να συμπεράνουμε πως τα 4, τα 8 και τα 16 streams δεν παρουσιάζουν τόσο έντονες διαφοροποιήσεις έτσι ώστε να δικαιολογήσουμε την χρήση περισσότερων streams.</a:t>
            </a:r>
          </a:p>
          <a:p>
            <a:r>
              <a:rPr lang="el-GR" dirty="0"/>
              <a:t>Η μεγάλη απόκλιση παρατηρείται στα 2 streams και ειδικά στα μικρά μήκη κύματος. Αυτό συμβαίνει διότι με τόσο λίγα streams το μοντέλο αδυνατεί να αξιοποιήσει τις ακτίνες που προσπίπτουν πλάγια. Για γωνίες μικρότερες των 40 παρατηρείται υπερεκτίμηση της ακτινοβολίας ενώ για μεγαλύτερες γωνίες υποεκτίμηση. Επιπρόσθετα, στις 85 μοίρες παρατηρούμε μεγάλη απόκλιση των 2 streams η οποία δεν περιορίζεται μόνο στα μικρά μήκη κύματος. </a:t>
            </a:r>
            <a:endParaRPr lang="en-US" dirty="0"/>
          </a:p>
        </p:txBody>
      </p:sp>
    </p:spTree>
    <p:extLst>
      <p:ext uri="{BB962C8B-B14F-4D97-AF65-F5344CB8AC3E}">
        <p14:creationId xmlns:p14="http://schemas.microsoft.com/office/powerpoint/2010/main" val="425980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2198C043-FF69-5C89-D574-3EFAF92B1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24" y="10896"/>
            <a:ext cx="4557471" cy="3418104"/>
          </a:xfrm>
          <a:prstGeom prst="rect">
            <a:avLst/>
          </a:prstGeom>
        </p:spPr>
      </p:pic>
      <p:pic>
        <p:nvPicPr>
          <p:cNvPr id="4" name="Picture 3">
            <a:extLst>
              <a:ext uri="{FF2B5EF4-FFF2-40B4-BE49-F238E27FC236}">
                <a16:creationId xmlns:a16="http://schemas.microsoft.com/office/drawing/2014/main" id="{90182472-304B-5ACF-4F78-ABF5036D5C25}"/>
              </a:ext>
            </a:extLst>
          </p:cNvPr>
          <p:cNvPicPr>
            <a:picLocks noChangeAspect="1"/>
          </p:cNvPicPr>
          <p:nvPr/>
        </p:nvPicPr>
        <p:blipFill>
          <a:blip r:embed="rId3"/>
          <a:stretch>
            <a:fillRect/>
          </a:stretch>
        </p:blipFill>
        <p:spPr>
          <a:xfrm>
            <a:off x="6095990" y="26536"/>
            <a:ext cx="4557474" cy="3418105"/>
          </a:xfrm>
          <a:prstGeom prst="rect">
            <a:avLst/>
          </a:prstGeom>
        </p:spPr>
      </p:pic>
      <p:pic>
        <p:nvPicPr>
          <p:cNvPr id="5" name="Picture 4">
            <a:extLst>
              <a:ext uri="{FF2B5EF4-FFF2-40B4-BE49-F238E27FC236}">
                <a16:creationId xmlns:a16="http://schemas.microsoft.com/office/drawing/2014/main" id="{5008EDCF-0580-970E-861F-41041F370970}"/>
              </a:ext>
            </a:extLst>
          </p:cNvPr>
          <p:cNvPicPr>
            <a:picLocks noChangeAspect="1"/>
          </p:cNvPicPr>
          <p:nvPr/>
        </p:nvPicPr>
        <p:blipFill>
          <a:blip r:embed="rId4"/>
          <a:stretch>
            <a:fillRect/>
          </a:stretch>
        </p:blipFill>
        <p:spPr>
          <a:xfrm>
            <a:off x="1538516" y="3421180"/>
            <a:ext cx="4557467" cy="3418101"/>
          </a:xfrm>
          <a:prstGeom prst="rect">
            <a:avLst/>
          </a:prstGeom>
        </p:spPr>
      </p:pic>
      <p:pic>
        <p:nvPicPr>
          <p:cNvPr id="6" name="Picture 5">
            <a:extLst>
              <a:ext uri="{FF2B5EF4-FFF2-40B4-BE49-F238E27FC236}">
                <a16:creationId xmlns:a16="http://schemas.microsoft.com/office/drawing/2014/main" id="{1D0CD2E0-ABEB-A121-506F-BDE1586DE0FD}"/>
              </a:ext>
            </a:extLst>
          </p:cNvPr>
          <p:cNvPicPr>
            <a:picLocks noChangeAspect="1"/>
          </p:cNvPicPr>
          <p:nvPr/>
        </p:nvPicPr>
        <p:blipFill>
          <a:blip r:embed="rId5"/>
          <a:stretch>
            <a:fillRect/>
          </a:stretch>
        </p:blipFill>
        <p:spPr>
          <a:xfrm>
            <a:off x="6095992" y="3408614"/>
            <a:ext cx="4557465" cy="3422846"/>
          </a:xfrm>
          <a:prstGeom prst="rect">
            <a:avLst/>
          </a:prstGeom>
        </p:spPr>
      </p:pic>
      <p:sp>
        <p:nvSpPr>
          <p:cNvPr id="7" name="TextBox 6">
            <a:extLst>
              <a:ext uri="{FF2B5EF4-FFF2-40B4-BE49-F238E27FC236}">
                <a16:creationId xmlns:a16="http://schemas.microsoft.com/office/drawing/2014/main" id="{36378304-30C6-4C5E-08AD-3889808E5204}"/>
              </a:ext>
            </a:extLst>
          </p:cNvPr>
          <p:cNvSpPr txBox="1"/>
          <p:nvPr/>
        </p:nvSpPr>
        <p:spPr>
          <a:xfrm rot="16200000">
            <a:off x="-163284" y="3244334"/>
            <a:ext cx="2079170" cy="369332"/>
          </a:xfrm>
          <a:prstGeom prst="rect">
            <a:avLst/>
          </a:prstGeom>
          <a:noFill/>
        </p:spPr>
        <p:txBody>
          <a:bodyPr wrap="square" rtlCol="0">
            <a:spAutoFit/>
          </a:bodyPr>
          <a:lstStyle/>
          <a:p>
            <a:r>
              <a:rPr lang="el-GR" dirty="0"/>
              <a:t>Ακτινική ροή</a:t>
            </a:r>
            <a:endParaRPr lang="en-US" dirty="0"/>
          </a:p>
        </p:txBody>
      </p:sp>
    </p:spTree>
    <p:extLst>
      <p:ext uri="{BB962C8B-B14F-4D97-AF65-F5344CB8AC3E}">
        <p14:creationId xmlns:p14="http://schemas.microsoft.com/office/powerpoint/2010/main" val="140017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D7DD8981-9247-C685-6544-07775ACC4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41" y="0"/>
            <a:ext cx="4559808" cy="3419856"/>
          </a:xfrm>
          <a:prstGeom prst="rect">
            <a:avLst/>
          </a:prstGeom>
        </p:spPr>
      </p:pic>
      <p:pic>
        <p:nvPicPr>
          <p:cNvPr id="3" name="Picture 2">
            <a:extLst>
              <a:ext uri="{FF2B5EF4-FFF2-40B4-BE49-F238E27FC236}">
                <a16:creationId xmlns:a16="http://schemas.microsoft.com/office/drawing/2014/main" id="{B54A66E4-3DA1-9C68-86B0-21804FFB8701}"/>
              </a:ext>
            </a:extLst>
          </p:cNvPr>
          <p:cNvPicPr>
            <a:picLocks noChangeAspect="1"/>
          </p:cNvPicPr>
          <p:nvPr/>
        </p:nvPicPr>
        <p:blipFill>
          <a:blip r:embed="rId3"/>
          <a:stretch>
            <a:fillRect/>
          </a:stretch>
        </p:blipFill>
        <p:spPr>
          <a:xfrm>
            <a:off x="392866" y="3419856"/>
            <a:ext cx="4553483" cy="3419856"/>
          </a:xfrm>
          <a:prstGeom prst="rect">
            <a:avLst/>
          </a:prstGeom>
        </p:spPr>
      </p:pic>
    </p:spTree>
    <p:extLst>
      <p:ext uri="{BB962C8B-B14F-4D97-AF65-F5344CB8AC3E}">
        <p14:creationId xmlns:p14="http://schemas.microsoft.com/office/powerpoint/2010/main" val="3177405139"/>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TM03457444[[fn=Βάση]]</Template>
  <TotalTime>88</TotalTime>
  <Words>491</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Posterama</vt:lpstr>
      <vt:lpstr>SineVTI</vt:lpstr>
      <vt:lpstr>Αλληλεπίδραση Ακτινοβολίας - Ατμόσφαιρας</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nefeli kairaktidi</cp:lastModifiedBy>
  <cp:revision>8</cp:revision>
  <dcterms:created xsi:type="dcterms:W3CDTF">2024-12-03T13:35:34Z</dcterms:created>
  <dcterms:modified xsi:type="dcterms:W3CDTF">2024-12-10T11:32:23Z</dcterms:modified>
</cp:coreProperties>
</file>