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70" r:id="rId9"/>
    <p:sldId id="272" r:id="rId10"/>
    <p:sldId id="273" r:id="rId11"/>
    <p:sldId id="274" r:id="rId12"/>
    <p:sldId id="280" r:id="rId13"/>
    <p:sldId id="281" r:id="rId14"/>
    <p:sldId id="282" r:id="rId15"/>
    <p:sldId id="287" r:id="rId16"/>
    <p:sldId id="269" r:id="rId17"/>
    <p:sldId id="264" r:id="rId18"/>
    <p:sldId id="265" r:id="rId19"/>
    <p:sldId id="266" r:id="rId20"/>
    <p:sldId id="267" r:id="rId21"/>
    <p:sldId id="268" r:id="rId22"/>
    <p:sldId id="271" r:id="rId23"/>
    <p:sldId id="276" r:id="rId24"/>
    <p:sldId id="277" r:id="rId25"/>
    <p:sldId id="278" r:id="rId26"/>
    <p:sldId id="285" r:id="rId27"/>
    <p:sldId id="286" r:id="rId28"/>
    <p:sldId id="283" r:id="rId29"/>
    <p:sldId id="284" r:id="rId30"/>
    <p:sldId id="288" r:id="rId3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C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D9B0EB-F11E-A370-1099-B80499B80406}" v="234" dt="2024-12-01T04:58:15.430"/>
    <p1510:client id="{A50F4ACB-3C3A-F971-646A-0818C33B0358}" v="19349" dt="2024-12-01T23:35:04.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1/12/2024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97568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1/12/2024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8016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1/12/2024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3852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1/12/2024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23586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1/12/2024</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35946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1/12/2024</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424105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8526F0F3-3C53-41BC-8FFD-0BFB6DD91672}" type="datetimeFigureOut">
              <a:rPr lang="el-GR" smtClean="0"/>
              <a:t>1/12/2024</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65038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8526F0F3-3C53-41BC-8FFD-0BFB6DD91672}" type="datetimeFigureOut">
              <a:rPr lang="el-GR" smtClean="0"/>
              <a:t>1/12/2024</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979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8526F0F3-3C53-41BC-8FFD-0BFB6DD91672}" type="datetimeFigureOut">
              <a:rPr lang="el-GR" smtClean="0"/>
              <a:t>1/12/2024</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17584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1/12/2024</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7994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1/12/2024</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4731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26F0F3-3C53-41BC-8FFD-0BFB6DD91672}" type="datetimeFigureOut">
              <a:rPr lang="el-GR" smtClean="0"/>
              <a:t>1/12/2024</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D45B6D-1AE9-4C4D-AC38-C455C96DF37A}" type="slidenum">
              <a:rPr lang="el-GR" smtClean="0"/>
              <a:t>‹#›</a:t>
            </a:fld>
            <a:endParaRPr lang="el-GR"/>
          </a:p>
        </p:txBody>
      </p:sp>
    </p:spTree>
    <p:extLst>
      <p:ext uri="{BB962C8B-B14F-4D97-AF65-F5344CB8AC3E}">
        <p14:creationId xmlns:p14="http://schemas.microsoft.com/office/powerpoint/2010/main" val="128170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en.wikipedia.org/wiki/Lifting_condensation_leve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harts.ecmwf.int/products/medium-thickness-mslp?base_time=202412011200&amp;projection=opencharts_europe&amp;valid_time=202412011200"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eather.uwyo.edu/upperair/sounding.html"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charts.ecmwf.int/products/medium-thickness-mslp?base_time=202412011200&amp;projection=opencharts_europe&amp;valid_time=20241201120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resources.eumetrain.org/data/3/359/navmenu.php?tab=2&amp;page=1.0.0#:~:text=The%20concept%20of%20Total%20Precipitable%20Water%20(TPW),-The%20vertical%20distribution&amp;text=The%20concept%20behind%20TPW%20is,and%20hence%20on%20its%20temperature."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Synoptic%20and%20Dynamic%20Meteorology/task0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weather.gov/btv/profileLCL#:~:text=The%20Lifting%20Condensation%20Level%20is,condensation%20level%2C%20please%20click%20here."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5EE1FE80-F978-323B-72F5-12500179050F}"/>
              </a:ext>
            </a:extLst>
          </p:cNvPr>
          <p:cNvPicPr>
            <a:picLocks noChangeAspect="1"/>
          </p:cNvPicPr>
          <p:nvPr/>
        </p:nvPicPr>
        <p:blipFill>
          <a:blip r:embed="rId2">
            <a:grayscl/>
          </a:blip>
          <a:srcRect t="24891" r="-2" b="108"/>
          <a:stretch/>
        </p:blipFill>
        <p:spPr>
          <a:xfrm>
            <a:off x="20" y="10"/>
            <a:ext cx="12191980" cy="6857990"/>
          </a:xfrm>
          <a:prstGeom prst="rect">
            <a:avLst/>
          </a:prstGeom>
        </p:spPr>
      </p:pic>
      <p:sp>
        <p:nvSpPr>
          <p:cNvPr id="6" name="TextBox 5">
            <a:extLst>
              <a:ext uri="{FF2B5EF4-FFF2-40B4-BE49-F238E27FC236}">
                <a16:creationId xmlns:a16="http://schemas.microsoft.com/office/drawing/2014/main" id="{3DF2F056-B6A4-5EBA-3509-F9AE93E0E085}"/>
              </a:ext>
            </a:extLst>
          </p:cNvPr>
          <p:cNvSpPr txBox="1"/>
          <p:nvPr/>
        </p:nvSpPr>
        <p:spPr>
          <a:xfrm>
            <a:off x="4904014" y="5698670"/>
            <a:ext cx="6150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800" b="1" dirty="0">
                <a:latin typeface="Calibri"/>
                <a:ea typeface="Calibri"/>
                <a:cs typeface="Calibri"/>
              </a:rPr>
              <a:t>Δυναμική και Συνοπτική Μετεωρολογία</a:t>
            </a:r>
          </a:p>
        </p:txBody>
      </p:sp>
      <p:sp>
        <p:nvSpPr>
          <p:cNvPr id="8" name="TextBox 7">
            <a:extLst>
              <a:ext uri="{FF2B5EF4-FFF2-40B4-BE49-F238E27FC236}">
                <a16:creationId xmlns:a16="http://schemas.microsoft.com/office/drawing/2014/main" id="{0274B4C6-C308-E03B-F3D8-D55CD47133C2}"/>
              </a:ext>
            </a:extLst>
          </p:cNvPr>
          <p:cNvSpPr txBox="1"/>
          <p:nvPr/>
        </p:nvSpPr>
        <p:spPr>
          <a:xfrm>
            <a:off x="4901293" y="3426278"/>
            <a:ext cx="66566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latin typeface="Calibri"/>
                <a:ea typeface="Calibri"/>
                <a:cs typeface="Calibri"/>
              </a:rPr>
              <a:t>Εργασία : 02 Κατακόρυφη μεταβολή μετεωρολογικών μεταβλητών</a:t>
            </a:r>
          </a:p>
          <a:p>
            <a:endParaRPr lang="el-GR" dirty="0">
              <a:latin typeface="Calibri"/>
              <a:ea typeface="Calibri"/>
              <a:cs typeface="Calibri"/>
            </a:endParaRPr>
          </a:p>
          <a:p>
            <a:r>
              <a:rPr lang="el-GR" dirty="0">
                <a:latin typeface="Calibri"/>
                <a:ea typeface="Calibri"/>
                <a:cs typeface="Calibri"/>
              </a:rPr>
              <a:t>Νάντια </a:t>
            </a:r>
            <a:r>
              <a:rPr lang="el-GR" dirty="0" err="1">
                <a:latin typeface="Calibri"/>
                <a:ea typeface="Calibri"/>
                <a:cs typeface="Calibri"/>
              </a:rPr>
              <a:t>Καϊρακτίδη</a:t>
            </a:r>
          </a:p>
          <a:p>
            <a:r>
              <a:rPr lang="el-GR" dirty="0">
                <a:latin typeface="Calibri"/>
                <a:ea typeface="Calibri"/>
                <a:cs typeface="Calibri"/>
              </a:rPr>
              <a:t>ΑΜ : 1068622</a:t>
            </a:r>
          </a:p>
        </p:txBody>
      </p:sp>
    </p:spTree>
    <p:extLst>
      <p:ext uri="{BB962C8B-B14F-4D97-AF65-F5344CB8AC3E}">
        <p14:creationId xmlns:p14="http://schemas.microsoft.com/office/powerpoint/2010/main" val="157611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95CCD51B-C4B1-B17E-ED79-9222B5030D57}"/>
              </a:ext>
            </a:extLst>
          </p:cNvPr>
          <p:cNvPicPr>
            <a:picLocks noChangeAspect="1"/>
          </p:cNvPicPr>
          <p:nvPr/>
        </p:nvPicPr>
        <p:blipFill>
          <a:blip r:embed="rId2"/>
          <a:stretch>
            <a:fillRect/>
          </a:stretch>
        </p:blipFill>
        <p:spPr>
          <a:xfrm>
            <a:off x="4657134" y="582068"/>
            <a:ext cx="7000513" cy="5725070"/>
          </a:xfrm>
          <a:prstGeom prst="rect">
            <a:avLst/>
          </a:prstGeom>
        </p:spPr>
      </p:pic>
      <p:sp>
        <p:nvSpPr>
          <p:cNvPr id="4" name="TextBox 3">
            <a:extLst>
              <a:ext uri="{FF2B5EF4-FFF2-40B4-BE49-F238E27FC236}">
                <a16:creationId xmlns:a16="http://schemas.microsoft.com/office/drawing/2014/main" id="{D039B6B9-5B15-64D5-3AB9-0EDC008D4C29}"/>
              </a:ext>
            </a:extLst>
          </p:cNvPr>
          <p:cNvSpPr txBox="1"/>
          <p:nvPr/>
        </p:nvSpPr>
        <p:spPr>
          <a:xfrm>
            <a:off x="558800" y="37592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a:t>ΦΕΒΡΟΥΑΡΙΟΣ​</a:t>
            </a:r>
            <a:endParaRPr lang="el-GR"/>
          </a:p>
        </p:txBody>
      </p:sp>
      <p:sp>
        <p:nvSpPr>
          <p:cNvPr id="6" name="TextBox 5">
            <a:extLst>
              <a:ext uri="{FF2B5EF4-FFF2-40B4-BE49-F238E27FC236}">
                <a16:creationId xmlns:a16="http://schemas.microsoft.com/office/drawing/2014/main" id="{EA5864C3-51EA-1DD8-F0C7-F2D0EFF3ACAF}"/>
              </a:ext>
            </a:extLst>
          </p:cNvPr>
          <p:cNvSpPr txBox="1"/>
          <p:nvPr/>
        </p:nvSpPr>
        <p:spPr>
          <a:xfrm>
            <a:off x="560614" y="1009649"/>
            <a:ext cx="3608613" cy="5556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Στο διπλανό διάγραμμα παρουσιάζονται οι ημερήσιες τιμές του </a:t>
            </a:r>
            <a:r>
              <a:rPr lang="el-GR" dirty="0" err="1"/>
              <a:t>υετίσιμου</a:t>
            </a:r>
            <a:r>
              <a:rPr lang="el-GR" dirty="0"/>
              <a:t> ύδατος δηλαδή του βάθος του νερού σε μια στήλη της ατμόσφαιρας, εάν όλο το νερό σε αυτή τη στήλη κατακρημνιζόταν ως βροχή. Το </a:t>
            </a:r>
            <a:r>
              <a:rPr lang="el-GR" dirty="0" err="1"/>
              <a:t>υετίσιμο</a:t>
            </a:r>
            <a:r>
              <a:rPr lang="el-GR" dirty="0"/>
              <a:t> ύδωρ εκφράζει την ικανότητα του αέρα να συγκρατεί υδρατμούς και συνεπώς εξαρτάται από την θερμοκρασία. Μάλιστα, αν συγκρίνουμε την γραφική αυτή με εκείνη για την θερμοκρασία του αέρα στο έδαφος (διαφάνεια 8) θα παρατηρήσουμε ότι ακολουθούν παρόμοια κατανομή. Η μέρα με την μεγαλύτερη ποσότητα </a:t>
            </a:r>
            <a:r>
              <a:rPr lang="el-GR" dirty="0" err="1"/>
              <a:t>υετίσιμου</a:t>
            </a:r>
            <a:r>
              <a:rPr lang="el-GR" dirty="0"/>
              <a:t> ύδατος είναι η 9η Φεβρουαρίου.</a:t>
            </a:r>
          </a:p>
        </p:txBody>
      </p:sp>
    </p:spTree>
    <p:extLst>
      <p:ext uri="{BB962C8B-B14F-4D97-AF65-F5344CB8AC3E}">
        <p14:creationId xmlns:p14="http://schemas.microsoft.com/office/powerpoint/2010/main" val="183961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διάγραμμα, γραμμή, γράφημα&#10;&#10;Περιγραφή που δημιουργήθηκε αυτόματα">
            <a:extLst>
              <a:ext uri="{FF2B5EF4-FFF2-40B4-BE49-F238E27FC236}">
                <a16:creationId xmlns:a16="http://schemas.microsoft.com/office/drawing/2014/main" id="{2273F6D8-D1E1-F739-1E78-C9FB32FEBFCC}"/>
              </a:ext>
            </a:extLst>
          </p:cNvPr>
          <p:cNvPicPr>
            <a:picLocks noChangeAspect="1"/>
          </p:cNvPicPr>
          <p:nvPr/>
        </p:nvPicPr>
        <p:blipFill>
          <a:blip r:embed="rId2"/>
          <a:stretch>
            <a:fillRect/>
          </a:stretch>
        </p:blipFill>
        <p:spPr>
          <a:xfrm>
            <a:off x="624568" y="249011"/>
            <a:ext cx="5260522" cy="4248150"/>
          </a:xfrm>
          <a:prstGeom prst="rect">
            <a:avLst/>
          </a:prstGeom>
        </p:spPr>
      </p:pic>
      <p:pic>
        <p:nvPicPr>
          <p:cNvPr id="4" name="Εικόνα 3"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CD6A83F2-88D3-13DD-7829-CD6E0DFEB74B}"/>
              </a:ext>
            </a:extLst>
          </p:cNvPr>
          <p:cNvPicPr>
            <a:picLocks noChangeAspect="1"/>
          </p:cNvPicPr>
          <p:nvPr/>
        </p:nvPicPr>
        <p:blipFill>
          <a:blip r:embed="rId3"/>
          <a:stretch>
            <a:fillRect/>
          </a:stretch>
        </p:blipFill>
        <p:spPr>
          <a:xfrm>
            <a:off x="6096363" y="250145"/>
            <a:ext cx="5279572" cy="4249511"/>
          </a:xfrm>
          <a:prstGeom prst="rect">
            <a:avLst/>
          </a:prstGeom>
        </p:spPr>
      </p:pic>
      <p:sp>
        <p:nvSpPr>
          <p:cNvPr id="3" name="TextBox 2">
            <a:extLst>
              <a:ext uri="{FF2B5EF4-FFF2-40B4-BE49-F238E27FC236}">
                <a16:creationId xmlns:a16="http://schemas.microsoft.com/office/drawing/2014/main" id="{62603F22-3F32-A101-82C6-E18A404FBBAF}"/>
              </a:ext>
            </a:extLst>
          </p:cNvPr>
          <p:cNvSpPr txBox="1"/>
          <p:nvPr/>
        </p:nvSpPr>
        <p:spPr>
          <a:xfrm>
            <a:off x="579663" y="4830535"/>
            <a:ext cx="110217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Στα παραπάνω διαγράμματα παρουσιάζονται τα ύψη στα οποία παρατηρούνται ζώνες αναστροφής καθώς και το πάχος των ζωνών κορεσμού. Ως ζώνη αναστροφής έχει ληφθεί το ύψος στο οποίο η θερμοκρασία παύει να αυξάνει με το ύψος ενώ ως ζώνη κορεσμού έχει ληφθεί το ύψος στο οποίο η σχετική υγρασία ισούται με 100%. Για την 1η περίπτωση παρατηρούμε ότι έχουμε 3 περιοχές που συνήθως παρατηρούνται αναστροφές, μία στα 800m, μία στα 1500m και παρατηρούνται επίσης 3 ακραίες μέρες με αναστροφή θερμοκρασίας μετά τα 3 </a:t>
            </a:r>
            <a:r>
              <a:rPr lang="el-GR" dirty="0" err="1"/>
              <a:t>km</a:t>
            </a:r>
            <a:r>
              <a:rPr lang="el-GR" dirty="0"/>
              <a:t>. Ζώνες κορεσμού αντίστοιχα, εντοπίστηκαν μόνο για 3 μέρες, μία στα 800 m και άλλες 2 στα 1500 m .</a:t>
            </a:r>
          </a:p>
        </p:txBody>
      </p:sp>
    </p:spTree>
    <p:extLst>
      <p:ext uri="{BB962C8B-B14F-4D97-AF65-F5344CB8AC3E}">
        <p14:creationId xmlns:p14="http://schemas.microsoft.com/office/powerpoint/2010/main" val="299148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στιγμιότυπο οθόνης, γράφημα, αριθμός&#10;&#10;Περιγραφή που δημιουργήθηκε αυτόματα">
            <a:extLst>
              <a:ext uri="{FF2B5EF4-FFF2-40B4-BE49-F238E27FC236}">
                <a16:creationId xmlns:a16="http://schemas.microsoft.com/office/drawing/2014/main" id="{8DCCF50E-5BF1-843F-64C9-A4D88F889A88}"/>
              </a:ext>
            </a:extLst>
          </p:cNvPr>
          <p:cNvPicPr>
            <a:picLocks noChangeAspect="1"/>
          </p:cNvPicPr>
          <p:nvPr/>
        </p:nvPicPr>
        <p:blipFill>
          <a:blip r:embed="rId2"/>
          <a:stretch>
            <a:fillRect/>
          </a:stretch>
        </p:blipFill>
        <p:spPr>
          <a:xfrm>
            <a:off x="5966052" y="1254579"/>
            <a:ext cx="5419725" cy="4337958"/>
          </a:xfrm>
          <a:prstGeom prst="rect">
            <a:avLst/>
          </a:prstGeom>
        </p:spPr>
      </p:pic>
      <p:sp>
        <p:nvSpPr>
          <p:cNvPr id="3" name="TextBox 2">
            <a:extLst>
              <a:ext uri="{FF2B5EF4-FFF2-40B4-BE49-F238E27FC236}">
                <a16:creationId xmlns:a16="http://schemas.microsoft.com/office/drawing/2014/main" id="{FD98297C-E274-3A6C-85DD-C50A35F97725}"/>
              </a:ext>
            </a:extLst>
          </p:cNvPr>
          <p:cNvSpPr txBox="1"/>
          <p:nvPr/>
        </p:nvSpPr>
        <p:spPr>
          <a:xfrm>
            <a:off x="563334" y="563335"/>
            <a:ext cx="51434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Με βάση την παραπάνω ανάλυση, επιλέγουμε 2 μέρες όπου παρατηρούνται ακραίες τιμές στο </a:t>
            </a:r>
            <a:r>
              <a:rPr lang="el-GR" dirty="0" err="1"/>
              <a:t>Lifting</a:t>
            </a:r>
            <a:r>
              <a:rPr lang="el-GR" dirty="0"/>
              <a:t> </a:t>
            </a:r>
            <a:r>
              <a:rPr lang="el-GR" dirty="0" err="1"/>
              <a:t>Condensation</a:t>
            </a:r>
            <a:r>
              <a:rPr lang="el-GR" dirty="0"/>
              <a:t> </a:t>
            </a:r>
            <a:r>
              <a:rPr lang="el-GR" dirty="0" err="1"/>
              <a:t>Level</a:t>
            </a:r>
            <a:r>
              <a:rPr lang="el-GR" dirty="0"/>
              <a:t>. Η μέρα για την οποία παρατηρήθηκε χαμηλότερα ήταν η 14η Φεβρουαρίου σε ύψος ίσο με 125 m. Να σημειωθεί πως όλοι οι υπολογισμοί για την εύρεση του LCL πραγματοποιήθηκαν με την χρήση της σχέσης : </a:t>
            </a:r>
          </a:p>
        </p:txBody>
      </p:sp>
      <p:pic>
        <p:nvPicPr>
          <p:cNvPr id="4" name="Εικόνα 3" descr="Εικόνα που περιέχει κείμενο, γραμματοσειρά, γραμμή, λευκό&#10;&#10;Περιγραφή που δημιουργήθηκε αυτόματα">
            <a:extLst>
              <a:ext uri="{FF2B5EF4-FFF2-40B4-BE49-F238E27FC236}">
                <a16:creationId xmlns:a16="http://schemas.microsoft.com/office/drawing/2014/main" id="{528830B6-C324-0887-1928-19BCF98F16B6}"/>
              </a:ext>
            </a:extLst>
          </p:cNvPr>
          <p:cNvPicPr>
            <a:picLocks noChangeAspect="1"/>
          </p:cNvPicPr>
          <p:nvPr/>
        </p:nvPicPr>
        <p:blipFill>
          <a:blip r:embed="rId3"/>
          <a:stretch>
            <a:fillRect/>
          </a:stretch>
        </p:blipFill>
        <p:spPr>
          <a:xfrm>
            <a:off x="1081088" y="3062288"/>
            <a:ext cx="3629025" cy="733425"/>
          </a:xfrm>
          <a:prstGeom prst="rect">
            <a:avLst/>
          </a:prstGeom>
        </p:spPr>
      </p:pic>
      <p:sp>
        <p:nvSpPr>
          <p:cNvPr id="5" name="TextBox 4">
            <a:extLst>
              <a:ext uri="{FF2B5EF4-FFF2-40B4-BE49-F238E27FC236}">
                <a16:creationId xmlns:a16="http://schemas.microsoft.com/office/drawing/2014/main" id="{CD22B56C-D7F4-9162-6EFA-9F9111E9CFB3}"/>
              </a:ext>
            </a:extLst>
          </p:cNvPr>
          <p:cNvSpPr txBox="1"/>
          <p:nvPr/>
        </p:nvSpPr>
        <p:spPr>
          <a:xfrm>
            <a:off x="1077686" y="3793671"/>
            <a:ext cx="394062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1400" dirty="0">
                <a:ea typeface="+mn-lt"/>
                <a:cs typeface="+mn-lt"/>
                <a:hlinkClick r:id="rId4"/>
              </a:rPr>
              <a:t>Lifting condensation level - Wikipedia</a:t>
            </a:r>
            <a:endParaRPr lang="el-GR" sz="1400"/>
          </a:p>
        </p:txBody>
      </p:sp>
      <p:sp>
        <p:nvSpPr>
          <p:cNvPr id="6" name="TextBox 5">
            <a:extLst>
              <a:ext uri="{FF2B5EF4-FFF2-40B4-BE49-F238E27FC236}">
                <a16:creationId xmlns:a16="http://schemas.microsoft.com/office/drawing/2014/main" id="{35D5048F-F175-BE1F-2719-0B3C51130C6A}"/>
              </a:ext>
            </a:extLst>
          </p:cNvPr>
          <p:cNvSpPr txBox="1"/>
          <p:nvPr/>
        </p:nvSpPr>
        <p:spPr>
          <a:xfrm>
            <a:off x="563335" y="4370613"/>
            <a:ext cx="49693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βιβλιογραφία αναφέρεται ότι η παρουσία χαμηλών LCL σχετίζεται με την ανάπτυξη ανεμοστροβίλων.</a:t>
            </a:r>
          </a:p>
          <a:p>
            <a:r>
              <a:rPr lang="el-GR" dirty="0"/>
              <a:t>Στο διπλανό διάγραμμα βλέπουμε πως κατανέμεται η πίεση για την μέρα αυτή στα πρώτα 500 m γεωδυναμικού ύψους.</a:t>
            </a:r>
          </a:p>
        </p:txBody>
      </p:sp>
    </p:spTree>
    <p:extLst>
      <p:ext uri="{BB962C8B-B14F-4D97-AF65-F5344CB8AC3E}">
        <p14:creationId xmlns:p14="http://schemas.microsoft.com/office/powerpoint/2010/main" val="115728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διάγραμμα, γραμμή, αριθμός&#10;&#10;Περιγραφή που δημιουργήθηκε αυτόματα">
            <a:extLst>
              <a:ext uri="{FF2B5EF4-FFF2-40B4-BE49-F238E27FC236}">
                <a16:creationId xmlns:a16="http://schemas.microsoft.com/office/drawing/2014/main" id="{794C3EE3-D796-BBE1-A69E-8B84450F8D55}"/>
              </a:ext>
            </a:extLst>
          </p:cNvPr>
          <p:cNvPicPr>
            <a:picLocks noChangeAspect="1"/>
          </p:cNvPicPr>
          <p:nvPr/>
        </p:nvPicPr>
        <p:blipFill>
          <a:blip r:embed="rId2"/>
          <a:stretch>
            <a:fillRect/>
          </a:stretch>
        </p:blipFill>
        <p:spPr>
          <a:xfrm>
            <a:off x="4987290" y="518160"/>
            <a:ext cx="6645729" cy="5475515"/>
          </a:xfrm>
          <a:prstGeom prst="rect">
            <a:avLst/>
          </a:prstGeom>
        </p:spPr>
      </p:pic>
      <p:sp>
        <p:nvSpPr>
          <p:cNvPr id="3" name="TextBox 2">
            <a:extLst>
              <a:ext uri="{FF2B5EF4-FFF2-40B4-BE49-F238E27FC236}">
                <a16:creationId xmlns:a16="http://schemas.microsoft.com/office/drawing/2014/main" id="{BFCB2405-67CE-F26D-B132-67E5063D78A4}"/>
              </a:ext>
            </a:extLst>
          </p:cNvPr>
          <p:cNvSpPr txBox="1"/>
          <p:nvPr/>
        </p:nvSpPr>
        <p:spPr>
          <a:xfrm>
            <a:off x="634092" y="748393"/>
            <a:ext cx="396512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Έπειτα παρουσιάζουμε τα διαγράμματα θερμοκρασίας, αναλογίας μίγματος, πίεσης ατμών, σχετικής υγρασίας και ταχύτητας και διεύθυνσης ανέμου για την ημέρα αυτή. Καθώς το LCL παρατηρείται στα 125 m, οι άξονες y έχουν περιοριστεί στα 500 m. Παρατηρούμε ότι κοντά στο ύψος του LCL εμφανίζονται μεταβολές στις κλίσεις στην θερμοκρασία, την θερμοκρασία δρόσου, την αναλογία μίγματος και την ταχύτητα ανέμου, ενώ μετά τα 200 m στα ίδια διαγράμματα παρουσιάζονται αναστροφές. Η σχετική υγρασία και η διεύθυνση ανέμου παραμένουν σταθερές, ενώ η ταχύτητα του ανέμου ξεκινά να αυξάνει απότομα λίγο πριν το ύψος του LCL.</a:t>
            </a:r>
          </a:p>
        </p:txBody>
      </p:sp>
    </p:spTree>
    <p:extLst>
      <p:ext uri="{BB962C8B-B14F-4D97-AF65-F5344CB8AC3E}">
        <p14:creationId xmlns:p14="http://schemas.microsoft.com/office/powerpoint/2010/main" val="32533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στιγμιότυπο οθόνης, γραμμή, διάγραμμα&#10;&#10;Περιγραφή που δημιουργήθηκε αυτόματα">
            <a:extLst>
              <a:ext uri="{FF2B5EF4-FFF2-40B4-BE49-F238E27FC236}">
                <a16:creationId xmlns:a16="http://schemas.microsoft.com/office/drawing/2014/main" id="{109C38AC-C3B3-94FE-66F2-3849E85592C3}"/>
              </a:ext>
            </a:extLst>
          </p:cNvPr>
          <p:cNvPicPr>
            <a:picLocks noChangeAspect="1"/>
          </p:cNvPicPr>
          <p:nvPr/>
        </p:nvPicPr>
        <p:blipFill>
          <a:blip r:embed="rId2"/>
          <a:stretch>
            <a:fillRect/>
          </a:stretch>
        </p:blipFill>
        <p:spPr>
          <a:xfrm>
            <a:off x="5153706" y="831396"/>
            <a:ext cx="6391275" cy="5184322"/>
          </a:xfrm>
          <a:prstGeom prst="rect">
            <a:avLst/>
          </a:prstGeom>
        </p:spPr>
      </p:pic>
      <p:sp>
        <p:nvSpPr>
          <p:cNvPr id="3" name="TextBox 2">
            <a:extLst>
              <a:ext uri="{FF2B5EF4-FFF2-40B4-BE49-F238E27FC236}">
                <a16:creationId xmlns:a16="http://schemas.microsoft.com/office/drawing/2014/main" id="{766593F4-9DFF-D906-CF62-3DCE99355ED9}"/>
              </a:ext>
            </a:extLst>
          </p:cNvPr>
          <p:cNvSpPr txBox="1"/>
          <p:nvPr/>
        </p:nvSpPr>
        <p:spPr>
          <a:xfrm>
            <a:off x="636814" y="1404257"/>
            <a:ext cx="360589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συνέχεια μελετάμε την 3η Φεβρουαρίου, δηλαδή την μέρα κατά την οποία παρατηρήθηκε το υψηλότερο LCL στα 1250 m. Οι άξονες y σε όλα τα διαγράμματα έχουν περιοριστεί στο 1.5 </a:t>
            </a:r>
            <a:r>
              <a:rPr lang="el-GR" dirty="0" err="1"/>
              <a:t>km</a:t>
            </a:r>
            <a:r>
              <a:rPr lang="el-GR" dirty="0"/>
              <a:t>. Στην διπλανή εικόνα παρουσιάζεται το διάγραμμα της μεταβολής της ατμοσφαιρικής πίεσης, τόσο της παρατηρούμενης όσο και της πρότυπης ατμόσφαιρας με το ύψος. Οι δύο ευθείες συμβαδίζουν και παρατηρείται μικρή απόκλιση ως προς την κλίση.</a:t>
            </a:r>
          </a:p>
        </p:txBody>
      </p:sp>
    </p:spTree>
    <p:extLst>
      <p:ext uri="{BB962C8B-B14F-4D97-AF65-F5344CB8AC3E}">
        <p14:creationId xmlns:p14="http://schemas.microsoft.com/office/powerpoint/2010/main" val="268011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διάγραμμα, γραμμή, γράφημα&#10;&#10;Περιγραφή που δημιουργήθηκε αυτόματα">
            <a:extLst>
              <a:ext uri="{FF2B5EF4-FFF2-40B4-BE49-F238E27FC236}">
                <a16:creationId xmlns:a16="http://schemas.microsoft.com/office/drawing/2014/main" id="{126DBF6A-EEAD-8A3E-2600-82F590C7E0A2}"/>
              </a:ext>
            </a:extLst>
          </p:cNvPr>
          <p:cNvPicPr>
            <a:picLocks noChangeAspect="1"/>
          </p:cNvPicPr>
          <p:nvPr/>
        </p:nvPicPr>
        <p:blipFill>
          <a:blip r:embed="rId2"/>
          <a:stretch>
            <a:fillRect/>
          </a:stretch>
        </p:blipFill>
        <p:spPr>
          <a:xfrm>
            <a:off x="5236029" y="568779"/>
            <a:ext cx="6564086" cy="5415643"/>
          </a:xfrm>
          <a:prstGeom prst="rect">
            <a:avLst/>
          </a:prstGeom>
        </p:spPr>
      </p:pic>
      <p:sp>
        <p:nvSpPr>
          <p:cNvPr id="3" name="TextBox 2">
            <a:extLst>
              <a:ext uri="{FF2B5EF4-FFF2-40B4-BE49-F238E27FC236}">
                <a16:creationId xmlns:a16="http://schemas.microsoft.com/office/drawing/2014/main" id="{CE518A7D-C001-20A0-FC1A-925A2F1CD29E}"/>
              </a:ext>
            </a:extLst>
          </p:cNvPr>
          <p:cNvSpPr txBox="1"/>
          <p:nvPr/>
        </p:nvSpPr>
        <p:spPr>
          <a:xfrm>
            <a:off x="533400" y="476250"/>
            <a:ext cx="428625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Τα  διαγράμματα θερμοκρασίας, αναλογίας μίγματος, πίεσης ατμών, σχετικής υγρασίας και ταχύτητας και διεύθυνσης ανέμου παρουσιάζονται στην συνέχεια. Στα 4 πρώτα παρατηρούνται αναστροφές κοντά στο έδαφος δηλαδή μακριά από το ύψος του LCL.  Στο ύψος του LCL η διεύθυνση του ανέμου αλλάζει απότομα και ο άνεμος γίνεται Βόρειος. Οι υπόλοιπες μεταβλητές δεν φαίνεται να επηρεάζονται σημαντικά από την ύπαρξη του LCL. Αξίζει να σημειωθεί ότι τόσο η αναλογία μίγματος όσο και η πίεση ατμών παρουσιάζουν σημαντικές αποκλίσεις σε σχέση με την πρότυπη ατμόσφαιρα κάτι που αποτελεί ομοιότητα συγκρίνοντας την μέρα αυτή με την 14η του μήνα που είχαμε την ελάχιστη τιμή για το LCL. Οι θερμοκρασίες, αν και αρχικά απέχουν, από το 1 </a:t>
            </a:r>
            <a:r>
              <a:rPr lang="el-GR" dirty="0" err="1"/>
              <a:t>km</a:t>
            </a:r>
            <a:r>
              <a:rPr lang="el-GR" dirty="0"/>
              <a:t> και πάνω τείνουν να συγκλίνουν και η ταχύτητα του ανέμου αυξάνει με την αύξηση του ύψους.</a:t>
            </a:r>
          </a:p>
        </p:txBody>
      </p:sp>
    </p:spTree>
    <p:extLst>
      <p:ext uri="{BB962C8B-B14F-4D97-AF65-F5344CB8AC3E}">
        <p14:creationId xmlns:p14="http://schemas.microsoft.com/office/powerpoint/2010/main" val="3401996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86B84AC3-1AC9-D7F7-1347-BB46A52E96E6}"/>
              </a:ext>
            </a:extLst>
          </p:cNvPr>
          <p:cNvPicPr>
            <a:picLocks noChangeAspect="1"/>
          </p:cNvPicPr>
          <p:nvPr/>
        </p:nvPicPr>
        <p:blipFill>
          <a:blip r:embed="rId2"/>
          <a:stretch>
            <a:fillRect/>
          </a:stretch>
        </p:blipFill>
        <p:spPr>
          <a:xfrm>
            <a:off x="4759778" y="555852"/>
            <a:ext cx="6972300" cy="5659211"/>
          </a:xfrm>
          <a:prstGeom prst="rect">
            <a:avLst/>
          </a:prstGeom>
        </p:spPr>
      </p:pic>
      <p:sp>
        <p:nvSpPr>
          <p:cNvPr id="4" name="TextBox 3">
            <a:extLst>
              <a:ext uri="{FF2B5EF4-FFF2-40B4-BE49-F238E27FC236}">
                <a16:creationId xmlns:a16="http://schemas.microsoft.com/office/drawing/2014/main" id="{F83023CC-43C8-5637-CC05-57953DFC3DB4}"/>
              </a:ext>
            </a:extLst>
          </p:cNvPr>
          <p:cNvSpPr txBox="1"/>
          <p:nvPr/>
        </p:nvSpPr>
        <p:spPr>
          <a:xfrm>
            <a:off x="566057" y="351064"/>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5" name="TextBox 4">
            <a:extLst>
              <a:ext uri="{FF2B5EF4-FFF2-40B4-BE49-F238E27FC236}">
                <a16:creationId xmlns:a16="http://schemas.microsoft.com/office/drawing/2014/main" id="{76861ACC-44D3-0F2F-B2D7-DFF1A9F9FA53}"/>
              </a:ext>
            </a:extLst>
          </p:cNvPr>
          <p:cNvSpPr txBox="1"/>
          <p:nvPr/>
        </p:nvSpPr>
        <p:spPr>
          <a:xfrm>
            <a:off x="568778" y="1164770"/>
            <a:ext cx="345621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συνέχεια πραγματοποιούμε την ίδια ακριβώς διαδικασία για τον μήνα Ιούλιο. Παρατηρούμε ότι το πάχος των </a:t>
            </a:r>
            <a:r>
              <a:rPr lang="el-GR" dirty="0" err="1"/>
              <a:t>ισοβαρικών</a:t>
            </a:r>
            <a:r>
              <a:rPr lang="el-GR" dirty="0"/>
              <a:t> στρωμάτων 1000-500 </a:t>
            </a:r>
            <a:r>
              <a:rPr lang="el-GR" dirty="0" err="1"/>
              <a:t>hPa</a:t>
            </a:r>
            <a:r>
              <a:rPr lang="el-GR" dirty="0"/>
              <a:t> παρουσιάζει αυξημένες τιμές σε σχέση με τον Φεβρουάριο. </a:t>
            </a:r>
            <a:r>
              <a:rPr lang="el-GR" dirty="0">
                <a:ea typeface="+mn-lt"/>
                <a:cs typeface="+mn-lt"/>
              </a:rPr>
              <a:t>Αυτό μπορεί να δικαιολογηθεί από το γεγονός ότι συνήθως για τιμές μεγαλύτερες των 5.64 </a:t>
            </a:r>
            <a:r>
              <a:rPr lang="el-GR" dirty="0" err="1">
                <a:ea typeface="+mn-lt"/>
                <a:cs typeface="+mn-lt"/>
              </a:rPr>
              <a:t>km</a:t>
            </a:r>
            <a:r>
              <a:rPr lang="el-GR" dirty="0">
                <a:ea typeface="+mn-lt"/>
                <a:cs typeface="+mn-lt"/>
              </a:rPr>
              <a:t> έχουμε μεταφορά αερίων μαζών από τους τροπικούς που είναι θερμότεροι, ενώ για μικρότερες τιμές έχουμε μεταφορά αερίων μαζών από τους πόλους </a:t>
            </a:r>
            <a:r>
              <a:rPr lang="el-GR" dirty="0">
                <a:ea typeface="+mn-lt"/>
                <a:cs typeface="+mn-lt"/>
                <a:hlinkClick r:id="rId3"/>
              </a:rPr>
              <a:t>ECMWF | Charts</a:t>
            </a:r>
            <a:endParaRPr lang="el-GR" dirty="0"/>
          </a:p>
        </p:txBody>
      </p:sp>
    </p:spTree>
    <p:extLst>
      <p:ext uri="{BB962C8B-B14F-4D97-AF65-F5344CB8AC3E}">
        <p14:creationId xmlns:p14="http://schemas.microsoft.com/office/powerpoint/2010/main" val="301399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γραμμή, διάγραμμα&#10;&#10;Περιγραφή που δημιουργήθηκε αυτόματα">
            <a:extLst>
              <a:ext uri="{FF2B5EF4-FFF2-40B4-BE49-F238E27FC236}">
                <a16:creationId xmlns:a16="http://schemas.microsoft.com/office/drawing/2014/main" id="{5995E081-C698-0F07-F3AC-66D552966CDF}"/>
              </a:ext>
            </a:extLst>
          </p:cNvPr>
          <p:cNvPicPr>
            <a:picLocks noChangeAspect="1"/>
          </p:cNvPicPr>
          <p:nvPr/>
        </p:nvPicPr>
        <p:blipFill>
          <a:blip r:embed="rId2"/>
          <a:stretch>
            <a:fillRect/>
          </a:stretch>
        </p:blipFill>
        <p:spPr>
          <a:xfrm>
            <a:off x="4985703" y="503873"/>
            <a:ext cx="6782435" cy="5545455"/>
          </a:xfrm>
          <a:prstGeom prst="rect">
            <a:avLst/>
          </a:prstGeom>
        </p:spPr>
      </p:pic>
      <p:sp>
        <p:nvSpPr>
          <p:cNvPr id="3" name="TextBox 2">
            <a:extLst>
              <a:ext uri="{FF2B5EF4-FFF2-40B4-BE49-F238E27FC236}">
                <a16:creationId xmlns:a16="http://schemas.microsoft.com/office/drawing/2014/main" id="{47D60A3B-9722-5C52-A83E-1E0D809EF7C6}"/>
              </a:ext>
            </a:extLst>
          </p:cNvPr>
          <p:cNvSpPr txBox="1"/>
          <p:nvPr/>
        </p:nvSpPr>
        <p:spPr>
          <a:xfrm>
            <a:off x="244928" y="299356"/>
            <a:ext cx="3306535" cy="612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l-GR"/>
          </a:p>
        </p:txBody>
      </p:sp>
      <p:sp>
        <p:nvSpPr>
          <p:cNvPr id="5" name="TextBox 4">
            <a:extLst>
              <a:ext uri="{FF2B5EF4-FFF2-40B4-BE49-F238E27FC236}">
                <a16:creationId xmlns:a16="http://schemas.microsoft.com/office/drawing/2014/main" id="{1632FC70-6E6F-A245-E4B2-57F669E2986A}"/>
              </a:ext>
            </a:extLst>
          </p:cNvPr>
          <p:cNvSpPr txBox="1"/>
          <p:nvPr/>
        </p:nvSpPr>
        <p:spPr>
          <a:xfrm>
            <a:off x="598714" y="427264"/>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6" name="TextBox 5">
            <a:extLst>
              <a:ext uri="{FF2B5EF4-FFF2-40B4-BE49-F238E27FC236}">
                <a16:creationId xmlns:a16="http://schemas.microsoft.com/office/drawing/2014/main" id="{AE0484CE-49C6-18E5-241A-C133ECF90992}"/>
              </a:ext>
            </a:extLst>
          </p:cNvPr>
          <p:cNvSpPr txBox="1"/>
          <p:nvPr/>
        </p:nvSpPr>
        <p:spPr>
          <a:xfrm>
            <a:off x="593271" y="917121"/>
            <a:ext cx="381000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συνέχεια μελετάμε τις ημερήσιες </a:t>
            </a:r>
            <a:r>
              <a:rPr lang="el-GR" dirty="0" err="1"/>
              <a:t>χρονοσειρές</a:t>
            </a:r>
            <a:r>
              <a:rPr lang="el-GR" dirty="0"/>
              <a:t> για την θερμοκρασία, το γεωδυναμικό ύψος, την ταχύτητα ανέμου και την σχετική υγρασία για ορισμένες </a:t>
            </a:r>
            <a:r>
              <a:rPr lang="el-GR" dirty="0" err="1"/>
              <a:t>ισοβαρικές</a:t>
            </a:r>
            <a:r>
              <a:rPr lang="el-GR" dirty="0"/>
              <a:t> επιφάνειες. Για το </a:t>
            </a:r>
            <a:r>
              <a:rPr lang="el-GR" dirty="0" err="1"/>
              <a:t>ισοβαρικό</a:t>
            </a:r>
            <a:r>
              <a:rPr lang="el-GR" dirty="0"/>
              <a:t> επίπεδο των 1000 </a:t>
            </a:r>
            <a:r>
              <a:rPr lang="el-GR" dirty="0" err="1"/>
              <a:t>hPa</a:t>
            </a:r>
            <a:r>
              <a:rPr lang="el-GR" dirty="0"/>
              <a:t> παρατηρούμε καλή συμφωνία των αναμενόμενων θεωρητικών τιμών με τις παρατηρούμενες για την θερμοκρασία και το ύψος. Η μέγιστη θερμοκρασία παρατηρείται στις 9 του μηνός και η ελάχιστη στις 5. Οι άνεμοι γενικά είναι ασθενείς με εξαίρεση στις 6 Ιουλίου που παρατηρείται ένα μέγιστο κοντά στα 10 m/s. Η σχετική υγρασία κυμαίνεται από 30-80% με ελάχιστο την 1η Ιουλίου και μέγιστο στις 22 Ιουλίου.</a:t>
            </a:r>
          </a:p>
        </p:txBody>
      </p:sp>
    </p:spTree>
    <p:extLst>
      <p:ext uri="{BB962C8B-B14F-4D97-AF65-F5344CB8AC3E}">
        <p14:creationId xmlns:p14="http://schemas.microsoft.com/office/powerpoint/2010/main" val="363648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42844200-DB2A-0666-4F24-F8BB5CDDD88F}"/>
              </a:ext>
            </a:extLst>
          </p:cNvPr>
          <p:cNvPicPr>
            <a:picLocks noChangeAspect="1"/>
          </p:cNvPicPr>
          <p:nvPr/>
        </p:nvPicPr>
        <p:blipFill>
          <a:blip r:embed="rId2"/>
          <a:stretch>
            <a:fillRect/>
          </a:stretch>
        </p:blipFill>
        <p:spPr>
          <a:xfrm>
            <a:off x="5048931" y="742270"/>
            <a:ext cx="6644368" cy="5373461"/>
          </a:xfrm>
          <a:prstGeom prst="rect">
            <a:avLst/>
          </a:prstGeom>
        </p:spPr>
      </p:pic>
      <p:sp>
        <p:nvSpPr>
          <p:cNvPr id="4" name="TextBox 3">
            <a:extLst>
              <a:ext uri="{FF2B5EF4-FFF2-40B4-BE49-F238E27FC236}">
                <a16:creationId xmlns:a16="http://schemas.microsoft.com/office/drawing/2014/main" id="{3E023BA5-D341-C9C3-7AB9-096E2513C176}"/>
              </a:ext>
            </a:extLst>
          </p:cNvPr>
          <p:cNvSpPr txBox="1"/>
          <p:nvPr/>
        </p:nvSpPr>
        <p:spPr>
          <a:xfrm>
            <a:off x="859972" y="536122"/>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5" name="TextBox 4">
            <a:extLst>
              <a:ext uri="{FF2B5EF4-FFF2-40B4-BE49-F238E27FC236}">
                <a16:creationId xmlns:a16="http://schemas.microsoft.com/office/drawing/2014/main" id="{F2046509-EAE0-5F16-87A8-F6FE6FD7B773}"/>
              </a:ext>
            </a:extLst>
          </p:cNvPr>
          <p:cNvSpPr txBox="1"/>
          <p:nvPr/>
        </p:nvSpPr>
        <p:spPr>
          <a:xfrm>
            <a:off x="772886" y="1442357"/>
            <a:ext cx="376917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Ανεβαίνοντας  υψόμετρο, στα 800 περίπου μέτρα από την ΜΣΘ, παρατηρούμε ότι το παρατηρούμενο γεωδυναμικό ύψος ήδη παρουσιάζει μεγάλες αποκλίσεις σε σχέση με το θεωρητικά αναμενόμενο. Η θερμοκρασία παρουσιάζει και αυτή μία απόκλιση με την θεωρητική τιμή να υπερεκτιμά κατά κύριο λόγο την πραγματική τιμή. Οι άνεμοι είναι λίγο ισχυρότεροι ενώ η σχετική υγρασία κυμαίνεται κατά βάση στα ίδια επίπεδα.</a:t>
            </a:r>
          </a:p>
        </p:txBody>
      </p:sp>
    </p:spTree>
    <p:extLst>
      <p:ext uri="{BB962C8B-B14F-4D97-AF65-F5344CB8AC3E}">
        <p14:creationId xmlns:p14="http://schemas.microsoft.com/office/powerpoint/2010/main" val="243508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C39836B9-0597-0C39-F7B9-ECD3FA902CF2}"/>
              </a:ext>
            </a:extLst>
          </p:cNvPr>
          <p:cNvPicPr>
            <a:picLocks noChangeAspect="1"/>
          </p:cNvPicPr>
          <p:nvPr/>
        </p:nvPicPr>
        <p:blipFill>
          <a:blip r:embed="rId2"/>
          <a:stretch>
            <a:fillRect/>
          </a:stretch>
        </p:blipFill>
        <p:spPr>
          <a:xfrm>
            <a:off x="5200650" y="712333"/>
            <a:ext cx="6591300" cy="5422447"/>
          </a:xfrm>
          <a:prstGeom prst="rect">
            <a:avLst/>
          </a:prstGeom>
        </p:spPr>
      </p:pic>
      <p:sp>
        <p:nvSpPr>
          <p:cNvPr id="4" name="TextBox 3">
            <a:extLst>
              <a:ext uri="{FF2B5EF4-FFF2-40B4-BE49-F238E27FC236}">
                <a16:creationId xmlns:a16="http://schemas.microsoft.com/office/drawing/2014/main" id="{7B6251C4-EF3E-BDE2-AAE3-A325D61F5C74}"/>
              </a:ext>
            </a:extLst>
          </p:cNvPr>
          <p:cNvSpPr txBox="1"/>
          <p:nvPr/>
        </p:nvSpPr>
        <p:spPr>
          <a:xfrm>
            <a:off x="533400" y="514351"/>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5" name="TextBox 4">
            <a:extLst>
              <a:ext uri="{FF2B5EF4-FFF2-40B4-BE49-F238E27FC236}">
                <a16:creationId xmlns:a16="http://schemas.microsoft.com/office/drawing/2014/main" id="{EC6F3C79-5990-8209-3744-369DE2D04F74}"/>
              </a:ext>
            </a:extLst>
          </p:cNvPr>
          <p:cNvSpPr txBox="1"/>
          <p:nvPr/>
        </p:nvSpPr>
        <p:spPr>
          <a:xfrm>
            <a:off x="538842" y="1300843"/>
            <a:ext cx="40005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Στο </a:t>
            </a:r>
            <a:r>
              <a:rPr lang="el-GR" dirty="0" err="1"/>
              <a:t>ισοβαρικό</a:t>
            </a:r>
            <a:r>
              <a:rPr lang="el-GR" dirty="0"/>
              <a:t> επίπεδο των 850 </a:t>
            </a:r>
            <a:r>
              <a:rPr lang="el-GR" dirty="0" err="1"/>
              <a:t>hPa</a:t>
            </a:r>
            <a:r>
              <a:rPr lang="el-GR" dirty="0"/>
              <a:t>, δηλαδή σε γεωδυναμικό ύψος ίσο με 1500 m, παρατηρούμε ότι όπως είναι αναμενόμενο η θερμοκρασία τείνει να πέφτει και εξακολουθούν να υπάρχουν οι αποκλίσεις με την θεωρητική τιμή όπως και πριν. Η ταχύτητα του ανέμου, τις περισσότερες μέρες κυμαίνεται στο εύρος 5-10 m/s με λίγες μέρες να ξεπερνάνε το όριο αυτό και με το μέγιστο που αναφέραμε στις 6 Ιουλίου να πλησιάζει πλέον τα 20 m/s. Η σχετική υγρασία κυμαίνεται στο 40-70% με μόνο 3 μέρες του μήνα να πέφτουν κάτω από το όριο αυτό.</a:t>
            </a:r>
          </a:p>
        </p:txBody>
      </p:sp>
    </p:spTree>
    <p:extLst>
      <p:ext uri="{BB962C8B-B14F-4D97-AF65-F5344CB8AC3E}">
        <p14:creationId xmlns:p14="http://schemas.microsoft.com/office/powerpoint/2010/main" val="398768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555CC84F-D4D2-EEE8-764E-2E37EB88AC57}"/>
              </a:ext>
            </a:extLst>
          </p:cNvPr>
          <p:cNvPicPr>
            <a:picLocks noChangeAspect="1"/>
          </p:cNvPicPr>
          <p:nvPr/>
        </p:nvPicPr>
        <p:blipFill>
          <a:blip r:embed="rId2"/>
          <a:stretch>
            <a:fillRect/>
          </a:stretch>
        </p:blipFill>
        <p:spPr>
          <a:xfrm>
            <a:off x="5377543" y="948872"/>
            <a:ext cx="6179457" cy="4956628"/>
          </a:xfrm>
          <a:prstGeom prst="rect">
            <a:avLst/>
          </a:prstGeom>
        </p:spPr>
      </p:pic>
      <p:sp>
        <p:nvSpPr>
          <p:cNvPr id="2" name="TextBox 1">
            <a:extLst>
              <a:ext uri="{FF2B5EF4-FFF2-40B4-BE49-F238E27FC236}">
                <a16:creationId xmlns:a16="http://schemas.microsoft.com/office/drawing/2014/main" id="{6B73BE83-F25D-502A-B8C9-6AAE6437E82C}"/>
              </a:ext>
            </a:extLst>
          </p:cNvPr>
          <p:cNvSpPr txBox="1"/>
          <p:nvPr/>
        </p:nvSpPr>
        <p:spPr>
          <a:xfrm>
            <a:off x="512717" y="947238"/>
            <a:ext cx="435555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εργασία αυτή λάβαμε δεδομένα από </a:t>
            </a:r>
            <a:r>
              <a:rPr lang="el-GR" dirty="0">
                <a:ea typeface="+mn-lt"/>
                <a:cs typeface="+mn-lt"/>
              </a:rPr>
              <a:t>το </a:t>
            </a:r>
            <a:r>
              <a:rPr lang="el-GR" dirty="0">
                <a:ea typeface="+mn-lt"/>
                <a:cs typeface="+mn-lt"/>
                <a:hlinkClick r:id="rId3"/>
              </a:rPr>
              <a:t>Wyoming Atmospheric Soundings</a:t>
            </a:r>
            <a:r>
              <a:rPr lang="el-GR" dirty="0">
                <a:ea typeface="+mn-lt"/>
                <a:cs typeface="+mn-lt"/>
              </a:rPr>
              <a:t> για την περιοχή της Σμύρνης και τους μήνες Φεβρουάριο και Ιούλιο του έτους 2024 με σκοπό την μελέτη ορισμένων </a:t>
            </a:r>
            <a:r>
              <a:rPr lang="el-GR" dirty="0" err="1">
                <a:ea typeface="+mn-lt"/>
                <a:cs typeface="+mn-lt"/>
              </a:rPr>
              <a:t>χρονοσειρών</a:t>
            </a:r>
            <a:r>
              <a:rPr lang="el-GR" dirty="0">
                <a:ea typeface="+mn-lt"/>
                <a:cs typeface="+mn-lt"/>
              </a:rPr>
              <a:t> σε μεγέθη που αφορούν την ανώτερη ατμόσφαιρα. Στην διπλανή εικόνα παρουσιάζεται η διακύμανση του πάχους της ατμόσφαιρας για τα </a:t>
            </a:r>
            <a:r>
              <a:rPr lang="el-GR" dirty="0" err="1">
                <a:ea typeface="+mn-lt"/>
                <a:cs typeface="+mn-lt"/>
              </a:rPr>
              <a:t>ισοβαρικά</a:t>
            </a:r>
            <a:r>
              <a:rPr lang="el-GR" dirty="0">
                <a:ea typeface="+mn-lt"/>
                <a:cs typeface="+mn-lt"/>
              </a:rPr>
              <a:t> επίπεδα των 1000 και 500 </a:t>
            </a:r>
            <a:r>
              <a:rPr lang="el-GR" dirty="0" err="1">
                <a:ea typeface="+mn-lt"/>
                <a:cs typeface="+mn-lt"/>
              </a:rPr>
              <a:t>hPa</a:t>
            </a:r>
            <a:r>
              <a:rPr lang="el-GR" dirty="0">
                <a:ea typeface="+mn-lt"/>
                <a:cs typeface="+mn-lt"/>
              </a:rPr>
              <a:t>. Παρατηρούμε ότι υπάρχει μεταβλητότητα του πάχους με την μέρα και οι τιμές κυμαίνονται στο διάστημα 5.35 - 5.6 </a:t>
            </a:r>
            <a:r>
              <a:rPr lang="el-GR" dirty="0" err="1">
                <a:ea typeface="+mn-lt"/>
                <a:cs typeface="+mn-lt"/>
              </a:rPr>
              <a:t>km</a:t>
            </a:r>
            <a:r>
              <a:rPr lang="el-GR" dirty="0">
                <a:ea typeface="+mn-lt"/>
                <a:cs typeface="+mn-lt"/>
              </a:rPr>
              <a:t>.</a:t>
            </a:r>
            <a:br>
              <a:rPr lang="el-GR" dirty="0">
                <a:ea typeface="+mn-lt"/>
                <a:cs typeface="+mn-lt"/>
              </a:rPr>
            </a:br>
            <a:r>
              <a:rPr lang="el-GR" dirty="0">
                <a:ea typeface="+mn-lt"/>
                <a:cs typeface="+mn-lt"/>
              </a:rPr>
              <a:t>Το πάχος 500-1000 </a:t>
            </a:r>
            <a:r>
              <a:rPr lang="el-GR" dirty="0" err="1">
                <a:ea typeface="+mn-lt"/>
                <a:cs typeface="+mn-lt"/>
              </a:rPr>
              <a:t>hPa</a:t>
            </a:r>
            <a:r>
              <a:rPr lang="el-GR" dirty="0">
                <a:ea typeface="+mn-lt"/>
                <a:cs typeface="+mn-lt"/>
              </a:rPr>
              <a:t> είναι ένα μέτρο της μέσης θερμοκρασίας μιας στήλης της ατμόσφαιρας μεταξύ αυτών των επιπέδων πίεσης και μπορεί να χρησιμοποιηθεί για τη διάκριση μεταξύ θερμών και ψυχρών μαζών αέρα και για την ένδειξη μετωπικών ζωνών (</a:t>
            </a:r>
            <a:r>
              <a:rPr lang="el-GR" dirty="0">
                <a:ea typeface="+mn-lt"/>
                <a:cs typeface="+mn-lt"/>
                <a:hlinkClick r:id="rId4"/>
              </a:rPr>
              <a:t>ECMWF | Charts</a:t>
            </a:r>
            <a:r>
              <a:rPr lang="el-GR" dirty="0">
                <a:ea typeface="+mn-lt"/>
                <a:cs typeface="+mn-lt"/>
              </a:rPr>
              <a:t>)</a:t>
            </a:r>
            <a:endParaRPr lang="el-GR" dirty="0"/>
          </a:p>
        </p:txBody>
      </p:sp>
      <p:sp>
        <p:nvSpPr>
          <p:cNvPr id="3" name="TextBox 2">
            <a:extLst>
              <a:ext uri="{FF2B5EF4-FFF2-40B4-BE49-F238E27FC236}">
                <a16:creationId xmlns:a16="http://schemas.microsoft.com/office/drawing/2014/main" id="{D8CB6D62-B440-9E22-4E0F-AE3499129B3F}"/>
              </a:ext>
            </a:extLst>
          </p:cNvPr>
          <p:cNvSpPr txBox="1"/>
          <p:nvPr/>
        </p:nvSpPr>
        <p:spPr>
          <a:xfrm>
            <a:off x="514894" y="520881"/>
            <a:ext cx="24765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ΦΕΒΡΟΥΑΡΙΟΣ</a:t>
            </a:r>
          </a:p>
        </p:txBody>
      </p:sp>
    </p:spTree>
    <p:extLst>
      <p:ext uri="{BB962C8B-B14F-4D97-AF65-F5344CB8AC3E}">
        <p14:creationId xmlns:p14="http://schemas.microsoft.com/office/powerpoint/2010/main" val="2325122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γραμμή, γράφημα&#10;&#10;Περιγραφή που δημιουργήθηκε αυτόματα">
            <a:extLst>
              <a:ext uri="{FF2B5EF4-FFF2-40B4-BE49-F238E27FC236}">
                <a16:creationId xmlns:a16="http://schemas.microsoft.com/office/drawing/2014/main" id="{3B098762-E351-DF34-C6B2-687AE6D6FA56}"/>
              </a:ext>
            </a:extLst>
          </p:cNvPr>
          <p:cNvPicPr>
            <a:picLocks noChangeAspect="1"/>
          </p:cNvPicPr>
          <p:nvPr/>
        </p:nvPicPr>
        <p:blipFill>
          <a:blip r:embed="rId2"/>
          <a:stretch>
            <a:fillRect/>
          </a:stretch>
        </p:blipFill>
        <p:spPr>
          <a:xfrm>
            <a:off x="5171395" y="598714"/>
            <a:ext cx="6693354" cy="5649686"/>
          </a:xfrm>
          <a:prstGeom prst="rect">
            <a:avLst/>
          </a:prstGeom>
        </p:spPr>
      </p:pic>
      <p:sp>
        <p:nvSpPr>
          <p:cNvPr id="4" name="TextBox 3">
            <a:extLst>
              <a:ext uri="{FF2B5EF4-FFF2-40B4-BE49-F238E27FC236}">
                <a16:creationId xmlns:a16="http://schemas.microsoft.com/office/drawing/2014/main" id="{BAAF30CB-9EF7-7D55-AA29-71B2CCC7C402}"/>
              </a:ext>
            </a:extLst>
          </p:cNvPr>
          <p:cNvSpPr txBox="1"/>
          <p:nvPr/>
        </p:nvSpPr>
        <p:spPr>
          <a:xfrm>
            <a:off x="740229" y="394607"/>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5" name="TextBox 4">
            <a:extLst>
              <a:ext uri="{FF2B5EF4-FFF2-40B4-BE49-F238E27FC236}">
                <a16:creationId xmlns:a16="http://schemas.microsoft.com/office/drawing/2014/main" id="{E7AEF62C-1A9B-B4A4-AD17-5C68A98C1027}"/>
              </a:ext>
            </a:extLst>
          </p:cNvPr>
          <p:cNvSpPr txBox="1"/>
          <p:nvPr/>
        </p:nvSpPr>
        <p:spPr>
          <a:xfrm>
            <a:off x="737506" y="1298121"/>
            <a:ext cx="394607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Στα 700 </a:t>
            </a:r>
            <a:r>
              <a:rPr lang="el-GR" dirty="0" err="1"/>
              <a:t>hPa</a:t>
            </a:r>
            <a:r>
              <a:rPr lang="el-GR" dirty="0"/>
              <a:t> οι αποκλίσεις και στην θερμοκρασία γίνονται πλέον μεγάλες, όπως συμβαίνει και με το γεωδυναμικό ύψος. Αντίστοιχα συμπεράσματα είχαν παρατηρηθεί και για τον μήνα Φεβρουάριο. Η ταχύτητα του ανέμου παραμένει κάτω από τα 10 m/s με μοναδική εξαίρεση τις 27 Ιουλίου. Η σχετική υγρασία στο ύψος αυτό παρουσιάζει αυξημένη μεταβλητότητα που καλύπτει σχεδόν το εύρος όλων των δυνατών τιμών που μπορεί να λάβει η μεταβλητή. Η ελάχιστη τιμή παρατηρείται στις 2 Ιουλίου και η μέγιστη στις 5.</a:t>
            </a:r>
          </a:p>
        </p:txBody>
      </p:sp>
    </p:spTree>
    <p:extLst>
      <p:ext uri="{BB962C8B-B14F-4D97-AF65-F5344CB8AC3E}">
        <p14:creationId xmlns:p14="http://schemas.microsoft.com/office/powerpoint/2010/main" val="74423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1D9C2B80-6CA9-0DA4-4B02-D1A0BB0233F2}"/>
              </a:ext>
            </a:extLst>
          </p:cNvPr>
          <p:cNvPicPr>
            <a:picLocks noChangeAspect="1"/>
          </p:cNvPicPr>
          <p:nvPr/>
        </p:nvPicPr>
        <p:blipFill>
          <a:blip r:embed="rId2"/>
          <a:stretch>
            <a:fillRect/>
          </a:stretch>
        </p:blipFill>
        <p:spPr>
          <a:xfrm>
            <a:off x="4940754" y="740229"/>
            <a:ext cx="6740979" cy="5431972"/>
          </a:xfrm>
          <a:prstGeom prst="rect">
            <a:avLst/>
          </a:prstGeom>
        </p:spPr>
      </p:pic>
      <p:sp>
        <p:nvSpPr>
          <p:cNvPr id="4" name="TextBox 3">
            <a:extLst>
              <a:ext uri="{FF2B5EF4-FFF2-40B4-BE49-F238E27FC236}">
                <a16:creationId xmlns:a16="http://schemas.microsoft.com/office/drawing/2014/main" id="{D1019F75-7FA9-742A-E8AB-585CEEA71A46}"/>
              </a:ext>
            </a:extLst>
          </p:cNvPr>
          <p:cNvSpPr txBox="1"/>
          <p:nvPr/>
        </p:nvSpPr>
        <p:spPr>
          <a:xfrm>
            <a:off x="653142" y="742951"/>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5" name="TextBox 4">
            <a:extLst>
              <a:ext uri="{FF2B5EF4-FFF2-40B4-BE49-F238E27FC236}">
                <a16:creationId xmlns:a16="http://schemas.microsoft.com/office/drawing/2014/main" id="{FB0633FE-BEB6-36C2-C1EC-956D54DC6ADB}"/>
              </a:ext>
            </a:extLst>
          </p:cNvPr>
          <p:cNvSpPr txBox="1"/>
          <p:nvPr/>
        </p:nvSpPr>
        <p:spPr>
          <a:xfrm>
            <a:off x="547007" y="1997528"/>
            <a:ext cx="397328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Τέλος, στα 500 </a:t>
            </a:r>
            <a:r>
              <a:rPr lang="el-GR" dirty="0" err="1"/>
              <a:t>hPa</a:t>
            </a:r>
            <a:r>
              <a:rPr lang="el-GR" dirty="0"/>
              <a:t>, βρισκόμαστε πλέον στα 6 </a:t>
            </a:r>
            <a:r>
              <a:rPr lang="el-GR" dirty="0" err="1"/>
              <a:t>km</a:t>
            </a:r>
            <a:r>
              <a:rPr lang="el-GR" dirty="0"/>
              <a:t> ύψος και η θερμοκρασία πέφτει κάτω από το μηδέν. Ο άνεμος παρουσιάζει τις υψηλότερες τιμές που έχουν παρατηρηθεί για όλα τα </a:t>
            </a:r>
            <a:r>
              <a:rPr lang="el-GR" dirty="0" err="1"/>
              <a:t>ισοβαρικά</a:t>
            </a:r>
            <a:r>
              <a:rPr lang="el-GR" dirty="0"/>
              <a:t> επίπεδα που μελετάμε ενώ η σχετική υγρασία παρουσιάζει για άλλη μία φορά αυξημένη μεταβλητότητα κατά τη διάρκεια του μήνα.</a:t>
            </a:r>
          </a:p>
        </p:txBody>
      </p:sp>
    </p:spTree>
    <p:extLst>
      <p:ext uri="{BB962C8B-B14F-4D97-AF65-F5344CB8AC3E}">
        <p14:creationId xmlns:p14="http://schemas.microsoft.com/office/powerpoint/2010/main" val="188442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FAC3BA65-648A-F97C-C6F3-2F826662B1D0}"/>
              </a:ext>
            </a:extLst>
          </p:cNvPr>
          <p:cNvPicPr>
            <a:picLocks noChangeAspect="1"/>
          </p:cNvPicPr>
          <p:nvPr/>
        </p:nvPicPr>
        <p:blipFill>
          <a:blip r:embed="rId2"/>
          <a:stretch>
            <a:fillRect/>
          </a:stretch>
        </p:blipFill>
        <p:spPr>
          <a:xfrm>
            <a:off x="4752975" y="559254"/>
            <a:ext cx="6768194" cy="5587093"/>
          </a:xfrm>
          <a:prstGeom prst="rect">
            <a:avLst/>
          </a:prstGeom>
        </p:spPr>
      </p:pic>
      <p:sp>
        <p:nvSpPr>
          <p:cNvPr id="4" name="TextBox 3">
            <a:extLst>
              <a:ext uri="{FF2B5EF4-FFF2-40B4-BE49-F238E27FC236}">
                <a16:creationId xmlns:a16="http://schemas.microsoft.com/office/drawing/2014/main" id="{878CB590-EEA8-202A-B6D0-81E67E5F71C5}"/>
              </a:ext>
            </a:extLst>
          </p:cNvPr>
          <p:cNvSpPr txBox="1"/>
          <p:nvPr/>
        </p:nvSpPr>
        <p:spPr>
          <a:xfrm>
            <a:off x="566057" y="361951"/>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5" name="TextBox 4">
            <a:extLst>
              <a:ext uri="{FF2B5EF4-FFF2-40B4-BE49-F238E27FC236}">
                <a16:creationId xmlns:a16="http://schemas.microsoft.com/office/drawing/2014/main" id="{C1818901-458A-1DD9-3D0F-912D75CB06BB}"/>
              </a:ext>
            </a:extLst>
          </p:cNvPr>
          <p:cNvSpPr txBox="1"/>
          <p:nvPr/>
        </p:nvSpPr>
        <p:spPr>
          <a:xfrm>
            <a:off x="560614" y="884464"/>
            <a:ext cx="344804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Στα διπλανά διαγράμματα παρουσιάζονται οι επικρατούσες στο έδαφος συνθήκες. Η μέγιστη θερμοκρασία παρατηρείται στις 19 Ιουλίου και ισούται με 33 βαθμούς Κελσίου και η χαμηλότερη παρουσιάζεται στις 5 του μηνός. Η ατμοσφαιρική πίεση παρουσιάζει τις αναμενόμενες τιμές και κυμαίνεται στο εύρος 1000-1011 </a:t>
            </a:r>
            <a:r>
              <a:rPr lang="el-GR" dirty="0" err="1"/>
              <a:t>hPa</a:t>
            </a:r>
            <a:r>
              <a:rPr lang="el-GR" dirty="0"/>
              <a:t>. Οι άνεμοι είναι ασθενείς με εξαίρεση στις 8 Ιουλίου όπου η ταχύτητα ανέμου ξεπερνά τα 8 m/s. Τέλος, η σχετική υγρασία τις περισσότερες μέρες λαμβάνει τιμές κάτω των 60% με μέγιστο στις 4 και 5 του μήνα. </a:t>
            </a:r>
          </a:p>
        </p:txBody>
      </p:sp>
    </p:spTree>
    <p:extLst>
      <p:ext uri="{BB962C8B-B14F-4D97-AF65-F5344CB8AC3E}">
        <p14:creationId xmlns:p14="http://schemas.microsoft.com/office/powerpoint/2010/main" val="92924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γραμματοσειρά&#10;&#10;Περιγραφή που δημιουργήθηκε αυτόματα">
            <a:extLst>
              <a:ext uri="{FF2B5EF4-FFF2-40B4-BE49-F238E27FC236}">
                <a16:creationId xmlns:a16="http://schemas.microsoft.com/office/drawing/2014/main" id="{E1DA27A8-B654-B27B-754C-93D80718AEC3}"/>
              </a:ext>
            </a:extLst>
          </p:cNvPr>
          <p:cNvPicPr>
            <a:picLocks noChangeAspect="1"/>
          </p:cNvPicPr>
          <p:nvPr/>
        </p:nvPicPr>
        <p:blipFill>
          <a:blip r:embed="rId2"/>
          <a:stretch>
            <a:fillRect/>
          </a:stretch>
        </p:blipFill>
        <p:spPr>
          <a:xfrm>
            <a:off x="4859792" y="739549"/>
            <a:ext cx="6652533" cy="5389790"/>
          </a:xfrm>
          <a:prstGeom prst="rect">
            <a:avLst/>
          </a:prstGeom>
        </p:spPr>
      </p:pic>
      <p:sp>
        <p:nvSpPr>
          <p:cNvPr id="4" name="TextBox 3">
            <a:extLst>
              <a:ext uri="{FF2B5EF4-FFF2-40B4-BE49-F238E27FC236}">
                <a16:creationId xmlns:a16="http://schemas.microsoft.com/office/drawing/2014/main" id="{0F488209-E892-39F7-7D1E-33BB4395B63C}"/>
              </a:ext>
            </a:extLst>
          </p:cNvPr>
          <p:cNvSpPr txBox="1"/>
          <p:nvPr/>
        </p:nvSpPr>
        <p:spPr>
          <a:xfrm>
            <a:off x="696685" y="536122"/>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
        <p:nvSpPr>
          <p:cNvPr id="6" name="TextBox 5">
            <a:extLst>
              <a:ext uri="{FF2B5EF4-FFF2-40B4-BE49-F238E27FC236}">
                <a16:creationId xmlns:a16="http://schemas.microsoft.com/office/drawing/2014/main" id="{95FF1112-6D2D-7BF4-FEA6-D6AD07C2F5E5}"/>
              </a:ext>
            </a:extLst>
          </p:cNvPr>
          <p:cNvSpPr txBox="1"/>
          <p:nvPr/>
        </p:nvSpPr>
        <p:spPr>
          <a:xfrm>
            <a:off x="693964" y="1725385"/>
            <a:ext cx="34970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συνέχεια παρουσιάζουμε το διάγραμμα του LCL. Σε σχέση με τον Φεβρουάριο, παρατηρούμε μεγαλύτερα υψόμετρα με το μέγιστο να παρατηρείται στα 2375 m σε 4 μέρες, στις 1, 16, 19 και 30 Ιουλίου (για την ημερήσια ανάλυση έχει μελετηθεί η 16η). Το ελάχιστο παρατηρείται στα 625 m στις 4 και 5 του μηνός (για την ημερήσια ανάλυση έχει μελετηθεί η 5η).</a:t>
            </a:r>
          </a:p>
        </p:txBody>
      </p:sp>
    </p:spTree>
    <p:extLst>
      <p:ext uri="{BB962C8B-B14F-4D97-AF65-F5344CB8AC3E}">
        <p14:creationId xmlns:p14="http://schemas.microsoft.com/office/powerpoint/2010/main" val="3718092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2B1E9800-8140-4628-48DC-F18E3D11404C}"/>
              </a:ext>
            </a:extLst>
          </p:cNvPr>
          <p:cNvPicPr>
            <a:picLocks noChangeAspect="1"/>
          </p:cNvPicPr>
          <p:nvPr/>
        </p:nvPicPr>
        <p:blipFill>
          <a:blip r:embed="rId2"/>
          <a:stretch>
            <a:fillRect/>
          </a:stretch>
        </p:blipFill>
        <p:spPr>
          <a:xfrm>
            <a:off x="5047570" y="747032"/>
            <a:ext cx="6875690" cy="5570765"/>
          </a:xfrm>
          <a:prstGeom prst="rect">
            <a:avLst/>
          </a:prstGeom>
        </p:spPr>
      </p:pic>
      <p:sp>
        <p:nvSpPr>
          <p:cNvPr id="3" name="TextBox 2">
            <a:extLst>
              <a:ext uri="{FF2B5EF4-FFF2-40B4-BE49-F238E27FC236}">
                <a16:creationId xmlns:a16="http://schemas.microsoft.com/office/drawing/2014/main" id="{3D4FA5E7-73AC-03A6-EA48-B6CB6C0F9DB2}"/>
              </a:ext>
            </a:extLst>
          </p:cNvPr>
          <p:cNvSpPr txBox="1"/>
          <p:nvPr/>
        </p:nvSpPr>
        <p:spPr>
          <a:xfrm>
            <a:off x="671059" y="1269743"/>
            <a:ext cx="391777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dirty="0" err="1"/>
              <a:t>Στο</a:t>
            </a:r>
            <a:r>
              <a:rPr lang="af-ZA" dirty="0"/>
              <a:t> </a:t>
            </a:r>
            <a:r>
              <a:rPr lang="af-ZA" dirty="0" err="1"/>
              <a:t>δι</a:t>
            </a:r>
            <a:r>
              <a:rPr lang="af-ZA" dirty="0"/>
              <a:t>πλα</a:t>
            </a:r>
            <a:r>
              <a:rPr lang="af-ZA" dirty="0" err="1"/>
              <a:t>νό</a:t>
            </a:r>
            <a:r>
              <a:rPr lang="af-ZA" dirty="0"/>
              <a:t> </a:t>
            </a:r>
            <a:r>
              <a:rPr lang="af-ZA" dirty="0" err="1"/>
              <a:t>διάγρ</a:t>
            </a:r>
            <a:r>
              <a:rPr lang="af-ZA" dirty="0"/>
              <a:t>α</a:t>
            </a:r>
            <a:r>
              <a:rPr lang="af-ZA" dirty="0" err="1"/>
              <a:t>μμ</a:t>
            </a:r>
            <a:r>
              <a:rPr lang="af-ZA" dirty="0"/>
              <a:t>α απ</a:t>
            </a:r>
            <a:r>
              <a:rPr lang="af-ZA" dirty="0" err="1"/>
              <a:t>εικονίζοντ</a:t>
            </a:r>
            <a:r>
              <a:rPr lang="af-ZA" dirty="0"/>
              <a:t>αι </a:t>
            </a:r>
            <a:r>
              <a:rPr lang="af-ZA" dirty="0" err="1"/>
              <a:t>οι</a:t>
            </a:r>
            <a:r>
              <a:rPr lang="af-ZA" dirty="0"/>
              <a:t> </a:t>
            </a:r>
            <a:r>
              <a:rPr lang="af-ZA" dirty="0" err="1"/>
              <a:t>τιμές</a:t>
            </a:r>
            <a:r>
              <a:rPr lang="af-ZA" dirty="0"/>
              <a:t> </a:t>
            </a:r>
            <a:r>
              <a:rPr lang="af-ZA" dirty="0" err="1"/>
              <a:t>γι</a:t>
            </a:r>
            <a:r>
              <a:rPr lang="af-ZA" dirty="0"/>
              <a:t>α </a:t>
            </a:r>
            <a:r>
              <a:rPr lang="af-ZA" dirty="0" err="1"/>
              <a:t>το</a:t>
            </a:r>
            <a:r>
              <a:rPr lang="af-ZA" dirty="0"/>
              <a:t> </a:t>
            </a:r>
            <a:r>
              <a:rPr lang="af-ZA" dirty="0" err="1"/>
              <a:t>ημερήσιο</a:t>
            </a:r>
            <a:r>
              <a:rPr lang="af-ZA" dirty="0"/>
              <a:t> </a:t>
            </a:r>
            <a:r>
              <a:rPr lang="af-ZA" dirty="0" err="1"/>
              <a:t>υετίσιμο</a:t>
            </a:r>
            <a:r>
              <a:rPr lang="af-ZA" dirty="0"/>
              <a:t> </a:t>
            </a:r>
            <a:r>
              <a:rPr lang="af-ZA" dirty="0" err="1"/>
              <a:t>ύδωρ</a:t>
            </a:r>
            <a:r>
              <a:rPr lang="af-ZA" dirty="0"/>
              <a:t> και παρα</a:t>
            </a:r>
            <a:r>
              <a:rPr lang="af-ZA" dirty="0" err="1"/>
              <a:t>τηρούμε</a:t>
            </a:r>
            <a:r>
              <a:rPr lang="af-ZA" dirty="0"/>
              <a:t> </a:t>
            </a:r>
            <a:r>
              <a:rPr lang="af-ZA" dirty="0" err="1"/>
              <a:t>ότι</a:t>
            </a:r>
            <a:r>
              <a:rPr lang="af-ZA" dirty="0"/>
              <a:t> </a:t>
            </a:r>
            <a:r>
              <a:rPr lang="af-ZA" dirty="0" err="1"/>
              <a:t>έχει</a:t>
            </a:r>
            <a:r>
              <a:rPr lang="af-ZA" dirty="0"/>
              <a:t> α</a:t>
            </a:r>
            <a:r>
              <a:rPr lang="af-ZA" dirty="0" err="1"/>
              <a:t>υξημένες</a:t>
            </a:r>
            <a:r>
              <a:rPr lang="af-ZA" dirty="0"/>
              <a:t> </a:t>
            </a:r>
            <a:r>
              <a:rPr lang="af-ZA" dirty="0" err="1"/>
              <a:t>τιμές</a:t>
            </a:r>
            <a:r>
              <a:rPr lang="af-ZA" dirty="0"/>
              <a:t> </a:t>
            </a:r>
            <a:r>
              <a:rPr lang="af-ZA" dirty="0" err="1"/>
              <a:t>σε</a:t>
            </a:r>
            <a:r>
              <a:rPr lang="af-ZA" dirty="0"/>
              <a:t> </a:t>
            </a:r>
            <a:r>
              <a:rPr lang="af-ZA" dirty="0" err="1"/>
              <a:t>σχέση</a:t>
            </a:r>
            <a:r>
              <a:rPr lang="af-ZA" dirty="0"/>
              <a:t> </a:t>
            </a:r>
            <a:r>
              <a:rPr lang="af-ZA" dirty="0" err="1"/>
              <a:t>με</a:t>
            </a:r>
            <a:r>
              <a:rPr lang="af-ZA" dirty="0"/>
              <a:t> </a:t>
            </a:r>
            <a:r>
              <a:rPr lang="af-ZA" dirty="0" err="1"/>
              <a:t>τον</a:t>
            </a:r>
            <a:r>
              <a:rPr lang="af-ZA" dirty="0"/>
              <a:t> </a:t>
            </a:r>
            <a:r>
              <a:rPr lang="af-ZA" dirty="0" err="1"/>
              <a:t>Φε</a:t>
            </a:r>
            <a:r>
              <a:rPr lang="af-ZA" dirty="0"/>
              <a:t>β</a:t>
            </a:r>
            <a:r>
              <a:rPr lang="af-ZA" dirty="0" err="1"/>
              <a:t>ρουάριο</a:t>
            </a:r>
            <a:r>
              <a:rPr lang="af-ZA" dirty="0"/>
              <a:t>. </a:t>
            </a:r>
            <a:r>
              <a:rPr lang="af-ZA" dirty="0" err="1"/>
              <a:t>Αυτό</a:t>
            </a:r>
            <a:r>
              <a:rPr lang="af-ZA" dirty="0"/>
              <a:t> </a:t>
            </a:r>
            <a:r>
              <a:rPr lang="af-ZA" dirty="0" err="1"/>
              <a:t>συμ</a:t>
            </a:r>
            <a:r>
              <a:rPr lang="af-ZA" dirty="0"/>
              <a:t>βα</a:t>
            </a:r>
            <a:r>
              <a:rPr lang="af-ZA" dirty="0" err="1"/>
              <a:t>ίνει</a:t>
            </a:r>
            <a:r>
              <a:rPr lang="af-ZA" dirty="0"/>
              <a:t>  </a:t>
            </a:r>
            <a:r>
              <a:rPr lang="af-ZA" dirty="0" err="1"/>
              <a:t>διότι</a:t>
            </a:r>
            <a:r>
              <a:rPr lang="af-ZA" dirty="0"/>
              <a:t> </a:t>
            </a:r>
            <a:r>
              <a:rPr lang="af-ZA" dirty="0" err="1"/>
              <a:t>το</a:t>
            </a:r>
            <a:r>
              <a:rPr lang="af-ZA" dirty="0"/>
              <a:t> </a:t>
            </a:r>
            <a:r>
              <a:rPr lang="af-ZA" dirty="0" err="1"/>
              <a:t>υετίσιμο</a:t>
            </a:r>
            <a:r>
              <a:rPr lang="af-ZA" dirty="0"/>
              <a:t> </a:t>
            </a:r>
            <a:r>
              <a:rPr lang="af-ZA" dirty="0" err="1"/>
              <a:t>ύδωρ</a:t>
            </a:r>
            <a:r>
              <a:rPr lang="af-ZA" dirty="0"/>
              <a:t> α</a:t>
            </a:r>
            <a:r>
              <a:rPr lang="af-ZA" dirty="0" err="1"/>
              <a:t>ντικ</a:t>
            </a:r>
            <a:r>
              <a:rPr lang="af-ZA" dirty="0"/>
              <a:t>α</a:t>
            </a:r>
            <a:r>
              <a:rPr lang="af-ZA" dirty="0" err="1"/>
              <a:t>το</a:t>
            </a:r>
            <a:r>
              <a:rPr lang="af-ZA" dirty="0"/>
              <a:t>π</a:t>
            </a:r>
            <a:r>
              <a:rPr lang="af-ZA" dirty="0" err="1"/>
              <a:t>τρίζει</a:t>
            </a:r>
            <a:r>
              <a:rPr lang="af-ZA" dirty="0"/>
              <a:t> </a:t>
            </a:r>
            <a:r>
              <a:rPr lang="af-ZA" dirty="0" err="1"/>
              <a:t>την</a:t>
            </a:r>
            <a:r>
              <a:rPr lang="af-ZA" dirty="0"/>
              <a:t> </a:t>
            </a:r>
            <a:r>
              <a:rPr lang="af-ZA" dirty="0" err="1"/>
              <a:t>ικ</a:t>
            </a:r>
            <a:r>
              <a:rPr lang="af-ZA" dirty="0"/>
              <a:t>α</a:t>
            </a:r>
            <a:r>
              <a:rPr lang="af-ZA" dirty="0" err="1"/>
              <a:t>νότητ</a:t>
            </a:r>
            <a:r>
              <a:rPr lang="af-ZA" dirty="0"/>
              <a:t>α </a:t>
            </a:r>
            <a:r>
              <a:rPr lang="af-ZA" dirty="0" err="1"/>
              <a:t>του</a:t>
            </a:r>
            <a:r>
              <a:rPr lang="af-ZA" dirty="0"/>
              <a:t> α</a:t>
            </a:r>
            <a:r>
              <a:rPr lang="af-ZA" dirty="0" err="1"/>
              <a:t>έρ</a:t>
            </a:r>
            <a:r>
              <a:rPr lang="af-ZA" dirty="0"/>
              <a:t>α να </a:t>
            </a:r>
            <a:r>
              <a:rPr lang="af-ZA" dirty="0" err="1"/>
              <a:t>συγκρ</a:t>
            </a:r>
            <a:r>
              <a:rPr lang="af-ZA" dirty="0"/>
              <a:t>α</a:t>
            </a:r>
            <a:r>
              <a:rPr lang="af-ZA" dirty="0" err="1"/>
              <a:t>τεί</a:t>
            </a:r>
            <a:r>
              <a:rPr lang="af-ZA" dirty="0"/>
              <a:t> </a:t>
            </a:r>
            <a:r>
              <a:rPr lang="af-ZA" dirty="0" err="1"/>
              <a:t>νερό</a:t>
            </a:r>
            <a:r>
              <a:rPr lang="af-ZA" dirty="0"/>
              <a:t> (</a:t>
            </a:r>
            <a:r>
              <a:rPr lang="af-ZA" dirty="0">
                <a:ea typeface="+mn-lt"/>
                <a:cs typeface="+mn-lt"/>
                <a:hlinkClick r:id="rId3"/>
              </a:rPr>
              <a:t>Total Precipitable Water Content Products</a:t>
            </a:r>
            <a:r>
              <a:rPr lang="af-ZA" dirty="0">
                <a:ea typeface="+mn-lt"/>
                <a:cs typeface="+mn-lt"/>
              </a:rPr>
              <a:t>) </a:t>
            </a:r>
            <a:r>
              <a:rPr lang="el-GR" dirty="0">
                <a:ea typeface="+mn-lt"/>
                <a:cs typeface="+mn-lt"/>
              </a:rPr>
              <a:t>και συνεπώς εξαρτάται από την θερμοκρασία. Το καλοκαίρι που οι θερμοκρασίες είναι υψηλότερες, ο αέρας μπορεί να συγκρατήσει μεγαλύτερες ποσότητες νερού και αυτό αποδεικνύεται και στο διπλανό διάγραμμα.</a:t>
            </a:r>
            <a:endParaRPr lang="el-GR" dirty="0"/>
          </a:p>
        </p:txBody>
      </p:sp>
      <p:sp>
        <p:nvSpPr>
          <p:cNvPr id="5" name="TextBox 4">
            <a:extLst>
              <a:ext uri="{FF2B5EF4-FFF2-40B4-BE49-F238E27FC236}">
                <a16:creationId xmlns:a16="http://schemas.microsoft.com/office/drawing/2014/main" id="{D751AB89-E2DF-A8AF-7CD2-544BE1D02ED0}"/>
              </a:ext>
            </a:extLst>
          </p:cNvPr>
          <p:cNvSpPr txBox="1"/>
          <p:nvPr/>
        </p:nvSpPr>
        <p:spPr>
          <a:xfrm>
            <a:off x="674914" y="547007"/>
            <a:ext cx="4191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dirty="0"/>
              <a:t>ΙΟΥΛΙΟΣ</a:t>
            </a:r>
          </a:p>
        </p:txBody>
      </p:sp>
    </p:spTree>
    <p:extLst>
      <p:ext uri="{BB962C8B-B14F-4D97-AF65-F5344CB8AC3E}">
        <p14:creationId xmlns:p14="http://schemas.microsoft.com/office/powerpoint/2010/main" val="15497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F04F7CD1-A174-98EF-9D2F-4F7B81B6E912}"/>
              </a:ext>
            </a:extLst>
          </p:cNvPr>
          <p:cNvPicPr>
            <a:picLocks noChangeAspect="1"/>
          </p:cNvPicPr>
          <p:nvPr/>
        </p:nvPicPr>
        <p:blipFill>
          <a:blip r:embed="rId2"/>
          <a:stretch>
            <a:fillRect/>
          </a:stretch>
        </p:blipFill>
        <p:spPr>
          <a:xfrm>
            <a:off x="219351" y="308616"/>
            <a:ext cx="5878168" cy="4694997"/>
          </a:xfrm>
          <a:prstGeom prst="rect">
            <a:avLst/>
          </a:prstGeom>
        </p:spPr>
      </p:pic>
      <p:pic>
        <p:nvPicPr>
          <p:cNvPr id="4" name="Εικόνα 3" descr="Εικόνα που περιέχει κείμενο, αριθμός, γράφημα, στιγμιότυπο οθόνης&#10;&#10;Περιγραφή που δημιουργήθηκε αυτόματα">
            <a:extLst>
              <a:ext uri="{FF2B5EF4-FFF2-40B4-BE49-F238E27FC236}">
                <a16:creationId xmlns:a16="http://schemas.microsoft.com/office/drawing/2014/main" id="{B052DC69-EE47-E3D9-CBAB-3297A828B7F4}"/>
              </a:ext>
            </a:extLst>
          </p:cNvPr>
          <p:cNvPicPr>
            <a:picLocks noChangeAspect="1"/>
          </p:cNvPicPr>
          <p:nvPr/>
        </p:nvPicPr>
        <p:blipFill>
          <a:blip r:embed="rId3"/>
          <a:stretch>
            <a:fillRect/>
          </a:stretch>
        </p:blipFill>
        <p:spPr>
          <a:xfrm>
            <a:off x="6211749" y="309147"/>
            <a:ext cx="5855667" cy="4695827"/>
          </a:xfrm>
          <a:prstGeom prst="rect">
            <a:avLst/>
          </a:prstGeom>
        </p:spPr>
      </p:pic>
      <p:sp>
        <p:nvSpPr>
          <p:cNvPr id="5" name="TextBox 4">
            <a:extLst>
              <a:ext uri="{FF2B5EF4-FFF2-40B4-BE49-F238E27FC236}">
                <a16:creationId xmlns:a16="http://schemas.microsoft.com/office/drawing/2014/main" id="{8D7A65F0-2008-3A6F-5B38-EAAA5D11148D}"/>
              </a:ext>
            </a:extLst>
          </p:cNvPr>
          <p:cNvSpPr txBox="1"/>
          <p:nvPr/>
        </p:nvSpPr>
        <p:spPr>
          <a:xfrm>
            <a:off x="462643" y="5415643"/>
            <a:ext cx="113211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Τέλος, παρουσιάζονται οι ζώνες αναστροφής και κορεσμού. Παρατηρούμε ότι παρότι έχουμε μεγαλύτερη ποσότητα νερού στην ατμόσφαιρα (προηγούμενη διαφάνεια), δεν παρατηρείται καμία μέρα κορεσμός, κάτι που επιβεβαιώνεται και από τις γραφικές παραστάσεις της σχετικής υγρασίας στα διάφορα </a:t>
            </a:r>
            <a:r>
              <a:rPr lang="el-GR" dirty="0" err="1"/>
              <a:t>ισοβαρικά</a:t>
            </a:r>
            <a:r>
              <a:rPr lang="el-GR" dirty="0"/>
              <a:t> επίπεδα. Αντίθετα, ζώνες αναστροφής παρατηρούνται σε 3 κυρίως ύψη, στα 750 m, στα 1500 m και λίγο πάνω από τα 3 </a:t>
            </a:r>
            <a:r>
              <a:rPr lang="el-GR" dirty="0" err="1"/>
              <a:t>km</a:t>
            </a:r>
            <a:r>
              <a:rPr lang="el-GR" dirty="0"/>
              <a:t>.</a:t>
            </a:r>
          </a:p>
        </p:txBody>
      </p:sp>
    </p:spTree>
    <p:extLst>
      <p:ext uri="{BB962C8B-B14F-4D97-AF65-F5344CB8AC3E}">
        <p14:creationId xmlns:p14="http://schemas.microsoft.com/office/powerpoint/2010/main" val="418973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49B8EDBE-FD08-AE87-3B4B-3FE492E81E35}"/>
              </a:ext>
            </a:extLst>
          </p:cNvPr>
          <p:cNvPicPr>
            <a:picLocks noChangeAspect="1"/>
          </p:cNvPicPr>
          <p:nvPr/>
        </p:nvPicPr>
        <p:blipFill>
          <a:blip r:embed="rId2"/>
          <a:stretch>
            <a:fillRect/>
          </a:stretch>
        </p:blipFill>
        <p:spPr>
          <a:xfrm>
            <a:off x="5298621" y="823913"/>
            <a:ext cx="6297386" cy="5221061"/>
          </a:xfrm>
          <a:prstGeom prst="rect">
            <a:avLst/>
          </a:prstGeom>
        </p:spPr>
      </p:pic>
      <p:sp>
        <p:nvSpPr>
          <p:cNvPr id="3" name="TextBox 2">
            <a:extLst>
              <a:ext uri="{FF2B5EF4-FFF2-40B4-BE49-F238E27FC236}">
                <a16:creationId xmlns:a16="http://schemas.microsoft.com/office/drawing/2014/main" id="{C11E1D4E-4AAE-713B-051F-E7BE19418151}"/>
              </a:ext>
            </a:extLst>
          </p:cNvPr>
          <p:cNvSpPr txBox="1"/>
          <p:nvPr/>
        </p:nvSpPr>
        <p:spPr>
          <a:xfrm>
            <a:off x="535332" y="1304111"/>
            <a:ext cx="411768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Αντίστοιχα με την μελέτη που κάναμε για τον Φεβρουάριο, έτσι και εδώ μελετάμε τις μέρες με τις ακραίες τιμές του LCL. Η μέρα με την χαμηλότερη τιμή ήταν η 5η Ιουλίου και το ύψος στο οποίο παρατηρήθηκε το LCL ήταν τα 625 m, δηλαδή μισό χιλιόμετρο πάνω από την αντίστοιχη τιμή για τον Φεβρουάριο. Αυτό είναι λογικό καθώς σε μεγάλες θερμοκρασίες οι αέριες μάζες τείνουν να ταξιδεύουν υψηλότερα.</a:t>
            </a:r>
          </a:p>
          <a:p>
            <a:r>
              <a:rPr lang="el-GR" dirty="0"/>
              <a:t>Στο διπλανό διάγραμμα παρουσιάζεται η μεταβολή της πίεσης συναρτήσει του ύψους για την ημέρα αυτή.</a:t>
            </a:r>
          </a:p>
        </p:txBody>
      </p:sp>
    </p:spTree>
    <p:extLst>
      <p:ext uri="{BB962C8B-B14F-4D97-AF65-F5344CB8AC3E}">
        <p14:creationId xmlns:p14="http://schemas.microsoft.com/office/powerpoint/2010/main" val="1629883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διάγραμμα, γραμμή, αριθμός&#10;&#10;Περιγραφή που δημιουργήθηκε αυτόματα">
            <a:extLst>
              <a:ext uri="{FF2B5EF4-FFF2-40B4-BE49-F238E27FC236}">
                <a16:creationId xmlns:a16="http://schemas.microsoft.com/office/drawing/2014/main" id="{AEA7B4E8-5702-E702-2190-40CD2C80F47B}"/>
              </a:ext>
            </a:extLst>
          </p:cNvPr>
          <p:cNvPicPr>
            <a:picLocks noChangeAspect="1"/>
          </p:cNvPicPr>
          <p:nvPr/>
        </p:nvPicPr>
        <p:blipFill>
          <a:blip r:embed="rId2"/>
          <a:stretch>
            <a:fillRect/>
          </a:stretch>
        </p:blipFill>
        <p:spPr>
          <a:xfrm>
            <a:off x="4791755" y="596674"/>
            <a:ext cx="6668861" cy="5664654"/>
          </a:xfrm>
          <a:prstGeom prst="rect">
            <a:avLst/>
          </a:prstGeom>
        </p:spPr>
      </p:pic>
      <p:sp>
        <p:nvSpPr>
          <p:cNvPr id="3" name="TextBox 2">
            <a:extLst>
              <a:ext uri="{FF2B5EF4-FFF2-40B4-BE49-F238E27FC236}">
                <a16:creationId xmlns:a16="http://schemas.microsoft.com/office/drawing/2014/main" id="{8AF179D3-8C95-B8E7-DF14-EFF9239F2E9E}"/>
              </a:ext>
            </a:extLst>
          </p:cNvPr>
          <p:cNvSpPr txBox="1"/>
          <p:nvPr/>
        </p:nvSpPr>
        <p:spPr>
          <a:xfrm>
            <a:off x="484414" y="1445078"/>
            <a:ext cx="39460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Σε αντίθεση με τις μέρες που μελετήσαμε για τον Φεβρουάριο, εδώ παρατηρούμε καλύτερη συνέπεια της θερμοκρασίας με την θερμοκρασία δρόσου με μία διαφορά στην αρχική τους τιμή την οποία ακολουθούν όσο ανεβαίνουμε προς τα πάνω. Η αναλογία μίγματος και η τάση ατμών επίσης, δεν αποκλίνουν σημαντικά σε σχέση με την πρότυπη ατμόσφαιρα. Η </a:t>
            </a:r>
            <a:r>
              <a:rPr lang="el-GR" dirty="0" err="1"/>
              <a:t>σχετκή</a:t>
            </a:r>
            <a:r>
              <a:rPr lang="el-GR" dirty="0"/>
              <a:t> υγρασία και η διεύθυνση ανέμου παραμένουν σταθερές, ενώ όπως και πριν, η ταχύτητα του ανέμου αυξάνει με την αύξηση του ύψους.</a:t>
            </a:r>
          </a:p>
        </p:txBody>
      </p:sp>
    </p:spTree>
    <p:extLst>
      <p:ext uri="{BB962C8B-B14F-4D97-AF65-F5344CB8AC3E}">
        <p14:creationId xmlns:p14="http://schemas.microsoft.com/office/powerpoint/2010/main" val="260147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FDD88-45D2-C153-8830-B6213744DCC6}"/>
              </a:ext>
            </a:extLst>
          </p:cNvPr>
          <p:cNvSpPr txBox="1"/>
          <p:nvPr/>
        </p:nvSpPr>
        <p:spPr>
          <a:xfrm>
            <a:off x="696686" y="2144485"/>
            <a:ext cx="402771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Η μέρα με το υψηλότερο LCL ήταν η 16η Ιουλίου με ύψος ίσο με 2375m, δηλαδή σχεδόν διπλάσιο από το αντίστοιχο που παρατηρήθηκε τον Φεβρουάριο. Αξίζει επίσης να σημειωθεί πως συνολικά μέσα στον μήνα παρουσιάστηκαν 4 μέρες με την τιμή αυτή, κάτι που δεν παρατηρήθηκε για τα δεδομένα του Φεβρουαρίου.</a:t>
            </a:r>
          </a:p>
        </p:txBody>
      </p:sp>
      <p:pic>
        <p:nvPicPr>
          <p:cNvPr id="3" name="Εικόνα 2"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E06DA9F7-35D7-FE2A-7A30-3C4BAEDE5FF2}"/>
              </a:ext>
            </a:extLst>
          </p:cNvPr>
          <p:cNvPicPr>
            <a:picLocks noChangeAspect="1"/>
          </p:cNvPicPr>
          <p:nvPr/>
        </p:nvPicPr>
        <p:blipFill>
          <a:blip r:embed="rId2"/>
          <a:stretch>
            <a:fillRect/>
          </a:stretch>
        </p:blipFill>
        <p:spPr>
          <a:xfrm>
            <a:off x="5620431" y="1029381"/>
            <a:ext cx="5751740" cy="4744811"/>
          </a:xfrm>
          <a:prstGeom prst="rect">
            <a:avLst/>
          </a:prstGeom>
        </p:spPr>
      </p:pic>
    </p:spTree>
    <p:extLst>
      <p:ext uri="{BB962C8B-B14F-4D97-AF65-F5344CB8AC3E}">
        <p14:creationId xmlns:p14="http://schemas.microsoft.com/office/powerpoint/2010/main" val="110492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διάγραμμα, αριθμός, γραμματοσειρά&#10;&#10;Περιγραφή που δημιουργήθηκε αυτόματα">
            <a:extLst>
              <a:ext uri="{FF2B5EF4-FFF2-40B4-BE49-F238E27FC236}">
                <a16:creationId xmlns:a16="http://schemas.microsoft.com/office/drawing/2014/main" id="{47F00547-CEE6-501D-AFF4-531CA5DE3191}"/>
              </a:ext>
            </a:extLst>
          </p:cNvPr>
          <p:cNvPicPr>
            <a:picLocks noChangeAspect="1"/>
          </p:cNvPicPr>
          <p:nvPr/>
        </p:nvPicPr>
        <p:blipFill>
          <a:blip r:embed="rId2"/>
          <a:stretch>
            <a:fillRect/>
          </a:stretch>
        </p:blipFill>
        <p:spPr>
          <a:xfrm>
            <a:off x="5027159" y="761320"/>
            <a:ext cx="6361340" cy="5346247"/>
          </a:xfrm>
          <a:prstGeom prst="rect">
            <a:avLst/>
          </a:prstGeom>
        </p:spPr>
      </p:pic>
      <p:sp>
        <p:nvSpPr>
          <p:cNvPr id="3" name="TextBox 2">
            <a:extLst>
              <a:ext uri="{FF2B5EF4-FFF2-40B4-BE49-F238E27FC236}">
                <a16:creationId xmlns:a16="http://schemas.microsoft.com/office/drawing/2014/main" id="{90A6ED04-7686-85BE-AF55-D3CE2B946348}"/>
              </a:ext>
            </a:extLst>
          </p:cNvPr>
          <p:cNvSpPr txBox="1"/>
          <p:nvPr/>
        </p:nvSpPr>
        <p:spPr>
          <a:xfrm>
            <a:off x="408215" y="764721"/>
            <a:ext cx="424542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Η περίπτωση αυτή διαφέρει λίγο σε σχέση με την προηγούμενη μέρα που μελετήσαμε. Η αναλογία μίγματος και η τάση ατμών εξακολουθούν να ακολουθούν την πορεία της πρότυπης ατμόσφαιρας αλλά με μικρές διακυμάνσεις. Οι δύο θερμοκρασίες επίσης ακολουθούν παρόμοια πορεία αλλά η θερμοκρασία δρόσου παρουσιάζει μία αλλαγή στην κλίση λίγο πριν τα 2 </a:t>
            </a:r>
            <a:r>
              <a:rPr lang="el-GR" dirty="0" err="1"/>
              <a:t>km</a:t>
            </a:r>
            <a:r>
              <a:rPr lang="el-GR" dirty="0"/>
              <a:t>. Η σχετική υγρασία παρουσιάζει αυξομειώσεις και αναστροφές όπως επίσης το ίδιο συμβαίνει και με την ταχύτητα του ανέμου. Κάτι που παρατηρείται μόνο σε αυτή τη μέρα είναι ότι έχουμε δύο  αλλαγές στην διεύθυνση του ανέμου, μία στο 1km και μία κοντά στο LCL.</a:t>
            </a:r>
          </a:p>
        </p:txBody>
      </p:sp>
    </p:spTree>
    <p:extLst>
      <p:ext uri="{BB962C8B-B14F-4D97-AF65-F5344CB8AC3E}">
        <p14:creationId xmlns:p14="http://schemas.microsoft.com/office/powerpoint/2010/main" val="16307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7D26CFF8-C936-4D03-352E-21CF58DCF650}"/>
              </a:ext>
            </a:extLst>
          </p:cNvPr>
          <p:cNvPicPr>
            <a:picLocks noChangeAspect="1"/>
          </p:cNvPicPr>
          <p:nvPr/>
        </p:nvPicPr>
        <p:blipFill>
          <a:blip r:embed="rId2"/>
          <a:stretch>
            <a:fillRect/>
          </a:stretch>
        </p:blipFill>
        <p:spPr>
          <a:xfrm>
            <a:off x="4895215" y="624523"/>
            <a:ext cx="6800850" cy="5608955"/>
          </a:xfrm>
          <a:prstGeom prst="rect">
            <a:avLst/>
          </a:prstGeom>
        </p:spPr>
      </p:pic>
      <p:sp>
        <p:nvSpPr>
          <p:cNvPr id="4" name="TextBox 3">
            <a:extLst>
              <a:ext uri="{FF2B5EF4-FFF2-40B4-BE49-F238E27FC236}">
                <a16:creationId xmlns:a16="http://schemas.microsoft.com/office/drawing/2014/main" id="{333E0167-FEE7-21F0-9070-23941C718235}"/>
              </a:ext>
            </a:extLst>
          </p:cNvPr>
          <p:cNvSpPr txBox="1"/>
          <p:nvPr/>
        </p:nvSpPr>
        <p:spPr>
          <a:xfrm>
            <a:off x="412387" y="426357"/>
            <a:ext cx="26397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2000" baseline="0">
                <a:latin typeface="Aptos"/>
              </a:rPr>
              <a:t>ΦΕΒΡΟΥΑΡΙΟΣ</a:t>
            </a:r>
            <a:r>
              <a:rPr lang="el-GR" sz="2000">
                <a:latin typeface="Aptos"/>
                <a:ea typeface="Aptos"/>
                <a:cs typeface="Aptos"/>
              </a:rPr>
              <a:t>​</a:t>
            </a:r>
            <a:endParaRPr lang="el-GR"/>
          </a:p>
        </p:txBody>
      </p:sp>
      <p:sp>
        <p:nvSpPr>
          <p:cNvPr id="5" name="TextBox 4">
            <a:extLst>
              <a:ext uri="{FF2B5EF4-FFF2-40B4-BE49-F238E27FC236}">
                <a16:creationId xmlns:a16="http://schemas.microsoft.com/office/drawing/2014/main" id="{2A3D3C9E-85B0-7F13-B6AC-17413E965EF6}"/>
              </a:ext>
            </a:extLst>
          </p:cNvPr>
          <p:cNvSpPr txBox="1"/>
          <p:nvPr/>
        </p:nvSpPr>
        <p:spPr>
          <a:xfrm>
            <a:off x="408213" y="1177290"/>
            <a:ext cx="391885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Στα 1000 </a:t>
            </a:r>
            <a:r>
              <a:rPr lang="el-GR" dirty="0" err="1"/>
              <a:t>hPa</a:t>
            </a:r>
            <a:r>
              <a:rPr lang="el-GR" dirty="0"/>
              <a:t> βρισκόμαστε περίπου στο έδαφος.  Παρατηρούμε ότι για τον μήνα Φεβρουάριο η μέγιστη θερμοκρασία αγγίζει τους 15 βαθμούς Κελσίου και η θεωρητική καμπύλη για την θερμοκρασία πρότυπης ατμόσφαιρας (κόκκινη γραμμή) πλησιάζει πολύ την μετρούμενη τιμή. Στο γεωδυναμικό ύψος, αντίθετα, παρατηρούνται αποκλίσεις της θεωρητικής με την πραγματική μέτρηση. Ο άνεμος παρουσιάζεται εν μέρει ισχυρός, κυρίως στα μέσα του μήνα, με τιμή που αγγίζει τα 15 m/s ενώ η σχετική υγρασία αγγίζει ακόμα και το 100% στις 7 του μηνός. </a:t>
            </a:r>
          </a:p>
        </p:txBody>
      </p:sp>
    </p:spTree>
    <p:extLst>
      <p:ext uri="{BB962C8B-B14F-4D97-AF65-F5344CB8AC3E}">
        <p14:creationId xmlns:p14="http://schemas.microsoft.com/office/powerpoint/2010/main" val="1146790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F460F-B8FD-AEB6-3293-3E0A64165DE7}"/>
              </a:ext>
            </a:extLst>
          </p:cNvPr>
          <p:cNvSpPr txBox="1"/>
          <p:nvPr/>
        </p:nvSpPr>
        <p:spPr>
          <a:xfrm>
            <a:off x="1221014" y="2826113"/>
            <a:ext cx="97427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l-GR" dirty="0"/>
              <a:t>Όπως πάντα, ο κώδικας και τα αρχεία που τον συνοδεύουν μπορούν να βρεθούν στον προσωπικό μου λογαριασμό στο </a:t>
            </a:r>
            <a:r>
              <a:rPr lang="el-GR" err="1"/>
              <a:t>Github</a:t>
            </a:r>
            <a:r>
              <a:rPr lang="el-GR" dirty="0"/>
              <a:t> </a:t>
            </a:r>
            <a:endParaRPr lang="el-GR"/>
          </a:p>
          <a:p>
            <a:pPr algn="ctr"/>
            <a:r>
              <a:rPr lang="el-GR" dirty="0"/>
              <a:t>(</a:t>
            </a:r>
            <a:r>
              <a:rPr lang="el-GR" dirty="0">
                <a:ea typeface="+mn-lt"/>
                <a:cs typeface="+mn-lt"/>
                <a:hlinkClick r:id="rId2"/>
              </a:rPr>
              <a:t>MSc---Applied-Meteorology-and-Environmental-Physics/Synoptic and Dynamic Meteorology/task02 at main · nadezsha/MSc---Applied-Meteorology-and-Environmental-Physics</a:t>
            </a:r>
            <a:r>
              <a:rPr lang="el-GR" dirty="0"/>
              <a:t>)</a:t>
            </a:r>
          </a:p>
        </p:txBody>
      </p:sp>
    </p:spTree>
    <p:extLst>
      <p:ext uri="{BB962C8B-B14F-4D97-AF65-F5344CB8AC3E}">
        <p14:creationId xmlns:p14="http://schemas.microsoft.com/office/powerpoint/2010/main" val="237381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διάγραμμα, γραμμή, γραμματοσειρά&#10;&#10;Περιγραφή που δημιουργήθηκε αυτόματα">
            <a:extLst>
              <a:ext uri="{FF2B5EF4-FFF2-40B4-BE49-F238E27FC236}">
                <a16:creationId xmlns:a16="http://schemas.microsoft.com/office/drawing/2014/main" id="{33E1D47D-12A5-9D38-8D52-EC1C3DECB188}"/>
              </a:ext>
            </a:extLst>
          </p:cNvPr>
          <p:cNvPicPr>
            <a:picLocks noChangeAspect="1"/>
          </p:cNvPicPr>
          <p:nvPr/>
        </p:nvPicPr>
        <p:blipFill>
          <a:blip r:embed="rId2"/>
          <a:stretch>
            <a:fillRect/>
          </a:stretch>
        </p:blipFill>
        <p:spPr>
          <a:xfrm>
            <a:off x="4805680" y="665162"/>
            <a:ext cx="6756400" cy="5517515"/>
          </a:xfrm>
          <a:prstGeom prst="rect">
            <a:avLst/>
          </a:prstGeom>
        </p:spPr>
      </p:pic>
      <p:sp>
        <p:nvSpPr>
          <p:cNvPr id="3" name="TextBox 2">
            <a:extLst>
              <a:ext uri="{FF2B5EF4-FFF2-40B4-BE49-F238E27FC236}">
                <a16:creationId xmlns:a16="http://schemas.microsoft.com/office/drawing/2014/main" id="{F591992B-5DCC-49D3-C881-84D45866B4BF}"/>
              </a:ext>
            </a:extLst>
          </p:cNvPr>
          <p:cNvSpPr txBox="1"/>
          <p:nvPr/>
        </p:nvSpPr>
        <p:spPr>
          <a:xfrm>
            <a:off x="558800" y="47752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a:t>ΦΕΒΡΟΥΑΡΙΟΣ​</a:t>
            </a:r>
            <a:endParaRPr lang="el-GR"/>
          </a:p>
        </p:txBody>
      </p:sp>
      <p:sp>
        <p:nvSpPr>
          <p:cNvPr id="4" name="TextBox 3">
            <a:extLst>
              <a:ext uri="{FF2B5EF4-FFF2-40B4-BE49-F238E27FC236}">
                <a16:creationId xmlns:a16="http://schemas.microsoft.com/office/drawing/2014/main" id="{E3FDD88C-7D37-D3BA-0BA9-0D61F3D19599}"/>
              </a:ext>
            </a:extLst>
          </p:cNvPr>
          <p:cNvSpPr txBox="1"/>
          <p:nvPr/>
        </p:nvSpPr>
        <p:spPr>
          <a:xfrm>
            <a:off x="560795" y="1122861"/>
            <a:ext cx="366032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Ανεβαίνοντας λιγάκι σε υψόμετρο, παρατηρούμε ότι η θερμοκρασία εξακολουθεί να παρουσιάζει αντίστοιχο προφίλ με εκείνο στην </a:t>
            </a:r>
            <a:r>
              <a:rPr lang="el-GR" dirty="0" err="1"/>
              <a:t>ισοβαρική</a:t>
            </a:r>
            <a:r>
              <a:rPr lang="el-GR" dirty="0"/>
              <a:t> των 1000 </a:t>
            </a:r>
            <a:r>
              <a:rPr lang="el-GR" dirty="0" err="1"/>
              <a:t>hPa</a:t>
            </a:r>
            <a:r>
              <a:rPr lang="el-GR" dirty="0"/>
              <a:t> με την μόνη διαφορά ότι παρατηρούμε μία απόκλιση μεταξύ της πραγματικής τιμής και εκείνης της πρότυπης ατμόσφαιρας στα μέσα του μήνα. Το γεωδυναμικό ύψος αρχίζει να παρουσιάζει σημαντικές αποκλίσεις [η σχέση που χρησιμοποιήθηκε για την πρότυπη ατμόσφαιρα είναι η </a:t>
            </a:r>
            <a:r>
              <a:rPr lang="el-GR" dirty="0">
                <a:ea typeface="+mn-lt"/>
                <a:cs typeface="+mn-lt"/>
              </a:rPr>
              <a:t>Ζ = -17 * </a:t>
            </a:r>
            <a:r>
              <a:rPr lang="el-GR" dirty="0" err="1">
                <a:ea typeface="+mn-lt"/>
                <a:cs typeface="+mn-lt"/>
              </a:rPr>
              <a:t>log</a:t>
            </a:r>
            <a:r>
              <a:rPr lang="el-GR" dirty="0">
                <a:ea typeface="+mn-lt"/>
                <a:cs typeface="+mn-lt"/>
              </a:rPr>
              <a:t>(Ρ/ Ρο)]. Η ταχύτητα ανέμου καθώς και η σχετική υγρασία παρουσιάζουν μικρή αύξηση με την αύξηση του ύψους)</a:t>
            </a:r>
            <a:endParaRPr lang="el-GR" dirty="0"/>
          </a:p>
        </p:txBody>
      </p:sp>
    </p:spTree>
    <p:extLst>
      <p:ext uri="{BB962C8B-B14F-4D97-AF65-F5344CB8AC3E}">
        <p14:creationId xmlns:p14="http://schemas.microsoft.com/office/powerpoint/2010/main" val="278388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F315D591-8393-7B36-1ECF-1A8835F23C17}"/>
              </a:ext>
            </a:extLst>
          </p:cNvPr>
          <p:cNvPicPr>
            <a:picLocks noChangeAspect="1"/>
          </p:cNvPicPr>
          <p:nvPr/>
        </p:nvPicPr>
        <p:blipFill>
          <a:blip r:embed="rId2"/>
          <a:stretch>
            <a:fillRect/>
          </a:stretch>
        </p:blipFill>
        <p:spPr>
          <a:xfrm>
            <a:off x="4880928" y="687705"/>
            <a:ext cx="6768465" cy="5482590"/>
          </a:xfrm>
          <a:prstGeom prst="rect">
            <a:avLst/>
          </a:prstGeom>
        </p:spPr>
      </p:pic>
      <p:sp>
        <p:nvSpPr>
          <p:cNvPr id="5" name="TextBox 4">
            <a:extLst>
              <a:ext uri="{FF2B5EF4-FFF2-40B4-BE49-F238E27FC236}">
                <a16:creationId xmlns:a16="http://schemas.microsoft.com/office/drawing/2014/main" id="{DA899FDD-FA05-0B03-DD02-690BFC2B6FC7}"/>
              </a:ext>
            </a:extLst>
          </p:cNvPr>
          <p:cNvSpPr txBox="1"/>
          <p:nvPr/>
        </p:nvSpPr>
        <p:spPr>
          <a:xfrm>
            <a:off x="650240" y="48768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a:t>ΦΕΒΡΟΥΑΡΙΟΣ​</a:t>
            </a:r>
            <a:endParaRPr lang="el-GR"/>
          </a:p>
        </p:txBody>
      </p:sp>
      <p:sp>
        <p:nvSpPr>
          <p:cNvPr id="6" name="TextBox 5">
            <a:extLst>
              <a:ext uri="{FF2B5EF4-FFF2-40B4-BE49-F238E27FC236}">
                <a16:creationId xmlns:a16="http://schemas.microsoft.com/office/drawing/2014/main" id="{05A8AE69-B34A-CE9B-92F0-9C1E7D1A6928}"/>
              </a:ext>
            </a:extLst>
          </p:cNvPr>
          <p:cNvSpPr txBox="1"/>
          <p:nvPr/>
        </p:nvSpPr>
        <p:spPr>
          <a:xfrm>
            <a:off x="653143" y="1292678"/>
            <a:ext cx="3837214" cy="47080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l-GR"/>
          </a:p>
        </p:txBody>
      </p:sp>
      <p:sp>
        <p:nvSpPr>
          <p:cNvPr id="7" name="TextBox 6">
            <a:extLst>
              <a:ext uri="{FF2B5EF4-FFF2-40B4-BE49-F238E27FC236}">
                <a16:creationId xmlns:a16="http://schemas.microsoft.com/office/drawing/2014/main" id="{E4CA56D5-7EC0-EF1A-FABE-24E994D02B77}"/>
              </a:ext>
            </a:extLst>
          </p:cNvPr>
          <p:cNvSpPr txBox="1"/>
          <p:nvPr/>
        </p:nvSpPr>
        <p:spPr>
          <a:xfrm>
            <a:off x="571500" y="1143000"/>
            <a:ext cx="3905250" cy="47216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l-GR"/>
          </a:p>
        </p:txBody>
      </p:sp>
      <p:sp>
        <p:nvSpPr>
          <p:cNvPr id="8" name="TextBox 7">
            <a:extLst>
              <a:ext uri="{FF2B5EF4-FFF2-40B4-BE49-F238E27FC236}">
                <a16:creationId xmlns:a16="http://schemas.microsoft.com/office/drawing/2014/main" id="{A8C6B3AC-10B3-0C8D-11BA-E7C6F99D2CE1}"/>
              </a:ext>
            </a:extLst>
          </p:cNvPr>
          <p:cNvSpPr txBox="1"/>
          <p:nvPr/>
        </p:nvSpPr>
        <p:spPr>
          <a:xfrm>
            <a:off x="748029" y="1802855"/>
            <a:ext cx="366032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a:t>
            </a:r>
            <a:r>
              <a:rPr lang="el-GR" dirty="0" err="1"/>
              <a:t>ισοβαρική</a:t>
            </a:r>
            <a:r>
              <a:rPr lang="el-GR" dirty="0"/>
              <a:t> των 850 </a:t>
            </a:r>
            <a:r>
              <a:rPr lang="el-GR" dirty="0" err="1"/>
              <a:t>hPa</a:t>
            </a:r>
            <a:r>
              <a:rPr lang="el-GR" dirty="0"/>
              <a:t> (περίπου 1.5km πάνω από την ΜΣΘ με βάση την γραφική παράσταση για το γεωδυναμικό ύψος)  παρατηρούμε ότι η μετρούμενη θερμοκρασία ξεκινά να πέφτει. Οι σημαντικές αποκλίσεις με την θεωρητικά αναμενόμενη τιμή (</a:t>
            </a:r>
            <a:r>
              <a:rPr lang="el-GR" dirty="0" err="1"/>
              <a:t>Tz</a:t>
            </a:r>
            <a:r>
              <a:rPr lang="el-GR" dirty="0"/>
              <a:t> = </a:t>
            </a:r>
            <a:r>
              <a:rPr lang="el-GR" dirty="0" err="1"/>
              <a:t>To</a:t>
            </a:r>
            <a:r>
              <a:rPr lang="el-GR" dirty="0"/>
              <a:t> - γ*ΔΖ) γίνονται σημαντικές κυρίως μετά το πέρας του πρώτου 10ήμερου του μήνα. Για τις υπόλοιπες μεταβλητές, ισχύουν τα όσα ειπώθηκαν παραπάνω.</a:t>
            </a:r>
          </a:p>
        </p:txBody>
      </p:sp>
    </p:spTree>
    <p:extLst>
      <p:ext uri="{BB962C8B-B14F-4D97-AF65-F5344CB8AC3E}">
        <p14:creationId xmlns:p14="http://schemas.microsoft.com/office/powerpoint/2010/main" val="281034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4EEC0075-5F49-821A-10E8-C1F9378132CF}"/>
              </a:ext>
            </a:extLst>
          </p:cNvPr>
          <p:cNvPicPr>
            <a:picLocks noChangeAspect="1"/>
          </p:cNvPicPr>
          <p:nvPr/>
        </p:nvPicPr>
        <p:blipFill>
          <a:blip r:embed="rId2"/>
          <a:stretch>
            <a:fillRect/>
          </a:stretch>
        </p:blipFill>
        <p:spPr>
          <a:xfrm>
            <a:off x="5174932" y="687070"/>
            <a:ext cx="6647815" cy="5392420"/>
          </a:xfrm>
          <a:prstGeom prst="rect">
            <a:avLst/>
          </a:prstGeom>
        </p:spPr>
      </p:pic>
      <p:sp>
        <p:nvSpPr>
          <p:cNvPr id="4" name="TextBox 3">
            <a:extLst>
              <a:ext uri="{FF2B5EF4-FFF2-40B4-BE49-F238E27FC236}">
                <a16:creationId xmlns:a16="http://schemas.microsoft.com/office/drawing/2014/main" id="{3490E301-7A5A-E84B-ADC3-091B581A7075}"/>
              </a:ext>
            </a:extLst>
          </p:cNvPr>
          <p:cNvSpPr txBox="1"/>
          <p:nvPr/>
        </p:nvSpPr>
        <p:spPr>
          <a:xfrm>
            <a:off x="650240" y="48768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a:t>ΦΕΒΡΟΥΑΡΙΟΣ​</a:t>
            </a:r>
            <a:endParaRPr lang="el-GR"/>
          </a:p>
        </p:txBody>
      </p:sp>
      <p:sp>
        <p:nvSpPr>
          <p:cNvPr id="5" name="TextBox 4">
            <a:extLst>
              <a:ext uri="{FF2B5EF4-FFF2-40B4-BE49-F238E27FC236}">
                <a16:creationId xmlns:a16="http://schemas.microsoft.com/office/drawing/2014/main" id="{69BD8ED2-1506-0DC9-D396-1B83548BD45F}"/>
              </a:ext>
            </a:extLst>
          </p:cNvPr>
          <p:cNvSpPr txBox="1"/>
          <p:nvPr/>
        </p:nvSpPr>
        <p:spPr>
          <a:xfrm>
            <a:off x="652961" y="1257481"/>
            <a:ext cx="39324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Στα 700hPa η θερμοκρασία αποκτά πλέον κυρίως αρνητικές τιμές. Βρισκόμαστε σε ύψος 3 </a:t>
            </a:r>
            <a:r>
              <a:rPr lang="el-GR" dirty="0" err="1"/>
              <a:t>km</a:t>
            </a:r>
            <a:r>
              <a:rPr lang="el-GR" dirty="0"/>
              <a:t> πάνω από την μέση στάθμη θάλασσας και οι άνεμοι παρουσιάζουν μικρή αύξηση ως προς το μέτρο τους. Αξίζει να σημειωθεί επίσης ότι σε αυτό το ύψος παρατηρείται έντονη μεταβλητότητα στις τιμές της σχετικής υγρασίας. Στις 2 Φεβρουαρίου παρατηρούμε μηδενική τιμή ενώ στις 9 του μήνα η τιμή προσεγγίζει το 100%. Τις υπόλοιπες μέρες του μήνα παρατηρείται εντονότερη διακύμανση σε σχέση με τα προηγούμενα ύψη. </a:t>
            </a:r>
          </a:p>
        </p:txBody>
      </p:sp>
    </p:spTree>
    <p:extLst>
      <p:ext uri="{BB962C8B-B14F-4D97-AF65-F5344CB8AC3E}">
        <p14:creationId xmlns:p14="http://schemas.microsoft.com/office/powerpoint/2010/main" val="313388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ατοσειρά, διάγραμμα, γραμμή&#10;&#10;Περιγραφή που δημιουργήθηκε αυτόματα">
            <a:extLst>
              <a:ext uri="{FF2B5EF4-FFF2-40B4-BE49-F238E27FC236}">
                <a16:creationId xmlns:a16="http://schemas.microsoft.com/office/drawing/2014/main" id="{ED8FE6EE-E51F-0DEE-A097-DC0A77B04426}"/>
              </a:ext>
            </a:extLst>
          </p:cNvPr>
          <p:cNvPicPr>
            <a:picLocks noChangeAspect="1"/>
          </p:cNvPicPr>
          <p:nvPr/>
        </p:nvPicPr>
        <p:blipFill>
          <a:blip r:embed="rId2"/>
          <a:stretch>
            <a:fillRect/>
          </a:stretch>
        </p:blipFill>
        <p:spPr>
          <a:xfrm>
            <a:off x="5043805" y="870585"/>
            <a:ext cx="6645910" cy="5238750"/>
          </a:xfrm>
          <a:prstGeom prst="rect">
            <a:avLst/>
          </a:prstGeom>
        </p:spPr>
      </p:pic>
      <p:sp>
        <p:nvSpPr>
          <p:cNvPr id="4" name="TextBox 3">
            <a:extLst>
              <a:ext uri="{FF2B5EF4-FFF2-40B4-BE49-F238E27FC236}">
                <a16:creationId xmlns:a16="http://schemas.microsoft.com/office/drawing/2014/main" id="{E3C45D17-5EAC-64FF-1E59-8BB37BA274DF}"/>
              </a:ext>
            </a:extLst>
          </p:cNvPr>
          <p:cNvSpPr txBox="1"/>
          <p:nvPr/>
        </p:nvSpPr>
        <p:spPr>
          <a:xfrm>
            <a:off x="883920" y="47752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a:t>ΦΕΒΡΟΥΑΡΙΟΣ​</a:t>
            </a:r>
            <a:endParaRPr lang="el-GR"/>
          </a:p>
        </p:txBody>
      </p:sp>
      <p:sp>
        <p:nvSpPr>
          <p:cNvPr id="5" name="TextBox 4">
            <a:extLst>
              <a:ext uri="{FF2B5EF4-FFF2-40B4-BE49-F238E27FC236}">
                <a16:creationId xmlns:a16="http://schemas.microsoft.com/office/drawing/2014/main" id="{F4D696C6-2BCD-FB2D-F2F5-E92835280FEF}"/>
              </a:ext>
            </a:extLst>
          </p:cNvPr>
          <p:cNvSpPr txBox="1"/>
          <p:nvPr/>
        </p:nvSpPr>
        <p:spPr>
          <a:xfrm>
            <a:off x="887367" y="1081858"/>
            <a:ext cx="357867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Τέλος, στο </a:t>
            </a:r>
            <a:r>
              <a:rPr lang="el-GR" dirty="0" err="1"/>
              <a:t>ισοβαρικό</a:t>
            </a:r>
            <a:r>
              <a:rPr lang="el-GR" dirty="0"/>
              <a:t> επίπεδο των 500 </a:t>
            </a:r>
            <a:r>
              <a:rPr lang="el-GR" dirty="0" err="1"/>
              <a:t>hPa</a:t>
            </a:r>
            <a:r>
              <a:rPr lang="el-GR" dirty="0"/>
              <a:t>, η θερμοκρασία είναι χαμηλότερη των - 10 βαθμών για όλες τις μέρες του μήνα και η απόκλιση με την θεωρητικά αναμενόμενη τιμή είναι πολύ μεγάλη. Το ίδιο συμβαίνει και με το γεωδυναμικό ύψος όπου η πραγματική τιμή είναι λίγο μικρότερη των 6 </a:t>
            </a:r>
            <a:r>
              <a:rPr lang="el-GR" dirty="0" err="1"/>
              <a:t>km</a:t>
            </a:r>
            <a:r>
              <a:rPr lang="el-GR" dirty="0"/>
              <a:t> ενώ η θεωρητική προκύπτει η διπλάσια αυτής. Για τον άνεμο και την υγρασία ισχύουν τα ίδια που σχολιάσθηκαν και παραπάνω με μικρή διαφορά στον άνεμο όπου παρατηρείται λίγο μεγαλύτερη διακύμανση στις τιμές.</a:t>
            </a:r>
          </a:p>
        </p:txBody>
      </p:sp>
    </p:spTree>
    <p:extLst>
      <p:ext uri="{BB962C8B-B14F-4D97-AF65-F5344CB8AC3E}">
        <p14:creationId xmlns:p14="http://schemas.microsoft.com/office/powerpoint/2010/main" val="288535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descr="Εικόνα που περιέχει κείμενο, γραμματοσειρά, διάγραμμα, γραφικός χαρακτήρας&#10;&#10;Περιγραφή που δημιουργήθηκε αυτόματα">
            <a:extLst>
              <a:ext uri="{FF2B5EF4-FFF2-40B4-BE49-F238E27FC236}">
                <a16:creationId xmlns:a16="http://schemas.microsoft.com/office/drawing/2014/main" id="{C586F18E-958F-1656-D0FF-3963B072EF60}"/>
              </a:ext>
            </a:extLst>
          </p:cNvPr>
          <p:cNvPicPr>
            <a:picLocks noChangeAspect="1"/>
          </p:cNvPicPr>
          <p:nvPr/>
        </p:nvPicPr>
        <p:blipFill>
          <a:blip r:embed="rId2"/>
          <a:stretch>
            <a:fillRect/>
          </a:stretch>
        </p:blipFill>
        <p:spPr>
          <a:xfrm>
            <a:off x="4550591" y="519748"/>
            <a:ext cx="7066280" cy="5808345"/>
          </a:xfrm>
          <a:prstGeom prst="rect">
            <a:avLst/>
          </a:prstGeom>
        </p:spPr>
      </p:pic>
      <p:sp>
        <p:nvSpPr>
          <p:cNvPr id="5" name="TextBox 4">
            <a:extLst>
              <a:ext uri="{FF2B5EF4-FFF2-40B4-BE49-F238E27FC236}">
                <a16:creationId xmlns:a16="http://schemas.microsoft.com/office/drawing/2014/main" id="{3C36E6BA-A08E-7B77-8346-15F2DAB020AA}"/>
              </a:ext>
            </a:extLst>
          </p:cNvPr>
          <p:cNvSpPr txBox="1"/>
          <p:nvPr/>
        </p:nvSpPr>
        <p:spPr>
          <a:xfrm>
            <a:off x="822960" y="51816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a:t>ΦΕΒΡΟΥΑΡΙΟΣ​</a:t>
            </a:r>
            <a:endParaRPr lang="el-GR"/>
          </a:p>
        </p:txBody>
      </p:sp>
      <p:sp>
        <p:nvSpPr>
          <p:cNvPr id="6" name="TextBox 5">
            <a:extLst>
              <a:ext uri="{FF2B5EF4-FFF2-40B4-BE49-F238E27FC236}">
                <a16:creationId xmlns:a16="http://schemas.microsoft.com/office/drawing/2014/main" id="{219DB2F2-7987-C18C-4715-12718EACCBD8}"/>
              </a:ext>
            </a:extLst>
          </p:cNvPr>
          <p:cNvSpPr txBox="1"/>
          <p:nvPr/>
        </p:nvSpPr>
        <p:spPr>
          <a:xfrm>
            <a:off x="707753" y="1582964"/>
            <a:ext cx="338817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Στην επιφάνεια του εδάφους η θερμοκρασία είναι η ελάχιστη και ισούται με μηδέν στις 2 Φεβρουαρίου ενώ παίρνει την μέγιστη τιμή της στις 26 του μήνα. Η ατμοσφαιρική πίεση έχει τις αναμενόμενες τιμές και κυμαίνεται από 1006-1023 </a:t>
            </a:r>
            <a:r>
              <a:rPr lang="el-GR" dirty="0" err="1"/>
              <a:t>hPa</a:t>
            </a:r>
            <a:r>
              <a:rPr lang="el-GR" dirty="0"/>
              <a:t>. Οι άνεμοι στην επιφάνεια του εδάφους είναι ασθενείς ενώ για την πλειοψηφία των ημερών, η σχετική υγρασία κυμαίνεται μεταξύ 60-80%.</a:t>
            </a:r>
          </a:p>
        </p:txBody>
      </p:sp>
    </p:spTree>
    <p:extLst>
      <p:ext uri="{BB962C8B-B14F-4D97-AF65-F5344CB8AC3E}">
        <p14:creationId xmlns:p14="http://schemas.microsoft.com/office/powerpoint/2010/main" val="21925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363E07BF-B7E8-7FBA-D8F4-171CE1727387}"/>
              </a:ext>
            </a:extLst>
          </p:cNvPr>
          <p:cNvPicPr>
            <a:picLocks noChangeAspect="1"/>
          </p:cNvPicPr>
          <p:nvPr/>
        </p:nvPicPr>
        <p:blipFill>
          <a:blip r:embed="rId2"/>
          <a:stretch>
            <a:fillRect/>
          </a:stretch>
        </p:blipFill>
        <p:spPr>
          <a:xfrm>
            <a:off x="5165090" y="771525"/>
            <a:ext cx="6596380" cy="5314950"/>
          </a:xfrm>
          <a:prstGeom prst="rect">
            <a:avLst/>
          </a:prstGeom>
        </p:spPr>
      </p:pic>
      <p:sp>
        <p:nvSpPr>
          <p:cNvPr id="4" name="TextBox 3">
            <a:extLst>
              <a:ext uri="{FF2B5EF4-FFF2-40B4-BE49-F238E27FC236}">
                <a16:creationId xmlns:a16="http://schemas.microsoft.com/office/drawing/2014/main" id="{E73F1991-A85B-02A2-A164-1AE99C510C08}"/>
              </a:ext>
            </a:extLst>
          </p:cNvPr>
          <p:cNvSpPr txBox="1"/>
          <p:nvPr/>
        </p:nvSpPr>
        <p:spPr>
          <a:xfrm>
            <a:off x="560432" y="1034506"/>
            <a:ext cx="385082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Το LCL είναι το επίπεδο στο οποίο ένα πακέτο γίνεται κορεσμένο. Μπορεί να χρησιμοποιηθεί ως μια λογική εκτίμηση του ύψους της βάσης του νέφους όταν τα πακέτα ανεβαίνουν στην ατμόσφαιρα (</a:t>
            </a:r>
            <a:r>
              <a:rPr lang="el-GR" dirty="0">
                <a:ea typeface="+mn-lt"/>
                <a:cs typeface="+mn-lt"/>
                <a:hlinkClick r:id="rId3"/>
              </a:rPr>
              <a:t>Lifting Condensation Level</a:t>
            </a:r>
            <a:r>
              <a:rPr lang="el-GR" dirty="0">
                <a:ea typeface="+mn-lt"/>
                <a:cs typeface="+mn-lt"/>
              </a:rPr>
              <a:t>). Το ύψος στο οποίο το LCL είναι ελάχιστο για τον μήνα Φεβρουάριο είναι τα 125 m και εντοπίζεται στις 14 του μηνός, ενώ η μέγιστη τιμή που λαμβάνει είναι τα 1375 m στις 26 Φεβρουαρίου. Καθώς τα δεδομένα για τις 26/02 ήταν ελλιπή, στην ανάλυση που ακολουθεί στην συνέχεια έχουμε κρατήσει ως ακραία μέρα τις 3 Φεβρουαρίου όπου το LCL ισούται με 1250 m.</a:t>
            </a:r>
            <a:endParaRPr lang="el-GR" dirty="0"/>
          </a:p>
        </p:txBody>
      </p:sp>
      <p:sp>
        <p:nvSpPr>
          <p:cNvPr id="6" name="TextBox 5">
            <a:extLst>
              <a:ext uri="{FF2B5EF4-FFF2-40B4-BE49-F238E27FC236}">
                <a16:creationId xmlns:a16="http://schemas.microsoft.com/office/drawing/2014/main" id="{93E3664E-30D5-98F3-679C-ECB73CD4356D}"/>
              </a:ext>
            </a:extLst>
          </p:cNvPr>
          <p:cNvSpPr txBox="1"/>
          <p:nvPr/>
        </p:nvSpPr>
        <p:spPr>
          <a:xfrm>
            <a:off x="558800" y="37592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a:t>ΦΕΒΡΟΥΑΡΙΟΣ​</a:t>
            </a:r>
            <a:endParaRPr lang="el-GR"/>
          </a:p>
        </p:txBody>
      </p:sp>
    </p:spTree>
    <p:extLst>
      <p:ext uri="{BB962C8B-B14F-4D97-AF65-F5344CB8AC3E}">
        <p14:creationId xmlns:p14="http://schemas.microsoft.com/office/powerpoint/2010/main" val="1576333807"/>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Ευρεία οθόνη</PresentationFormat>
  <Paragraphs>0</Paragraphs>
  <Slides>30</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30</vt:i4>
      </vt:variant>
    </vt:vector>
  </HeadingPairs>
  <TitlesOfParts>
    <vt:vector size="31" baseType="lpstr">
      <vt:lpstr>Θέμα του Office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1284</cp:revision>
  <dcterms:created xsi:type="dcterms:W3CDTF">2024-12-01T04:12:20Z</dcterms:created>
  <dcterms:modified xsi:type="dcterms:W3CDTF">2024-12-01T23:35:46Z</dcterms:modified>
</cp:coreProperties>
</file>