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7" r:id="rId1"/>
  </p:sldMasterIdLst>
  <p:sldIdLst>
    <p:sldId id="256" r:id="rId2"/>
    <p:sldId id="262" r:id="rId3"/>
    <p:sldId id="263" r:id="rId4"/>
    <p:sldId id="257" r:id="rId5"/>
    <p:sldId id="258" r:id="rId6"/>
    <p:sldId id="259" r:id="rId7"/>
    <p:sldId id="260" r:id="rId8"/>
    <p:sldId id="261" r:id="rId9"/>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83" d="100"/>
          <a:sy n="83" d="100"/>
        </p:scale>
        <p:origin x="68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F58D-B62B-40BB-83AA-9D07CFC4ED26}"/>
              </a:ext>
            </a:extLst>
          </p:cNvPr>
          <p:cNvSpPr>
            <a:spLocks noGrp="1"/>
          </p:cNvSpPr>
          <p:nvPr>
            <p:ph type="ctrTitle"/>
          </p:nvPr>
        </p:nvSpPr>
        <p:spPr>
          <a:xfrm>
            <a:off x="612648" y="557783"/>
            <a:ext cx="10969752" cy="3130807"/>
          </a:xfrm>
        </p:spPr>
        <p:txBody>
          <a:bodyPr anchor="b">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66AC06D3-F571-4213-A2A4-6A1915120CED}"/>
              </a:ext>
            </a:extLst>
          </p:cNvPr>
          <p:cNvSpPr>
            <a:spLocks noGrp="1"/>
          </p:cNvSpPr>
          <p:nvPr>
            <p:ph type="subTitle" idx="1"/>
          </p:nvPr>
        </p:nvSpPr>
        <p:spPr>
          <a:xfrm>
            <a:off x="612648" y="3902206"/>
            <a:ext cx="10969752" cy="2240529"/>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5A10580-AD31-4B8F-8448-55A666AC1725}"/>
              </a:ext>
            </a:extLst>
          </p:cNvPr>
          <p:cNvSpPr>
            <a:spLocks noGrp="1"/>
          </p:cNvSpPr>
          <p:nvPr>
            <p:ph type="dt" sz="half" idx="10"/>
          </p:nvPr>
        </p:nvSpPr>
        <p:spPr/>
        <p:txBody>
          <a:bodyPr/>
          <a:lstStyle/>
          <a:p>
            <a:fld id="{79C5A860-F335-4252-AA00-24FB67ED2982}" type="datetime1">
              <a:rPr lang="en-US" smtClean="0"/>
              <a:t>10/25/2024</a:t>
            </a:fld>
            <a:endParaRPr lang="en-US"/>
          </a:p>
        </p:txBody>
      </p:sp>
      <p:sp>
        <p:nvSpPr>
          <p:cNvPr id="5" name="Footer Placeholder 4">
            <a:extLst>
              <a:ext uri="{FF2B5EF4-FFF2-40B4-BE49-F238E27FC236}">
                <a16:creationId xmlns:a16="http://schemas.microsoft.com/office/drawing/2014/main" id="{15EC99C8-515A-4FEA-9CD2-6D0BF46CF6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72AF1B-1868-4C05-B6C3-9EBF29A50AD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3098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170B0-C1C5-4976-80E8-6B4F90EB362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97593EE-493E-4BCE-8992-24CA63E1E09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80919F-FDDD-42FB-8422-A0665D558D00}"/>
              </a:ext>
            </a:extLst>
          </p:cNvPr>
          <p:cNvSpPr>
            <a:spLocks noGrp="1"/>
          </p:cNvSpPr>
          <p:nvPr>
            <p:ph type="dt" sz="half" idx="10"/>
          </p:nvPr>
        </p:nvSpPr>
        <p:spPr/>
        <p:txBody>
          <a:bodyPr/>
          <a:lstStyle/>
          <a:p>
            <a:fld id="{46AB1048-0047-48CA-88BA-D69B470942CF}" type="datetime1">
              <a:rPr lang="en-US" smtClean="0"/>
              <a:t>10/25/2024</a:t>
            </a:fld>
            <a:endParaRPr lang="en-US"/>
          </a:p>
        </p:txBody>
      </p:sp>
      <p:sp>
        <p:nvSpPr>
          <p:cNvPr id="5" name="Footer Placeholder 4">
            <a:extLst>
              <a:ext uri="{FF2B5EF4-FFF2-40B4-BE49-F238E27FC236}">
                <a16:creationId xmlns:a16="http://schemas.microsoft.com/office/drawing/2014/main" id="{A216D38A-35F8-4667-A1F4-49644471E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9CC230-78B7-487B-9C95-CB00868F6F1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85011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4CB826-D9AA-4689-B8C0-38D999F0D065}"/>
              </a:ext>
            </a:extLst>
          </p:cNvPr>
          <p:cNvSpPr>
            <a:spLocks noGrp="1"/>
          </p:cNvSpPr>
          <p:nvPr>
            <p:ph type="title" orient="vert"/>
          </p:nvPr>
        </p:nvSpPr>
        <p:spPr>
          <a:xfrm>
            <a:off x="8724900" y="557784"/>
            <a:ext cx="2854452" cy="5643420"/>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A61F1CDD-16FB-45E0-9887-24374C567647}"/>
              </a:ext>
            </a:extLst>
          </p:cNvPr>
          <p:cNvSpPr>
            <a:spLocks noGrp="1"/>
          </p:cNvSpPr>
          <p:nvPr>
            <p:ph type="body" orient="vert" idx="1"/>
          </p:nvPr>
        </p:nvSpPr>
        <p:spPr>
          <a:xfrm>
            <a:off x="612648" y="557784"/>
            <a:ext cx="7734300" cy="56434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846397-BBD2-4426-B1F5-FD6EA3CDC866}"/>
              </a:ext>
            </a:extLst>
          </p:cNvPr>
          <p:cNvSpPr>
            <a:spLocks noGrp="1"/>
          </p:cNvSpPr>
          <p:nvPr>
            <p:ph type="dt" sz="half" idx="10"/>
          </p:nvPr>
        </p:nvSpPr>
        <p:spPr/>
        <p:txBody>
          <a:bodyPr/>
          <a:lstStyle/>
          <a:p>
            <a:fld id="{5BD83879-648C-49A9-81A2-0EF5946532D0}" type="datetime1">
              <a:rPr lang="en-US" smtClean="0"/>
              <a:t>10/25/2024</a:t>
            </a:fld>
            <a:endParaRPr lang="en-US"/>
          </a:p>
        </p:txBody>
      </p:sp>
      <p:sp>
        <p:nvSpPr>
          <p:cNvPr id="5" name="Footer Placeholder 4">
            <a:extLst>
              <a:ext uri="{FF2B5EF4-FFF2-40B4-BE49-F238E27FC236}">
                <a16:creationId xmlns:a16="http://schemas.microsoft.com/office/drawing/2014/main" id="{FDAB91E4-73D0-4ACD-8F54-00EE6FB1D6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28C61-59FE-44D6-A7D6-AAD29223277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8776621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6D384-B2C5-42A4-9774-A931C39BA5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8D736C-5FCC-43BC-B824-A90F2CC5D1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4A3A50-B922-45BE-945D-7ED3EBD83F7C}"/>
              </a:ext>
            </a:extLst>
          </p:cNvPr>
          <p:cNvSpPr>
            <a:spLocks noGrp="1"/>
          </p:cNvSpPr>
          <p:nvPr>
            <p:ph type="dt" sz="half" idx="10"/>
          </p:nvPr>
        </p:nvSpPr>
        <p:spPr/>
        <p:txBody>
          <a:bodyPr/>
          <a:lstStyle/>
          <a:p>
            <a:fld id="{D04BC802-30E3-4658-9CCA-F873646FEC67}" type="datetime1">
              <a:rPr lang="en-US" smtClean="0"/>
              <a:t>10/25/2024</a:t>
            </a:fld>
            <a:endParaRPr lang="en-US"/>
          </a:p>
        </p:txBody>
      </p:sp>
      <p:sp>
        <p:nvSpPr>
          <p:cNvPr id="5" name="Footer Placeholder 4">
            <a:extLst>
              <a:ext uri="{FF2B5EF4-FFF2-40B4-BE49-F238E27FC236}">
                <a16:creationId xmlns:a16="http://schemas.microsoft.com/office/drawing/2014/main" id="{64241F78-20DE-4D53-BB25-79E5C4E1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643084-C669-4FDF-87D4-F22D36BB827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19060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6C559-800C-489A-9174-7901F92B0D47}"/>
              </a:ext>
            </a:extLst>
          </p:cNvPr>
          <p:cNvSpPr>
            <a:spLocks noGrp="1"/>
          </p:cNvSpPr>
          <p:nvPr>
            <p:ph type="title"/>
          </p:nvPr>
        </p:nvSpPr>
        <p:spPr>
          <a:xfrm>
            <a:off x="612648" y="557784"/>
            <a:ext cx="10969752" cy="31464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142B5C3-320B-4CFD-B6A7-A28C7E435B41}"/>
              </a:ext>
            </a:extLst>
          </p:cNvPr>
          <p:cNvSpPr>
            <a:spLocks noGrp="1"/>
          </p:cNvSpPr>
          <p:nvPr>
            <p:ph type="body" idx="1"/>
          </p:nvPr>
        </p:nvSpPr>
        <p:spPr>
          <a:xfrm>
            <a:off x="612648" y="3902207"/>
            <a:ext cx="10969752" cy="2187443"/>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CA372-3F42-4113-A73B-5FDCF93CB5BC}"/>
              </a:ext>
            </a:extLst>
          </p:cNvPr>
          <p:cNvSpPr>
            <a:spLocks noGrp="1"/>
          </p:cNvSpPr>
          <p:nvPr>
            <p:ph type="dt" sz="half" idx="10"/>
          </p:nvPr>
        </p:nvSpPr>
        <p:spPr/>
        <p:txBody>
          <a:bodyPr/>
          <a:lstStyle/>
          <a:p>
            <a:fld id="{0AB227A3-19CE-4153-81CE-64EB7AB094B3}" type="datetime1">
              <a:rPr lang="en-US" smtClean="0"/>
              <a:t>10/25/2024</a:t>
            </a:fld>
            <a:endParaRPr lang="en-US"/>
          </a:p>
        </p:txBody>
      </p:sp>
      <p:sp>
        <p:nvSpPr>
          <p:cNvPr id="5" name="Footer Placeholder 4">
            <a:extLst>
              <a:ext uri="{FF2B5EF4-FFF2-40B4-BE49-F238E27FC236}">
                <a16:creationId xmlns:a16="http://schemas.microsoft.com/office/drawing/2014/main" id="{F0DA1197-0C78-4878-B086-5D206EA491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B83D8-FD42-44FF-AA20-944A519CC0B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508010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685AA-B5C7-4E3D-85FA-94F3C73E59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3AFEEA-6F3F-4630-A950-61C05D2FAFBC}"/>
              </a:ext>
            </a:extLst>
          </p:cNvPr>
          <p:cNvSpPr>
            <a:spLocks noGrp="1"/>
          </p:cNvSpPr>
          <p:nvPr>
            <p:ph sz="half" idx="1"/>
          </p:nvPr>
        </p:nvSpPr>
        <p:spPr>
          <a:xfrm>
            <a:off x="609600"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AC36817-B869-4D19-9EE8-A3166B0E1591}"/>
              </a:ext>
            </a:extLst>
          </p:cNvPr>
          <p:cNvSpPr>
            <a:spLocks noGrp="1"/>
          </p:cNvSpPr>
          <p:nvPr>
            <p:ph sz="half" idx="2"/>
          </p:nvPr>
        </p:nvSpPr>
        <p:spPr>
          <a:xfrm>
            <a:off x="6172202" y="2081369"/>
            <a:ext cx="5410200" cy="40955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FC074146-2374-4321-AEBB-3E9B09D7796D}"/>
              </a:ext>
            </a:extLst>
          </p:cNvPr>
          <p:cNvSpPr>
            <a:spLocks noGrp="1"/>
          </p:cNvSpPr>
          <p:nvPr>
            <p:ph type="dt" sz="half" idx="10"/>
          </p:nvPr>
        </p:nvSpPr>
        <p:spPr/>
        <p:txBody>
          <a:bodyPr/>
          <a:lstStyle/>
          <a:p>
            <a:fld id="{B819A100-10F6-477E-8847-29D479EF1C92}" type="datetime1">
              <a:rPr lang="en-US" smtClean="0"/>
              <a:t>10/25/2024</a:t>
            </a:fld>
            <a:endParaRPr lang="en-US"/>
          </a:p>
        </p:txBody>
      </p:sp>
      <p:sp>
        <p:nvSpPr>
          <p:cNvPr id="6" name="Footer Placeholder 5">
            <a:extLst>
              <a:ext uri="{FF2B5EF4-FFF2-40B4-BE49-F238E27FC236}">
                <a16:creationId xmlns:a16="http://schemas.microsoft.com/office/drawing/2014/main" id="{2C42337B-B902-4DC2-BB94-02B8A7549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4AD585-B83C-4ECF-AF42-8DDF6996B79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00949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A9ADB-3495-481F-BB4E-9C7128B17B1F}"/>
              </a:ext>
            </a:extLst>
          </p:cNvPr>
          <p:cNvSpPr>
            <a:spLocks noGrp="1"/>
          </p:cNvSpPr>
          <p:nvPr>
            <p:ph type="title"/>
          </p:nvPr>
        </p:nvSpPr>
        <p:spPr>
          <a:xfrm>
            <a:off x="609600" y="365125"/>
            <a:ext cx="1074578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ED6FF4C-26CB-4281-A2F7-6CBE45186791}"/>
              </a:ext>
            </a:extLst>
          </p:cNvPr>
          <p:cNvSpPr>
            <a:spLocks noGrp="1"/>
          </p:cNvSpPr>
          <p:nvPr>
            <p:ph type="body" idx="1"/>
          </p:nvPr>
        </p:nvSpPr>
        <p:spPr>
          <a:xfrm>
            <a:off x="609600" y="1895096"/>
            <a:ext cx="5387975"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2E72A9-F222-45B4-9355-C04C05864139}"/>
              </a:ext>
            </a:extLst>
          </p:cNvPr>
          <p:cNvSpPr>
            <a:spLocks noGrp="1"/>
          </p:cNvSpPr>
          <p:nvPr>
            <p:ph sz="half" idx="2"/>
          </p:nvPr>
        </p:nvSpPr>
        <p:spPr>
          <a:xfrm>
            <a:off x="609600" y="2842211"/>
            <a:ext cx="5387975"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4A699F6E-77AD-4EBC-BAF9-5A43CDEC41E2}"/>
              </a:ext>
            </a:extLst>
          </p:cNvPr>
          <p:cNvSpPr>
            <a:spLocks noGrp="1"/>
          </p:cNvSpPr>
          <p:nvPr>
            <p:ph type="body" sz="quarter" idx="3"/>
          </p:nvPr>
        </p:nvSpPr>
        <p:spPr>
          <a:xfrm>
            <a:off x="6167890" y="1895096"/>
            <a:ext cx="5414510" cy="823912"/>
          </a:xfrm>
        </p:spPr>
        <p:txBody>
          <a:bodyPr anchor="b"/>
          <a:lstStyle>
            <a:lvl1pPr marL="0" indent="0">
              <a:buNone/>
              <a:defRPr sz="2400" b="0" i="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F77677-7169-4591-B047-0678815F48E6}"/>
              </a:ext>
            </a:extLst>
          </p:cNvPr>
          <p:cNvSpPr>
            <a:spLocks noGrp="1"/>
          </p:cNvSpPr>
          <p:nvPr>
            <p:ph sz="quarter" idx="4"/>
          </p:nvPr>
        </p:nvSpPr>
        <p:spPr>
          <a:xfrm>
            <a:off x="6167890" y="2842211"/>
            <a:ext cx="5414510" cy="3347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482A6EB-0285-4FA4-A00C-A7F716084FD3}"/>
              </a:ext>
            </a:extLst>
          </p:cNvPr>
          <p:cNvSpPr>
            <a:spLocks noGrp="1"/>
          </p:cNvSpPr>
          <p:nvPr>
            <p:ph type="dt" sz="half" idx="10"/>
          </p:nvPr>
        </p:nvSpPr>
        <p:spPr/>
        <p:txBody>
          <a:bodyPr/>
          <a:lstStyle/>
          <a:p>
            <a:fld id="{5DF128AB-198A-495F-8475-FDB360C9873F}" type="datetime1">
              <a:rPr lang="en-US" smtClean="0"/>
              <a:t>10/25/2024</a:t>
            </a:fld>
            <a:endParaRPr lang="en-US"/>
          </a:p>
        </p:txBody>
      </p:sp>
      <p:sp>
        <p:nvSpPr>
          <p:cNvPr id="8" name="Footer Placeholder 7">
            <a:extLst>
              <a:ext uri="{FF2B5EF4-FFF2-40B4-BE49-F238E27FC236}">
                <a16:creationId xmlns:a16="http://schemas.microsoft.com/office/drawing/2014/main" id="{86D39526-82B8-402C-8A2B-82EF8F3F3A7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5EC9E6-6FF1-4541-9CB1-A2FF9D852169}"/>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78158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70F54-6CED-4251-A0A6-32CCD1213F8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572C8E6-49D6-46A5-8DC3-B0D8E683C9CB}"/>
              </a:ext>
            </a:extLst>
          </p:cNvPr>
          <p:cNvSpPr>
            <a:spLocks noGrp="1"/>
          </p:cNvSpPr>
          <p:nvPr>
            <p:ph type="dt" sz="half" idx="10"/>
          </p:nvPr>
        </p:nvSpPr>
        <p:spPr/>
        <p:txBody>
          <a:bodyPr/>
          <a:lstStyle/>
          <a:p>
            <a:fld id="{021A235E-F8FD-479F-9FC7-18BE84110877}" type="datetime1">
              <a:rPr lang="en-US" smtClean="0"/>
              <a:t>10/25/2024</a:t>
            </a:fld>
            <a:endParaRPr lang="en-US"/>
          </a:p>
        </p:txBody>
      </p:sp>
      <p:sp>
        <p:nvSpPr>
          <p:cNvPr id="4" name="Footer Placeholder 3">
            <a:extLst>
              <a:ext uri="{FF2B5EF4-FFF2-40B4-BE49-F238E27FC236}">
                <a16:creationId xmlns:a16="http://schemas.microsoft.com/office/drawing/2014/main" id="{AB883CBA-77CD-4490-A5F3-BAA8FC254A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A5FF79-61B6-4693-8547-95B1F2F7A19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76326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BDCB94-13E9-41CB-88F0-D30A1791DCBA}"/>
              </a:ext>
            </a:extLst>
          </p:cNvPr>
          <p:cNvSpPr>
            <a:spLocks noGrp="1"/>
          </p:cNvSpPr>
          <p:nvPr>
            <p:ph type="dt" sz="half" idx="10"/>
          </p:nvPr>
        </p:nvSpPr>
        <p:spPr/>
        <p:txBody>
          <a:bodyPr/>
          <a:lstStyle/>
          <a:p>
            <a:fld id="{E890F09B-68DA-462E-9DB4-4C9ADAB8CBCC}" type="datetime1">
              <a:rPr lang="en-US" smtClean="0"/>
              <a:t>10/25/2024</a:t>
            </a:fld>
            <a:endParaRPr lang="en-US"/>
          </a:p>
        </p:txBody>
      </p:sp>
      <p:sp>
        <p:nvSpPr>
          <p:cNvPr id="3" name="Footer Placeholder 2">
            <a:extLst>
              <a:ext uri="{FF2B5EF4-FFF2-40B4-BE49-F238E27FC236}">
                <a16:creationId xmlns:a16="http://schemas.microsoft.com/office/drawing/2014/main" id="{244795A4-736C-426D-8559-5AD5892756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2A2ACD-17F3-4C16-8E77-86EC92CCD552}"/>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1113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FCB2E-B68A-48F9-8B20-CDED818FB6E0}"/>
              </a:ext>
            </a:extLst>
          </p:cNvPr>
          <p:cNvSpPr>
            <a:spLocks noGrp="1"/>
          </p:cNvSpPr>
          <p:nvPr>
            <p:ph type="title"/>
          </p:nvPr>
        </p:nvSpPr>
        <p:spPr>
          <a:xfrm>
            <a:off x="612649" y="457199"/>
            <a:ext cx="4970822" cy="2660205"/>
          </a:xfrm>
        </p:spPr>
        <p:txBody>
          <a:bodyPr anchor="b">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D081C83-64B5-4BFD-A163-75C2EA7F8973}"/>
              </a:ext>
            </a:extLst>
          </p:cNvPr>
          <p:cNvSpPr>
            <a:spLocks noGrp="1"/>
          </p:cNvSpPr>
          <p:nvPr>
            <p:ph idx="1"/>
          </p:nvPr>
        </p:nvSpPr>
        <p:spPr>
          <a:xfrm>
            <a:off x="6096000" y="457200"/>
            <a:ext cx="5483352" cy="574400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25D44AD-E361-48A3-936D-DDA0D5144510}"/>
              </a:ext>
            </a:extLst>
          </p:cNvPr>
          <p:cNvSpPr>
            <a:spLocks noGrp="1"/>
          </p:cNvSpPr>
          <p:nvPr>
            <p:ph type="body" sz="half" idx="2"/>
          </p:nvPr>
        </p:nvSpPr>
        <p:spPr>
          <a:xfrm>
            <a:off x="612649" y="3329989"/>
            <a:ext cx="4970822" cy="287121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EED06C-E016-489C-8863-EA1BE998BC48}"/>
              </a:ext>
            </a:extLst>
          </p:cNvPr>
          <p:cNvSpPr>
            <a:spLocks noGrp="1"/>
          </p:cNvSpPr>
          <p:nvPr>
            <p:ph type="dt" sz="half" idx="10"/>
          </p:nvPr>
        </p:nvSpPr>
        <p:spPr/>
        <p:txBody>
          <a:bodyPr/>
          <a:lstStyle/>
          <a:p>
            <a:fld id="{17AC4E36-FABE-47EB-AA7F-C19A93824617}" type="datetime1">
              <a:rPr lang="en-US" smtClean="0"/>
              <a:t>10/25/2024</a:t>
            </a:fld>
            <a:endParaRPr lang="en-US"/>
          </a:p>
        </p:txBody>
      </p:sp>
      <p:sp>
        <p:nvSpPr>
          <p:cNvPr id="6" name="Footer Placeholder 5">
            <a:extLst>
              <a:ext uri="{FF2B5EF4-FFF2-40B4-BE49-F238E27FC236}">
                <a16:creationId xmlns:a16="http://schemas.microsoft.com/office/drawing/2014/main" id="{359161F0-D253-49A7-9A08-7A0A22814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42C61A-B326-40A7-A286-90D0544BBC34}"/>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282041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2DF6F-D00F-4CE4-8701-B0062734611B}"/>
              </a:ext>
            </a:extLst>
          </p:cNvPr>
          <p:cNvSpPr>
            <a:spLocks noGrp="1"/>
          </p:cNvSpPr>
          <p:nvPr>
            <p:ph type="title"/>
          </p:nvPr>
        </p:nvSpPr>
        <p:spPr>
          <a:xfrm>
            <a:off x="612649" y="457199"/>
            <a:ext cx="4970822" cy="2667485"/>
          </a:xfrm>
        </p:spPr>
        <p:txBody>
          <a:bodyPr anchor="b">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A0FF7AB-F851-4425-8407-996C920E6847}"/>
              </a:ext>
            </a:extLst>
          </p:cNvPr>
          <p:cNvSpPr>
            <a:spLocks noGrp="1"/>
          </p:cNvSpPr>
          <p:nvPr>
            <p:ph type="pic" idx="1"/>
          </p:nvPr>
        </p:nvSpPr>
        <p:spPr>
          <a:xfrm>
            <a:off x="6096000" y="457199"/>
            <a:ext cx="5483352" cy="540385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A2ED6CF5-154F-4615-8CDC-E2BFA61FABE2}"/>
              </a:ext>
            </a:extLst>
          </p:cNvPr>
          <p:cNvSpPr>
            <a:spLocks noGrp="1"/>
          </p:cNvSpPr>
          <p:nvPr>
            <p:ph type="body" sz="half" idx="2"/>
          </p:nvPr>
        </p:nvSpPr>
        <p:spPr>
          <a:xfrm>
            <a:off x="612649" y="3322708"/>
            <a:ext cx="4970822" cy="254628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5C400-0D13-495F-8C4E-EC3CDF5F22AF}"/>
              </a:ext>
            </a:extLst>
          </p:cNvPr>
          <p:cNvSpPr>
            <a:spLocks noGrp="1"/>
          </p:cNvSpPr>
          <p:nvPr>
            <p:ph type="dt" sz="half" idx="10"/>
          </p:nvPr>
        </p:nvSpPr>
        <p:spPr/>
        <p:txBody>
          <a:bodyPr/>
          <a:lstStyle/>
          <a:p>
            <a:fld id="{F199CE6B-5DE6-4A2D-B72E-5E8969F9F56F}" type="datetime1">
              <a:rPr lang="en-US" smtClean="0"/>
              <a:t>10/25/2024</a:t>
            </a:fld>
            <a:endParaRPr lang="en-US"/>
          </a:p>
        </p:txBody>
      </p:sp>
      <p:sp>
        <p:nvSpPr>
          <p:cNvPr id="6" name="Footer Placeholder 5">
            <a:extLst>
              <a:ext uri="{FF2B5EF4-FFF2-40B4-BE49-F238E27FC236}">
                <a16:creationId xmlns:a16="http://schemas.microsoft.com/office/drawing/2014/main" id="{4CB290D7-98AC-45E5-A7D6-73520AFC73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94276C-2BD2-4C4F-AC04-DD3D73768A5D}"/>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354539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42E603F-28B7-4831-BF23-65FBAB13D5FB}"/>
              </a:ext>
            </a:extLst>
          </p:cNvPr>
          <p:cNvSpPr/>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Shape 7">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Placeholder 1">
            <a:extLst>
              <a:ext uri="{FF2B5EF4-FFF2-40B4-BE49-F238E27FC236}">
                <a16:creationId xmlns:a16="http://schemas.microsoft.com/office/drawing/2014/main" id="{B760C036-BBCE-4F9E-AD56-DD36D4407B25}"/>
              </a:ext>
            </a:extLst>
          </p:cNvPr>
          <p:cNvSpPr>
            <a:spLocks noGrp="1"/>
          </p:cNvSpPr>
          <p:nvPr>
            <p:ph type="title"/>
          </p:nvPr>
        </p:nvSpPr>
        <p:spPr>
          <a:xfrm>
            <a:off x="609600" y="557784"/>
            <a:ext cx="10972800" cy="132556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3A5D7EC-1E6A-473F-B5A4-18CDFB6CF95A}"/>
              </a:ext>
            </a:extLst>
          </p:cNvPr>
          <p:cNvSpPr>
            <a:spLocks noGrp="1"/>
          </p:cNvSpPr>
          <p:nvPr>
            <p:ph type="body" idx="1"/>
          </p:nvPr>
        </p:nvSpPr>
        <p:spPr>
          <a:xfrm>
            <a:off x="609600" y="2106204"/>
            <a:ext cx="10972800" cy="40365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9981C7-34D5-49A4-949D-715FD4BD8FE0}"/>
              </a:ext>
            </a:extLst>
          </p:cNvPr>
          <p:cNvSpPr>
            <a:spLocks noGrp="1"/>
          </p:cNvSpPr>
          <p:nvPr>
            <p:ph type="dt" sz="half" idx="2"/>
          </p:nvPr>
        </p:nvSpPr>
        <p:spPr>
          <a:xfrm>
            <a:off x="609600" y="6356350"/>
            <a:ext cx="2743200" cy="365125"/>
          </a:xfrm>
          <a:prstGeom prst="rect">
            <a:avLst/>
          </a:prstGeom>
        </p:spPr>
        <p:txBody>
          <a:bodyPr vert="horz" lIns="91440" tIns="45720" rIns="91440" bIns="45720" rtlCol="0" anchor="ctr"/>
          <a:lstStyle>
            <a:lvl1pPr algn="l">
              <a:defRPr lang="en-US" sz="800" kern="1200" cap="all" spc="200" smtClean="0">
                <a:solidFill>
                  <a:schemeClr val="tx1"/>
                </a:solidFill>
                <a:latin typeface="+mn-lt"/>
                <a:ea typeface="+mn-ea"/>
                <a:cs typeface="Segoe UI Semilight" panose="020B0402040204020203" pitchFamily="34" charset="0"/>
              </a:defRPr>
            </a:lvl1pPr>
          </a:lstStyle>
          <a:p>
            <a:fld id="{F481A142-DA77-4A5F-AD1F-14E6C18F0F5F}" type="datetime1">
              <a:rPr lang="en-US" smtClean="0"/>
              <a:t>10/25/2024</a:t>
            </a:fld>
            <a:endParaRPr lang="en-US" dirty="0"/>
          </a:p>
        </p:txBody>
      </p:sp>
      <p:sp>
        <p:nvSpPr>
          <p:cNvPr id="5" name="Footer Placeholder 4">
            <a:extLst>
              <a:ext uri="{FF2B5EF4-FFF2-40B4-BE49-F238E27FC236}">
                <a16:creationId xmlns:a16="http://schemas.microsoft.com/office/drawing/2014/main" id="{FA85CE6E-733D-4C60-B40B-C7C10CB5AF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en-US" sz="800" kern="1200" cap="all" spc="200" dirty="0">
                <a:solidFill>
                  <a:schemeClr val="tx1"/>
                </a:solidFill>
                <a:latin typeface="+mn-lt"/>
                <a:ea typeface="+mn-ea"/>
                <a:cs typeface="Segoe UI Semilight" panose="020B0402040204020203" pitchFamily="34" charset="0"/>
              </a:defRPr>
            </a:lvl1pPr>
          </a:lstStyle>
          <a:p>
            <a:endParaRPr lang="en-US" dirty="0"/>
          </a:p>
        </p:txBody>
      </p:sp>
      <p:sp>
        <p:nvSpPr>
          <p:cNvPr id="6" name="Slide Number Placeholder 5">
            <a:extLst>
              <a:ext uri="{FF2B5EF4-FFF2-40B4-BE49-F238E27FC236}">
                <a16:creationId xmlns:a16="http://schemas.microsoft.com/office/drawing/2014/main" id="{92D80D8B-7909-4114-8EBA-C3086DC62B08}"/>
              </a:ext>
            </a:extLst>
          </p:cNvPr>
          <p:cNvSpPr>
            <a:spLocks noGrp="1"/>
          </p:cNvSpPr>
          <p:nvPr>
            <p:ph type="sldNum" sz="quarter" idx="4"/>
          </p:nvPr>
        </p:nvSpPr>
        <p:spPr>
          <a:xfrm>
            <a:off x="10134600" y="6356350"/>
            <a:ext cx="1447800" cy="365125"/>
          </a:xfrm>
          <a:prstGeom prst="rect">
            <a:avLst/>
          </a:prstGeom>
        </p:spPr>
        <p:txBody>
          <a:bodyPr vert="horz" lIns="91440" tIns="45720" rIns="91440" bIns="45720" rtlCol="0" anchor="ctr"/>
          <a:lstStyle>
            <a:lvl1pPr algn="r">
              <a:defRPr lang="en-US" sz="800" kern="1200" cap="all" spc="200" smtClean="0">
                <a:solidFill>
                  <a:schemeClr val="tx1"/>
                </a:solidFill>
                <a:latin typeface="+mn-lt"/>
                <a:ea typeface="+mn-ea"/>
                <a:cs typeface="Segoe UI Semilight" panose="020B0402040204020203" pitchFamily="34" charset="0"/>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87587357"/>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0" r:id="rId6"/>
    <p:sldLayoutId id="2147483746" r:id="rId7"/>
    <p:sldLayoutId id="2147483747" r:id="rId8"/>
    <p:sldLayoutId id="2147483748" r:id="rId9"/>
    <p:sldLayoutId id="2147483749" r:id="rId10"/>
    <p:sldLayoutId id="2147483751"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accent5"/>
        </a:buClr>
        <a:buFont typeface="Avenir Next LT Pro" panose="020B0504020202020204" pitchFamily="34" charset="0"/>
        <a:buNone/>
        <a:defRPr sz="2000" kern="1200">
          <a:solidFill>
            <a:schemeClr val="tx1"/>
          </a:solidFill>
          <a:latin typeface="+mn-lt"/>
          <a:ea typeface="+mn-ea"/>
          <a:cs typeface="+mn-cs"/>
        </a:defRPr>
      </a:lvl1pPr>
      <a:lvl2pPr marL="228600" indent="0" algn="l" defTabSz="914400" rtl="0" eaLnBrk="1" latinLnBrk="0" hangingPunct="1">
        <a:lnSpc>
          <a:spcPct val="110000"/>
        </a:lnSpc>
        <a:spcBef>
          <a:spcPts val="500"/>
        </a:spcBef>
        <a:buClr>
          <a:schemeClr val="accent5"/>
        </a:buClr>
        <a:buFont typeface="Avenir Next LT Pro" panose="020B0504020202020204" pitchFamily="34" charset="0"/>
        <a:buNone/>
        <a:defRPr sz="1800" kern="1200">
          <a:solidFill>
            <a:schemeClr val="tx1"/>
          </a:solidFill>
          <a:latin typeface="+mn-lt"/>
          <a:ea typeface="+mn-ea"/>
          <a:cs typeface="+mn-cs"/>
        </a:defRPr>
      </a:lvl2pPr>
      <a:lvl3pPr marL="457200" indent="0" algn="l" defTabSz="914400" rtl="0" eaLnBrk="1" latinLnBrk="0" hangingPunct="1">
        <a:lnSpc>
          <a:spcPct val="110000"/>
        </a:lnSpc>
        <a:spcBef>
          <a:spcPts val="500"/>
        </a:spcBef>
        <a:buClr>
          <a:schemeClr val="accent5"/>
        </a:buClr>
        <a:buFont typeface="Avenir Next LT Pro" panose="020B0504020202020204" pitchFamily="34" charset="0"/>
        <a:buNone/>
        <a:defRPr sz="1600" kern="1200">
          <a:solidFill>
            <a:schemeClr val="tx1"/>
          </a:solidFill>
          <a:latin typeface="+mn-lt"/>
          <a:ea typeface="+mn-ea"/>
          <a:cs typeface="+mn-cs"/>
        </a:defRPr>
      </a:lvl3pPr>
      <a:lvl4pPr marL="6858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4pPr>
      <a:lvl5pPr marL="914400" indent="0" algn="l" defTabSz="914400" rtl="0" eaLnBrk="1" latinLnBrk="0" hangingPunct="1">
        <a:lnSpc>
          <a:spcPct val="110000"/>
        </a:lnSpc>
        <a:spcBef>
          <a:spcPts val="500"/>
        </a:spcBef>
        <a:buClr>
          <a:schemeClr val="accent5"/>
        </a:buClr>
        <a:buFont typeface="Avenir Next LT Pro" panose="020B05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E15305-164C-44CD-9E0F-420C2DC1B3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2"/>
              </a:solidFill>
            </a:endParaRPr>
          </a:p>
        </p:txBody>
      </p:sp>
      <p:sp>
        <p:nvSpPr>
          <p:cNvPr id="11" name="Rectangle 10">
            <a:extLst>
              <a:ext uri="{FF2B5EF4-FFF2-40B4-BE49-F238E27FC236}">
                <a16:creationId xmlns:a16="http://schemas.microsoft.com/office/drawing/2014/main" id="{1D983374-3839-4F06-972D-B4C3CF2380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Κυματιστή μοτίβο ζωγραφικής Art">
            <a:extLst>
              <a:ext uri="{FF2B5EF4-FFF2-40B4-BE49-F238E27FC236}">
                <a16:creationId xmlns:a16="http://schemas.microsoft.com/office/drawing/2014/main" id="{F13D93A8-A99B-1391-CC46-C02C94A544AB}"/>
              </a:ext>
            </a:extLst>
          </p:cNvPr>
          <p:cNvPicPr>
            <a:picLocks noChangeAspect="1"/>
          </p:cNvPicPr>
          <p:nvPr/>
        </p:nvPicPr>
        <p:blipFill>
          <a:blip r:embed="rId2"/>
          <a:srcRect l="19281" r="-9" b="-9"/>
          <a:stretch/>
        </p:blipFill>
        <p:spPr>
          <a:xfrm>
            <a:off x="4285860" y="10"/>
            <a:ext cx="7906139" cy="6857989"/>
          </a:xfrm>
          <a:prstGeom prst="rect">
            <a:avLst/>
          </a:prstGeom>
        </p:spPr>
      </p:pic>
      <p:sp useBgFill="1">
        <p:nvSpPr>
          <p:cNvPr id="13" name="Freeform: Shape 12">
            <a:extLst>
              <a:ext uri="{FF2B5EF4-FFF2-40B4-BE49-F238E27FC236}">
                <a16:creationId xmlns:a16="http://schemas.microsoft.com/office/drawing/2014/main" id="{F1D5403D-09EC-41DB-B916-A09C0E5AE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5592970" cy="6858000"/>
          </a:xfrm>
          <a:custGeom>
            <a:avLst/>
            <a:gdLst>
              <a:gd name="connsiteX0" fmla="*/ 4912746 w 5592970"/>
              <a:gd name="connsiteY0" fmla="*/ 2355321 h 6897159"/>
              <a:gd name="connsiteX1" fmla="*/ 4714738 w 5592970"/>
              <a:gd name="connsiteY1" fmla="*/ 2553329 h 6897159"/>
              <a:gd name="connsiteX2" fmla="*/ 4912746 w 5592970"/>
              <a:gd name="connsiteY2" fmla="*/ 2751337 h 6897159"/>
              <a:gd name="connsiteX3" fmla="*/ 5110754 w 5592970"/>
              <a:gd name="connsiteY3" fmla="*/ 2553329 h 6897159"/>
              <a:gd name="connsiteX4" fmla="*/ 4912746 w 5592970"/>
              <a:gd name="connsiteY4" fmla="*/ 2355321 h 6897159"/>
              <a:gd name="connsiteX5" fmla="*/ 4769785 w 5592970"/>
              <a:gd name="connsiteY5" fmla="*/ 1301525 h 6897159"/>
              <a:gd name="connsiteX6" fmla="*/ 4358192 w 5592970"/>
              <a:gd name="connsiteY6" fmla="*/ 1713118 h 6897159"/>
              <a:gd name="connsiteX7" fmla="*/ 4769785 w 5592970"/>
              <a:gd name="connsiteY7" fmla="*/ 2124711 h 6897159"/>
              <a:gd name="connsiteX8" fmla="*/ 5181378 w 5592970"/>
              <a:gd name="connsiteY8" fmla="*/ 1713118 h 6897159"/>
              <a:gd name="connsiteX9" fmla="*/ 4769785 w 5592970"/>
              <a:gd name="connsiteY9" fmla="*/ 1301525 h 6897159"/>
              <a:gd name="connsiteX10" fmla="*/ 1485712 w 5592970"/>
              <a:gd name="connsiteY10" fmla="*/ 0 h 6897159"/>
              <a:gd name="connsiteX11" fmla="*/ 1911850 w 5592970"/>
              <a:gd name="connsiteY11" fmla="*/ 0 h 6897159"/>
              <a:gd name="connsiteX12" fmla="*/ 4693359 w 5592970"/>
              <a:gd name="connsiteY12" fmla="*/ 0 h 6897159"/>
              <a:gd name="connsiteX13" fmla="*/ 4687196 w 5592970"/>
              <a:gd name="connsiteY13" fmla="*/ 186052 h 6897159"/>
              <a:gd name="connsiteX14" fmla="*/ 4689492 w 5592970"/>
              <a:gd name="connsiteY14" fmla="*/ 422393 h 6897159"/>
              <a:gd name="connsiteX15" fmla="*/ 5029277 w 5592970"/>
              <a:gd name="connsiteY15" fmla="*/ 1074198 h 6897159"/>
              <a:gd name="connsiteX16" fmla="*/ 5368989 w 5592970"/>
              <a:gd name="connsiteY16" fmla="*/ 2604190 h 6897159"/>
              <a:gd name="connsiteX17" fmla="*/ 5030698 w 5592970"/>
              <a:gd name="connsiteY17" fmla="*/ 3182337 h 6897159"/>
              <a:gd name="connsiteX18" fmla="*/ 4910556 w 5592970"/>
              <a:gd name="connsiteY18" fmla="*/ 4667756 h 6897159"/>
              <a:gd name="connsiteX19" fmla="*/ 5374561 w 5592970"/>
              <a:gd name="connsiteY19" fmla="*/ 5703238 h 6897159"/>
              <a:gd name="connsiteX20" fmla="*/ 5591170 w 5592970"/>
              <a:gd name="connsiteY20" fmla="*/ 6745970 h 6897159"/>
              <a:gd name="connsiteX21" fmla="*/ 5592970 w 5592970"/>
              <a:gd name="connsiteY21" fmla="*/ 6897158 h 6897159"/>
              <a:gd name="connsiteX22" fmla="*/ 2734191 w 5592970"/>
              <a:gd name="connsiteY22" fmla="*/ 6897158 h 6897159"/>
              <a:gd name="connsiteX23" fmla="*/ 2734191 w 5592970"/>
              <a:gd name="connsiteY23" fmla="*/ 6897159 h 6897159"/>
              <a:gd name="connsiteX24" fmla="*/ 0 w 5592970"/>
              <a:gd name="connsiteY24" fmla="*/ 6897159 h 6897159"/>
              <a:gd name="connsiteX25" fmla="*/ 0 w 5592970"/>
              <a:gd name="connsiteY25" fmla="*/ 1 h 6897159"/>
              <a:gd name="connsiteX26" fmla="*/ 1485712 w 5592970"/>
              <a:gd name="connsiteY26" fmla="*/ 1 h 6897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592970" h="6897159">
                <a:moveTo>
                  <a:pt x="4912746" y="2355321"/>
                </a:moveTo>
                <a:cubicBezTo>
                  <a:pt x="4803389" y="2355321"/>
                  <a:pt x="4714738" y="2443972"/>
                  <a:pt x="4714738" y="2553329"/>
                </a:cubicBezTo>
                <a:cubicBezTo>
                  <a:pt x="4714738" y="2662686"/>
                  <a:pt x="4803389" y="2751337"/>
                  <a:pt x="4912746" y="2751337"/>
                </a:cubicBezTo>
                <a:cubicBezTo>
                  <a:pt x="5022103" y="2751337"/>
                  <a:pt x="5110754" y="2662686"/>
                  <a:pt x="5110754" y="2553329"/>
                </a:cubicBezTo>
                <a:cubicBezTo>
                  <a:pt x="5110754" y="2443972"/>
                  <a:pt x="5022103" y="2355321"/>
                  <a:pt x="4912746" y="2355321"/>
                </a:cubicBezTo>
                <a:close/>
                <a:moveTo>
                  <a:pt x="4769785" y="1301525"/>
                </a:moveTo>
                <a:cubicBezTo>
                  <a:pt x="4542468" y="1301525"/>
                  <a:pt x="4358192" y="1485801"/>
                  <a:pt x="4358192" y="1713118"/>
                </a:cubicBezTo>
                <a:cubicBezTo>
                  <a:pt x="4358192" y="1940435"/>
                  <a:pt x="4542468" y="2124711"/>
                  <a:pt x="4769785" y="2124711"/>
                </a:cubicBezTo>
                <a:cubicBezTo>
                  <a:pt x="4997102" y="2124711"/>
                  <a:pt x="5181378" y="1940435"/>
                  <a:pt x="5181378" y="1713118"/>
                </a:cubicBezTo>
                <a:cubicBezTo>
                  <a:pt x="5181378" y="1485801"/>
                  <a:pt x="4997102" y="1301525"/>
                  <a:pt x="4769785" y="1301525"/>
                </a:cubicBezTo>
                <a:close/>
                <a:moveTo>
                  <a:pt x="1485712" y="0"/>
                </a:moveTo>
                <a:lnTo>
                  <a:pt x="1911850" y="0"/>
                </a:lnTo>
                <a:lnTo>
                  <a:pt x="4693359" y="0"/>
                </a:lnTo>
                <a:lnTo>
                  <a:pt x="4687196" y="186052"/>
                </a:lnTo>
                <a:cubicBezTo>
                  <a:pt x="4686166" y="265025"/>
                  <a:pt x="4686829" y="343862"/>
                  <a:pt x="4689492" y="422393"/>
                </a:cubicBezTo>
                <a:cubicBezTo>
                  <a:pt x="4699496" y="713539"/>
                  <a:pt x="4872938" y="896626"/>
                  <a:pt x="5029277" y="1074198"/>
                </a:cubicBezTo>
                <a:cubicBezTo>
                  <a:pt x="5418992" y="1516672"/>
                  <a:pt x="5551614" y="2043761"/>
                  <a:pt x="5368989" y="2604190"/>
                </a:cubicBezTo>
                <a:cubicBezTo>
                  <a:pt x="5298163" y="2821542"/>
                  <a:pt x="5160452" y="3010355"/>
                  <a:pt x="5030698" y="3182337"/>
                </a:cubicBezTo>
                <a:cubicBezTo>
                  <a:pt x="4682698" y="3643429"/>
                  <a:pt x="4696957" y="4178177"/>
                  <a:pt x="4910556" y="4667756"/>
                </a:cubicBezTo>
                <a:cubicBezTo>
                  <a:pt x="5062728" y="5015306"/>
                  <a:pt x="5245193" y="5341884"/>
                  <a:pt x="5374561" y="5703238"/>
                </a:cubicBezTo>
                <a:cubicBezTo>
                  <a:pt x="5500512" y="6053410"/>
                  <a:pt x="5575240" y="6402760"/>
                  <a:pt x="5591170" y="6745970"/>
                </a:cubicBezTo>
                <a:lnTo>
                  <a:pt x="5592970" y="6897158"/>
                </a:lnTo>
                <a:lnTo>
                  <a:pt x="2734191" y="6897158"/>
                </a:lnTo>
                <a:lnTo>
                  <a:pt x="2734191" y="6897159"/>
                </a:lnTo>
                <a:lnTo>
                  <a:pt x="0" y="6897159"/>
                </a:lnTo>
                <a:lnTo>
                  <a:pt x="0" y="1"/>
                </a:lnTo>
                <a:lnTo>
                  <a:pt x="1485712" y="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Τίτλος 1"/>
          <p:cNvSpPr>
            <a:spLocks noGrp="1"/>
          </p:cNvSpPr>
          <p:nvPr>
            <p:ph type="ctrTitle"/>
          </p:nvPr>
        </p:nvSpPr>
        <p:spPr>
          <a:xfrm>
            <a:off x="690613" y="1122363"/>
            <a:ext cx="3541909" cy="2387600"/>
          </a:xfrm>
        </p:spPr>
        <p:txBody>
          <a:bodyPr>
            <a:normAutofit/>
          </a:bodyPr>
          <a:lstStyle/>
          <a:p>
            <a:r>
              <a:rPr lang="el-GR" dirty="0">
                <a:cs typeface="Posterama"/>
              </a:rPr>
              <a:t>Εργασία 0</a:t>
            </a:r>
            <a:endParaRPr lang="el-GR" dirty="0"/>
          </a:p>
        </p:txBody>
      </p:sp>
      <p:sp>
        <p:nvSpPr>
          <p:cNvPr id="3" name="Υπότιτλος 2"/>
          <p:cNvSpPr>
            <a:spLocks noGrp="1"/>
          </p:cNvSpPr>
          <p:nvPr>
            <p:ph type="subTitle" idx="1"/>
          </p:nvPr>
        </p:nvSpPr>
        <p:spPr>
          <a:xfrm>
            <a:off x="690613" y="3602038"/>
            <a:ext cx="3836549" cy="2387600"/>
          </a:xfrm>
        </p:spPr>
        <p:txBody>
          <a:bodyPr vert="horz" lIns="91440" tIns="45720" rIns="91440" bIns="45720" rtlCol="0" anchor="t">
            <a:normAutofit/>
          </a:bodyPr>
          <a:lstStyle/>
          <a:p>
            <a:r>
              <a:rPr lang="el-GR" dirty="0"/>
              <a:t>Κωνσταντίνα (Νάντια) </a:t>
            </a:r>
            <a:r>
              <a:rPr lang="el-GR" dirty="0" err="1"/>
              <a:t>Καϊρακτίδη</a:t>
            </a:r>
          </a:p>
          <a:p>
            <a:r>
              <a:rPr lang="el-GR" dirty="0"/>
              <a:t>ΑΜ : 1068622</a:t>
            </a:r>
          </a:p>
          <a:p>
            <a:r>
              <a:rPr lang="el-GR" dirty="0"/>
              <a:t>Μάθημα : Αλληλεπίδραση Ακτινοβολίας και Ατμόσφαιρας</a:t>
            </a:r>
          </a:p>
        </p:txBody>
      </p:sp>
    </p:spTree>
    <p:extLst>
      <p:ext uri="{BB962C8B-B14F-4D97-AF65-F5344CB8AC3E}">
        <p14:creationId xmlns:p14="http://schemas.microsoft.com/office/powerpoint/2010/main" val="232512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5" name="Rectangle 24">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26">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0">
            <a:extLst>
              <a:ext uri="{FF2B5EF4-FFF2-40B4-BE49-F238E27FC236}">
                <a16:creationId xmlns:a16="http://schemas.microsoft.com/office/drawing/2014/main" id="{D1FFE435-0754-492D-B815-BD114217D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Shape 32">
            <a:extLst>
              <a:ext uri="{FF2B5EF4-FFF2-40B4-BE49-F238E27FC236}">
                <a16:creationId xmlns:a16="http://schemas.microsoft.com/office/drawing/2014/main" id="{7EF79062-B5BB-45DF-810C-95A324A9D6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2140699"/>
            <a:ext cx="12192000" cy="4717301"/>
          </a:xfrm>
          <a:custGeom>
            <a:avLst/>
            <a:gdLst>
              <a:gd name="connsiteX0" fmla="*/ 8930642 w 12192000"/>
              <a:gd name="connsiteY0" fmla="*/ 4273734 h 4717301"/>
              <a:gd name="connsiteX1" fmla="*/ 9143134 w 12192000"/>
              <a:gd name="connsiteY1" fmla="*/ 4396362 h 4717301"/>
              <a:gd name="connsiteX2" fmla="*/ 9043549 w 12192000"/>
              <a:gd name="connsiteY2" fmla="*/ 4693978 h 4717301"/>
              <a:gd name="connsiteX3" fmla="*/ 8745984 w 12192000"/>
              <a:gd name="connsiteY3" fmla="*/ 4594249 h 4717301"/>
              <a:gd name="connsiteX4" fmla="*/ 8845568 w 12192000"/>
              <a:gd name="connsiteY4" fmla="*/ 4296634 h 4717301"/>
              <a:gd name="connsiteX5" fmla="*/ 8930642 w 12192000"/>
              <a:gd name="connsiteY5" fmla="*/ 4273734 h 4717301"/>
              <a:gd name="connsiteX6" fmla="*/ 9842642 w 12192000"/>
              <a:gd name="connsiteY6" fmla="*/ 3718743 h 4717301"/>
              <a:gd name="connsiteX7" fmla="*/ 10272210 w 12192000"/>
              <a:gd name="connsiteY7" fmla="*/ 3966645 h 4717301"/>
              <a:gd name="connsiteX8" fmla="*/ 10070896 w 12192000"/>
              <a:gd name="connsiteY8" fmla="*/ 4568292 h 4717301"/>
              <a:gd name="connsiteX9" fmla="*/ 9469346 w 12192000"/>
              <a:gd name="connsiteY9" fmla="*/ 4366686 h 4717301"/>
              <a:gd name="connsiteX10" fmla="*/ 9670660 w 12192000"/>
              <a:gd name="connsiteY10" fmla="*/ 3765038 h 4717301"/>
              <a:gd name="connsiteX11" fmla="*/ 9842642 w 12192000"/>
              <a:gd name="connsiteY11" fmla="*/ 3718743 h 4717301"/>
              <a:gd name="connsiteX12" fmla="*/ 0 w 12192000"/>
              <a:gd name="connsiteY12" fmla="*/ 0 h 4717301"/>
              <a:gd name="connsiteX13" fmla="*/ 12192000 w 12192000"/>
              <a:gd name="connsiteY13" fmla="*/ 0 h 4717301"/>
              <a:gd name="connsiteX14" fmla="*/ 12192000 w 12192000"/>
              <a:gd name="connsiteY14" fmla="*/ 3369891 h 4717301"/>
              <a:gd name="connsiteX15" fmla="*/ 12124015 w 12192000"/>
              <a:gd name="connsiteY15" fmla="*/ 3410713 h 4717301"/>
              <a:gd name="connsiteX16" fmla="*/ 11077457 w 12192000"/>
              <a:gd name="connsiteY16" fmla="*/ 3501725 h 4717301"/>
              <a:gd name="connsiteX17" fmla="*/ 9867246 w 12192000"/>
              <a:gd name="connsiteY17" fmla="*/ 3351592 h 4717301"/>
              <a:gd name="connsiteX18" fmla="*/ 8994802 w 12192000"/>
              <a:gd name="connsiteY18" fmla="*/ 3878378 h 4717301"/>
              <a:gd name="connsiteX19" fmla="*/ 6994655 w 12192000"/>
              <a:gd name="connsiteY19" fmla="*/ 4335637 h 4717301"/>
              <a:gd name="connsiteX20" fmla="*/ 6287534 w 12192000"/>
              <a:gd name="connsiteY20" fmla="*/ 3714199 h 4717301"/>
              <a:gd name="connsiteX21" fmla="*/ 4392596 w 12192000"/>
              <a:gd name="connsiteY21" fmla="*/ 3392344 h 4717301"/>
              <a:gd name="connsiteX22" fmla="*/ 3014500 w 12192000"/>
              <a:gd name="connsiteY22" fmla="*/ 4100222 h 4717301"/>
              <a:gd name="connsiteX23" fmla="*/ 86414 w 12192000"/>
              <a:gd name="connsiteY23" fmla="*/ 3903305 h 4717301"/>
              <a:gd name="connsiteX24" fmla="*/ 0 w 12192000"/>
              <a:gd name="connsiteY24" fmla="*/ 3840566 h 47173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2192000" h="4717301">
                <a:moveTo>
                  <a:pt x="8930642" y="4273734"/>
                </a:moveTo>
                <a:cubicBezTo>
                  <a:pt x="9016941" y="4268381"/>
                  <a:pt x="9102130" y="4314070"/>
                  <a:pt x="9143134" y="4396362"/>
                </a:cubicBezTo>
                <a:cubicBezTo>
                  <a:pt x="9197806" y="4506087"/>
                  <a:pt x="9153221" y="4639333"/>
                  <a:pt x="9043549" y="4693978"/>
                </a:cubicBezTo>
                <a:cubicBezTo>
                  <a:pt x="8933879" y="4748622"/>
                  <a:pt x="8800655" y="4703973"/>
                  <a:pt x="8745984" y="4594249"/>
                </a:cubicBezTo>
                <a:cubicBezTo>
                  <a:pt x="8691311" y="4484525"/>
                  <a:pt x="8735897" y="4351279"/>
                  <a:pt x="8845568" y="4296634"/>
                </a:cubicBezTo>
                <a:cubicBezTo>
                  <a:pt x="8872986" y="4282973"/>
                  <a:pt x="8901875" y="4275517"/>
                  <a:pt x="8930642" y="4273734"/>
                </a:cubicBezTo>
                <a:close/>
                <a:moveTo>
                  <a:pt x="9842642" y="3718743"/>
                </a:moveTo>
                <a:cubicBezTo>
                  <a:pt x="10017101" y="3707923"/>
                  <a:pt x="10189318" y="3800286"/>
                  <a:pt x="10272210" y="3966645"/>
                </a:cubicBezTo>
                <a:cubicBezTo>
                  <a:pt x="10382732" y="4188458"/>
                  <a:pt x="10292600" y="4457825"/>
                  <a:pt x="10070896" y="4568292"/>
                </a:cubicBezTo>
                <a:cubicBezTo>
                  <a:pt x="9849191" y="4678760"/>
                  <a:pt x="9579867" y="4588498"/>
                  <a:pt x="9469346" y="4366686"/>
                </a:cubicBezTo>
                <a:cubicBezTo>
                  <a:pt x="9358824" y="4144873"/>
                  <a:pt x="9448956" y="3875506"/>
                  <a:pt x="9670660" y="3765038"/>
                </a:cubicBezTo>
                <a:cubicBezTo>
                  <a:pt x="9726087" y="3737421"/>
                  <a:pt x="9784490" y="3722349"/>
                  <a:pt x="9842642" y="3718743"/>
                </a:cubicBezTo>
                <a:close/>
                <a:moveTo>
                  <a:pt x="0" y="0"/>
                </a:moveTo>
                <a:lnTo>
                  <a:pt x="12192000" y="0"/>
                </a:lnTo>
                <a:lnTo>
                  <a:pt x="12192000" y="3369891"/>
                </a:lnTo>
                <a:lnTo>
                  <a:pt x="12124015" y="3410713"/>
                </a:lnTo>
                <a:cubicBezTo>
                  <a:pt x="11792041" y="3581538"/>
                  <a:pt x="11443617" y="3577252"/>
                  <a:pt x="11077457" y="3501725"/>
                </a:cubicBezTo>
                <a:cubicBezTo>
                  <a:pt x="10679189" y="3419860"/>
                  <a:pt x="10271734" y="3358281"/>
                  <a:pt x="9867246" y="3351592"/>
                </a:cubicBezTo>
                <a:cubicBezTo>
                  <a:pt x="9492336" y="3345611"/>
                  <a:pt x="9239136" y="3626329"/>
                  <a:pt x="8994802" y="3878378"/>
                </a:cubicBezTo>
                <a:cubicBezTo>
                  <a:pt x="8385954" y="4506678"/>
                  <a:pt x="7695268" y="4690742"/>
                  <a:pt x="6994655" y="4335637"/>
                </a:cubicBezTo>
                <a:cubicBezTo>
                  <a:pt x="6722938" y="4197922"/>
                  <a:pt x="6494843" y="3948626"/>
                  <a:pt x="6287534" y="3714199"/>
                </a:cubicBezTo>
                <a:cubicBezTo>
                  <a:pt x="5731733" y="3085491"/>
                  <a:pt x="5043559" y="3067499"/>
                  <a:pt x="4392596" y="3392344"/>
                </a:cubicBezTo>
                <a:cubicBezTo>
                  <a:pt x="3930423" y="3623867"/>
                  <a:pt x="3492022" y="3908604"/>
                  <a:pt x="3014500" y="4100222"/>
                </a:cubicBezTo>
                <a:cubicBezTo>
                  <a:pt x="1977820" y="4518409"/>
                  <a:pt x="973242" y="4499486"/>
                  <a:pt x="86414" y="3903305"/>
                </a:cubicBezTo>
                <a:lnTo>
                  <a:pt x="0" y="384056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Τίτλος 1">
            <a:extLst>
              <a:ext uri="{FF2B5EF4-FFF2-40B4-BE49-F238E27FC236}">
                <a16:creationId xmlns:a16="http://schemas.microsoft.com/office/drawing/2014/main" id="{F1C5BCC6-C6B3-20E3-A381-01646A09BCC8}"/>
              </a:ext>
            </a:extLst>
          </p:cNvPr>
          <p:cNvSpPr>
            <a:spLocks noGrp="1"/>
          </p:cNvSpPr>
          <p:nvPr>
            <p:ph type="title"/>
          </p:nvPr>
        </p:nvSpPr>
        <p:spPr>
          <a:xfrm>
            <a:off x="605202" y="14208"/>
            <a:ext cx="6658405" cy="1451174"/>
          </a:xfrm>
        </p:spPr>
        <p:txBody>
          <a:bodyPr vert="horz" lIns="91440" tIns="45720" rIns="91440" bIns="45720" rtlCol="0" anchor="ctr">
            <a:normAutofit/>
          </a:bodyPr>
          <a:lstStyle/>
          <a:p>
            <a:r>
              <a:rPr lang="en-US" sz="5400" dirty="0"/>
              <a:t>Μέρος 1</a:t>
            </a:r>
            <a:r>
              <a:rPr lang="en-US" sz="5400" baseline="30000" dirty="0"/>
              <a:t>ο</a:t>
            </a:r>
            <a:r>
              <a:rPr lang="en-US" sz="5400" dirty="0"/>
              <a:t> </a:t>
            </a:r>
          </a:p>
        </p:txBody>
      </p:sp>
      <p:sp>
        <p:nvSpPr>
          <p:cNvPr id="5" name="TextBox 4">
            <a:extLst>
              <a:ext uri="{FF2B5EF4-FFF2-40B4-BE49-F238E27FC236}">
                <a16:creationId xmlns:a16="http://schemas.microsoft.com/office/drawing/2014/main" id="{90305336-EB42-61B7-0499-E801EB8BC7DE}"/>
              </a:ext>
            </a:extLst>
          </p:cNvPr>
          <p:cNvSpPr txBox="1"/>
          <p:nvPr/>
        </p:nvSpPr>
        <p:spPr>
          <a:xfrm>
            <a:off x="608251" y="1064783"/>
            <a:ext cx="10975498" cy="2685182"/>
          </a:xfrm>
          <a:prstGeom prst="rect">
            <a:avLst/>
          </a:prstGeom>
        </p:spPr>
        <p:txBody>
          <a:bodyPr vert="horz" lIns="91440" tIns="45720" rIns="91440" bIns="45720" rtlCol="0" anchor="ctr">
            <a:normAutofit/>
          </a:bodyPr>
          <a:lstStyle/>
          <a:p>
            <a:pPr>
              <a:lnSpc>
                <a:spcPct val="110000"/>
              </a:lnSpc>
              <a:spcBef>
                <a:spcPts val="1000"/>
              </a:spcBef>
              <a:buClr>
                <a:schemeClr val="accent5"/>
              </a:buClr>
            </a:pPr>
            <a:r>
              <a:rPr lang="el-GR" sz="2000" dirty="0"/>
              <a:t>Στο 1</a:t>
            </a:r>
            <a:r>
              <a:rPr lang="el-GR" sz="2000" baseline="30000" dirty="0"/>
              <a:t>ο</a:t>
            </a:r>
            <a:r>
              <a:rPr lang="el-GR" sz="2000" dirty="0"/>
              <a:t> μέρος της εργασίας αυτής, επεξεργαζόμαστε δεδομένα από 3 διαφορετικές ως προς το γεωγραφικό πλάτος περιοχές. Οι περιοχές αυτές είναι ο Ισημερινός, τα μέσα πλάτη και τα </a:t>
            </a:r>
            <a:r>
              <a:rPr lang="el-GR" sz="2000" dirty="0" err="1"/>
              <a:t>υποαρκτικά</a:t>
            </a:r>
            <a:r>
              <a:rPr lang="el-GR" sz="2000" dirty="0"/>
              <a:t> πλάτη. Ο Ισημερινός, ως γνωστόν, δεν παρουσιάζει μεγάλες μεταβολές κατά την διάρκεια του χρόνου, σε αντίθεση με όλες τις υπόλοιπες περιοχές του πλανήτη. Για τον λόγο αυτό, για τον Ισημερινό μελετάμε ένα σετ δεδομένων ενώ για τις άλλες δύο περιοχές διαθέτουμε από 2 σετ δεδομένων, ένα για το καλοκαίρι και ένα για τον χειμώνα. Τα δεδομένα που διαθέτουμε είναι συναρτήσεις του ύψους και φαίνονται, ενδεικτικά, στον παρακάτω πίνακα. </a:t>
            </a:r>
            <a:endParaRPr lang="en-US" sz="2000" dirty="0"/>
          </a:p>
        </p:txBody>
      </p:sp>
      <p:pic>
        <p:nvPicPr>
          <p:cNvPr id="7" name="Θέση περιεχομένου 6">
            <a:extLst>
              <a:ext uri="{FF2B5EF4-FFF2-40B4-BE49-F238E27FC236}">
                <a16:creationId xmlns:a16="http://schemas.microsoft.com/office/drawing/2014/main" id="{352B3EDC-AD9A-7B02-CAE3-825146698993}"/>
              </a:ext>
            </a:extLst>
          </p:cNvPr>
          <p:cNvPicPr>
            <a:picLocks noGrp="1" noChangeAspect="1"/>
          </p:cNvPicPr>
          <p:nvPr>
            <p:ph idx="1"/>
          </p:nvPr>
        </p:nvPicPr>
        <p:blipFill>
          <a:blip r:embed="rId2"/>
          <a:stretch>
            <a:fillRect/>
          </a:stretch>
        </p:blipFill>
        <p:spPr>
          <a:xfrm>
            <a:off x="1971399" y="4100947"/>
            <a:ext cx="8249201" cy="1978124"/>
          </a:xfrm>
          <a:prstGeom prst="rect">
            <a:avLst/>
          </a:prstGeom>
        </p:spPr>
      </p:pic>
    </p:spTree>
    <p:extLst>
      <p:ext uri="{BB962C8B-B14F-4D97-AF65-F5344CB8AC3E}">
        <p14:creationId xmlns:p14="http://schemas.microsoft.com/office/powerpoint/2010/main" val="35872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CA0CB7F-5531-78E3-3572-7C6C4AE66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2438" y="1566863"/>
            <a:ext cx="3667125" cy="3724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1C2CE269-FC2A-6278-8DE0-8861EEA1FEF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4838" y="1719263"/>
            <a:ext cx="3667125" cy="3724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8111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a:extLst>
              <a:ext uri="{FF2B5EF4-FFF2-40B4-BE49-F238E27FC236}">
                <a16:creationId xmlns:a16="http://schemas.microsoft.com/office/drawing/2014/main" id="{F15DE645-1279-C54C-D4D5-5157A24214B4}"/>
              </a:ext>
            </a:extLst>
          </p:cNvPr>
          <p:cNvSpPr>
            <a:spLocks noGrp="1"/>
          </p:cNvSpPr>
          <p:nvPr>
            <p:ph type="title"/>
          </p:nvPr>
        </p:nvSpPr>
        <p:spPr>
          <a:xfrm>
            <a:off x="609600" y="270802"/>
            <a:ext cx="10972800" cy="752495"/>
          </a:xfrm>
        </p:spPr>
        <p:txBody>
          <a:bodyPr>
            <a:normAutofit fontScale="90000"/>
          </a:bodyPr>
          <a:lstStyle/>
          <a:p>
            <a:r>
              <a:rPr lang="el-GR" dirty="0">
                <a:cs typeface="Posterama"/>
              </a:rPr>
              <a:t>Μέρος 2ο</a:t>
            </a:r>
            <a:endParaRPr lang="el-GR" dirty="0"/>
          </a:p>
        </p:txBody>
      </p:sp>
      <p:sp>
        <p:nvSpPr>
          <p:cNvPr id="3" name="Θέση περιεχομένου 2">
            <a:extLst>
              <a:ext uri="{FF2B5EF4-FFF2-40B4-BE49-F238E27FC236}">
                <a16:creationId xmlns:a16="http://schemas.microsoft.com/office/drawing/2014/main" id="{2B967DD2-94EE-2762-99F8-C473DB1D6FFC}"/>
              </a:ext>
            </a:extLst>
          </p:cNvPr>
          <p:cNvSpPr>
            <a:spLocks noGrp="1"/>
          </p:cNvSpPr>
          <p:nvPr>
            <p:ph idx="1"/>
          </p:nvPr>
        </p:nvSpPr>
        <p:spPr>
          <a:xfrm>
            <a:off x="609600" y="974611"/>
            <a:ext cx="10972800" cy="2081839"/>
          </a:xfrm>
        </p:spPr>
        <p:txBody>
          <a:bodyPr vert="horz" lIns="91440" tIns="45720" rIns="91440" bIns="45720" rtlCol="0" anchor="t">
            <a:normAutofit lnSpcReduction="10000"/>
          </a:bodyPr>
          <a:lstStyle/>
          <a:p>
            <a:r>
              <a:rPr lang="el-GR" dirty="0"/>
              <a:t>Το δεύτερο μέρος της εργασίας περιλαμβάνει δύο διαφορετικά </a:t>
            </a:r>
            <a:r>
              <a:rPr lang="el-GR" dirty="0" err="1"/>
              <a:t>datasets</a:t>
            </a:r>
            <a:r>
              <a:rPr lang="el-GR" dirty="0"/>
              <a:t> όπου περιέχουν φάσματα της ηλιακής ακτινοβολίας δηλαδή μετρήσεις της ροής ακτινοβολίας (</a:t>
            </a:r>
            <a:r>
              <a:rPr lang="en-US" dirty="0"/>
              <a:t>spectral </a:t>
            </a:r>
            <a:r>
              <a:rPr lang="el-GR" dirty="0" err="1"/>
              <a:t>irradiance</a:t>
            </a:r>
            <a:r>
              <a:rPr lang="el-GR" dirty="0"/>
              <a:t>) για διαφορετικά μήκη κύματος. Η διαφορά μεταξύ των δύο μετρήσεων έγκειται στην ακρίβεια καθώς το 1ο σετ που από εδώ και πέρα θα ονομάζεται </a:t>
            </a:r>
            <a:r>
              <a:rPr lang="el-GR" dirty="0" err="1"/>
              <a:t>kurudz</a:t>
            </a:r>
            <a:r>
              <a:rPr lang="el-GR" dirty="0"/>
              <a:t> έχει ακρίβεια 1nm και το 2ο σετ που ονομάζεται </a:t>
            </a:r>
            <a:r>
              <a:rPr lang="el-GR" dirty="0" err="1"/>
              <a:t>atlas_plus</a:t>
            </a:r>
            <a:r>
              <a:rPr lang="el-GR" dirty="0"/>
              <a:t> έχει ακρίβεια 0.05 nm. Παρακάτω εμφανίζονται τα δύο σετ σε αντιπαράθεση μεταξύ τους στο προγραμματιστικό περιβάλλον Jupyter.</a:t>
            </a:r>
          </a:p>
        </p:txBody>
      </p:sp>
      <p:pic>
        <p:nvPicPr>
          <p:cNvPr id="4" name="Εικόνα 3"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D9BD9A25-FF1D-8D41-F8DE-74077A87C51F}"/>
              </a:ext>
            </a:extLst>
          </p:cNvPr>
          <p:cNvPicPr>
            <a:picLocks noChangeAspect="1"/>
          </p:cNvPicPr>
          <p:nvPr/>
        </p:nvPicPr>
        <p:blipFill>
          <a:blip r:embed="rId2"/>
          <a:stretch>
            <a:fillRect/>
          </a:stretch>
        </p:blipFill>
        <p:spPr>
          <a:xfrm>
            <a:off x="2739512" y="3062214"/>
            <a:ext cx="3353924" cy="3522883"/>
          </a:xfrm>
          <a:prstGeom prst="rect">
            <a:avLst/>
          </a:prstGeom>
        </p:spPr>
      </p:pic>
      <p:pic>
        <p:nvPicPr>
          <p:cNvPr id="5" name="Εικόνα 4" descr="Εικόνα που περιέχει κείμενο, στιγμιότυπο οθόνης, γραμματοσειρά, αριθμός&#10;&#10;Περιγραφή που δημιουργήθηκε αυτόματα">
            <a:extLst>
              <a:ext uri="{FF2B5EF4-FFF2-40B4-BE49-F238E27FC236}">
                <a16:creationId xmlns:a16="http://schemas.microsoft.com/office/drawing/2014/main" id="{E020A2B0-B1F6-CD4E-247D-A75AD2225156}"/>
              </a:ext>
            </a:extLst>
          </p:cNvPr>
          <p:cNvPicPr>
            <a:picLocks noChangeAspect="1"/>
          </p:cNvPicPr>
          <p:nvPr/>
        </p:nvPicPr>
        <p:blipFill>
          <a:blip r:embed="rId3"/>
          <a:stretch>
            <a:fillRect/>
          </a:stretch>
        </p:blipFill>
        <p:spPr>
          <a:xfrm>
            <a:off x="6093534" y="3058551"/>
            <a:ext cx="3355389" cy="3528647"/>
          </a:xfrm>
          <a:prstGeom prst="rect">
            <a:avLst/>
          </a:prstGeom>
        </p:spPr>
      </p:pic>
      <p:sp>
        <p:nvSpPr>
          <p:cNvPr id="6" name="TextBox 5">
            <a:extLst>
              <a:ext uri="{FF2B5EF4-FFF2-40B4-BE49-F238E27FC236}">
                <a16:creationId xmlns:a16="http://schemas.microsoft.com/office/drawing/2014/main" id="{941BEBAF-EE0F-7D82-94AF-AD4A10CE22FA}"/>
              </a:ext>
            </a:extLst>
          </p:cNvPr>
          <p:cNvSpPr txBox="1"/>
          <p:nvPr/>
        </p:nvSpPr>
        <p:spPr>
          <a:xfrm>
            <a:off x="1660183" y="4820138"/>
            <a:ext cx="92612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kurudz</a:t>
            </a:r>
          </a:p>
        </p:txBody>
      </p:sp>
      <p:sp>
        <p:nvSpPr>
          <p:cNvPr id="7" name="TextBox 6">
            <a:extLst>
              <a:ext uri="{FF2B5EF4-FFF2-40B4-BE49-F238E27FC236}">
                <a16:creationId xmlns:a16="http://schemas.microsoft.com/office/drawing/2014/main" id="{4F46A0B3-610B-75AF-25F4-971F14592E22}"/>
              </a:ext>
            </a:extLst>
          </p:cNvPr>
          <p:cNvSpPr txBox="1"/>
          <p:nvPr/>
        </p:nvSpPr>
        <p:spPr>
          <a:xfrm>
            <a:off x="9694007" y="4823850"/>
            <a:ext cx="12660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l-GR" dirty="0" err="1"/>
              <a:t>atlas_plus</a:t>
            </a:r>
          </a:p>
        </p:txBody>
      </p:sp>
    </p:spTree>
    <p:extLst>
      <p:ext uri="{BB962C8B-B14F-4D97-AF65-F5344CB8AC3E}">
        <p14:creationId xmlns:p14="http://schemas.microsoft.com/office/powerpoint/2010/main" val="40205348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BADD0168-9FDC-79DF-AACE-B02B4DD2B211}"/>
              </a:ext>
            </a:extLst>
          </p:cNvPr>
          <p:cNvPicPr>
            <a:picLocks noGrp="1" noChangeAspect="1"/>
          </p:cNvPicPr>
          <p:nvPr>
            <p:ph sz="half" idx="2"/>
          </p:nvPr>
        </p:nvPicPr>
        <p:blipFill>
          <a:blip r:embed="rId2"/>
          <a:stretch>
            <a:fillRect/>
          </a:stretch>
        </p:blipFill>
        <p:spPr>
          <a:xfrm>
            <a:off x="6345201" y="1773383"/>
            <a:ext cx="5199928" cy="4972383"/>
          </a:xfrm>
        </p:spPr>
      </p:pic>
      <p:sp>
        <p:nvSpPr>
          <p:cNvPr id="5" name="TextBox 4">
            <a:extLst>
              <a:ext uri="{FF2B5EF4-FFF2-40B4-BE49-F238E27FC236}">
                <a16:creationId xmlns:a16="http://schemas.microsoft.com/office/drawing/2014/main" id="{416A63A7-5335-6D49-1E5F-9C1C142222B7}"/>
              </a:ext>
            </a:extLst>
          </p:cNvPr>
          <p:cNvSpPr txBox="1"/>
          <p:nvPr/>
        </p:nvSpPr>
        <p:spPr>
          <a:xfrm>
            <a:off x="781050" y="212436"/>
            <a:ext cx="106299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Αρχικά, κόψαμε τις τιμές του μήκους κύματος που ξεπερνούσαν τα 2.500nm στο 1</a:t>
            </a:r>
            <a:r>
              <a:rPr lang="el-GR" baseline="30000" dirty="0"/>
              <a:t>ο</a:t>
            </a:r>
            <a:r>
              <a:rPr lang="el-GR" dirty="0"/>
              <a:t> σετ μετρήσεων και κάναμε μία πρώτη γραφική παράσταση έτσι ώστε να έχουμε μία καλύτερη εικόνα των δεδομένων. Με μωβ χρώμα απεικονίζεται το σετ </a:t>
            </a:r>
            <a:r>
              <a:rPr lang="el-GR" dirty="0" err="1"/>
              <a:t>kurudz</a:t>
            </a:r>
            <a:r>
              <a:rPr lang="el-GR" dirty="0"/>
              <a:t> και με πράσινο το </a:t>
            </a:r>
            <a:r>
              <a:rPr lang="el-GR" dirty="0" err="1"/>
              <a:t>atlas_plus</a:t>
            </a:r>
            <a:r>
              <a:rPr lang="el-GR" dirty="0"/>
              <a:t>. Είναι εμφανές ότι το ένα σετ περιέχει τιμές σε μεγαλύτερο εύρος όσων αφορά το μήκος κύματος ενώ το δεύτερο έχει περισσότερες τιμές της ακτινοβολίας σε μικρότερο εύρος. </a:t>
            </a:r>
          </a:p>
        </p:txBody>
      </p:sp>
      <p:pic>
        <p:nvPicPr>
          <p:cNvPr id="12" name="Θέση περιεχομένου 11">
            <a:extLst>
              <a:ext uri="{FF2B5EF4-FFF2-40B4-BE49-F238E27FC236}">
                <a16:creationId xmlns:a16="http://schemas.microsoft.com/office/drawing/2014/main" id="{DBB41800-D14A-4DF9-DFD3-57D50D6010DE}"/>
              </a:ext>
            </a:extLst>
          </p:cNvPr>
          <p:cNvPicPr>
            <a:picLocks noGrp="1" noChangeAspect="1"/>
          </p:cNvPicPr>
          <p:nvPr>
            <p:ph sz="half" idx="1"/>
          </p:nvPr>
        </p:nvPicPr>
        <p:blipFill>
          <a:blip r:embed="rId3"/>
          <a:stretch>
            <a:fillRect/>
          </a:stretch>
        </p:blipFill>
        <p:spPr>
          <a:xfrm>
            <a:off x="320042" y="1773383"/>
            <a:ext cx="5526759" cy="5084618"/>
          </a:xfrm>
        </p:spPr>
      </p:pic>
    </p:spTree>
    <p:extLst>
      <p:ext uri="{BB962C8B-B14F-4D97-AF65-F5344CB8AC3E}">
        <p14:creationId xmlns:p14="http://schemas.microsoft.com/office/powerpoint/2010/main" val="1761082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Θέση περιεχομένου 8" descr="Εικόνα που περιέχει κείμενο, στιγμιότυπο οθόνης, γράφημα, διάγραμμα&#10;&#10;Περιγραφή που δημιουργήθηκε αυτόματα">
            <a:extLst>
              <a:ext uri="{FF2B5EF4-FFF2-40B4-BE49-F238E27FC236}">
                <a16:creationId xmlns:a16="http://schemas.microsoft.com/office/drawing/2014/main" id="{BB47D059-5FF1-2F68-1921-95631DE2D8BF}"/>
              </a:ext>
            </a:extLst>
          </p:cNvPr>
          <p:cNvPicPr>
            <a:picLocks noGrp="1" noChangeAspect="1"/>
          </p:cNvPicPr>
          <p:nvPr>
            <p:ph sz="half" idx="1"/>
          </p:nvPr>
        </p:nvPicPr>
        <p:blipFill>
          <a:blip r:embed="rId2"/>
          <a:stretch>
            <a:fillRect/>
          </a:stretch>
        </p:blipFill>
        <p:spPr>
          <a:xfrm>
            <a:off x="773823" y="2081369"/>
            <a:ext cx="4867469" cy="4552793"/>
          </a:xfrm>
        </p:spPr>
      </p:pic>
      <p:pic>
        <p:nvPicPr>
          <p:cNvPr id="7" name="Θέση περιεχομένου 6" descr="Εικόνα που περιέχει κείμενο, διάγραμμα, στιγμιότυπο οθόνης, γράφημα&#10;&#10;Περιγραφή που δημιουργήθηκε αυτόματα">
            <a:extLst>
              <a:ext uri="{FF2B5EF4-FFF2-40B4-BE49-F238E27FC236}">
                <a16:creationId xmlns:a16="http://schemas.microsoft.com/office/drawing/2014/main" id="{06A60417-32E9-38CF-B281-EB1D88F4AB8E}"/>
              </a:ext>
            </a:extLst>
          </p:cNvPr>
          <p:cNvPicPr>
            <a:picLocks noGrp="1" noChangeAspect="1"/>
          </p:cNvPicPr>
          <p:nvPr>
            <p:ph sz="half" idx="2"/>
          </p:nvPr>
        </p:nvPicPr>
        <p:blipFill>
          <a:blip r:embed="rId3"/>
          <a:stretch>
            <a:fillRect/>
          </a:stretch>
        </p:blipFill>
        <p:spPr>
          <a:xfrm>
            <a:off x="6550710" y="2081368"/>
            <a:ext cx="4867851" cy="4552793"/>
          </a:xfrm>
        </p:spPr>
      </p:pic>
      <p:sp>
        <p:nvSpPr>
          <p:cNvPr id="8" name="TextBox 7">
            <a:extLst>
              <a:ext uri="{FF2B5EF4-FFF2-40B4-BE49-F238E27FC236}">
                <a16:creationId xmlns:a16="http://schemas.microsoft.com/office/drawing/2014/main" id="{7C1FFD2D-2B2E-D3C9-E439-97A0577194FC}"/>
              </a:ext>
            </a:extLst>
          </p:cNvPr>
          <p:cNvSpPr txBox="1"/>
          <p:nvPr/>
        </p:nvSpPr>
        <p:spPr>
          <a:xfrm>
            <a:off x="915767" y="360484"/>
            <a:ext cx="1036026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l-GR" dirty="0"/>
              <a:t>Για καλύτερη σύγκριση των δύο σετ, ζουμάρουμε στην 1η γραφική έτσι ώστε να μελετάμε το ίδιο κομμάτι του φάσματος και στις 2 περιπτώσεις. Με μία πρώτη ματιά παρατηρούμε σαφώς ότι η 2η γραφική είναι πιο πυκνή, κάτι που είναι αναμενόμενο καθώς είναι "φορτωμένη" με περισσότερα δεδομένα. Το σημαντικό που πρέπει να σχολιαστεί είναι το γεγονός ότι και οι δύο καμπύλες έχουν την ίδια μορφολογία και παρατηρούμε τα ίδια </a:t>
            </a:r>
            <a:r>
              <a:rPr lang="el-GR" dirty="0" err="1"/>
              <a:t>peaks</a:t>
            </a:r>
            <a:r>
              <a:rPr lang="el-GR" dirty="0"/>
              <a:t> (τόσο για τις ελάχιστες όσο και για τις μέγιστες τιμές)</a:t>
            </a:r>
            <a:r>
              <a:rPr lang="en-US" dirty="0"/>
              <a:t>.</a:t>
            </a:r>
            <a:endParaRPr lang="el-GR" dirty="0"/>
          </a:p>
        </p:txBody>
      </p:sp>
    </p:spTree>
    <p:extLst>
      <p:ext uri="{BB962C8B-B14F-4D97-AF65-F5344CB8AC3E}">
        <p14:creationId xmlns:p14="http://schemas.microsoft.com/office/powerpoint/2010/main" val="4261702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D5A7CEC-D0D6-92C0-BEBA-6FAD982F56BA}"/>
              </a:ext>
            </a:extLst>
          </p:cNvPr>
          <p:cNvSpPr txBox="1"/>
          <p:nvPr/>
        </p:nvSpPr>
        <p:spPr>
          <a:xfrm>
            <a:off x="720436" y="240147"/>
            <a:ext cx="11083636" cy="1477328"/>
          </a:xfrm>
          <a:prstGeom prst="rect">
            <a:avLst/>
          </a:prstGeom>
          <a:noFill/>
        </p:spPr>
        <p:txBody>
          <a:bodyPr wrap="square" rtlCol="0">
            <a:spAutoFit/>
          </a:bodyPr>
          <a:lstStyle/>
          <a:p>
            <a:r>
              <a:rPr lang="el-GR" dirty="0"/>
              <a:t>Στην συνέχεια, κάνουμε μέσες τιμές για την ακτινοβολία για το </a:t>
            </a:r>
            <a:r>
              <a:rPr lang="en-US" dirty="0"/>
              <a:t>dataset </a:t>
            </a:r>
            <a:r>
              <a:rPr lang="el-GR" dirty="0"/>
              <a:t>με τις περισσότερες μετρήσεις έτσι ώστε να έχουμε μία μέτρηση ανά </a:t>
            </a:r>
            <a:r>
              <a:rPr lang="en-US" dirty="0"/>
              <a:t>1nm </a:t>
            </a:r>
            <a:r>
              <a:rPr lang="el-GR" dirty="0"/>
              <a:t>όπως ακριβώς συμβαίνει με το 1</a:t>
            </a:r>
            <a:r>
              <a:rPr lang="el-GR" baseline="30000" dirty="0"/>
              <a:t>ο</a:t>
            </a:r>
            <a:r>
              <a:rPr lang="el-GR" dirty="0"/>
              <a:t> </a:t>
            </a:r>
            <a:r>
              <a:rPr lang="en-US" dirty="0"/>
              <a:t>dataset.</a:t>
            </a:r>
            <a:r>
              <a:rPr lang="el-GR" dirty="0"/>
              <a:t> </a:t>
            </a:r>
            <a:r>
              <a:rPr lang="en-US" dirty="0"/>
              <a:t> </a:t>
            </a:r>
            <a:r>
              <a:rPr lang="el-GR" dirty="0"/>
              <a:t>Κάνοντας τις αντίστοιχες γραφικές παρατηρούμε ότι σε γενικές γραμμές οι δύο γραφικές είναι σχεδόν πανομοιότυπες με πολύ μικρές τοπικές αποκλίσεις. Συγκεκριμένα, παρατηρούμε μία απόκλιση στα χαμηλά μήκη κύματος (&lt;300</a:t>
            </a:r>
            <a:r>
              <a:rPr lang="en-US" dirty="0"/>
              <a:t>nm</a:t>
            </a:r>
            <a:r>
              <a:rPr lang="en-GB" dirty="0"/>
              <a:t>) </a:t>
            </a:r>
            <a:r>
              <a:rPr lang="el-GR" dirty="0"/>
              <a:t>καθώς και μία μικρότερη στα 500 </a:t>
            </a:r>
            <a:r>
              <a:rPr lang="en-US" dirty="0"/>
              <a:t>nm </a:t>
            </a:r>
            <a:r>
              <a:rPr lang="el-GR" dirty="0"/>
              <a:t>στο 2</a:t>
            </a:r>
            <a:r>
              <a:rPr lang="el-GR" baseline="30000" dirty="0"/>
              <a:t>ο</a:t>
            </a:r>
            <a:r>
              <a:rPr lang="el-GR" dirty="0"/>
              <a:t> </a:t>
            </a:r>
            <a:r>
              <a:rPr lang="en-US" dirty="0"/>
              <a:t>peak. </a:t>
            </a:r>
            <a:r>
              <a:rPr lang="el-GR" dirty="0"/>
              <a:t> </a:t>
            </a:r>
            <a:endParaRPr lang="en-GB" dirty="0"/>
          </a:p>
        </p:txBody>
      </p:sp>
      <p:pic>
        <p:nvPicPr>
          <p:cNvPr id="8" name="Θέση περιεχομένου 7">
            <a:extLst>
              <a:ext uri="{FF2B5EF4-FFF2-40B4-BE49-F238E27FC236}">
                <a16:creationId xmlns:a16="http://schemas.microsoft.com/office/drawing/2014/main" id="{4F75940E-0ABF-4897-52D3-D77EDCF83AF1}"/>
              </a:ext>
            </a:extLst>
          </p:cNvPr>
          <p:cNvPicPr>
            <a:picLocks noGrp="1" noChangeAspect="1"/>
          </p:cNvPicPr>
          <p:nvPr>
            <p:ph sz="half" idx="1"/>
          </p:nvPr>
        </p:nvPicPr>
        <p:blipFill>
          <a:blip r:embed="rId2"/>
          <a:stretch>
            <a:fillRect/>
          </a:stretch>
        </p:blipFill>
        <p:spPr>
          <a:xfrm>
            <a:off x="421746" y="1865745"/>
            <a:ext cx="5255570" cy="4905755"/>
          </a:xfrm>
        </p:spPr>
      </p:pic>
      <p:pic>
        <p:nvPicPr>
          <p:cNvPr id="11" name="Θέση περιεχομένου 10">
            <a:extLst>
              <a:ext uri="{FF2B5EF4-FFF2-40B4-BE49-F238E27FC236}">
                <a16:creationId xmlns:a16="http://schemas.microsoft.com/office/drawing/2014/main" id="{0ECCCFE6-9FA7-D04F-5A16-AA48D10DF304}"/>
              </a:ext>
            </a:extLst>
          </p:cNvPr>
          <p:cNvPicPr>
            <a:picLocks noGrp="1" noChangeAspect="1"/>
          </p:cNvPicPr>
          <p:nvPr>
            <p:ph sz="half" idx="2"/>
          </p:nvPr>
        </p:nvPicPr>
        <p:blipFill>
          <a:blip r:embed="rId3"/>
          <a:stretch>
            <a:fillRect/>
          </a:stretch>
        </p:blipFill>
        <p:spPr>
          <a:xfrm>
            <a:off x="6514686" y="1862890"/>
            <a:ext cx="5189369" cy="4905755"/>
          </a:xfrm>
        </p:spPr>
      </p:pic>
    </p:spTree>
    <p:extLst>
      <p:ext uri="{BB962C8B-B14F-4D97-AF65-F5344CB8AC3E}">
        <p14:creationId xmlns:p14="http://schemas.microsoft.com/office/powerpoint/2010/main" val="173924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0" name="Rectangle 10">
            <a:extLst>
              <a:ext uri="{FF2B5EF4-FFF2-40B4-BE49-F238E27FC236}">
                <a16:creationId xmlns:a16="http://schemas.microsoft.com/office/drawing/2014/main" id="{042E603F-28B7-4831-BF23-65FBAB13D5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1" name="Freeform: Shape 12">
            <a:extLst>
              <a:ext uri="{FF2B5EF4-FFF2-40B4-BE49-F238E27FC236}">
                <a16:creationId xmlns:a16="http://schemas.microsoft.com/office/drawing/2014/main" id="{4D39700F-2B10-4402-A7DD-06EE224588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32968"/>
            <a:ext cx="9560477" cy="6625032"/>
          </a:xfrm>
          <a:custGeom>
            <a:avLst/>
            <a:gdLst>
              <a:gd name="connsiteX0" fmla="*/ 8831314 w 9263816"/>
              <a:gd name="connsiteY0" fmla="*/ 5943878 h 6858000"/>
              <a:gd name="connsiteX1" fmla="*/ 9179783 w 9263816"/>
              <a:gd name="connsiteY1" fmla="*/ 6086141 h 6858000"/>
              <a:gd name="connsiteX2" fmla="*/ 9260887 w 9263816"/>
              <a:gd name="connsiteY2" fmla="*/ 6279156 h 6858000"/>
              <a:gd name="connsiteX3" fmla="*/ 8925621 w 9263816"/>
              <a:gd name="connsiteY3" fmla="*/ 6708712 h 6858000"/>
              <a:gd name="connsiteX4" fmla="*/ 8496050 w 9263816"/>
              <a:gd name="connsiteY4" fmla="*/ 6373449 h 6858000"/>
              <a:gd name="connsiteX5" fmla="*/ 8831314 w 9263816"/>
              <a:gd name="connsiteY5" fmla="*/ 5943878 h 6858000"/>
              <a:gd name="connsiteX6" fmla="*/ 7397485 w 9263816"/>
              <a:gd name="connsiteY6" fmla="*/ 5931706 h 6858000"/>
              <a:gd name="connsiteX7" fmla="*/ 7917779 w 9263816"/>
              <a:gd name="connsiteY7" fmla="*/ 6191864 h 6858000"/>
              <a:gd name="connsiteX8" fmla="*/ 8013467 w 9263816"/>
              <a:gd name="connsiteY8" fmla="*/ 6375784 h 6858000"/>
              <a:gd name="connsiteX9" fmla="*/ 8021879 w 9263816"/>
              <a:gd name="connsiteY9" fmla="*/ 6753751 h 6858000"/>
              <a:gd name="connsiteX10" fmla="*/ 7981316 w 9263816"/>
              <a:gd name="connsiteY10" fmla="*/ 6858000 h 6858000"/>
              <a:gd name="connsiteX11" fmla="*/ 6819486 w 9263816"/>
              <a:gd name="connsiteY11" fmla="*/ 6858000 h 6858000"/>
              <a:gd name="connsiteX12" fmla="*/ 6785199 w 9263816"/>
              <a:gd name="connsiteY12" fmla="*/ 6781101 h 6858000"/>
              <a:gd name="connsiteX13" fmla="*/ 7196747 w 9263816"/>
              <a:gd name="connsiteY13" fmla="*/ 5964309 h 6858000"/>
              <a:gd name="connsiteX14" fmla="*/ 7397485 w 9263816"/>
              <a:gd name="connsiteY14" fmla="*/ 5931706 h 6858000"/>
              <a:gd name="connsiteX15" fmla="*/ 1505570 w 9263816"/>
              <a:gd name="connsiteY15" fmla="*/ 227178 h 6858000"/>
              <a:gd name="connsiteX16" fmla="*/ 2026489 w 9263816"/>
              <a:gd name="connsiteY16" fmla="*/ 392370 h 6858000"/>
              <a:gd name="connsiteX17" fmla="*/ 2444553 w 9263816"/>
              <a:gd name="connsiteY17" fmla="*/ 1654853 h 6858000"/>
              <a:gd name="connsiteX18" fmla="*/ 3183153 w 9263816"/>
              <a:gd name="connsiteY18" fmla="*/ 2116208 h 6858000"/>
              <a:gd name="connsiteX19" fmla="*/ 4288384 w 9263816"/>
              <a:gd name="connsiteY19" fmla="*/ 1291908 h 6858000"/>
              <a:gd name="connsiteX20" fmla="*/ 5472602 w 9263816"/>
              <a:gd name="connsiteY20" fmla="*/ 1697818 h 6858000"/>
              <a:gd name="connsiteX21" fmla="*/ 5844697 w 9263816"/>
              <a:gd name="connsiteY21" fmla="*/ 3444791 h 6858000"/>
              <a:gd name="connsiteX22" fmla="*/ 6715674 w 9263816"/>
              <a:gd name="connsiteY22" fmla="*/ 4065208 h 6858000"/>
              <a:gd name="connsiteX23" fmla="*/ 8130429 w 9263816"/>
              <a:gd name="connsiteY23" fmla="*/ 4101787 h 6858000"/>
              <a:gd name="connsiteX24" fmla="*/ 8624630 w 9263816"/>
              <a:gd name="connsiteY24" fmla="*/ 4686202 h 6858000"/>
              <a:gd name="connsiteX25" fmla="*/ 8623843 w 9263816"/>
              <a:gd name="connsiteY25" fmla="*/ 4685749 h 6858000"/>
              <a:gd name="connsiteX26" fmla="*/ 8646859 w 9263816"/>
              <a:gd name="connsiteY26" fmla="*/ 4835156 h 6858000"/>
              <a:gd name="connsiteX27" fmla="*/ 8079403 w 9263816"/>
              <a:gd name="connsiteY27" fmla="*/ 5661624 h 6858000"/>
              <a:gd name="connsiteX28" fmla="*/ 6833105 w 9263816"/>
              <a:gd name="connsiteY28" fmla="*/ 5397208 h 6858000"/>
              <a:gd name="connsiteX29" fmla="*/ 5900832 w 9263816"/>
              <a:gd name="connsiteY29" fmla="*/ 5944462 h 6858000"/>
              <a:gd name="connsiteX30" fmla="*/ 6067212 w 9263816"/>
              <a:gd name="connsiteY30" fmla="*/ 6811916 h 6858000"/>
              <a:gd name="connsiteX31" fmla="*/ 6089565 w 9263816"/>
              <a:gd name="connsiteY31" fmla="*/ 6858000 h 6858000"/>
              <a:gd name="connsiteX32" fmla="*/ 0 w 9263816"/>
              <a:gd name="connsiteY32" fmla="*/ 6858000 h 6858000"/>
              <a:gd name="connsiteX33" fmla="*/ 0 w 9263816"/>
              <a:gd name="connsiteY33" fmla="*/ 2181377 h 6858000"/>
              <a:gd name="connsiteX34" fmla="*/ 73069 w 9263816"/>
              <a:gd name="connsiteY34" fmla="*/ 2215839 h 6858000"/>
              <a:gd name="connsiteX35" fmla="*/ 335445 w 9263816"/>
              <a:gd name="connsiteY35" fmla="*/ 2237140 h 6858000"/>
              <a:gd name="connsiteX36" fmla="*/ 752878 w 9263816"/>
              <a:gd name="connsiteY36" fmla="*/ 1445285 h 6858000"/>
              <a:gd name="connsiteX37" fmla="*/ 1202551 w 9263816"/>
              <a:gd name="connsiteY37" fmla="*/ 314229 h 6858000"/>
              <a:gd name="connsiteX38" fmla="*/ 1505570 w 9263816"/>
              <a:gd name="connsiteY38" fmla="*/ 227178 h 6858000"/>
              <a:gd name="connsiteX39" fmla="*/ 3142509 w 9263816"/>
              <a:gd name="connsiteY39" fmla="*/ 68854 h 6858000"/>
              <a:gd name="connsiteX40" fmla="*/ 3490978 w 9263816"/>
              <a:gd name="connsiteY40" fmla="*/ 211117 h 6858000"/>
              <a:gd name="connsiteX41" fmla="*/ 3572083 w 9263816"/>
              <a:gd name="connsiteY41" fmla="*/ 404131 h 6858000"/>
              <a:gd name="connsiteX42" fmla="*/ 3236814 w 9263816"/>
              <a:gd name="connsiteY42" fmla="*/ 833688 h 6858000"/>
              <a:gd name="connsiteX43" fmla="*/ 2807245 w 9263816"/>
              <a:gd name="connsiteY43" fmla="*/ 498425 h 6858000"/>
              <a:gd name="connsiteX44" fmla="*/ 3142509 w 9263816"/>
              <a:gd name="connsiteY44" fmla="*/ 68854 h 6858000"/>
              <a:gd name="connsiteX45" fmla="*/ 0 w 9263816"/>
              <a:gd name="connsiteY45" fmla="*/ 0 h 6858000"/>
              <a:gd name="connsiteX46" fmla="*/ 39858 w 9263816"/>
              <a:gd name="connsiteY46" fmla="*/ 0 h 6858000"/>
              <a:gd name="connsiteX47" fmla="*/ 65022 w 9263816"/>
              <a:gd name="connsiteY47" fmla="*/ 5834 h 6858000"/>
              <a:gd name="connsiteX48" fmla="*/ 389258 w 9263816"/>
              <a:gd name="connsiteY48" fmla="*/ 235630 h 6858000"/>
              <a:gd name="connsiteX49" fmla="*/ 485484 w 9263816"/>
              <a:gd name="connsiteY49" fmla="*/ 420070 h 6858000"/>
              <a:gd name="connsiteX50" fmla="*/ 74229 w 9263816"/>
              <a:gd name="connsiteY50" fmla="*/ 1237955 h 6858000"/>
              <a:gd name="connsiteX51" fmla="*/ 0 w 9263816"/>
              <a:gd name="connsiteY51" fmla="*/ 125447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9263816" h="6858000">
                <a:moveTo>
                  <a:pt x="8831314" y="5943878"/>
                </a:moveTo>
                <a:cubicBezTo>
                  <a:pt x="8964281" y="5927490"/>
                  <a:pt x="9096260" y="5981362"/>
                  <a:pt x="9179783" y="6086141"/>
                </a:cubicBezTo>
                <a:cubicBezTo>
                  <a:pt x="9224074" y="6141769"/>
                  <a:pt x="9252211" y="6208560"/>
                  <a:pt x="9260887" y="6279156"/>
                </a:cubicBezTo>
                <a:cubicBezTo>
                  <a:pt x="9286897" y="6490362"/>
                  <a:pt x="9136845" y="6682672"/>
                  <a:pt x="8925621" y="6708712"/>
                </a:cubicBezTo>
                <a:cubicBezTo>
                  <a:pt x="8714398" y="6734766"/>
                  <a:pt x="8522062" y="6584655"/>
                  <a:pt x="8496050" y="6373449"/>
                </a:cubicBezTo>
                <a:cubicBezTo>
                  <a:pt x="8470038" y="6162229"/>
                  <a:pt x="8620090" y="5969920"/>
                  <a:pt x="8831314" y="5943878"/>
                </a:cubicBezTo>
                <a:close/>
                <a:moveTo>
                  <a:pt x="7397485" y="5931706"/>
                </a:moveTo>
                <a:cubicBezTo>
                  <a:pt x="7598431" y="5931157"/>
                  <a:pt x="7792965" y="6024548"/>
                  <a:pt x="7917779" y="6191864"/>
                </a:cubicBezTo>
                <a:cubicBezTo>
                  <a:pt x="7959204" y="6247714"/>
                  <a:pt x="7991530" y="6309792"/>
                  <a:pt x="8013467" y="6375784"/>
                </a:cubicBezTo>
                <a:cubicBezTo>
                  <a:pt x="8055425" y="6502973"/>
                  <a:pt x="8055748" y="6633888"/>
                  <a:pt x="8021879" y="6753751"/>
                </a:cubicBezTo>
                <a:lnTo>
                  <a:pt x="7981316" y="6858000"/>
                </a:lnTo>
                <a:lnTo>
                  <a:pt x="6819486" y="6858000"/>
                </a:lnTo>
                <a:lnTo>
                  <a:pt x="6785199" y="6781101"/>
                </a:lnTo>
                <a:cubicBezTo>
                  <a:pt x="6673307" y="6441922"/>
                  <a:pt x="6857485" y="6076251"/>
                  <a:pt x="7196747" y="5964309"/>
                </a:cubicBezTo>
                <a:cubicBezTo>
                  <a:pt x="7262809" y="5942509"/>
                  <a:pt x="7330503" y="5931889"/>
                  <a:pt x="7397485" y="5931706"/>
                </a:cubicBezTo>
                <a:close/>
                <a:moveTo>
                  <a:pt x="1505570" y="227178"/>
                </a:moveTo>
                <a:cubicBezTo>
                  <a:pt x="1691018" y="218628"/>
                  <a:pt x="1889853" y="275403"/>
                  <a:pt x="2026489" y="392370"/>
                </a:cubicBezTo>
                <a:cubicBezTo>
                  <a:pt x="2369898" y="685965"/>
                  <a:pt x="2078266" y="1147857"/>
                  <a:pt x="2444553" y="1654853"/>
                </a:cubicBezTo>
                <a:cubicBezTo>
                  <a:pt x="2492906" y="1721679"/>
                  <a:pt x="2800482" y="2144546"/>
                  <a:pt x="3183153" y="2116208"/>
                </a:cubicBezTo>
                <a:cubicBezTo>
                  <a:pt x="3673561" y="2080541"/>
                  <a:pt x="3723222" y="1441614"/>
                  <a:pt x="4288384" y="1291908"/>
                </a:cubicBezTo>
                <a:cubicBezTo>
                  <a:pt x="4689065" y="1185875"/>
                  <a:pt x="5207943" y="1366633"/>
                  <a:pt x="5472602" y="1697818"/>
                </a:cubicBezTo>
                <a:cubicBezTo>
                  <a:pt x="5891294" y="2221754"/>
                  <a:pt x="5408012" y="2790179"/>
                  <a:pt x="5844697" y="3444791"/>
                </a:cubicBezTo>
                <a:cubicBezTo>
                  <a:pt x="6149900" y="3902467"/>
                  <a:pt x="6672672" y="4053594"/>
                  <a:pt x="6715674" y="4065208"/>
                </a:cubicBezTo>
                <a:cubicBezTo>
                  <a:pt x="7326423" y="4232519"/>
                  <a:pt x="7677158" y="3817020"/>
                  <a:pt x="8130429" y="4101787"/>
                </a:cubicBezTo>
                <a:cubicBezTo>
                  <a:pt x="8226340" y="4161985"/>
                  <a:pt x="8536372" y="4356819"/>
                  <a:pt x="8624630" y="4686202"/>
                </a:cubicBezTo>
                <a:lnTo>
                  <a:pt x="8623843" y="4685749"/>
                </a:lnTo>
                <a:cubicBezTo>
                  <a:pt x="8636924" y="4734567"/>
                  <a:pt x="8644635" y="4784678"/>
                  <a:pt x="8646859" y="4835156"/>
                </a:cubicBezTo>
                <a:cubicBezTo>
                  <a:pt x="8662596" y="5196604"/>
                  <a:pt x="8398383" y="5562326"/>
                  <a:pt x="8079403" y="5661624"/>
                </a:cubicBezTo>
                <a:cubicBezTo>
                  <a:pt x="7649807" y="5795217"/>
                  <a:pt x="7430996" y="5350293"/>
                  <a:pt x="6833105" y="5397208"/>
                </a:cubicBezTo>
                <a:cubicBezTo>
                  <a:pt x="6519033" y="5421527"/>
                  <a:pt x="6056658" y="5595550"/>
                  <a:pt x="5900832" y="5944462"/>
                </a:cubicBezTo>
                <a:cubicBezTo>
                  <a:pt x="5770548" y="6236600"/>
                  <a:pt x="5916359" y="6515160"/>
                  <a:pt x="6067212" y="6811916"/>
                </a:cubicBezTo>
                <a:lnTo>
                  <a:pt x="6089565" y="6858000"/>
                </a:lnTo>
                <a:lnTo>
                  <a:pt x="0" y="6858000"/>
                </a:lnTo>
                <a:lnTo>
                  <a:pt x="0" y="2181377"/>
                </a:lnTo>
                <a:lnTo>
                  <a:pt x="73069" y="2215839"/>
                </a:lnTo>
                <a:cubicBezTo>
                  <a:pt x="165116" y="2251829"/>
                  <a:pt x="254486" y="2263171"/>
                  <a:pt x="335445" y="2237140"/>
                </a:cubicBezTo>
                <a:cubicBezTo>
                  <a:pt x="594718" y="2153707"/>
                  <a:pt x="688441" y="1733807"/>
                  <a:pt x="752878" y="1445285"/>
                </a:cubicBezTo>
                <a:cubicBezTo>
                  <a:pt x="925059" y="674068"/>
                  <a:pt x="975076" y="456292"/>
                  <a:pt x="1202551" y="314229"/>
                </a:cubicBezTo>
                <a:cubicBezTo>
                  <a:pt x="1287853" y="260956"/>
                  <a:pt x="1394302" y="232308"/>
                  <a:pt x="1505570" y="227178"/>
                </a:cubicBezTo>
                <a:close/>
                <a:moveTo>
                  <a:pt x="3142509" y="68854"/>
                </a:moveTo>
                <a:cubicBezTo>
                  <a:pt x="3275474" y="52467"/>
                  <a:pt x="3407455" y="106339"/>
                  <a:pt x="3490978" y="211117"/>
                </a:cubicBezTo>
                <a:cubicBezTo>
                  <a:pt x="3535271" y="266744"/>
                  <a:pt x="3563404" y="333535"/>
                  <a:pt x="3572083" y="404131"/>
                </a:cubicBezTo>
                <a:cubicBezTo>
                  <a:pt x="3598092" y="615337"/>
                  <a:pt x="3448040" y="807648"/>
                  <a:pt x="3236814" y="833688"/>
                </a:cubicBezTo>
                <a:cubicBezTo>
                  <a:pt x="3025594" y="859741"/>
                  <a:pt x="2833255" y="709631"/>
                  <a:pt x="2807245" y="498425"/>
                </a:cubicBezTo>
                <a:cubicBezTo>
                  <a:pt x="2781232" y="287207"/>
                  <a:pt x="2931283" y="94896"/>
                  <a:pt x="3142509" y="68854"/>
                </a:cubicBezTo>
                <a:close/>
                <a:moveTo>
                  <a:pt x="0" y="0"/>
                </a:moveTo>
                <a:lnTo>
                  <a:pt x="39858" y="0"/>
                </a:lnTo>
                <a:lnTo>
                  <a:pt x="65022" y="5834"/>
                </a:lnTo>
                <a:cubicBezTo>
                  <a:pt x="191545" y="45606"/>
                  <a:pt x="305874" y="124173"/>
                  <a:pt x="389258" y="235630"/>
                </a:cubicBezTo>
                <a:cubicBezTo>
                  <a:pt x="430983" y="291600"/>
                  <a:pt x="463360" y="353876"/>
                  <a:pt x="485484" y="420070"/>
                </a:cubicBezTo>
                <a:cubicBezTo>
                  <a:pt x="597711" y="759508"/>
                  <a:pt x="413661" y="1125662"/>
                  <a:pt x="74229" y="1237955"/>
                </a:cubicBezTo>
                <a:lnTo>
                  <a:pt x="0" y="1254477"/>
                </a:lnTo>
                <a:close/>
              </a:path>
            </a:pathLst>
          </a:custGeom>
          <a:solidFill>
            <a:schemeClr val="bg1"/>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02" name="Background Fill">
            <a:extLst>
              <a:ext uri="{FF2B5EF4-FFF2-40B4-BE49-F238E27FC236}">
                <a16:creationId xmlns:a16="http://schemas.microsoft.com/office/drawing/2014/main" id="{6DA65B90-7B06-4499-91BA-CDDD361324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16">
            <a:extLst>
              <a:ext uri="{FF2B5EF4-FFF2-40B4-BE49-F238E27FC236}">
                <a16:creationId xmlns:a16="http://schemas.microsoft.com/office/drawing/2014/main" id="{5C7BC1E0-1C8D-47CB-B48A-D3D0D2EF0E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rgbClr val="AEAEAE">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3AD1C04B-04EF-43BA-B2AB-6F52AF8B94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1"/>
            <a:ext cx="6939937" cy="6453893"/>
          </a:xfrm>
          <a:custGeom>
            <a:avLst/>
            <a:gdLst>
              <a:gd name="connsiteX0" fmla="*/ 111814 w 4695433"/>
              <a:gd name="connsiteY0" fmla="*/ 3049004 h 4582435"/>
              <a:gd name="connsiteX1" fmla="*/ 297409 w 4695433"/>
              <a:gd name="connsiteY1" fmla="*/ 3091902 h 4582435"/>
              <a:gd name="connsiteX2" fmla="*/ 416673 w 4695433"/>
              <a:gd name="connsiteY2" fmla="*/ 3537003 h 4582435"/>
              <a:gd name="connsiteX3" fmla="*/ 31751 w 4695433"/>
              <a:gd name="connsiteY3" fmla="*/ 3683368 h 4582435"/>
              <a:gd name="connsiteX4" fmla="*/ 0 w 4695433"/>
              <a:gd name="connsiteY4" fmla="*/ 3669070 h 4582435"/>
              <a:gd name="connsiteX5" fmla="*/ 0 w 4695433"/>
              <a:gd name="connsiteY5" fmla="*/ 3079852 h 4582435"/>
              <a:gd name="connsiteX6" fmla="*/ 35156 w 4695433"/>
              <a:gd name="connsiteY6" fmla="*/ 3063756 h 4582435"/>
              <a:gd name="connsiteX7" fmla="*/ 111814 w 4695433"/>
              <a:gd name="connsiteY7" fmla="*/ 3049004 h 4582435"/>
              <a:gd name="connsiteX8" fmla="*/ 0 w 4695433"/>
              <a:gd name="connsiteY8" fmla="*/ 0 h 4582435"/>
              <a:gd name="connsiteX9" fmla="*/ 4695433 w 4695433"/>
              <a:gd name="connsiteY9" fmla="*/ 0 h 4582435"/>
              <a:gd name="connsiteX10" fmla="*/ 4663044 w 4695433"/>
              <a:gd name="connsiteY10" fmla="*/ 68762 h 4582435"/>
              <a:gd name="connsiteX11" fmla="*/ 4571319 w 4695433"/>
              <a:gd name="connsiteY11" fmla="*/ 201411 h 4582435"/>
              <a:gd name="connsiteX12" fmla="*/ 4099777 w 4695433"/>
              <a:gd name="connsiteY12" fmla="*/ 504347 h 4582435"/>
              <a:gd name="connsiteX13" fmla="*/ 3811860 w 4695433"/>
              <a:gd name="connsiteY13" fmla="*/ 1682068 h 4582435"/>
              <a:gd name="connsiteX14" fmla="*/ 3167043 w 4695433"/>
              <a:gd name="connsiteY14" fmla="*/ 4278500 h 4582435"/>
              <a:gd name="connsiteX15" fmla="*/ 2640955 w 4695433"/>
              <a:gd name="connsiteY15" fmla="*/ 4485587 h 4582435"/>
              <a:gd name="connsiteX16" fmla="*/ 1495663 w 4695433"/>
              <a:gd name="connsiteY16" fmla="*/ 4435228 h 4582435"/>
              <a:gd name="connsiteX17" fmla="*/ 1020813 w 4695433"/>
              <a:gd name="connsiteY17" fmla="*/ 3838149 h 4582435"/>
              <a:gd name="connsiteX18" fmla="*/ 626404 w 4695433"/>
              <a:gd name="connsiteY18" fmla="*/ 3045292 h 4582435"/>
              <a:gd name="connsiteX19" fmla="*/ 147061 w 4695433"/>
              <a:gd name="connsiteY19" fmla="*/ 2765401 h 4582435"/>
              <a:gd name="connsiteX20" fmla="*/ 0 w 4695433"/>
              <a:gd name="connsiteY20" fmla="*/ 2736690 h 4582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695433" h="4582435">
                <a:moveTo>
                  <a:pt x="111814" y="3049004"/>
                </a:moveTo>
                <a:cubicBezTo>
                  <a:pt x="174417" y="3044581"/>
                  <a:pt x="238967" y="3058160"/>
                  <a:pt x="297409" y="3091902"/>
                </a:cubicBezTo>
                <a:cubicBezTo>
                  <a:pt x="453255" y="3181878"/>
                  <a:pt x="506651" y="3381158"/>
                  <a:pt x="416673" y="3537003"/>
                </a:cubicBezTo>
                <a:cubicBezTo>
                  <a:pt x="337943" y="3673368"/>
                  <a:pt x="175529" y="3731295"/>
                  <a:pt x="31751" y="3683368"/>
                </a:cubicBezTo>
                <a:lnTo>
                  <a:pt x="0" y="3669070"/>
                </a:lnTo>
                <a:lnTo>
                  <a:pt x="0" y="3079852"/>
                </a:lnTo>
                <a:lnTo>
                  <a:pt x="35156" y="3063756"/>
                </a:lnTo>
                <a:cubicBezTo>
                  <a:pt x="59982" y="3055817"/>
                  <a:pt x="85729" y="3050848"/>
                  <a:pt x="111814" y="3049004"/>
                </a:cubicBezTo>
                <a:close/>
                <a:moveTo>
                  <a:pt x="0" y="0"/>
                </a:moveTo>
                <a:lnTo>
                  <a:pt x="4695433" y="0"/>
                </a:lnTo>
                <a:lnTo>
                  <a:pt x="4663044" y="68762"/>
                </a:lnTo>
                <a:cubicBezTo>
                  <a:pt x="4636274" y="118744"/>
                  <a:pt x="4605467" y="163546"/>
                  <a:pt x="4571319" y="201411"/>
                </a:cubicBezTo>
                <a:cubicBezTo>
                  <a:pt x="4449886" y="335755"/>
                  <a:pt x="4268949" y="426743"/>
                  <a:pt x="4099777" y="504347"/>
                </a:cubicBezTo>
                <a:cubicBezTo>
                  <a:pt x="3604896" y="731933"/>
                  <a:pt x="3591784" y="1317548"/>
                  <a:pt x="3811860" y="1682068"/>
                </a:cubicBezTo>
                <a:cubicBezTo>
                  <a:pt x="4454413" y="2741008"/>
                  <a:pt x="4084752" y="3706193"/>
                  <a:pt x="3167043" y="4278500"/>
                </a:cubicBezTo>
                <a:cubicBezTo>
                  <a:pt x="3009772" y="4376529"/>
                  <a:pt x="2817700" y="4417630"/>
                  <a:pt x="2640955" y="4485587"/>
                </a:cubicBezTo>
                <a:cubicBezTo>
                  <a:pt x="2250950" y="4603206"/>
                  <a:pt x="1866703" y="4642930"/>
                  <a:pt x="1495663" y="4435228"/>
                </a:cubicBezTo>
                <a:cubicBezTo>
                  <a:pt x="1259049" y="4302759"/>
                  <a:pt x="1121911" y="4090107"/>
                  <a:pt x="1020813" y="3838149"/>
                </a:cubicBezTo>
                <a:cubicBezTo>
                  <a:pt x="910679" y="3564211"/>
                  <a:pt x="784571" y="3292847"/>
                  <a:pt x="626404" y="3045292"/>
                </a:cubicBezTo>
                <a:cubicBezTo>
                  <a:pt x="516355" y="2873268"/>
                  <a:pt x="336073" y="2807363"/>
                  <a:pt x="147061" y="2765401"/>
                </a:cubicBezTo>
                <a:lnTo>
                  <a:pt x="0" y="273669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Θέση εικόνας 5" descr="Εικόνα που περιέχει γράφημα, στιγμιότυπο οθόνης, διάγραμμα, γραμμή&#10;&#10;Περιγραφή που δημιουργήθηκε αυτόματα">
            <a:extLst>
              <a:ext uri="{FF2B5EF4-FFF2-40B4-BE49-F238E27FC236}">
                <a16:creationId xmlns:a16="http://schemas.microsoft.com/office/drawing/2014/main" id="{CDCE1CB7-FF82-3699-AA34-EABC515B027B}"/>
              </a:ext>
            </a:extLst>
          </p:cNvPr>
          <p:cNvPicPr>
            <a:picLocks noGrp="1" noChangeAspect="1"/>
          </p:cNvPicPr>
          <p:nvPr>
            <p:ph type="pic" idx="1"/>
          </p:nvPr>
        </p:nvPicPr>
        <p:blipFill>
          <a:blip r:embed="rId2"/>
          <a:srcRect l="2735" r="2735"/>
          <a:stretch/>
        </p:blipFill>
        <p:spPr>
          <a:xfrm>
            <a:off x="5546878" y="404106"/>
            <a:ext cx="6176705" cy="6093069"/>
          </a:xfrm>
          <a:prstGeom prst="rect">
            <a:avLst/>
          </a:prstGeom>
        </p:spPr>
      </p:pic>
      <p:sp>
        <p:nvSpPr>
          <p:cNvPr id="104" name="Θέση κειμένου 3">
            <a:extLst>
              <a:ext uri="{FF2B5EF4-FFF2-40B4-BE49-F238E27FC236}">
                <a16:creationId xmlns:a16="http://schemas.microsoft.com/office/drawing/2014/main" id="{96F299D3-E75E-5D0C-EB46-DEC54EDE0797}"/>
              </a:ext>
            </a:extLst>
          </p:cNvPr>
          <p:cNvSpPr>
            <a:spLocks noGrp="1"/>
          </p:cNvSpPr>
          <p:nvPr>
            <p:ph type="body" sz="half" idx="2"/>
          </p:nvPr>
        </p:nvSpPr>
        <p:spPr>
          <a:xfrm>
            <a:off x="612649" y="544945"/>
            <a:ext cx="4670551" cy="5908949"/>
          </a:xfrm>
        </p:spPr>
        <p:txBody>
          <a:bodyPr>
            <a:normAutofit/>
          </a:bodyPr>
          <a:lstStyle/>
          <a:p>
            <a:r>
              <a:rPr lang="el-GR" dirty="0"/>
              <a:t>Για να αντιληφθούμε καλύτερα την απόκλιση των δύο καμπυλών, τις αναπαριστούμε στο ίδιο διάγραμμα έτσι ώστε να πέσει η μία πάνω στην άλλη. Η καλύτερη εικόνα εμφανίζεται για τα μεγαλύτερα μήκη κύματος (&gt;600</a:t>
            </a:r>
            <a:r>
              <a:rPr lang="en-US" dirty="0"/>
              <a:t>nm</a:t>
            </a:r>
            <a:r>
              <a:rPr lang="en-GB" dirty="0"/>
              <a:t>)</a:t>
            </a:r>
            <a:r>
              <a:rPr lang="el-GR" dirty="0"/>
              <a:t> ενώ στα μεσαία και χαμηλότερα μήκη κύματος παρατηρούνται αποκλίσεις, οι οποίες όμως δεν είναι εξαιρετικά μεγάλες. Συμπερασματικά μπορούμε να πούμε ότι, στην συγκεκριμένη περίπτωση, το όργανο με την μικρότερη ακρίβεια πλησιάζει ικανοποιητικά το όργανο με την μεγαλύτερη ακρίβεια, το οποίο όμως μετρά σε μικρότερο εύρος του φάσματος της ηλιακής ακτινοβολίας. Σε κάθε περίπτωση, πριν από κάποια μελέτη, πρέπει να αναλογιστούμε ποιο από τα δύο θα καλύψει τις εκάστοτε ανάγκες της έρευνας, δηλαδή αν επιθυμούμε μεγαλύτερη ακρίβεια ή εύρος στο φάσμα των μετρήσεών μας.</a:t>
            </a:r>
            <a:endParaRPr lang="en-GB" dirty="0"/>
          </a:p>
        </p:txBody>
      </p:sp>
    </p:spTree>
    <p:extLst>
      <p:ext uri="{BB962C8B-B14F-4D97-AF65-F5344CB8AC3E}">
        <p14:creationId xmlns:p14="http://schemas.microsoft.com/office/powerpoint/2010/main" val="3639020863"/>
      </p:ext>
    </p:extLst>
  </p:cSld>
  <p:clrMapOvr>
    <a:masterClrMapping/>
  </p:clrMapOvr>
</p:sld>
</file>

<file path=ppt/theme/theme1.xml><?xml version="1.0" encoding="utf-8"?>
<a:theme xmlns:a="http://schemas.openxmlformats.org/drawingml/2006/main" name="SplashVTI">
  <a:themeElements>
    <a:clrScheme name="AnalogousFromLightSeedLeftStep">
      <a:dk1>
        <a:srgbClr val="000000"/>
      </a:dk1>
      <a:lt1>
        <a:srgbClr val="FFFFFF"/>
      </a:lt1>
      <a:dk2>
        <a:srgbClr val="3F2923"/>
      </a:dk2>
      <a:lt2>
        <a:srgbClr val="E5E2E8"/>
      </a:lt2>
      <a:accent1>
        <a:srgbClr val="81AE4D"/>
      </a:accent1>
      <a:accent2>
        <a:srgbClr val="A2A63B"/>
      </a:accent2>
      <a:accent3>
        <a:srgbClr val="D19632"/>
      </a:accent3>
      <a:accent4>
        <a:srgbClr val="E67252"/>
      </a:accent4>
      <a:accent5>
        <a:srgbClr val="EB728A"/>
      </a:accent5>
      <a:accent6>
        <a:srgbClr val="E652AE"/>
      </a:accent6>
      <a:hlink>
        <a:srgbClr val="8969AE"/>
      </a:hlink>
      <a:folHlink>
        <a:srgbClr val="7F7F7F"/>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plashVTI" id="{CD38C481-21EC-466B-953B-A1440B42712A}" vid="{D3E4813C-1D98-48C2-AF59-2D0D78E25500}"/>
    </a:ext>
  </a:extLst>
</a:theme>
</file>

<file path=docProps/app.xml><?xml version="1.0" encoding="utf-8"?>
<Properties xmlns="http://schemas.openxmlformats.org/officeDocument/2006/extended-properties" xmlns:vt="http://schemas.openxmlformats.org/officeDocument/2006/docPropsVTypes">
  <TotalTime>244</TotalTime>
  <Words>587</Words>
  <Application>Microsoft Office PowerPoint</Application>
  <PresentationFormat>Ευρεία οθόνη</PresentationFormat>
  <Paragraphs>14</Paragraphs>
  <Slides>8</Slides>
  <Notes>0</Notes>
  <HiddenSlides>0</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8</vt:i4>
      </vt:variant>
    </vt:vector>
  </HeadingPairs>
  <TitlesOfParts>
    <vt:vector size="12" baseType="lpstr">
      <vt:lpstr>Arial</vt:lpstr>
      <vt:lpstr>Avenir Next LT Pro</vt:lpstr>
      <vt:lpstr>Posterama</vt:lpstr>
      <vt:lpstr>SplashVTI</vt:lpstr>
      <vt:lpstr>Εργασία 0</vt:lpstr>
      <vt:lpstr>Μέρος 1ο </vt:lpstr>
      <vt:lpstr>Παρουσίαση του PowerPoint</vt:lpstr>
      <vt:lpstr>Μέρος 2ο</vt:lpstr>
      <vt:lpstr>Παρουσίαση του PowerPoint</vt:lpstr>
      <vt:lpstr>Παρουσίαση του PowerPoint</vt:lpstr>
      <vt:lpstr>Παρουσίαση του PowerPoint</vt:lpstr>
      <vt:lpstr>Παρουσίαση του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Nadia Kairaktidi</dc:creator>
  <cp:lastModifiedBy>ΚΑΪΡΑΚΤΙΔΗ ΚΩΝΣΤΑΝΤΙΝΑ</cp:lastModifiedBy>
  <cp:revision>182</cp:revision>
  <dcterms:created xsi:type="dcterms:W3CDTF">2024-10-22T17:59:14Z</dcterms:created>
  <dcterms:modified xsi:type="dcterms:W3CDTF">2024-10-25T11:16:55Z</dcterms:modified>
</cp:coreProperties>
</file>