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56" r:id="rId2"/>
    <p:sldId id="257" r:id="rId3"/>
    <p:sldId id="258" r:id="rId4"/>
    <p:sldId id="282" r:id="rId5"/>
    <p:sldId id="268" r:id="rId6"/>
    <p:sldId id="284" r:id="rId7"/>
    <p:sldId id="280" r:id="rId8"/>
    <p:sldId id="278" r:id="rId9"/>
    <p:sldId id="279" r:id="rId10"/>
    <p:sldId id="270" r:id="rId11"/>
    <p:sldId id="271" r:id="rId12"/>
    <p:sldId id="283" r:id="rId13"/>
    <p:sldId id="272" r:id="rId14"/>
    <p:sldId id="274" r:id="rId15"/>
    <p:sldId id="275" r:id="rId16"/>
    <p:sldId id="276" r:id="rId17"/>
    <p:sldId id="277" r:id="rId18"/>
    <p:sldId id="267" r:id="rId19"/>
    <p:sldId id="281" r:id="rId20"/>
    <p:sldId id="259" r:id="rId21"/>
    <p:sldId id="262" r:id="rId22"/>
    <p:sldId id="266" r:id="rId23"/>
    <p:sldId id="265" r:id="rId24"/>
    <p:sldId id="264" r:id="rId25"/>
    <p:sldId id="263" r:id="rId26"/>
    <p:sldId id="260" r:id="rId27"/>
    <p:sldId id="26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4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3" d="100"/>
          <a:sy n="73" d="100"/>
        </p:scale>
        <p:origin x="10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3/26/2025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6397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3/26/2025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6324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3/26/2025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90324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3/26/2025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487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3/26/2025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7022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3/26/2025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20410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3/26/2025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7737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3/26/2025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9147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3/26/2025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68393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3/26/2025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6882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3/26/2025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9219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3/26/2025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223083173"/>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0" r:id="rId6"/>
    <p:sldLayoutId id="2147483876" r:id="rId7"/>
    <p:sldLayoutId id="2147483877" r:id="rId8"/>
    <p:sldLayoutId id="2147483878" r:id="rId9"/>
    <p:sldLayoutId id="2147483879" r:id="rId10"/>
    <p:sldLayoutId id="214748388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teonorm.com/en/product/plug-in-dll" TargetMode="External"/><Relationship Id="rId2" Type="http://schemas.openxmlformats.org/officeDocument/2006/relationships/hyperlink" Target="https://meteonorm.com/en/product/web-service-api" TargetMode="External"/><Relationship Id="rId1" Type="http://schemas.openxmlformats.org/officeDocument/2006/relationships/slideLayout" Target="../slideLayouts/slideLayout7.xml"/><Relationship Id="rId4" Type="http://schemas.openxmlformats.org/officeDocument/2006/relationships/hyperlink" Target="https://meteonorm.com/assets/downloads/Factsheet-Webservice-2023.pdf"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meteonorm.com/en/meteonorm-feature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solarwebservices.ch/"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everywhere.solar/#bern"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eteonorm.com/en/meteonorm-timeserie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meteonorm.com/en/meteonorm-feature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meteonorm.com/en/meteonorm-parameter"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arble with brown and aqua colours">
            <a:extLst>
              <a:ext uri="{FF2B5EF4-FFF2-40B4-BE49-F238E27FC236}">
                <a16:creationId xmlns:a16="http://schemas.microsoft.com/office/drawing/2014/main" id="{3F600082-2EAD-CC73-D36D-0E729EBA0731}"/>
              </a:ext>
            </a:extLst>
          </p:cNvPr>
          <p:cNvPicPr>
            <a:picLocks noChangeAspect="1"/>
          </p:cNvPicPr>
          <p:nvPr/>
        </p:nvPicPr>
        <p:blipFill>
          <a:blip r:embed="rId2">
            <a:alphaModFix amt="60000"/>
          </a:blip>
          <a:srcRect t="4492" b="16283"/>
          <a:stretch/>
        </p:blipFill>
        <p:spPr>
          <a:xfrm>
            <a:off x="1" y="1"/>
            <a:ext cx="12192000" cy="6857999"/>
          </a:xfrm>
          <a:prstGeom prst="rect">
            <a:avLst/>
          </a:prstGeom>
        </p:spPr>
      </p:pic>
      <p:sp>
        <p:nvSpPr>
          <p:cNvPr id="2" name="Title 1">
            <a:extLst>
              <a:ext uri="{FF2B5EF4-FFF2-40B4-BE49-F238E27FC236}">
                <a16:creationId xmlns:a16="http://schemas.microsoft.com/office/drawing/2014/main" id="{6220CA10-34D0-0332-C674-5A2793F283EA}"/>
              </a:ext>
            </a:extLst>
          </p:cNvPr>
          <p:cNvSpPr>
            <a:spLocks noGrp="1"/>
          </p:cNvSpPr>
          <p:nvPr>
            <p:ph type="ctrTitle"/>
          </p:nvPr>
        </p:nvSpPr>
        <p:spPr>
          <a:xfrm>
            <a:off x="2301923" y="1482602"/>
            <a:ext cx="7588155" cy="2236264"/>
          </a:xfrm>
        </p:spPr>
        <p:txBody>
          <a:bodyPr>
            <a:normAutofit/>
          </a:bodyPr>
          <a:lstStyle/>
          <a:p>
            <a:r>
              <a:rPr lang="el-GR" sz="5400" dirty="0">
                <a:solidFill>
                  <a:srgbClr val="FFFFFF"/>
                </a:solidFill>
              </a:rPr>
              <a:t>Ενεργειακή Μετεωρολογία</a:t>
            </a:r>
            <a:endParaRPr lang="en-GB" sz="5400" dirty="0">
              <a:solidFill>
                <a:srgbClr val="FFFFFF"/>
              </a:solidFill>
            </a:endParaRPr>
          </a:p>
        </p:txBody>
      </p:sp>
      <p:sp>
        <p:nvSpPr>
          <p:cNvPr id="3" name="Subtitle 2">
            <a:extLst>
              <a:ext uri="{FF2B5EF4-FFF2-40B4-BE49-F238E27FC236}">
                <a16:creationId xmlns:a16="http://schemas.microsoft.com/office/drawing/2014/main" id="{F4E1B520-3C32-B3FB-5892-61CA7AAD524A}"/>
              </a:ext>
            </a:extLst>
          </p:cNvPr>
          <p:cNvSpPr>
            <a:spLocks noGrp="1"/>
          </p:cNvSpPr>
          <p:nvPr>
            <p:ph type="subTitle" idx="1"/>
          </p:nvPr>
        </p:nvSpPr>
        <p:spPr>
          <a:xfrm>
            <a:off x="2301923" y="3793937"/>
            <a:ext cx="7588155" cy="1414091"/>
          </a:xfrm>
        </p:spPr>
        <p:txBody>
          <a:bodyPr>
            <a:normAutofit/>
          </a:bodyPr>
          <a:lstStyle/>
          <a:p>
            <a:r>
              <a:rPr lang="el-GR" sz="2800" dirty="0">
                <a:solidFill>
                  <a:srgbClr val="FFFFFF"/>
                </a:solidFill>
              </a:rPr>
              <a:t>Καϊρακτίδη Νάντια</a:t>
            </a:r>
          </a:p>
          <a:p>
            <a:r>
              <a:rPr lang="el-GR" sz="2800" dirty="0">
                <a:solidFill>
                  <a:srgbClr val="FFFFFF"/>
                </a:solidFill>
              </a:rPr>
              <a:t>ΑΜ : 1068622</a:t>
            </a:r>
            <a:endParaRPr lang="en-GB" sz="2800" dirty="0">
              <a:solidFill>
                <a:srgbClr val="FFFFFF"/>
              </a:solidFill>
            </a:endParaRPr>
          </a:p>
        </p:txBody>
      </p:sp>
    </p:spTree>
    <p:extLst>
      <p:ext uri="{BB962C8B-B14F-4D97-AF65-F5344CB8AC3E}">
        <p14:creationId xmlns:p14="http://schemas.microsoft.com/office/powerpoint/2010/main" val="29135403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18775-F4F2-B4C7-0DB3-7BF02CF45A8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BCC4C5C-F2E6-B915-74BD-7C1541F77137}"/>
              </a:ext>
            </a:extLst>
          </p:cNvPr>
          <p:cNvSpPr txBox="1"/>
          <p:nvPr/>
        </p:nvSpPr>
        <p:spPr>
          <a:xfrm>
            <a:off x="444719" y="487688"/>
            <a:ext cx="11302562" cy="6186309"/>
          </a:xfrm>
          <a:prstGeom prst="rect">
            <a:avLst/>
          </a:prstGeom>
          <a:noFill/>
        </p:spPr>
        <p:txBody>
          <a:bodyPr wrap="square" rtlCol="0">
            <a:spAutoFit/>
          </a:bodyPr>
          <a:lstStyle/>
          <a:p>
            <a:r>
              <a:rPr lang="el-GR" b="1" dirty="0">
                <a:solidFill>
                  <a:srgbClr val="003453"/>
                </a:solidFill>
                <a:latin typeface="Times New Roman" panose="02020603050405020304" pitchFamily="18" charset="0"/>
                <a:cs typeface="Times New Roman" panose="02020603050405020304" pitchFamily="18" charset="0"/>
              </a:rPr>
              <a:t>Υπηρεσίες της </a:t>
            </a:r>
            <a:r>
              <a:rPr lang="en-GB" b="1" dirty="0">
                <a:solidFill>
                  <a:srgbClr val="003453"/>
                </a:solidFill>
                <a:latin typeface="Times New Roman" panose="02020603050405020304" pitchFamily="18" charset="0"/>
                <a:cs typeface="Times New Roman" panose="02020603050405020304" pitchFamily="18" charset="0"/>
              </a:rPr>
              <a:t>Meteonorm – API (web) </a:t>
            </a:r>
            <a:r>
              <a:rPr lang="el-GR" b="1" dirty="0">
                <a:solidFill>
                  <a:srgbClr val="003453"/>
                </a:solidFill>
                <a:latin typeface="Times New Roman" panose="02020603050405020304" pitchFamily="18" charset="0"/>
                <a:cs typeface="Times New Roman" panose="02020603050405020304" pitchFamily="18" charset="0"/>
              </a:rPr>
              <a:t>και </a:t>
            </a:r>
            <a:r>
              <a:rPr lang="en-GB" b="1" dirty="0">
                <a:solidFill>
                  <a:srgbClr val="003453"/>
                </a:solidFill>
                <a:latin typeface="Times New Roman" panose="02020603050405020304" pitchFamily="18" charset="0"/>
                <a:cs typeface="Times New Roman" panose="02020603050405020304" pitchFamily="18" charset="0"/>
              </a:rPr>
              <a:t>Plug-in (DLL)</a:t>
            </a:r>
            <a:endParaRPr lang="el-GR" b="0" i="0" dirty="0">
              <a:solidFill>
                <a:srgbClr val="333333"/>
              </a:solidFill>
              <a:effectLst/>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Για ψηφιακές εφαρμογές, το API της διαδικτυακής μας υπηρεσίας και το DLL της Βιβλιοθήκης </a:t>
            </a:r>
            <a:r>
              <a:rPr lang="el-GR" dirty="0" err="1">
                <a:latin typeface="Times New Roman" panose="02020603050405020304" pitchFamily="18" charset="0"/>
                <a:cs typeface="Times New Roman" panose="02020603050405020304" pitchFamily="18" charset="0"/>
              </a:rPr>
              <a:t>Dynamic</a:t>
            </a:r>
            <a:r>
              <a:rPr lang="el-GR" dirty="0">
                <a:latin typeface="Times New Roman" panose="02020603050405020304" pitchFamily="18" charset="0"/>
                <a:cs typeface="Times New Roman" panose="02020603050405020304" pitchFamily="18" charset="0"/>
              </a:rPr>
              <a:t> </a:t>
            </a:r>
            <a:r>
              <a:rPr lang="el-GR" dirty="0" err="1">
                <a:latin typeface="Times New Roman" panose="02020603050405020304" pitchFamily="18" charset="0"/>
                <a:cs typeface="Times New Roman" panose="02020603050405020304" pitchFamily="18" charset="0"/>
              </a:rPr>
              <a:t>Link</a:t>
            </a:r>
            <a:r>
              <a:rPr lang="el-GR" dirty="0">
                <a:latin typeface="Times New Roman" panose="02020603050405020304" pitchFamily="18" charset="0"/>
                <a:cs typeface="Times New Roman" panose="02020603050405020304" pitchFamily="18" charset="0"/>
              </a:rPr>
              <a:t> διασφαλίζουν ανεξάρτητη πρόσβαση της πλατφόρμας σε όλα τα δεδομένα και τα μοντέλα του Meteonorm, από παντού. Αυτό επιτρέπει την ενσωμάτωση δεδομένων της Meteonorm σε εφαρμογές web, λογισμικό προσομοίωσης, λογισμικό σχεδιασμού κτιρίων ή εφαρμογές </a:t>
            </a:r>
            <a:r>
              <a:rPr lang="el-GR" dirty="0" err="1">
                <a:latin typeface="Times New Roman" panose="02020603050405020304" pitchFamily="18" charset="0"/>
                <a:cs typeface="Times New Roman" panose="02020603050405020304" pitchFamily="18" charset="0"/>
              </a:rPr>
              <a:t>μοντελοποίησης</a:t>
            </a:r>
            <a:r>
              <a:rPr lang="el-GR" dirty="0">
                <a:latin typeface="Times New Roman" panose="02020603050405020304" pitchFamily="18" charset="0"/>
                <a:cs typeface="Times New Roman" panose="02020603050405020304" pitchFamily="18" charset="0"/>
              </a:rPr>
              <a:t>.</a:t>
            </a:r>
          </a:p>
          <a:p>
            <a:r>
              <a:rPr lang="el-GR" dirty="0">
                <a:latin typeface="Times New Roman" panose="02020603050405020304" pitchFamily="18" charset="0"/>
                <a:cs typeface="Times New Roman" panose="02020603050405020304" pitchFamily="18" charset="0"/>
              </a:rPr>
              <a:t>Η υπηρεσία web (API) βασίζεται στα ίδια βασικά και μετεωρολογικά δεδομένα με την έκδοση λογισμικού Meteonorm 8.1. Παρέχει τυπικά μετεωρολογικά έτη για οποιαδήποτε τοποθεσία εισάγοντας γεωγραφικό πλάτος και μήκος μιας τοποθεσίας. Όλες οι παράμετροι της Meteonorm μπορούν να επιστραφούν ως ωριαίες ή μηνιαίες τιμές. Οι τιμές παρέχονται σε διαφορετικές μορφές όπως JSON, XML ή CSV. Επιπλέον, προσφέρουμε μια διαδικτυακή υπηρεσία που υπολογίζει τη γραμμή του ορίζοντα της τοπογραφίας καθώς και το υψόμετρο.</a:t>
            </a:r>
          </a:p>
          <a:p>
            <a:r>
              <a:rPr lang="el-GR" dirty="0">
                <a:latin typeface="Times New Roman" panose="02020603050405020304" pitchFamily="18" charset="0"/>
                <a:cs typeface="Times New Roman" panose="02020603050405020304" pitchFamily="18" charset="0"/>
              </a:rPr>
              <a:t>Με τη βιβλιοθήκη Meteonorm </a:t>
            </a:r>
            <a:r>
              <a:rPr lang="el-GR" dirty="0" err="1">
                <a:latin typeface="Times New Roman" panose="02020603050405020304" pitchFamily="18" charset="0"/>
                <a:cs typeface="Times New Roman" panose="02020603050405020304" pitchFamily="18" charset="0"/>
              </a:rPr>
              <a:t>Dynamic</a:t>
            </a:r>
            <a:r>
              <a:rPr lang="el-GR" dirty="0">
                <a:latin typeface="Times New Roman" panose="02020603050405020304" pitchFamily="18" charset="0"/>
                <a:cs typeface="Times New Roman" panose="02020603050405020304" pitchFamily="18" charset="0"/>
              </a:rPr>
              <a:t> </a:t>
            </a:r>
            <a:r>
              <a:rPr lang="el-GR" dirty="0" err="1">
                <a:latin typeface="Times New Roman" panose="02020603050405020304" pitchFamily="18" charset="0"/>
                <a:cs typeface="Times New Roman" panose="02020603050405020304" pitchFamily="18" charset="0"/>
              </a:rPr>
              <a:t>Link</a:t>
            </a:r>
            <a:r>
              <a:rPr lang="el-GR" dirty="0">
                <a:latin typeface="Times New Roman" panose="02020603050405020304" pitchFamily="18" charset="0"/>
                <a:cs typeface="Times New Roman" panose="02020603050405020304" pitchFamily="18" charset="0"/>
              </a:rPr>
              <a:t> </a:t>
            </a:r>
            <a:r>
              <a:rPr lang="el-GR" dirty="0" err="1">
                <a:latin typeface="Times New Roman" panose="02020603050405020304" pitchFamily="18" charset="0"/>
                <a:cs typeface="Times New Roman" panose="02020603050405020304" pitchFamily="18" charset="0"/>
              </a:rPr>
              <a:t>Library</a:t>
            </a:r>
            <a:r>
              <a:rPr lang="el-GR"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Plug-in (</a:t>
            </a:r>
            <a:r>
              <a:rPr lang="el-GR" dirty="0">
                <a:latin typeface="Times New Roman" panose="02020603050405020304" pitchFamily="18" charset="0"/>
                <a:cs typeface="Times New Roman" panose="02020603050405020304" pitchFamily="18" charset="0"/>
              </a:rPr>
              <a:t>DLL</a:t>
            </a:r>
            <a:r>
              <a:rPr lang="en-GB"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 έχετε άμεση πρόσβαση σε όλα τα μετεωρολογικά δεδομένα για το PV σας ή το λογισμικό προσομοίωσης σας. Με αυτήν την προσέγγιση, τα δεδομένα του Meteonorm είναι μέχρι σήμερα ενσωματωμένα σε όλο σχεδόν το λογισμικό για προσομοιώσεις φωτοβολταϊκών, ηλιακών θερμικών ή κτιριακών </a:t>
            </a:r>
            <a:r>
              <a:rPr lang="el-GR" dirty="0" err="1">
                <a:latin typeface="Times New Roman" panose="02020603050405020304" pitchFamily="18" charset="0"/>
                <a:cs typeface="Times New Roman" panose="02020603050405020304" pitchFamily="18" charset="0"/>
              </a:rPr>
              <a:t>προσομοιώσεν</a:t>
            </a:r>
            <a:r>
              <a:rPr lang="el-GR" dirty="0">
                <a:latin typeface="Times New Roman" panose="02020603050405020304" pitchFamily="18" charset="0"/>
                <a:cs typeface="Times New Roman" panose="02020603050405020304" pitchFamily="18" charset="0"/>
              </a:rPr>
              <a:t>. Το DLL βασίζεται στον ίδιο πυρήνα και τα ίδια δεδομένα καιρού με την έκδοση λογισμικού Meteonorm 8.0. Εναλλακτικά, μπορούμε να σας παρέχουμε μια εφάπαξ παράδοση συνόλων δεδομένων για μια συγκεκριμένη περιοχή σε ένα προκαθορισμένο πλέγμα. </a:t>
            </a:r>
          </a:p>
          <a:p>
            <a:endParaRPr lang="el-GR" dirty="0">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Πηγές : </a:t>
            </a:r>
            <a:r>
              <a:rPr lang="en-GB" dirty="0">
                <a:latin typeface="Times New Roman" panose="02020603050405020304" pitchFamily="18" charset="0"/>
                <a:cs typeface="Times New Roman" panose="02020603050405020304" pitchFamily="18" charset="0"/>
                <a:hlinkClick r:id="rId2"/>
              </a:rPr>
              <a:t>https://meteonorm.com/en/product/web-service-api</a:t>
            </a:r>
            <a:r>
              <a:rPr lang="el-GR"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hlinkClick r:id="rId3"/>
              </a:rPr>
              <a:t>https://meteonorm.com/en/product/plug-in-dll</a:t>
            </a:r>
            <a:r>
              <a:rPr lang="el-GR"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hlinkClick r:id="rId4"/>
              </a:rPr>
              <a:t>https://meteonorm.com/assets/downloads/Factsheet-Webservice-2023.pdf</a:t>
            </a:r>
            <a:r>
              <a:rPr lang="el-G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65584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D33C2-E14D-F93E-7A68-D634F192460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0EFAAE4-0525-64F5-8DFD-CA04CA41189C}"/>
              </a:ext>
            </a:extLst>
          </p:cNvPr>
          <p:cNvSpPr txBox="1"/>
          <p:nvPr/>
        </p:nvSpPr>
        <p:spPr>
          <a:xfrm>
            <a:off x="444719" y="340543"/>
            <a:ext cx="11302562" cy="3693319"/>
          </a:xfrm>
          <a:prstGeom prst="rect">
            <a:avLst/>
          </a:prstGeom>
          <a:noFill/>
        </p:spPr>
        <p:txBody>
          <a:bodyPr wrap="square" rtlCol="0">
            <a:spAutoFit/>
          </a:bodyPr>
          <a:lstStyle/>
          <a:p>
            <a:r>
              <a:rPr lang="el-GR" b="1" dirty="0">
                <a:solidFill>
                  <a:srgbClr val="003453"/>
                </a:solidFill>
                <a:latin typeface="Times New Roman" panose="02020603050405020304" pitchFamily="18" charset="0"/>
                <a:cs typeface="Times New Roman" panose="02020603050405020304" pitchFamily="18" charset="0"/>
              </a:rPr>
              <a:t>Υπηρεσία</a:t>
            </a:r>
            <a:r>
              <a:rPr lang="en-GB" b="1" dirty="0">
                <a:solidFill>
                  <a:srgbClr val="003453"/>
                </a:solidFill>
                <a:latin typeface="Times New Roman" panose="02020603050405020304" pitchFamily="18" charset="0"/>
                <a:cs typeface="Times New Roman" panose="02020603050405020304" pitchFamily="18" charset="0"/>
              </a:rPr>
              <a:t> API (web) </a:t>
            </a:r>
            <a:endParaRPr lang="el-GR" b="0" i="0" dirty="0">
              <a:solidFill>
                <a:srgbClr val="333333"/>
              </a:solidFill>
              <a:effectLst/>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Παρέχονται δύο διαδικτυακές υπηρεσίες στην Meteonorm:</a:t>
            </a:r>
          </a:p>
          <a:p>
            <a:pPr marL="285750" indent="-285750">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Τυποποιημένα σύνολα δεδομένων στο διαδίκτυο για ιστότοπους, εφαρμογές </a:t>
            </a:r>
            <a:r>
              <a:rPr lang="en-GB" dirty="0">
                <a:latin typeface="Times New Roman" panose="02020603050405020304" pitchFamily="18" charset="0"/>
                <a:cs typeface="Times New Roman" panose="02020603050405020304" pitchFamily="18" charset="0"/>
              </a:rPr>
              <a:t>web </a:t>
            </a:r>
            <a:r>
              <a:rPr lang="el-GR" dirty="0">
                <a:latin typeface="Times New Roman" panose="02020603050405020304" pitchFamily="18" charset="0"/>
                <a:cs typeface="Times New Roman" panose="02020603050405020304" pitchFamily="18" charset="0"/>
              </a:rPr>
              <a:t> ή άλλα λογισμικά. Ένα σύνολο δεδομένων Meteonorm είναι ένα τυπικό μετεωρολογικό έτος παραμέτρων ακτινοβολίας και άλλων μετεωρολογικών δεδομένων που δημιουργείται στοχαστικά.</a:t>
            </a:r>
          </a:p>
          <a:p>
            <a:pPr marL="285750" indent="-285750">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Πληροφορίες τοπογραφικού ορίζοντα</a:t>
            </a:r>
          </a:p>
          <a:p>
            <a:r>
              <a:rPr lang="el-GR" dirty="0">
                <a:latin typeface="Times New Roman" panose="02020603050405020304" pitchFamily="18" charset="0"/>
                <a:cs typeface="Times New Roman" panose="02020603050405020304" pitchFamily="18" charset="0"/>
              </a:rPr>
              <a:t>Τρία </a:t>
            </a:r>
            <a:r>
              <a:rPr lang="en-GB" dirty="0">
                <a:latin typeface="Times New Roman" panose="02020603050405020304" pitchFamily="18" charset="0"/>
                <a:cs typeface="Times New Roman" panose="02020603050405020304" pitchFamily="18" charset="0"/>
              </a:rPr>
              <a:t>request functions</a:t>
            </a:r>
            <a:r>
              <a:rPr lang="el-GR" dirty="0">
                <a:latin typeface="Times New Roman" panose="02020603050405020304" pitchFamily="18" charset="0"/>
                <a:cs typeface="Times New Roman" panose="02020603050405020304" pitchFamily="18" charset="0"/>
              </a:rPr>
              <a:t> είναι διαθέσιμα: Δύο </a:t>
            </a:r>
            <a:r>
              <a:rPr lang="en-GB" dirty="0">
                <a:latin typeface="Times New Roman" panose="02020603050405020304" pitchFamily="18" charset="0"/>
                <a:cs typeface="Times New Roman" panose="02020603050405020304" pitchFamily="18" charset="0"/>
              </a:rPr>
              <a:t>request functions</a:t>
            </a:r>
            <a:r>
              <a:rPr lang="el-GR" dirty="0">
                <a:latin typeface="Times New Roman" panose="02020603050405020304" pitchFamily="18" charset="0"/>
                <a:cs typeface="Times New Roman" panose="02020603050405020304" pitchFamily="18" charset="0"/>
              </a:rPr>
              <a:t> δεδομένων που παράγουν ένα τυπικό μετεωρολογικό έτος – ένα με επιστροφή ωριαίων τιμών και ένα επιστρέφοντας μηνιαίους μέσους όρους και ένα </a:t>
            </a:r>
            <a:r>
              <a:rPr lang="en-GB" dirty="0">
                <a:latin typeface="Times New Roman" panose="02020603050405020304" pitchFamily="18" charset="0"/>
                <a:cs typeface="Times New Roman" panose="02020603050405020304" pitchFamily="18" charset="0"/>
              </a:rPr>
              <a:t>request function</a:t>
            </a:r>
            <a:r>
              <a:rPr lang="el-GR" dirty="0">
                <a:latin typeface="Times New Roman" panose="02020603050405020304" pitchFamily="18" charset="0"/>
                <a:cs typeface="Times New Roman" panose="02020603050405020304" pitchFamily="18" charset="0"/>
              </a:rPr>
              <a:t> ορίζοντα που ανακτά πληροφορίες για τον τοπογραφικό ορίζοντα σε ένα συγκεκριμένο σημείο.</a:t>
            </a:r>
          </a:p>
          <a:p>
            <a:r>
              <a:rPr lang="el-GR" dirty="0">
                <a:latin typeface="Times New Roman" panose="02020603050405020304" pitchFamily="18" charset="0"/>
                <a:cs typeface="Times New Roman" panose="02020603050405020304" pitchFamily="18" charset="0"/>
              </a:rPr>
              <a:t>Τα σύνολα δεδομένων παρέχονται ως ωριαίες πληροφορίες (8'760 τιμές ανά παράμετρο) ή μηνιαίες πληροφορίες (13 τιμές ανά παράμετρο – 12 μηνιαίες συν 1 ετήσια τιμή). Οι υποχρεωτικές παράμετροι εισαγωγής είναι το γεωγραφικό πλάτος και γεωγραφικό μήκος. Εννέα προαιρετικές παράμετροι εισόδου είναι διαθέσιμες.</a:t>
            </a:r>
            <a:r>
              <a:rPr lang="en-GB" dirty="0">
                <a:latin typeface="Times New Roman" panose="02020603050405020304" pitchFamily="18" charset="0"/>
                <a:cs typeface="Times New Roman" panose="02020603050405020304" pitchFamily="18" charset="0"/>
              </a:rPr>
              <a:t> </a:t>
            </a:r>
            <a:endParaRPr lang="el-G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851A3E4-4A7F-2EA6-03DA-7949742B475D}"/>
              </a:ext>
            </a:extLst>
          </p:cNvPr>
          <p:cNvPicPr>
            <a:picLocks noChangeAspect="1"/>
          </p:cNvPicPr>
          <p:nvPr/>
        </p:nvPicPr>
        <p:blipFill>
          <a:blip r:embed="rId2"/>
          <a:stretch>
            <a:fillRect/>
          </a:stretch>
        </p:blipFill>
        <p:spPr>
          <a:xfrm>
            <a:off x="2437889" y="4326401"/>
            <a:ext cx="7316221" cy="2191056"/>
          </a:xfrm>
          <a:prstGeom prst="rect">
            <a:avLst/>
          </a:prstGeom>
        </p:spPr>
      </p:pic>
    </p:spTree>
    <p:extLst>
      <p:ext uri="{BB962C8B-B14F-4D97-AF65-F5344CB8AC3E}">
        <p14:creationId xmlns:p14="http://schemas.microsoft.com/office/powerpoint/2010/main" val="429254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A3B5E-B647-DBB6-4E0A-03FCB263F1F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98B3FB7-6C1C-C636-A5B3-C6B93195734F}"/>
              </a:ext>
            </a:extLst>
          </p:cNvPr>
          <p:cNvSpPr txBox="1"/>
          <p:nvPr/>
        </p:nvSpPr>
        <p:spPr>
          <a:xfrm>
            <a:off x="444719" y="612844"/>
            <a:ext cx="11302562" cy="5632311"/>
          </a:xfrm>
          <a:prstGeom prst="rect">
            <a:avLst/>
          </a:prstGeom>
          <a:noFill/>
        </p:spPr>
        <p:txBody>
          <a:bodyPr wrap="square" rtlCol="0">
            <a:spAutoFit/>
          </a:bodyPr>
          <a:lstStyle/>
          <a:p>
            <a:r>
              <a:rPr lang="el-GR" b="1" dirty="0">
                <a:solidFill>
                  <a:srgbClr val="003453"/>
                </a:solidFill>
                <a:latin typeface="Times New Roman" panose="02020603050405020304" pitchFamily="18" charset="0"/>
                <a:cs typeface="Times New Roman" panose="02020603050405020304" pitchFamily="18" charset="0"/>
              </a:rPr>
              <a:t>Ορίζοντας</a:t>
            </a:r>
            <a:endParaRPr lang="el-GR" dirty="0">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Η Meteonorm υπολογίζει τη μειωμένη παγκόσμια ακτινοβολία που προκαλείται από έναν υψηλό ορίζοντα. Η γραμμή του ορίζοντα μπορεί εύκολα να εισαχθεί είτε γραφικά (γραμμή μεταφοράς) είτε αριθμητικά. Για τις περισσότερες περιοχές του κόσμου, η γραμμή ορίζοντα υπολογίζεται αυτόματα, με βάση μια ψηφιακή λειτουργία εδάφους (πρόσβαση μέσω Διαδικτύου).</a:t>
            </a:r>
          </a:p>
          <a:p>
            <a:r>
              <a:rPr lang="el-GR" dirty="0">
                <a:latin typeface="Times New Roman" panose="02020603050405020304" pitchFamily="18" charset="0"/>
                <a:cs typeface="Times New Roman" panose="02020603050405020304" pitchFamily="18" charset="0"/>
              </a:rPr>
              <a:t>Οποιαδήποτε διορθωμένη εικόνα του ορίζοντα μπορεί να εισαχθεί και να χρησιμοποιηθεί ως φόντο για την </a:t>
            </a:r>
            <a:r>
              <a:rPr lang="el-GR" dirty="0" err="1">
                <a:latin typeface="Times New Roman" panose="02020603050405020304" pitchFamily="18" charset="0"/>
                <a:cs typeface="Times New Roman" panose="02020603050405020304" pitchFamily="18" charset="0"/>
              </a:rPr>
              <a:t>ψηφιοποίηση</a:t>
            </a:r>
            <a:r>
              <a:rPr lang="el-GR" dirty="0">
                <a:latin typeface="Times New Roman" panose="02020603050405020304" pitchFamily="18" charset="0"/>
                <a:cs typeface="Times New Roman" panose="02020603050405020304" pitchFamily="18" charset="0"/>
              </a:rPr>
              <a:t> του ορίζοντα. Οι εικόνες που λαμβάνονται με το </a:t>
            </a:r>
            <a:r>
              <a:rPr lang="el-GR" dirty="0" err="1">
                <a:latin typeface="Times New Roman" panose="02020603050405020304" pitchFamily="18" charset="0"/>
                <a:cs typeface="Times New Roman" panose="02020603050405020304" pitchFamily="18" charset="0"/>
              </a:rPr>
              <a:t>Horicatcher</a:t>
            </a:r>
            <a:r>
              <a:rPr lang="el-GR" dirty="0">
                <a:latin typeface="Times New Roman" panose="02020603050405020304" pitchFamily="18" charset="0"/>
                <a:cs typeface="Times New Roman" panose="02020603050405020304" pitchFamily="18" charset="0"/>
              </a:rPr>
              <a:t> μπορούν να εισαχθούν και να υποβληθούν σε επεξεργασία απευθείας στο Meteonorm. Οι εικόνες του ορίζοντα μπορούν να χρησιμοποιηθούν για τον εύκολο προσδιορισμό των περιοχών όπου υπάρχουν εφέ λάμψης.</a:t>
            </a:r>
          </a:p>
          <a:p>
            <a:endParaRPr lang="el-GR" dirty="0">
              <a:latin typeface="Times New Roman" panose="02020603050405020304" pitchFamily="18" charset="0"/>
              <a:cs typeface="Times New Roman" panose="02020603050405020304" pitchFamily="18" charset="0"/>
            </a:endParaRPr>
          </a:p>
          <a:p>
            <a:r>
              <a:rPr lang="el-GR" b="1" dirty="0" err="1">
                <a:solidFill>
                  <a:srgbClr val="003453"/>
                </a:solidFill>
                <a:latin typeface="Times New Roman" panose="02020603050405020304" pitchFamily="18" charset="0"/>
                <a:cs typeface="Times New Roman" panose="02020603050405020304" pitchFamily="18" charset="0"/>
              </a:rPr>
              <a:t>Horicatcher</a:t>
            </a:r>
            <a:endParaRPr lang="el-GR" b="1" dirty="0">
              <a:solidFill>
                <a:srgbClr val="003453"/>
              </a:solidFill>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Το </a:t>
            </a:r>
            <a:r>
              <a:rPr lang="el-GR" dirty="0" err="1">
                <a:latin typeface="Times New Roman" panose="02020603050405020304" pitchFamily="18" charset="0"/>
                <a:cs typeface="Times New Roman" panose="02020603050405020304" pitchFamily="18" charset="0"/>
              </a:rPr>
              <a:t>Horicatcher</a:t>
            </a:r>
            <a:r>
              <a:rPr lang="el-GR" dirty="0">
                <a:latin typeface="Times New Roman" panose="02020603050405020304" pitchFamily="18" charset="0"/>
                <a:cs typeface="Times New Roman" panose="02020603050405020304" pitchFamily="18" charset="0"/>
              </a:rPr>
              <a:t> είναι ένα </a:t>
            </a:r>
            <a:r>
              <a:rPr lang="en-GB" dirty="0">
                <a:latin typeface="Times New Roman" panose="02020603050405020304" pitchFamily="18" charset="0"/>
                <a:cs typeface="Times New Roman" panose="02020603050405020304" pitchFamily="18" charset="0"/>
              </a:rPr>
              <a:t>add-on</a:t>
            </a:r>
            <a:r>
              <a:rPr lang="el-GR" dirty="0">
                <a:latin typeface="Times New Roman" panose="02020603050405020304" pitchFamily="18" charset="0"/>
                <a:cs typeface="Times New Roman" panose="02020603050405020304" pitchFamily="18" charset="0"/>
              </a:rPr>
              <a:t> για τη Meteonorm. Είναι ένα ακριβές και γρήγορο εργαλείο για τον προσδιορισμό της πραγματικής γραμμής του ορίζοντα στη συγκεκριμένη τοποθεσία σας. Το </a:t>
            </a:r>
            <a:r>
              <a:rPr lang="el-GR" dirty="0" err="1">
                <a:latin typeface="Times New Roman" panose="02020603050405020304" pitchFamily="18" charset="0"/>
                <a:cs typeface="Times New Roman" panose="02020603050405020304" pitchFamily="18" charset="0"/>
              </a:rPr>
              <a:t>Horicatcher</a:t>
            </a:r>
            <a:r>
              <a:rPr lang="el-GR" dirty="0">
                <a:latin typeface="Times New Roman" panose="02020603050405020304" pitchFamily="18" charset="0"/>
                <a:cs typeface="Times New Roman" panose="02020603050405020304" pitchFamily="18" charset="0"/>
              </a:rPr>
              <a:t> σάς επιτρέπει να λαμβάνετε υπόψη τη μειωμένη εισροή ηλιακής ενέργειας, τη διάρκεια της ηλιοφάνειας και την έκθεση στον ήλιο από εμπόδια όπως δέντρα, σπίτια ή βουνά στην περιοχή σας. </a:t>
            </a:r>
          </a:p>
          <a:p>
            <a:endParaRPr lang="el-GR" dirty="0">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Πηγή : </a:t>
            </a:r>
            <a:r>
              <a:rPr lang="en-GB" dirty="0">
                <a:latin typeface="Times New Roman" panose="02020603050405020304" pitchFamily="18" charset="0"/>
                <a:cs typeface="Times New Roman" panose="02020603050405020304" pitchFamily="18" charset="0"/>
                <a:hlinkClick r:id="rId2"/>
              </a:rPr>
              <a:t>https://meteonorm.com/en/meteonorm-features</a:t>
            </a:r>
            <a:r>
              <a:rPr lang="el-G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12191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97551-3AE8-7B37-870F-562FF9DE5F6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8142D15-87C7-7B65-4564-14664EB87F5C}"/>
              </a:ext>
            </a:extLst>
          </p:cNvPr>
          <p:cNvSpPr txBox="1"/>
          <p:nvPr/>
        </p:nvSpPr>
        <p:spPr>
          <a:xfrm>
            <a:off x="886152" y="705177"/>
            <a:ext cx="4526674" cy="5447645"/>
          </a:xfrm>
          <a:prstGeom prst="rect">
            <a:avLst/>
          </a:prstGeom>
          <a:noFill/>
        </p:spPr>
        <p:txBody>
          <a:bodyPr wrap="square" rtlCol="0">
            <a:spAutoFit/>
          </a:bodyPr>
          <a:lstStyle/>
          <a:p>
            <a:r>
              <a:rPr lang="el-GR" sz="2400" b="1" dirty="0">
                <a:solidFill>
                  <a:srgbClr val="003453"/>
                </a:solidFill>
                <a:latin typeface="Times New Roman" panose="02020603050405020304" pitchFamily="18" charset="0"/>
                <a:cs typeface="Times New Roman" panose="02020603050405020304" pitchFamily="18" charset="0"/>
              </a:rPr>
              <a:t>Οφέλη της </a:t>
            </a:r>
            <a:r>
              <a:rPr lang="en-GB" sz="2400" b="1" dirty="0">
                <a:solidFill>
                  <a:srgbClr val="003453"/>
                </a:solidFill>
                <a:latin typeface="Times New Roman" panose="02020603050405020304" pitchFamily="18" charset="0"/>
                <a:cs typeface="Times New Roman" panose="02020603050405020304" pitchFamily="18" charset="0"/>
              </a:rPr>
              <a:t>Meteonorm</a:t>
            </a:r>
            <a:endParaRPr lang="el-GR" sz="2400" b="0" i="0" dirty="0">
              <a:solidFill>
                <a:srgbClr val="333333"/>
              </a:solidFill>
              <a:effectLst/>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Δεν υπάρχει </a:t>
            </a:r>
            <a:r>
              <a:rPr lang="en-GB" dirty="0">
                <a:latin typeface="Times New Roman" panose="02020603050405020304" pitchFamily="18" charset="0"/>
                <a:cs typeface="Times New Roman" panose="02020603050405020304" pitchFamily="18" charset="0"/>
              </a:rPr>
              <a:t>on-site installation</a:t>
            </a:r>
          </a:p>
          <a:p>
            <a:r>
              <a:rPr lang="el-GR" dirty="0">
                <a:latin typeface="Times New Roman" panose="02020603050405020304" pitchFamily="18" charset="0"/>
                <a:cs typeface="Times New Roman" panose="02020603050405020304" pitchFamily="18" charset="0"/>
              </a:rPr>
              <a:t>Όλα τα δεδομένα λαμβάνονται χωρίς </a:t>
            </a:r>
            <a:r>
              <a:rPr lang="en-GB" dirty="0">
                <a:latin typeface="Times New Roman" panose="02020603050405020304" pitchFamily="18" charset="0"/>
                <a:cs typeface="Times New Roman" panose="02020603050405020304" pitchFamily="18" charset="0"/>
              </a:rPr>
              <a:t>on-site</a:t>
            </a:r>
            <a:r>
              <a:rPr lang="el-GR" dirty="0">
                <a:latin typeface="Times New Roman" panose="02020603050405020304" pitchFamily="18" charset="0"/>
                <a:cs typeface="Times New Roman" panose="02020603050405020304" pitchFamily="18" charset="0"/>
              </a:rPr>
              <a:t> εξοπλισμό μέτρησης.</a:t>
            </a:r>
          </a:p>
          <a:p>
            <a:endParaRPr lang="el-GR"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Modular</a:t>
            </a:r>
            <a:r>
              <a:rPr lang="el-GR" dirty="0">
                <a:latin typeface="Times New Roman" panose="02020603050405020304" pitchFamily="18" charset="0"/>
                <a:cs typeface="Times New Roman" panose="02020603050405020304" pitchFamily="18" charset="0"/>
              </a:rPr>
              <a:t> προϊόντα</a:t>
            </a:r>
          </a:p>
          <a:p>
            <a:r>
              <a:rPr lang="el-GR" dirty="0">
                <a:latin typeface="Times New Roman" panose="02020603050405020304" pitchFamily="18" charset="0"/>
                <a:cs typeface="Times New Roman" panose="02020603050405020304" pitchFamily="18" charset="0"/>
              </a:rPr>
              <a:t>Μπορείτε να συνδυάσετε τα προϊόντα μας όπως θέλετε και να λάβετε ακριβώς τα δεδομένα που χρειάζεστε.</a:t>
            </a:r>
          </a:p>
          <a:p>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Ευέλικτη διαδικτυακή υπηρεσία</a:t>
            </a:r>
          </a:p>
          <a:p>
            <a:r>
              <a:rPr lang="el-GR" dirty="0">
                <a:latin typeface="Times New Roman" panose="02020603050405020304" pitchFamily="18" charset="0"/>
                <a:cs typeface="Times New Roman" panose="02020603050405020304" pitchFamily="18" charset="0"/>
              </a:rPr>
              <a:t>Όλα τα προϊόντα παραδίδονται μέσω μιας εύχρηστης υπηρεσίας web στην επιθυμητή μορφή.</a:t>
            </a:r>
          </a:p>
          <a:p>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Ελκυστικό μοντέλο τιμής</a:t>
            </a:r>
          </a:p>
          <a:p>
            <a:r>
              <a:rPr lang="el-GR" dirty="0">
                <a:latin typeface="Times New Roman" panose="02020603050405020304" pitchFamily="18" charset="0"/>
                <a:cs typeface="Times New Roman" panose="02020603050405020304" pitchFamily="18" charset="0"/>
              </a:rPr>
              <a:t>Ένα ελκυστικό μοντέλο τιμής σας εγγυάται εξαιρετική σχέση κόστους/απόδοσης.</a:t>
            </a:r>
          </a:p>
        </p:txBody>
      </p:sp>
      <p:pic>
        <p:nvPicPr>
          <p:cNvPr id="2" name="Picture 1">
            <a:extLst>
              <a:ext uri="{FF2B5EF4-FFF2-40B4-BE49-F238E27FC236}">
                <a16:creationId xmlns:a16="http://schemas.microsoft.com/office/drawing/2014/main" id="{B877DAE2-ABEE-CC1F-A9F0-77F4E4226425}"/>
              </a:ext>
            </a:extLst>
          </p:cNvPr>
          <p:cNvPicPr>
            <a:picLocks noChangeAspect="1"/>
          </p:cNvPicPr>
          <p:nvPr/>
        </p:nvPicPr>
        <p:blipFill>
          <a:blip r:embed="rId2"/>
          <a:stretch>
            <a:fillRect/>
          </a:stretch>
        </p:blipFill>
        <p:spPr>
          <a:xfrm>
            <a:off x="5895605" y="1704295"/>
            <a:ext cx="5851676" cy="3449410"/>
          </a:xfrm>
          <a:prstGeom prst="rect">
            <a:avLst/>
          </a:prstGeom>
        </p:spPr>
      </p:pic>
    </p:spTree>
    <p:extLst>
      <p:ext uri="{BB962C8B-B14F-4D97-AF65-F5344CB8AC3E}">
        <p14:creationId xmlns:p14="http://schemas.microsoft.com/office/powerpoint/2010/main" val="2058605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99673-3364-8F90-7BC9-D15034A6D22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6E084C4-B682-83A4-3BCB-802A1BC0B6EE}"/>
              </a:ext>
            </a:extLst>
          </p:cNvPr>
          <p:cNvPicPr>
            <a:picLocks noChangeAspect="1"/>
          </p:cNvPicPr>
          <p:nvPr/>
        </p:nvPicPr>
        <p:blipFill>
          <a:blip r:embed="rId2"/>
          <a:stretch>
            <a:fillRect/>
          </a:stretch>
        </p:blipFill>
        <p:spPr>
          <a:xfrm>
            <a:off x="2947548" y="28100"/>
            <a:ext cx="6296904" cy="6801799"/>
          </a:xfrm>
          <a:prstGeom prst="rect">
            <a:avLst/>
          </a:prstGeom>
        </p:spPr>
      </p:pic>
      <p:sp>
        <p:nvSpPr>
          <p:cNvPr id="7" name="TextBox 6">
            <a:extLst>
              <a:ext uri="{FF2B5EF4-FFF2-40B4-BE49-F238E27FC236}">
                <a16:creationId xmlns:a16="http://schemas.microsoft.com/office/drawing/2014/main" id="{BD00235A-DBD0-222D-DD9F-ECC5419D7565}"/>
              </a:ext>
            </a:extLst>
          </p:cNvPr>
          <p:cNvSpPr txBox="1"/>
          <p:nvPr/>
        </p:nvSpPr>
        <p:spPr>
          <a:xfrm>
            <a:off x="293991" y="2782668"/>
            <a:ext cx="2091858" cy="646331"/>
          </a:xfrm>
          <a:prstGeom prst="rect">
            <a:avLst/>
          </a:prstGeom>
          <a:noFill/>
        </p:spPr>
        <p:txBody>
          <a:bodyPr wrap="square">
            <a:spAutoFit/>
          </a:bodyPr>
          <a:lstStyle/>
          <a:p>
            <a:pPr algn="l">
              <a:spcAft>
                <a:spcPts val="375"/>
              </a:spcAft>
              <a:buNone/>
            </a:pPr>
            <a:r>
              <a:rPr lang="el-GR" sz="3600" b="1" dirty="0">
                <a:solidFill>
                  <a:srgbClr val="003453"/>
                </a:solidFill>
                <a:latin typeface="Times New Roman" panose="02020603050405020304" pitchFamily="18" charset="0"/>
                <a:cs typeface="Times New Roman" panose="02020603050405020304" pitchFamily="18" charset="0"/>
              </a:rPr>
              <a:t>Προϊόντα</a:t>
            </a:r>
            <a:endParaRPr lang="el-GR" sz="36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989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EB1D3-C6B9-EDD1-D414-EC6D6974CF6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94BECC6-D9B6-14D6-29E8-1794EBCC25F8}"/>
              </a:ext>
            </a:extLst>
          </p:cNvPr>
          <p:cNvPicPr>
            <a:picLocks noChangeAspect="1"/>
          </p:cNvPicPr>
          <p:nvPr/>
        </p:nvPicPr>
        <p:blipFill>
          <a:blip r:embed="rId2"/>
          <a:stretch>
            <a:fillRect/>
          </a:stretch>
        </p:blipFill>
        <p:spPr>
          <a:xfrm>
            <a:off x="1602850" y="518592"/>
            <a:ext cx="8986300" cy="5274277"/>
          </a:xfrm>
          <a:prstGeom prst="rect">
            <a:avLst/>
          </a:prstGeom>
        </p:spPr>
      </p:pic>
      <p:sp>
        <p:nvSpPr>
          <p:cNvPr id="5" name="TextBox 4">
            <a:extLst>
              <a:ext uri="{FF2B5EF4-FFF2-40B4-BE49-F238E27FC236}">
                <a16:creationId xmlns:a16="http://schemas.microsoft.com/office/drawing/2014/main" id="{57A3F688-5341-D35D-5160-C2E3F064B8B8}"/>
              </a:ext>
            </a:extLst>
          </p:cNvPr>
          <p:cNvSpPr txBox="1"/>
          <p:nvPr/>
        </p:nvSpPr>
        <p:spPr>
          <a:xfrm>
            <a:off x="189186" y="6154742"/>
            <a:ext cx="6096000" cy="369332"/>
          </a:xfrm>
          <a:prstGeom prst="rect">
            <a:avLst/>
          </a:prstGeom>
          <a:noFill/>
        </p:spPr>
        <p:txBody>
          <a:bodyPr wrap="square">
            <a:spAutoFit/>
          </a:bodyPr>
          <a:lstStyle/>
          <a:p>
            <a:r>
              <a:rPr lang="el-GR" dirty="0">
                <a:latin typeface="Times New Roman" panose="02020603050405020304" pitchFamily="18" charset="0"/>
                <a:cs typeface="Times New Roman" panose="02020603050405020304" pitchFamily="18" charset="0"/>
              </a:rPr>
              <a:t>Πηγή : </a:t>
            </a:r>
            <a:r>
              <a:rPr lang="en-GB" dirty="0">
                <a:latin typeface="Times New Roman" panose="02020603050405020304" pitchFamily="18" charset="0"/>
                <a:cs typeface="Times New Roman" panose="02020603050405020304" pitchFamily="18" charset="0"/>
                <a:hlinkClick r:id="rId3"/>
              </a:rPr>
              <a:t>https://solarwebservices.ch</a:t>
            </a:r>
            <a:r>
              <a:rPr lang="el-GR" dirty="0">
                <a:latin typeface="Times New Roman" panose="02020603050405020304" pitchFamily="18" charset="0"/>
                <a:cs typeface="Times New Roman" panose="02020603050405020304" pitchFamily="18" charset="0"/>
              </a:rPr>
              <a:t> </a:t>
            </a:r>
            <a:endParaRPr lang="en-GB" dirty="0"/>
          </a:p>
        </p:txBody>
      </p:sp>
    </p:spTree>
    <p:extLst>
      <p:ext uri="{BB962C8B-B14F-4D97-AF65-F5344CB8AC3E}">
        <p14:creationId xmlns:p14="http://schemas.microsoft.com/office/powerpoint/2010/main" val="1333668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97D808-F070-117C-AFD3-806FC4296563}"/>
              </a:ext>
            </a:extLst>
          </p:cNvPr>
          <p:cNvSpPr txBox="1"/>
          <p:nvPr/>
        </p:nvSpPr>
        <p:spPr>
          <a:xfrm>
            <a:off x="367564" y="354778"/>
            <a:ext cx="7977650" cy="646331"/>
          </a:xfrm>
          <a:prstGeom prst="rect">
            <a:avLst/>
          </a:prstGeom>
          <a:noFill/>
        </p:spPr>
        <p:txBody>
          <a:bodyPr wrap="square">
            <a:spAutoFit/>
          </a:bodyPr>
          <a:lstStyle/>
          <a:p>
            <a:pPr algn="l">
              <a:spcAft>
                <a:spcPts val="375"/>
              </a:spcAft>
              <a:buNone/>
            </a:pPr>
            <a:r>
              <a:rPr lang="en-GB" sz="3600" b="1" i="0" dirty="0">
                <a:solidFill>
                  <a:srgbClr val="003453"/>
                </a:solidFill>
                <a:effectLst/>
                <a:latin typeface="Times New Roman" panose="02020603050405020304" pitchFamily="18" charset="0"/>
                <a:cs typeface="Times New Roman" panose="02020603050405020304" pitchFamily="18" charset="0"/>
              </a:rPr>
              <a:t>Live demo </a:t>
            </a:r>
            <a:r>
              <a:rPr lang="el-GR" sz="3600" b="1" i="0" dirty="0">
                <a:solidFill>
                  <a:srgbClr val="003453"/>
                </a:solidFill>
                <a:effectLst/>
                <a:latin typeface="Times New Roman" panose="02020603050405020304" pitchFamily="18" charset="0"/>
                <a:cs typeface="Times New Roman" panose="02020603050405020304" pitchFamily="18" charset="0"/>
              </a:rPr>
              <a:t>των </a:t>
            </a:r>
            <a:r>
              <a:rPr lang="el-GR" sz="3600" b="1" dirty="0">
                <a:solidFill>
                  <a:srgbClr val="003453"/>
                </a:solidFill>
                <a:latin typeface="Times New Roman" panose="02020603050405020304" pitchFamily="18" charset="0"/>
                <a:cs typeface="Times New Roman" panose="02020603050405020304" pitchFamily="18" charset="0"/>
              </a:rPr>
              <a:t>υπηρεσιών μας (</a:t>
            </a:r>
            <a:r>
              <a:rPr lang="en-GB" sz="3600" b="1" dirty="0">
                <a:solidFill>
                  <a:srgbClr val="003453"/>
                </a:solidFill>
                <a:latin typeface="Times New Roman" panose="02020603050405020304" pitchFamily="18" charset="0"/>
                <a:cs typeface="Times New Roman" panose="02020603050405020304" pitchFamily="18" charset="0"/>
              </a:rPr>
              <a:t>Bern)</a:t>
            </a:r>
            <a:endParaRPr lang="el-GR" sz="3600" b="0" i="0" dirty="0">
              <a:solidFill>
                <a:srgbClr val="333333"/>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7D2135C-E8F4-1739-F5E2-ACED62D24E0D}"/>
              </a:ext>
            </a:extLst>
          </p:cNvPr>
          <p:cNvPicPr>
            <a:picLocks noChangeAspect="1"/>
          </p:cNvPicPr>
          <p:nvPr/>
        </p:nvPicPr>
        <p:blipFill>
          <a:blip r:embed="rId2"/>
          <a:stretch>
            <a:fillRect/>
          </a:stretch>
        </p:blipFill>
        <p:spPr>
          <a:xfrm>
            <a:off x="0" y="1444255"/>
            <a:ext cx="12192000" cy="3969489"/>
          </a:xfrm>
          <a:prstGeom prst="rect">
            <a:avLst/>
          </a:prstGeom>
        </p:spPr>
      </p:pic>
    </p:spTree>
    <p:extLst>
      <p:ext uri="{BB962C8B-B14F-4D97-AF65-F5344CB8AC3E}">
        <p14:creationId xmlns:p14="http://schemas.microsoft.com/office/powerpoint/2010/main" val="1968579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627005-2EE6-BE32-0B06-174129607124}"/>
              </a:ext>
            </a:extLst>
          </p:cNvPr>
          <p:cNvPicPr>
            <a:picLocks noChangeAspect="1"/>
          </p:cNvPicPr>
          <p:nvPr/>
        </p:nvPicPr>
        <p:blipFill>
          <a:blip r:embed="rId2"/>
          <a:stretch>
            <a:fillRect/>
          </a:stretch>
        </p:blipFill>
        <p:spPr>
          <a:xfrm>
            <a:off x="0" y="1615865"/>
            <a:ext cx="12192000" cy="3626270"/>
          </a:xfrm>
          <a:prstGeom prst="rect">
            <a:avLst/>
          </a:prstGeom>
        </p:spPr>
      </p:pic>
      <p:sp>
        <p:nvSpPr>
          <p:cNvPr id="4" name="TextBox 3">
            <a:extLst>
              <a:ext uri="{FF2B5EF4-FFF2-40B4-BE49-F238E27FC236}">
                <a16:creationId xmlns:a16="http://schemas.microsoft.com/office/drawing/2014/main" id="{19D13FC0-FE8C-0D9C-2763-D030B1F7A471}"/>
              </a:ext>
            </a:extLst>
          </p:cNvPr>
          <p:cNvSpPr txBox="1"/>
          <p:nvPr/>
        </p:nvSpPr>
        <p:spPr>
          <a:xfrm>
            <a:off x="367564" y="354778"/>
            <a:ext cx="7977650" cy="646331"/>
          </a:xfrm>
          <a:prstGeom prst="rect">
            <a:avLst/>
          </a:prstGeom>
          <a:noFill/>
        </p:spPr>
        <p:txBody>
          <a:bodyPr wrap="square">
            <a:spAutoFit/>
          </a:bodyPr>
          <a:lstStyle/>
          <a:p>
            <a:pPr algn="l">
              <a:spcAft>
                <a:spcPts val="375"/>
              </a:spcAft>
              <a:buNone/>
            </a:pPr>
            <a:r>
              <a:rPr lang="en-GB" sz="3600" b="1" i="0" dirty="0">
                <a:solidFill>
                  <a:srgbClr val="003453"/>
                </a:solidFill>
                <a:effectLst/>
                <a:latin typeface="Times New Roman" panose="02020603050405020304" pitchFamily="18" charset="0"/>
                <a:cs typeface="Times New Roman" panose="02020603050405020304" pitchFamily="18" charset="0"/>
              </a:rPr>
              <a:t>Live demo </a:t>
            </a:r>
            <a:r>
              <a:rPr lang="el-GR" sz="3600" b="1" i="0" dirty="0">
                <a:solidFill>
                  <a:srgbClr val="003453"/>
                </a:solidFill>
                <a:effectLst/>
                <a:latin typeface="Times New Roman" panose="02020603050405020304" pitchFamily="18" charset="0"/>
                <a:cs typeface="Times New Roman" panose="02020603050405020304" pitchFamily="18" charset="0"/>
              </a:rPr>
              <a:t>των </a:t>
            </a:r>
            <a:r>
              <a:rPr lang="el-GR" sz="3600" b="1" dirty="0">
                <a:solidFill>
                  <a:srgbClr val="003453"/>
                </a:solidFill>
                <a:latin typeface="Times New Roman" panose="02020603050405020304" pitchFamily="18" charset="0"/>
                <a:cs typeface="Times New Roman" panose="02020603050405020304" pitchFamily="18" charset="0"/>
              </a:rPr>
              <a:t>υπηρεσιών μας</a:t>
            </a:r>
            <a:r>
              <a:rPr lang="en-GB" sz="3600" b="1" dirty="0">
                <a:solidFill>
                  <a:srgbClr val="003453"/>
                </a:solidFill>
                <a:latin typeface="Times New Roman" panose="02020603050405020304" pitchFamily="18" charset="0"/>
                <a:cs typeface="Times New Roman" panose="02020603050405020304" pitchFamily="18" charset="0"/>
              </a:rPr>
              <a:t> </a:t>
            </a:r>
            <a:r>
              <a:rPr lang="el-GR" sz="3600" b="1" dirty="0">
                <a:solidFill>
                  <a:srgbClr val="003453"/>
                </a:solidFill>
                <a:latin typeface="Times New Roman" panose="02020603050405020304" pitchFamily="18" charset="0"/>
                <a:cs typeface="Times New Roman" panose="02020603050405020304" pitchFamily="18" charset="0"/>
              </a:rPr>
              <a:t>(</a:t>
            </a:r>
            <a:r>
              <a:rPr lang="en-GB" sz="3600" b="1" dirty="0">
                <a:solidFill>
                  <a:srgbClr val="003453"/>
                </a:solidFill>
                <a:latin typeface="Times New Roman" panose="02020603050405020304" pitchFamily="18" charset="0"/>
                <a:cs typeface="Times New Roman" panose="02020603050405020304" pitchFamily="18" charset="0"/>
              </a:rPr>
              <a:t>Bern)</a:t>
            </a:r>
            <a:endParaRPr lang="el-GR" sz="3600" b="0" i="0" dirty="0">
              <a:solidFill>
                <a:srgbClr val="333333"/>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26D18CF-F3FB-5C03-F038-ABCB92183D2D}"/>
              </a:ext>
            </a:extLst>
          </p:cNvPr>
          <p:cNvSpPr txBox="1"/>
          <p:nvPr/>
        </p:nvSpPr>
        <p:spPr>
          <a:xfrm>
            <a:off x="0" y="6133890"/>
            <a:ext cx="6096000" cy="369332"/>
          </a:xfrm>
          <a:prstGeom prst="rect">
            <a:avLst/>
          </a:prstGeom>
          <a:noFill/>
        </p:spPr>
        <p:txBody>
          <a:bodyPr wrap="square">
            <a:spAutoFit/>
          </a:bodyPr>
          <a:lstStyle/>
          <a:p>
            <a:r>
              <a:rPr lang="el-GR" dirty="0">
                <a:latin typeface="Times New Roman" panose="02020603050405020304" pitchFamily="18" charset="0"/>
                <a:cs typeface="Times New Roman" panose="02020603050405020304" pitchFamily="18" charset="0"/>
              </a:rPr>
              <a:t>Πηγή : </a:t>
            </a:r>
            <a:r>
              <a:rPr lang="en-GB" dirty="0">
                <a:latin typeface="Times New Roman" panose="02020603050405020304" pitchFamily="18" charset="0"/>
                <a:cs typeface="Times New Roman" panose="02020603050405020304" pitchFamily="18" charset="0"/>
                <a:hlinkClick r:id="rId3"/>
              </a:rPr>
              <a:t>https://everywhere.solar/#bern</a:t>
            </a:r>
            <a:r>
              <a:rPr lang="el-GR" dirty="0">
                <a:latin typeface="Times New Roman" panose="02020603050405020304" pitchFamily="18" charset="0"/>
                <a:cs typeface="Times New Roman" panose="02020603050405020304" pitchFamily="18" charset="0"/>
              </a:rPr>
              <a:t> </a:t>
            </a:r>
            <a:endParaRPr lang="en-GB" dirty="0"/>
          </a:p>
        </p:txBody>
      </p:sp>
    </p:spTree>
    <p:extLst>
      <p:ext uri="{BB962C8B-B14F-4D97-AF65-F5344CB8AC3E}">
        <p14:creationId xmlns:p14="http://schemas.microsoft.com/office/powerpoint/2010/main" val="267421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2799CC-4D21-CC7E-E614-661AA202959E}"/>
              </a:ext>
            </a:extLst>
          </p:cNvPr>
          <p:cNvSpPr txBox="1"/>
          <p:nvPr/>
        </p:nvSpPr>
        <p:spPr>
          <a:xfrm>
            <a:off x="194441" y="229906"/>
            <a:ext cx="11997559" cy="4026743"/>
          </a:xfrm>
          <a:prstGeom prst="rect">
            <a:avLst/>
          </a:prstGeom>
          <a:noFill/>
        </p:spPr>
        <p:txBody>
          <a:bodyPr wrap="square">
            <a:spAutoFit/>
          </a:bodyPr>
          <a:lstStyle/>
          <a:p>
            <a:pPr algn="l">
              <a:spcAft>
                <a:spcPts val="375"/>
              </a:spcAft>
              <a:buNone/>
            </a:pPr>
            <a:r>
              <a:rPr lang="el-GR" b="1" dirty="0">
                <a:solidFill>
                  <a:srgbClr val="003453"/>
                </a:solidFill>
                <a:latin typeface="Times New Roman" panose="02020603050405020304" pitchFamily="18" charset="0"/>
                <a:cs typeface="Times New Roman" panose="02020603050405020304" pitchFamily="18" charset="0"/>
              </a:rPr>
              <a:t>Τι δεδομένα να επιλέξω για το πρότζεκτ μου, δορυφορικά ή επίγεια; </a:t>
            </a:r>
            <a:endParaRPr lang="el-GR" b="0" i="0" dirty="0">
              <a:solidFill>
                <a:srgbClr val="333333"/>
              </a:solidFill>
              <a:effectLst/>
              <a:latin typeface="Times New Roman" panose="02020603050405020304" pitchFamily="18" charset="0"/>
              <a:cs typeface="Times New Roman" panose="02020603050405020304" pitchFamily="18" charset="0"/>
            </a:endParaRPr>
          </a:p>
          <a:p>
            <a:pPr algn="l">
              <a:spcAft>
                <a:spcPts val="1125"/>
              </a:spcAft>
              <a:buNone/>
            </a:pPr>
            <a:r>
              <a:rPr lang="el-GR" dirty="0">
                <a:solidFill>
                  <a:srgbClr val="333333"/>
                </a:solidFill>
                <a:latin typeface="Times New Roman" panose="02020603050405020304" pitchFamily="18" charset="0"/>
                <a:cs typeface="Times New Roman" panose="02020603050405020304" pitchFamily="18" charset="0"/>
              </a:rPr>
              <a:t>Τα πιο ακριβή δεδομένα προέρχονται σαφώς από τους επίγειους σταθμούς, οι οποίοι διαθέτουν καλής ποιότητας όργανα τα οποία συντηρούνται σωστά. Το αρνητικό τους όμως, είναι ότι ενδεχομένως, η κάλυψη που παρέχουν αν μην συμπεριλαμβάνει την τοποθεσία ενδιαφέροντος για το έκαστο πρότζεκτ ή να περιέχουν ελλιπείς χρονοσειρές.</a:t>
            </a:r>
          </a:p>
          <a:p>
            <a:pPr>
              <a:spcAft>
                <a:spcPts val="1125"/>
              </a:spcAft>
            </a:pPr>
            <a:r>
              <a:rPr lang="el-GR" b="0" i="0" dirty="0">
                <a:solidFill>
                  <a:srgbClr val="333333"/>
                </a:solidFill>
                <a:effectLst/>
                <a:latin typeface="Times New Roman" panose="02020603050405020304" pitchFamily="18" charset="0"/>
                <a:cs typeface="Times New Roman" panose="02020603050405020304" pitchFamily="18" charset="0"/>
              </a:rPr>
              <a:t>Για τους λόγους αυτούς, οι δορυφόροι αποτελούν μία αξιόπιστη πηγή δεδομένων για την ηλιακή ακτινοβολία, ιδιαίτερα σε περιοχές με αραιή κατανομή μετεωρολογικών σταθμών. Τα μειονεκτήματα της χρήσης δορυφόρων είναι ότι δεν συμπεριλαμβάνουν άλλες μετεωρολογικές παραμέτρους, περιέχουν αβεβαιότητες λόγω των αιωρούμενων σωματιδίων, δυσκολίες στην ανίχνευση πολλαπλών στρωμάτων των νεφών, ανακρίβειες σε περιοχές καλυμμένες με χιόνι και τέλος έλλειψη δεδομένων για τις περιοχές που βρίσκονται βορειότερα από τις </a:t>
            </a:r>
            <a:r>
              <a:rPr lang="en-GB" b="0" i="0" dirty="0">
                <a:solidFill>
                  <a:srgbClr val="333333"/>
                </a:solidFill>
                <a:effectLst/>
                <a:latin typeface="Times New Roman" panose="02020603050405020304" pitchFamily="18" charset="0"/>
                <a:cs typeface="Times New Roman" panose="02020603050405020304" pitchFamily="18" charset="0"/>
              </a:rPr>
              <a:t>62°.</a:t>
            </a:r>
          </a:p>
          <a:p>
            <a:pPr algn="l">
              <a:spcAft>
                <a:spcPts val="1125"/>
              </a:spcAft>
            </a:pPr>
            <a:r>
              <a:rPr lang="el-GR" b="0" i="0" dirty="0">
                <a:solidFill>
                  <a:srgbClr val="333333"/>
                </a:solidFill>
                <a:effectLst/>
                <a:latin typeface="Times New Roman" panose="02020603050405020304" pitchFamily="18" charset="0"/>
                <a:cs typeface="Times New Roman" panose="02020603050405020304" pitchFamily="18" charset="0"/>
              </a:rPr>
              <a:t>Συνεπώς, συνιστούμε τον συνδυασμό δεδομένων τόσο από επίγειους σταθμούς όσο και από δορυφόρους έτσι ώστε να επιτευχθεί η ελάχιστη δυνατή αβεβαιότητα στην αξιολόγηση των διαθέσιμων πόρων. </a:t>
            </a:r>
            <a:r>
              <a:rPr lang="el-GR" dirty="0">
                <a:solidFill>
                  <a:srgbClr val="333333"/>
                </a:solidFill>
                <a:latin typeface="Times New Roman" panose="02020603050405020304" pitchFamily="18" charset="0"/>
                <a:cs typeface="Times New Roman" panose="02020603050405020304" pitchFamily="18" charset="0"/>
              </a:rPr>
              <a:t>Η </a:t>
            </a:r>
            <a:r>
              <a:rPr lang="en-GB" b="0" i="0" dirty="0">
                <a:solidFill>
                  <a:srgbClr val="333333"/>
                </a:solidFill>
                <a:effectLst/>
                <a:latin typeface="Times New Roman" panose="02020603050405020304" pitchFamily="18" charset="0"/>
                <a:cs typeface="Times New Roman" panose="02020603050405020304" pitchFamily="18" charset="0"/>
              </a:rPr>
              <a:t>Meteonorm</a:t>
            </a:r>
            <a:r>
              <a:rPr lang="el-GR" b="0" i="0" dirty="0">
                <a:solidFill>
                  <a:srgbClr val="333333"/>
                </a:solidFill>
                <a:effectLst/>
                <a:latin typeface="Times New Roman" panose="02020603050405020304" pitchFamily="18" charset="0"/>
                <a:cs typeface="Times New Roman" panose="02020603050405020304" pitchFamily="18" charset="0"/>
              </a:rPr>
              <a:t>, αποσκοπώντας στην καλ</a:t>
            </a:r>
            <a:r>
              <a:rPr lang="el-GR" dirty="0">
                <a:solidFill>
                  <a:srgbClr val="333333"/>
                </a:solidFill>
                <a:latin typeface="Times New Roman" panose="02020603050405020304" pitchFamily="18" charset="0"/>
                <a:cs typeface="Times New Roman" panose="02020603050405020304" pitchFamily="18" charset="0"/>
              </a:rPr>
              <a:t>ύτερη εξυπηρέτηση των πελατών της, περιλαμβάνει δεδομένα τόσο από μετεωρολογικούς σταθμούς, όσο και από δορυφόρους.</a:t>
            </a:r>
            <a:r>
              <a:rPr lang="en-GB" b="0" i="0" dirty="0">
                <a:solidFill>
                  <a:srgbClr val="333333"/>
                </a:solidFill>
                <a:effectLst/>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1D9F2084-3033-50D4-799E-FF8C74083164}"/>
              </a:ext>
            </a:extLst>
          </p:cNvPr>
          <p:cNvPicPr>
            <a:picLocks noChangeAspect="1"/>
          </p:cNvPicPr>
          <p:nvPr/>
        </p:nvPicPr>
        <p:blipFill>
          <a:blip r:embed="rId2"/>
          <a:stretch>
            <a:fillRect/>
          </a:stretch>
        </p:blipFill>
        <p:spPr>
          <a:xfrm>
            <a:off x="2428297" y="4123389"/>
            <a:ext cx="7335406" cy="2599298"/>
          </a:xfrm>
          <a:prstGeom prst="rect">
            <a:avLst/>
          </a:prstGeom>
        </p:spPr>
      </p:pic>
    </p:spTree>
    <p:extLst>
      <p:ext uri="{BB962C8B-B14F-4D97-AF65-F5344CB8AC3E}">
        <p14:creationId xmlns:p14="http://schemas.microsoft.com/office/powerpoint/2010/main" val="2080288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4E096-2782-981D-7943-A74488F03E8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470AC46-FD84-42E9-7F11-04AF4AD30964}"/>
              </a:ext>
            </a:extLst>
          </p:cNvPr>
          <p:cNvSpPr txBox="1"/>
          <p:nvPr/>
        </p:nvSpPr>
        <p:spPr>
          <a:xfrm>
            <a:off x="194441" y="229906"/>
            <a:ext cx="11997559" cy="6440225"/>
          </a:xfrm>
          <a:prstGeom prst="rect">
            <a:avLst/>
          </a:prstGeom>
          <a:noFill/>
        </p:spPr>
        <p:txBody>
          <a:bodyPr wrap="square">
            <a:spAutoFit/>
          </a:bodyPr>
          <a:lstStyle/>
          <a:p>
            <a:pPr algn="l">
              <a:spcAft>
                <a:spcPts val="375"/>
              </a:spcAft>
              <a:buNone/>
            </a:pPr>
            <a:r>
              <a:rPr lang="el-GR" sz="2000" b="1" i="0" dirty="0">
                <a:solidFill>
                  <a:srgbClr val="003453"/>
                </a:solidFill>
                <a:effectLst/>
                <a:latin typeface="Times New Roman" panose="02020603050405020304" pitchFamily="18" charset="0"/>
                <a:cs typeface="Times New Roman" panose="02020603050405020304" pitchFamily="18" charset="0"/>
              </a:rPr>
              <a:t>Δεδομένα</a:t>
            </a:r>
            <a:r>
              <a:rPr lang="el-GR" sz="2000" b="1" dirty="0">
                <a:solidFill>
                  <a:srgbClr val="003453"/>
                </a:solidFill>
                <a:latin typeface="Times New Roman" panose="02020603050405020304" pitchFamily="18" charset="0"/>
                <a:cs typeface="Times New Roman" panose="02020603050405020304" pitchFamily="18" charset="0"/>
              </a:rPr>
              <a:t> : προέλευση και</a:t>
            </a:r>
            <a:r>
              <a:rPr lang="el-GR" sz="2000" b="1" i="0" dirty="0">
                <a:solidFill>
                  <a:srgbClr val="003453"/>
                </a:solidFill>
                <a:effectLst/>
                <a:latin typeface="Times New Roman" panose="02020603050405020304" pitchFamily="18" charset="0"/>
                <a:cs typeface="Times New Roman" panose="02020603050405020304" pitchFamily="18" charset="0"/>
              </a:rPr>
              <a:t> εγκυρότητα</a:t>
            </a:r>
          </a:p>
          <a:p>
            <a:pPr algn="l">
              <a:spcAft>
                <a:spcPts val="375"/>
              </a:spcAft>
              <a:buNone/>
            </a:pPr>
            <a:endParaRPr lang="el-GR" b="0" i="0" dirty="0">
              <a:solidFill>
                <a:srgbClr val="333333"/>
              </a:solidFill>
              <a:effectLst/>
              <a:latin typeface="Times New Roman" panose="02020603050405020304" pitchFamily="18" charset="0"/>
              <a:cs typeface="Times New Roman" panose="02020603050405020304" pitchFamily="18" charset="0"/>
            </a:endParaRPr>
          </a:p>
          <a:p>
            <a:pPr marL="285750" indent="-285750" algn="l">
              <a:spcAft>
                <a:spcPts val="1125"/>
              </a:spcAft>
              <a:buFont typeface="Arial" panose="020B0604020202020204" pitchFamily="34" charset="0"/>
              <a:buChar char="•"/>
            </a:pPr>
            <a:r>
              <a:rPr lang="el-GR" dirty="0">
                <a:solidFill>
                  <a:srgbClr val="333333"/>
                </a:solidFill>
                <a:latin typeface="Times New Roman" panose="02020603050405020304" pitchFamily="18" charset="0"/>
                <a:cs typeface="Times New Roman" panose="02020603050405020304" pitchFamily="18" charset="0"/>
              </a:rPr>
              <a:t>Μετεωρολογικοί σταθμοί  : Το Meteonorm προσφέρει μοναδική πρόσβαση στα Δεδομένα του Παγκόσμιου Αρχειακού Ισοζυγίου Ενέργειας (GEBA). Τα δεδομένα GEBA παρέχονται από τις εθνικές μετεωρολογικές υπηρεσίες και πληρούν τα κριτήρια ποιότητας του Παγκόσμιου Μετεωρολογικού Οργανισμού WMO. Περιλαμβάνει επίσης δίκτυα μετρήσεων υψηλής ποιότητας όπως το </a:t>
            </a:r>
            <a:r>
              <a:rPr lang="el-GR" dirty="0" err="1">
                <a:solidFill>
                  <a:srgbClr val="333333"/>
                </a:solidFill>
                <a:latin typeface="Times New Roman" panose="02020603050405020304" pitchFamily="18" charset="0"/>
                <a:cs typeface="Times New Roman" panose="02020603050405020304" pitchFamily="18" charset="0"/>
              </a:rPr>
              <a:t>Baseline</a:t>
            </a:r>
            <a:r>
              <a:rPr lang="el-GR" dirty="0">
                <a:solidFill>
                  <a:srgbClr val="333333"/>
                </a:solidFill>
                <a:latin typeface="Times New Roman" panose="02020603050405020304" pitchFamily="18" charset="0"/>
                <a:cs typeface="Times New Roman" panose="02020603050405020304" pitchFamily="18" charset="0"/>
              </a:rPr>
              <a:t> </a:t>
            </a:r>
            <a:r>
              <a:rPr lang="el-GR" dirty="0" err="1">
                <a:solidFill>
                  <a:srgbClr val="333333"/>
                </a:solidFill>
                <a:latin typeface="Times New Roman" panose="02020603050405020304" pitchFamily="18" charset="0"/>
                <a:cs typeface="Times New Roman" panose="02020603050405020304" pitchFamily="18" charset="0"/>
              </a:rPr>
              <a:t>Surface</a:t>
            </a:r>
            <a:r>
              <a:rPr lang="el-GR" dirty="0">
                <a:solidFill>
                  <a:srgbClr val="333333"/>
                </a:solidFill>
                <a:latin typeface="Times New Roman" panose="02020603050405020304" pitchFamily="18" charset="0"/>
                <a:cs typeface="Times New Roman" panose="02020603050405020304" pitchFamily="18" charset="0"/>
              </a:rPr>
              <a:t> </a:t>
            </a:r>
            <a:r>
              <a:rPr lang="el-GR" dirty="0" err="1">
                <a:solidFill>
                  <a:srgbClr val="333333"/>
                </a:solidFill>
                <a:latin typeface="Times New Roman" panose="02020603050405020304" pitchFamily="18" charset="0"/>
                <a:cs typeface="Times New Roman" panose="02020603050405020304" pitchFamily="18" charset="0"/>
              </a:rPr>
              <a:t>Radiation</a:t>
            </a:r>
            <a:r>
              <a:rPr lang="el-GR" dirty="0">
                <a:solidFill>
                  <a:srgbClr val="333333"/>
                </a:solidFill>
                <a:latin typeface="Times New Roman" panose="02020603050405020304" pitchFamily="18" charset="0"/>
                <a:cs typeface="Times New Roman" panose="02020603050405020304" pitchFamily="18" charset="0"/>
              </a:rPr>
              <a:t> </a:t>
            </a:r>
            <a:r>
              <a:rPr lang="el-GR" dirty="0" err="1">
                <a:solidFill>
                  <a:srgbClr val="333333"/>
                </a:solidFill>
                <a:latin typeface="Times New Roman" panose="02020603050405020304" pitchFamily="18" charset="0"/>
                <a:cs typeface="Times New Roman" panose="02020603050405020304" pitchFamily="18" charset="0"/>
              </a:rPr>
              <a:t>Network</a:t>
            </a:r>
            <a:r>
              <a:rPr lang="el-GR" dirty="0">
                <a:solidFill>
                  <a:srgbClr val="333333"/>
                </a:solidFill>
                <a:latin typeface="Times New Roman" panose="02020603050405020304" pitchFamily="18" charset="0"/>
                <a:cs typeface="Times New Roman" panose="02020603050405020304" pitchFamily="18" charset="0"/>
              </a:rPr>
              <a:t> BSRN ή τα δίκτυα της </a:t>
            </a:r>
            <a:r>
              <a:rPr lang="el-GR" dirty="0" err="1">
                <a:solidFill>
                  <a:srgbClr val="333333"/>
                </a:solidFill>
                <a:latin typeface="Times New Roman" panose="02020603050405020304" pitchFamily="18" charset="0"/>
                <a:cs typeface="Times New Roman" panose="02020603050405020304" pitchFamily="18" charset="0"/>
              </a:rPr>
              <a:t>MeteoSwiss</a:t>
            </a:r>
            <a:r>
              <a:rPr lang="el-GR" dirty="0">
                <a:solidFill>
                  <a:srgbClr val="333333"/>
                </a:solidFill>
                <a:latin typeface="Times New Roman" panose="02020603050405020304" pitchFamily="18" charset="0"/>
                <a:cs typeface="Times New Roman" panose="02020603050405020304" pitchFamily="18" charset="0"/>
              </a:rPr>
              <a:t> και της Γερμανικής Μετεωρολογικής Υπηρεσίας.</a:t>
            </a:r>
          </a:p>
          <a:p>
            <a:pPr marL="285750" indent="-285750" algn="l">
              <a:spcAft>
                <a:spcPts val="1125"/>
              </a:spcAft>
              <a:buFont typeface="Arial" panose="020B0604020202020204" pitchFamily="34" charset="0"/>
              <a:buChar char="•"/>
            </a:pPr>
            <a:r>
              <a:rPr lang="el-GR" dirty="0">
                <a:solidFill>
                  <a:srgbClr val="333333"/>
                </a:solidFill>
                <a:latin typeface="Times New Roman" panose="02020603050405020304" pitchFamily="18" charset="0"/>
                <a:cs typeface="Times New Roman" panose="02020603050405020304" pitchFamily="18" charset="0"/>
              </a:rPr>
              <a:t>Αερολύματα : Η κλιματολογία αερολυμάτων στη Meteonorm παρέχεται από την </a:t>
            </a:r>
            <a:r>
              <a:rPr lang="el-GR" dirty="0" err="1">
                <a:solidFill>
                  <a:srgbClr val="333333"/>
                </a:solidFill>
                <a:latin typeface="Times New Roman" panose="02020603050405020304" pitchFamily="18" charset="0"/>
                <a:cs typeface="Times New Roman" panose="02020603050405020304" pitchFamily="18" charset="0"/>
              </a:rPr>
              <a:t>Solar</a:t>
            </a:r>
            <a:r>
              <a:rPr lang="el-GR" dirty="0">
                <a:solidFill>
                  <a:srgbClr val="333333"/>
                </a:solidFill>
                <a:latin typeface="Times New Roman" panose="02020603050405020304" pitchFamily="18" charset="0"/>
                <a:cs typeface="Times New Roman" panose="02020603050405020304" pitchFamily="18" charset="0"/>
              </a:rPr>
              <a:t> Consulting Services / </a:t>
            </a:r>
            <a:r>
              <a:rPr lang="el-GR" dirty="0" err="1">
                <a:solidFill>
                  <a:srgbClr val="333333"/>
                </a:solidFill>
                <a:latin typeface="Times New Roman" panose="02020603050405020304" pitchFamily="18" charset="0"/>
                <a:cs typeface="Times New Roman" panose="02020603050405020304" pitchFamily="18" charset="0"/>
              </a:rPr>
              <a:t>Chris</a:t>
            </a:r>
            <a:r>
              <a:rPr lang="el-GR" dirty="0">
                <a:solidFill>
                  <a:srgbClr val="333333"/>
                </a:solidFill>
                <a:latin typeface="Times New Roman" panose="02020603050405020304" pitchFamily="18" charset="0"/>
                <a:cs typeface="Times New Roman" panose="02020603050405020304" pitchFamily="18" charset="0"/>
              </a:rPr>
              <a:t> </a:t>
            </a:r>
            <a:r>
              <a:rPr lang="el-GR" dirty="0" err="1">
                <a:solidFill>
                  <a:srgbClr val="333333"/>
                </a:solidFill>
                <a:latin typeface="Times New Roman" panose="02020603050405020304" pitchFamily="18" charset="0"/>
                <a:cs typeface="Times New Roman" panose="02020603050405020304" pitchFamily="18" charset="0"/>
              </a:rPr>
              <a:t>Gueymard</a:t>
            </a:r>
            <a:r>
              <a:rPr lang="el-GR" dirty="0">
                <a:solidFill>
                  <a:srgbClr val="333333"/>
                </a:solidFill>
                <a:latin typeface="Times New Roman" panose="02020603050405020304" pitchFamily="18" charset="0"/>
                <a:cs typeface="Times New Roman" panose="02020603050405020304" pitchFamily="18" charset="0"/>
              </a:rPr>
              <a:t>, η οποία είναι αυτή τη στιγμή το πιο ακριβές σύνολο δεδομένων που διατίθεται στην αγορά. Καθολικά βαθμονομημένο πλέγμα δεδομένων, χρονική περίοδος 2000-2015, χωρική ανάλυση 0,5°.</a:t>
            </a:r>
          </a:p>
          <a:p>
            <a:pPr marL="285750" indent="-285750" algn="l">
              <a:spcAft>
                <a:spcPts val="1125"/>
              </a:spcAft>
              <a:buFont typeface="Arial" panose="020B0604020202020204" pitchFamily="34" charset="0"/>
              <a:buChar char="•"/>
            </a:pPr>
            <a:r>
              <a:rPr lang="el-GR" dirty="0">
                <a:solidFill>
                  <a:srgbClr val="333333"/>
                </a:solidFill>
                <a:latin typeface="Times New Roman" panose="02020603050405020304" pitchFamily="18" charset="0"/>
                <a:cs typeface="Times New Roman" panose="02020603050405020304" pitchFamily="18" charset="0"/>
              </a:rPr>
              <a:t>Περίοδοι δεδομένων : Οι περίοδοι 1981-1990 και 1996-2015 είναι διαθέσιμες για την ηλιακή ακτινοβολία σε παγκόσμια κλίμακα, οι περίοδοι 1961-1990 και 2000-2019 για όλες τις άλλες μετεωρολογικές παραμέτρους. Το Meteonorm προσφέρει τη δυνατότητα λήψης των τρεχουσών μηνιαίων δεδομένων θερμοκρασίας και ακτινοβολίας.</a:t>
            </a:r>
          </a:p>
          <a:p>
            <a:pPr marL="285750" indent="-285750" algn="l">
              <a:spcAft>
                <a:spcPts val="1125"/>
              </a:spcAft>
              <a:buFont typeface="Arial" panose="020B0604020202020204" pitchFamily="34" charset="0"/>
              <a:buChar char="•"/>
            </a:pPr>
            <a:r>
              <a:rPr lang="el-GR" dirty="0">
                <a:solidFill>
                  <a:srgbClr val="333333"/>
                </a:solidFill>
                <a:latin typeface="Times New Roman" panose="02020603050405020304" pitchFamily="18" charset="0"/>
                <a:cs typeface="Times New Roman" panose="02020603050405020304" pitchFamily="18" charset="0"/>
              </a:rPr>
              <a:t>Δορυφόροι : Η βάση δεδομένων των επίγειων σταθμών επεκτείνεται με δεδομένα από πέντε γεωστατικούς δορυφόρους για να καλύψει κενά σε περιοχές όπου δεν υπάρχουν διαθέσιμοι μετεωρολογικοί σταθμοί. Τα δορυφορικά δεδομένα είναι διαθέσιμα σε ένα παγκόσμιο δίκτυο. Τα δεδομένα συσχετίστηκαν με μακροπρόθεσμες μετρήσεις εδάφους για να ληφθούν ομοιογενείς μακροπρόθεσμοι μέσοι όροι.</a:t>
            </a:r>
          </a:p>
          <a:p>
            <a:pPr marL="285750" indent="-285750" algn="l">
              <a:spcAft>
                <a:spcPts val="1125"/>
              </a:spcAft>
              <a:buFont typeface="Arial" panose="020B0604020202020204" pitchFamily="34" charset="0"/>
              <a:buChar char="•"/>
            </a:pPr>
            <a:r>
              <a:rPr lang="el-GR" dirty="0">
                <a:solidFill>
                  <a:srgbClr val="333333"/>
                </a:solidFill>
                <a:latin typeface="Times New Roman" panose="02020603050405020304" pitchFamily="18" charset="0"/>
                <a:cs typeface="Times New Roman" panose="02020603050405020304" pitchFamily="18" charset="0"/>
              </a:rPr>
              <a:t>Νομιμοποίηση : Όλα τα δεδομένα ελέγχονται ποιοτικά από το </a:t>
            </a:r>
            <a:r>
              <a:rPr lang="el-GR" dirty="0" err="1">
                <a:solidFill>
                  <a:srgbClr val="333333"/>
                </a:solidFill>
                <a:latin typeface="Times New Roman" panose="02020603050405020304" pitchFamily="18" charset="0"/>
                <a:cs typeface="Times New Roman" panose="02020603050405020304" pitchFamily="18" charset="0"/>
              </a:rPr>
              <a:t>Meteotest</a:t>
            </a:r>
            <a:r>
              <a:rPr lang="el-GR" dirty="0">
                <a:solidFill>
                  <a:srgbClr val="333333"/>
                </a:solidFill>
                <a:latin typeface="Times New Roman" panose="02020603050405020304" pitchFamily="18" charset="0"/>
                <a:cs typeface="Times New Roman" panose="02020603050405020304" pitchFamily="18" charset="0"/>
              </a:rPr>
              <a:t>. Η αβεβαιότητα της βάσης δεδομένων και των παραγόμενων τυπικών ετών εμφανίζεται με διαφάνεια απευθείας στο λογισμικό και στην τεκμηρίωση.</a:t>
            </a:r>
          </a:p>
          <a:p>
            <a:pPr algn="l">
              <a:spcAft>
                <a:spcPts val="1125"/>
              </a:spcAft>
              <a:buNone/>
            </a:pPr>
            <a:endParaRPr lang="en-GB"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794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2716E8-A49D-1223-83CA-972EE6C54128}"/>
              </a:ext>
            </a:extLst>
          </p:cNvPr>
          <p:cNvPicPr>
            <a:picLocks noChangeAspect="1"/>
          </p:cNvPicPr>
          <p:nvPr/>
        </p:nvPicPr>
        <p:blipFill>
          <a:blip r:embed="rId2"/>
          <a:stretch>
            <a:fillRect/>
          </a:stretch>
        </p:blipFill>
        <p:spPr>
          <a:xfrm>
            <a:off x="6517034" y="1559166"/>
            <a:ext cx="4819431" cy="3739667"/>
          </a:xfrm>
          <a:prstGeom prst="rect">
            <a:avLst/>
          </a:prstGeom>
        </p:spPr>
      </p:pic>
      <p:sp>
        <p:nvSpPr>
          <p:cNvPr id="6" name="TextBox 5">
            <a:extLst>
              <a:ext uri="{FF2B5EF4-FFF2-40B4-BE49-F238E27FC236}">
                <a16:creationId xmlns:a16="http://schemas.microsoft.com/office/drawing/2014/main" id="{9100978C-0324-8D7A-D58A-938949F26E8A}"/>
              </a:ext>
            </a:extLst>
          </p:cNvPr>
          <p:cNvSpPr txBox="1"/>
          <p:nvPr/>
        </p:nvSpPr>
        <p:spPr>
          <a:xfrm>
            <a:off x="342900" y="335845"/>
            <a:ext cx="5942286" cy="6186309"/>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Η </a:t>
            </a:r>
            <a:r>
              <a:rPr lang="en-GB" dirty="0">
                <a:latin typeface="Times New Roman" panose="02020603050405020304" pitchFamily="18" charset="0"/>
                <a:cs typeface="Times New Roman" panose="02020603050405020304" pitchFamily="18" charset="0"/>
              </a:rPr>
              <a:t>meteonorm </a:t>
            </a:r>
            <a:r>
              <a:rPr lang="el-GR" dirty="0">
                <a:latin typeface="Times New Roman" panose="02020603050405020304" pitchFamily="18" charset="0"/>
                <a:cs typeface="Times New Roman" panose="02020603050405020304" pitchFamily="18" charset="0"/>
              </a:rPr>
              <a:t>αποτελεί ένα </a:t>
            </a:r>
            <a:r>
              <a:rPr lang="en-GB" dirty="0">
                <a:latin typeface="Times New Roman" panose="02020603050405020304" pitchFamily="18" charset="0"/>
                <a:cs typeface="Times New Roman" panose="02020603050405020304" pitchFamily="18" charset="0"/>
              </a:rPr>
              <a:t>software </a:t>
            </a:r>
            <a:r>
              <a:rPr lang="el-GR" dirty="0">
                <a:latin typeface="Times New Roman" panose="02020603050405020304" pitchFamily="18" charset="0"/>
                <a:cs typeface="Times New Roman" panose="02020603050405020304" pitchFamily="18" charset="0"/>
              </a:rPr>
              <a:t>κλιματολογικών δεδομένων απ’ όλο τον κόσμο, τα οποία μπορούν να ανακληθούν σε πάνω από 36 διαφορετικά </a:t>
            </a:r>
            <a:r>
              <a:rPr lang="en-GB" dirty="0">
                <a:latin typeface="Times New Roman" panose="02020603050405020304" pitchFamily="18" charset="0"/>
                <a:cs typeface="Times New Roman" panose="02020603050405020304" pitchFamily="18" charset="0"/>
              </a:rPr>
              <a:t>formats</a:t>
            </a:r>
            <a:r>
              <a:rPr lang="el-GR" dirty="0">
                <a:latin typeface="Times New Roman" panose="02020603050405020304" pitchFamily="18" charset="0"/>
                <a:cs typeface="Times New Roman" panose="02020603050405020304" pitchFamily="18" charset="0"/>
              </a:rPr>
              <a:t> ανάλογα με τις ανάγκες του χρήστη. Στο δίκτυό του συμπεριλαμβάνονται 8325 μετεωρολογικοί σταθμοί και 5 γεωστατικοί δορυφόροι που με την χρήση μοντέλων παλινδρόμησης παρέχουν </a:t>
            </a:r>
            <a:r>
              <a:rPr lang="en-GB" dirty="0">
                <a:latin typeface="Times New Roman" panose="02020603050405020304" pitchFamily="18" charset="0"/>
                <a:cs typeface="Times New Roman" panose="02020603050405020304" pitchFamily="18" charset="0"/>
              </a:rPr>
              <a:t>global </a:t>
            </a:r>
            <a:r>
              <a:rPr lang="el-GR" dirty="0">
                <a:latin typeface="Times New Roman" panose="02020603050405020304" pitchFamily="18" charset="0"/>
                <a:cs typeface="Times New Roman" panose="02020603050405020304" pitchFamily="18" charset="0"/>
              </a:rPr>
              <a:t>δεδομένα με ύψιστη ακρίβεια και περιλαμβάνουν πάνω από 30 μετεωρολογικές παραμέτρους. </a:t>
            </a:r>
          </a:p>
          <a:p>
            <a:r>
              <a:rPr lang="el-GR" dirty="0">
                <a:latin typeface="Times New Roman" panose="02020603050405020304" pitchFamily="18" charset="0"/>
                <a:cs typeface="Times New Roman" panose="02020603050405020304" pitchFamily="18" charset="0"/>
              </a:rPr>
              <a:t>Είμαστε ειδικοί στην ηλιακή ενέργεια με περισσότερα από 30 χρόνια εμπειρίας. Οι υπηρεσίες μας (</a:t>
            </a:r>
            <a:r>
              <a:rPr lang="en-GB" dirty="0" err="1">
                <a:latin typeface="Times New Roman" panose="02020603050405020304" pitchFamily="18" charset="0"/>
                <a:cs typeface="Times New Roman" panose="02020603050405020304" pitchFamily="18" charset="0"/>
              </a:rPr>
              <a:t>Meteotest</a:t>
            </a:r>
            <a:r>
              <a:rPr lang="el-GR" dirty="0">
                <a:latin typeface="Times New Roman" panose="02020603050405020304" pitchFamily="18" charset="0"/>
                <a:cs typeface="Times New Roman" panose="02020603050405020304" pitchFamily="18" charset="0"/>
              </a:rPr>
              <a:t>) περιλαμβάνουν το λογισμικό ηλιακών δεδομένων Meteonorm, το εργαλείο μέτρησης ορίζοντα </a:t>
            </a:r>
            <a:r>
              <a:rPr lang="el-GR" dirty="0" err="1">
                <a:latin typeface="Times New Roman" panose="02020603050405020304" pitchFamily="18" charset="0"/>
                <a:cs typeface="Times New Roman" panose="02020603050405020304" pitchFamily="18" charset="0"/>
              </a:rPr>
              <a:t>HoriCatcher</a:t>
            </a:r>
            <a:r>
              <a:rPr lang="el-GR" dirty="0">
                <a:latin typeface="Times New Roman" panose="02020603050405020304" pitchFamily="18" charset="0"/>
                <a:cs typeface="Times New Roman" panose="02020603050405020304" pitchFamily="18" charset="0"/>
              </a:rPr>
              <a:t>, την ηλιακή δορυφορική υπηρεσία </a:t>
            </a:r>
            <a:r>
              <a:rPr lang="el-GR" dirty="0" err="1">
                <a:latin typeface="Times New Roman" panose="02020603050405020304" pitchFamily="18" charset="0"/>
                <a:cs typeface="Times New Roman" panose="02020603050405020304" pitchFamily="18" charset="0"/>
              </a:rPr>
              <a:t>SolarSat</a:t>
            </a:r>
            <a:r>
              <a:rPr lang="el-GR" dirty="0">
                <a:latin typeface="Times New Roman" panose="02020603050405020304" pitchFamily="18" charset="0"/>
                <a:cs typeface="Times New Roman" panose="02020603050405020304" pitchFamily="18" charset="0"/>
              </a:rPr>
              <a:t> και τις υπηρεσίες ηλιακής πρόβλεψης </a:t>
            </a:r>
            <a:r>
              <a:rPr lang="el-GR" dirty="0" err="1">
                <a:latin typeface="Times New Roman" panose="02020603050405020304" pitchFamily="18" charset="0"/>
                <a:cs typeface="Times New Roman" panose="02020603050405020304" pitchFamily="18" charset="0"/>
              </a:rPr>
              <a:t>CloudMove</a:t>
            </a:r>
            <a:r>
              <a:rPr lang="el-GR" dirty="0">
                <a:latin typeface="Times New Roman" panose="02020603050405020304" pitchFamily="18" charset="0"/>
                <a:cs typeface="Times New Roman" panose="02020603050405020304" pitchFamily="18" charset="0"/>
              </a:rPr>
              <a:t> και </a:t>
            </a:r>
            <a:r>
              <a:rPr lang="el-GR" dirty="0" err="1">
                <a:latin typeface="Times New Roman" panose="02020603050405020304" pitchFamily="18" charset="0"/>
                <a:cs typeface="Times New Roman" panose="02020603050405020304" pitchFamily="18" charset="0"/>
              </a:rPr>
              <a:t>SolarForecast</a:t>
            </a:r>
            <a:r>
              <a:rPr lang="el-GR" dirty="0">
                <a:latin typeface="Times New Roman" panose="02020603050405020304" pitchFamily="18" charset="0"/>
                <a:cs typeface="Times New Roman" panose="02020603050405020304" pitchFamily="18" charset="0"/>
              </a:rPr>
              <a:t>.</a:t>
            </a:r>
          </a:p>
          <a:p>
            <a:r>
              <a:rPr lang="el-GR" dirty="0">
                <a:latin typeface="Times New Roman" panose="02020603050405020304" pitchFamily="18" charset="0"/>
                <a:cs typeface="Times New Roman" panose="02020603050405020304" pitchFamily="18" charset="0"/>
              </a:rPr>
              <a:t>Το ιστορικό μας περιλαμβάνει την ηγεσία του </a:t>
            </a:r>
            <a:r>
              <a:rPr lang="en-GB" dirty="0">
                <a:latin typeface="Times New Roman" panose="02020603050405020304" pitchFamily="18" charset="0"/>
                <a:cs typeface="Times New Roman" panose="02020603050405020304" pitchFamily="18" charset="0"/>
              </a:rPr>
              <a:t>Cost Action ES 1002 «Weather Intelligence for Renewable Energies (WIRE)» </a:t>
            </a:r>
            <a:r>
              <a:rPr lang="el-GR" dirty="0">
                <a:latin typeface="Times New Roman" panose="02020603050405020304" pitchFamily="18" charset="0"/>
                <a:cs typeface="Times New Roman" panose="02020603050405020304" pitchFamily="18" charset="0"/>
              </a:rPr>
              <a:t>και τη συμμετοχή στο έργο του </a:t>
            </a:r>
            <a:r>
              <a:rPr lang="en-GB" dirty="0">
                <a:latin typeface="Times New Roman" panose="02020603050405020304" pitchFamily="18" charset="0"/>
                <a:cs typeface="Times New Roman" panose="02020603050405020304" pitchFamily="18" charset="0"/>
              </a:rPr>
              <a:t>FP7 </a:t>
            </a:r>
            <a:r>
              <a:rPr lang="el-GR" dirty="0">
                <a:latin typeface="Times New Roman" panose="02020603050405020304" pitchFamily="18" charset="0"/>
                <a:cs typeface="Times New Roman" panose="02020603050405020304" pitchFamily="18" charset="0"/>
              </a:rPr>
              <a:t>της ΕΕ «</a:t>
            </a:r>
            <a:r>
              <a:rPr lang="en-GB" dirty="0">
                <a:latin typeface="Times New Roman" panose="02020603050405020304" pitchFamily="18" charset="0"/>
                <a:cs typeface="Times New Roman" panose="02020603050405020304" pitchFamily="18" charset="0"/>
              </a:rPr>
              <a:t>DNI Cast» </a:t>
            </a:r>
            <a:r>
              <a:rPr lang="el-GR" dirty="0">
                <a:latin typeface="Times New Roman" panose="02020603050405020304" pitchFamily="18" charset="0"/>
                <a:cs typeface="Times New Roman" panose="02020603050405020304" pitchFamily="18" charset="0"/>
              </a:rPr>
              <a:t>για την αντιμετώπιση βραχυπρόθεσμων προβλέψεων </a:t>
            </a:r>
            <a:r>
              <a:rPr lang="en-GB" dirty="0">
                <a:latin typeface="Times New Roman" panose="02020603050405020304" pitchFamily="18" charset="0"/>
                <a:cs typeface="Times New Roman" panose="02020603050405020304" pitchFamily="18" charset="0"/>
              </a:rPr>
              <a:t>DNI. </a:t>
            </a:r>
            <a:r>
              <a:rPr lang="el-GR" dirty="0">
                <a:latin typeface="Times New Roman" panose="02020603050405020304" pitchFamily="18" charset="0"/>
                <a:cs typeface="Times New Roman" panose="02020603050405020304" pitchFamily="18" charset="0"/>
              </a:rPr>
              <a:t>Επιπλέον, το </a:t>
            </a:r>
            <a:r>
              <a:rPr lang="en-GB" dirty="0" err="1">
                <a:latin typeface="Times New Roman" panose="02020603050405020304" pitchFamily="18" charset="0"/>
                <a:cs typeface="Times New Roman" panose="02020603050405020304" pitchFamily="18" charset="0"/>
              </a:rPr>
              <a:t>Meteotest</a:t>
            </a:r>
            <a:r>
              <a:rPr lang="en-GB"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είναι μέλος του </a:t>
            </a:r>
            <a:r>
              <a:rPr lang="en-GB" dirty="0">
                <a:latin typeface="Times New Roman" panose="02020603050405020304" pitchFamily="18" charset="0"/>
                <a:cs typeface="Times New Roman" panose="02020603050405020304" pitchFamily="18" charset="0"/>
              </a:rPr>
              <a:t>IEA PVPS Task 14 «</a:t>
            </a:r>
            <a:r>
              <a:rPr lang="el-GR" dirty="0">
                <a:latin typeface="Times New Roman" panose="02020603050405020304" pitchFamily="18" charset="0"/>
                <a:cs typeface="Times New Roman" panose="02020603050405020304" pitchFamily="18" charset="0"/>
              </a:rPr>
              <a:t>Υψηλή διείσδυση φωτοβολταϊκών συστημάτων σε δίκτυα ηλεκτρικής ενέργειας» και του </a:t>
            </a:r>
            <a:r>
              <a:rPr lang="en-GB" dirty="0">
                <a:latin typeface="Times New Roman" panose="02020603050405020304" pitchFamily="18" charset="0"/>
                <a:cs typeface="Times New Roman" panose="02020603050405020304" pitchFamily="18" charset="0"/>
              </a:rPr>
              <a:t>IEA Task 46 «Solar Resource Assessment and Forecasting».</a:t>
            </a:r>
          </a:p>
        </p:txBody>
      </p:sp>
      <p:sp>
        <p:nvSpPr>
          <p:cNvPr id="2" name="TextBox 1">
            <a:extLst>
              <a:ext uri="{FF2B5EF4-FFF2-40B4-BE49-F238E27FC236}">
                <a16:creationId xmlns:a16="http://schemas.microsoft.com/office/drawing/2014/main" id="{E95F35FA-72A3-D975-FD7B-7E95E1B7E7BF}"/>
              </a:ext>
            </a:extLst>
          </p:cNvPr>
          <p:cNvSpPr txBox="1"/>
          <p:nvPr/>
        </p:nvSpPr>
        <p:spPr>
          <a:xfrm>
            <a:off x="7811683" y="480903"/>
            <a:ext cx="2230132" cy="646331"/>
          </a:xfrm>
          <a:prstGeom prst="rect">
            <a:avLst/>
          </a:prstGeom>
          <a:noFill/>
        </p:spPr>
        <p:txBody>
          <a:bodyPr wrap="square">
            <a:spAutoFit/>
          </a:bodyPr>
          <a:lstStyle/>
          <a:p>
            <a:pPr algn="l">
              <a:spcAft>
                <a:spcPts val="375"/>
              </a:spcAft>
              <a:buNone/>
            </a:pPr>
            <a:r>
              <a:rPr lang="el-GR" sz="3600" b="1" i="0" dirty="0">
                <a:solidFill>
                  <a:srgbClr val="003453"/>
                </a:solidFill>
                <a:effectLst/>
                <a:latin typeface="Times New Roman" panose="02020603050405020304" pitchFamily="18" charset="0"/>
                <a:cs typeface="Times New Roman" panose="02020603050405020304" pitchFamily="18" charset="0"/>
              </a:rPr>
              <a:t>Εισαγωγή</a:t>
            </a:r>
            <a:endParaRPr lang="el-GR" sz="36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035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24ABDF32-CAAA-D4AD-AF99-CD21E2A54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626" y="0"/>
            <a:ext cx="8736747" cy="6858000"/>
          </a:xfrm>
          <a:prstGeom prst="rect">
            <a:avLst/>
          </a:prstGeom>
        </p:spPr>
      </p:pic>
      <p:sp>
        <p:nvSpPr>
          <p:cNvPr id="3" name="TextBox 2">
            <a:extLst>
              <a:ext uri="{FF2B5EF4-FFF2-40B4-BE49-F238E27FC236}">
                <a16:creationId xmlns:a16="http://schemas.microsoft.com/office/drawing/2014/main" id="{0A142B15-34FD-040D-6274-EB6A18971BF2}"/>
              </a:ext>
            </a:extLst>
          </p:cNvPr>
          <p:cNvSpPr txBox="1"/>
          <p:nvPr/>
        </p:nvSpPr>
        <p:spPr>
          <a:xfrm rot="16200000">
            <a:off x="-977462" y="2599647"/>
            <a:ext cx="3741683" cy="461665"/>
          </a:xfrm>
          <a:prstGeom prst="rect">
            <a:avLst/>
          </a:prstGeom>
          <a:noFill/>
        </p:spPr>
        <p:txBody>
          <a:bodyPr wrap="square">
            <a:spAutoFit/>
          </a:bodyPr>
          <a:lstStyle/>
          <a:p>
            <a:r>
              <a:rPr lang="en-GB" sz="2400" b="1" dirty="0">
                <a:solidFill>
                  <a:srgbClr val="003453"/>
                </a:solidFill>
                <a:latin typeface="Times New Roman" panose="02020603050405020304" pitchFamily="18" charset="0"/>
                <a:cs typeface="Times New Roman" panose="02020603050405020304" pitchFamily="18" charset="0"/>
              </a:rPr>
              <a:t>Interface - Stations</a:t>
            </a:r>
            <a:endParaRPr lang="el-GR" sz="24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099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70B8AAEF-0CC6-D2A5-4C80-FADA990AC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626" y="0"/>
            <a:ext cx="8736747" cy="6858000"/>
          </a:xfrm>
          <a:prstGeom prst="rect">
            <a:avLst/>
          </a:prstGeom>
        </p:spPr>
      </p:pic>
      <p:sp>
        <p:nvSpPr>
          <p:cNvPr id="2" name="TextBox 1">
            <a:extLst>
              <a:ext uri="{FF2B5EF4-FFF2-40B4-BE49-F238E27FC236}">
                <a16:creationId xmlns:a16="http://schemas.microsoft.com/office/drawing/2014/main" id="{FD4DBB2C-7488-FE10-19E4-7119D31A6FF2}"/>
              </a:ext>
            </a:extLst>
          </p:cNvPr>
          <p:cNvSpPr txBox="1"/>
          <p:nvPr/>
        </p:nvSpPr>
        <p:spPr>
          <a:xfrm rot="16200000">
            <a:off x="-2192138" y="2910853"/>
            <a:ext cx="6120218" cy="461665"/>
          </a:xfrm>
          <a:prstGeom prst="rect">
            <a:avLst/>
          </a:prstGeom>
          <a:noFill/>
        </p:spPr>
        <p:txBody>
          <a:bodyPr wrap="square">
            <a:spAutoFit/>
          </a:bodyPr>
          <a:lstStyle/>
          <a:p>
            <a:r>
              <a:rPr lang="en-GB" sz="2400" b="1" dirty="0">
                <a:solidFill>
                  <a:srgbClr val="003453"/>
                </a:solidFill>
                <a:latin typeface="Times New Roman" panose="02020603050405020304" pitchFamily="18" charset="0"/>
                <a:cs typeface="Times New Roman" panose="02020603050405020304" pitchFamily="18" charset="0"/>
              </a:rPr>
              <a:t>Interface – Modifications and data import</a:t>
            </a:r>
            <a:endParaRPr lang="el-GR" sz="24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873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C0E63-B4AC-D124-70B7-DB03A0FEBC30}"/>
            </a:ext>
          </a:extLst>
        </p:cNvPr>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A0CDD8F6-DF01-3ADA-A98E-1CA3BF4A1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0"/>
            <a:ext cx="8778239" cy="6858000"/>
          </a:xfrm>
          <a:prstGeom prst="rect">
            <a:avLst/>
          </a:prstGeom>
        </p:spPr>
      </p:pic>
      <p:sp>
        <p:nvSpPr>
          <p:cNvPr id="2" name="TextBox 1">
            <a:extLst>
              <a:ext uri="{FF2B5EF4-FFF2-40B4-BE49-F238E27FC236}">
                <a16:creationId xmlns:a16="http://schemas.microsoft.com/office/drawing/2014/main" id="{C5CA7AB1-3AC1-1A11-C7B5-CADDD7068FB0}"/>
              </a:ext>
            </a:extLst>
          </p:cNvPr>
          <p:cNvSpPr txBox="1"/>
          <p:nvPr/>
        </p:nvSpPr>
        <p:spPr>
          <a:xfrm rot="16200000">
            <a:off x="-1436260" y="2897594"/>
            <a:ext cx="4596218" cy="461665"/>
          </a:xfrm>
          <a:prstGeom prst="rect">
            <a:avLst/>
          </a:prstGeom>
          <a:noFill/>
        </p:spPr>
        <p:txBody>
          <a:bodyPr wrap="square">
            <a:spAutoFit/>
          </a:bodyPr>
          <a:lstStyle/>
          <a:p>
            <a:r>
              <a:rPr lang="en-GB" sz="2400" b="1" dirty="0">
                <a:solidFill>
                  <a:srgbClr val="003453"/>
                </a:solidFill>
                <a:latin typeface="Times New Roman" panose="02020603050405020304" pitchFamily="18" charset="0"/>
                <a:cs typeface="Times New Roman" panose="02020603050405020304" pitchFamily="18" charset="0"/>
              </a:rPr>
              <a:t>Interface – Settings advanced</a:t>
            </a:r>
            <a:endParaRPr lang="el-GR" sz="24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747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9FF14-D43A-5FC4-D64E-6176D3C33C18}"/>
            </a:ext>
          </a:extLst>
        </p:cNvPr>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52AA8C36-1A29-152C-23D3-29063A538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0"/>
            <a:ext cx="8778239" cy="6858000"/>
          </a:xfrm>
          <a:prstGeom prst="rect">
            <a:avLst/>
          </a:prstGeom>
        </p:spPr>
      </p:pic>
      <p:sp>
        <p:nvSpPr>
          <p:cNvPr id="2" name="TextBox 1">
            <a:extLst>
              <a:ext uri="{FF2B5EF4-FFF2-40B4-BE49-F238E27FC236}">
                <a16:creationId xmlns:a16="http://schemas.microsoft.com/office/drawing/2014/main" id="{499EB5E1-FC76-73D7-4731-4ACEC09D4D0C}"/>
              </a:ext>
            </a:extLst>
          </p:cNvPr>
          <p:cNvSpPr txBox="1"/>
          <p:nvPr/>
        </p:nvSpPr>
        <p:spPr>
          <a:xfrm rot="16200000">
            <a:off x="-977462" y="3198167"/>
            <a:ext cx="3741683" cy="461665"/>
          </a:xfrm>
          <a:prstGeom prst="rect">
            <a:avLst/>
          </a:prstGeom>
          <a:noFill/>
        </p:spPr>
        <p:txBody>
          <a:bodyPr wrap="square">
            <a:spAutoFit/>
          </a:bodyPr>
          <a:lstStyle/>
          <a:p>
            <a:r>
              <a:rPr lang="en-GB" sz="2400" b="1" dirty="0">
                <a:solidFill>
                  <a:srgbClr val="003453"/>
                </a:solidFill>
                <a:latin typeface="Times New Roman" panose="02020603050405020304" pitchFamily="18" charset="0"/>
                <a:cs typeface="Times New Roman" panose="02020603050405020304" pitchFamily="18" charset="0"/>
              </a:rPr>
              <a:t>Interface – Settings simple</a:t>
            </a:r>
            <a:endParaRPr lang="el-GR" sz="24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426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580B4-8E87-8781-BFF5-7C8EE2D7726A}"/>
            </a:ext>
          </a:extLst>
        </p:cNvPr>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5993F253-A3A1-5C72-10E0-45A68B409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0"/>
            <a:ext cx="8778239" cy="6858000"/>
          </a:xfrm>
          <a:prstGeom prst="rect">
            <a:avLst/>
          </a:prstGeom>
        </p:spPr>
      </p:pic>
      <p:sp>
        <p:nvSpPr>
          <p:cNvPr id="2" name="TextBox 1">
            <a:extLst>
              <a:ext uri="{FF2B5EF4-FFF2-40B4-BE49-F238E27FC236}">
                <a16:creationId xmlns:a16="http://schemas.microsoft.com/office/drawing/2014/main" id="{20443188-0D62-8905-FF01-A42A43669C96}"/>
              </a:ext>
            </a:extLst>
          </p:cNvPr>
          <p:cNvSpPr txBox="1"/>
          <p:nvPr/>
        </p:nvSpPr>
        <p:spPr>
          <a:xfrm rot="16200000">
            <a:off x="-977462" y="2599647"/>
            <a:ext cx="3741683" cy="461665"/>
          </a:xfrm>
          <a:prstGeom prst="rect">
            <a:avLst/>
          </a:prstGeom>
          <a:noFill/>
        </p:spPr>
        <p:txBody>
          <a:bodyPr wrap="square">
            <a:spAutoFit/>
          </a:bodyPr>
          <a:lstStyle/>
          <a:p>
            <a:r>
              <a:rPr lang="en-GB" sz="2400" b="1" dirty="0">
                <a:solidFill>
                  <a:srgbClr val="003453"/>
                </a:solidFill>
                <a:latin typeface="Times New Roman" panose="02020603050405020304" pitchFamily="18" charset="0"/>
                <a:cs typeface="Times New Roman" panose="02020603050405020304" pitchFamily="18" charset="0"/>
              </a:rPr>
              <a:t>Interface - Outputs</a:t>
            </a:r>
            <a:endParaRPr lang="el-GR" sz="24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894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6CCF2-E328-1BFE-75C6-099C55DCED40}"/>
            </a:ext>
          </a:extLst>
        </p:cNvPr>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4F599755-F253-32DA-14FE-D0079D343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0"/>
            <a:ext cx="8778239" cy="6858000"/>
          </a:xfrm>
          <a:prstGeom prst="rect">
            <a:avLst/>
          </a:prstGeom>
        </p:spPr>
      </p:pic>
      <p:sp>
        <p:nvSpPr>
          <p:cNvPr id="2" name="TextBox 1">
            <a:extLst>
              <a:ext uri="{FF2B5EF4-FFF2-40B4-BE49-F238E27FC236}">
                <a16:creationId xmlns:a16="http://schemas.microsoft.com/office/drawing/2014/main" id="{02F2C9E5-33DD-6ADC-76B0-A4DCEA2F3D74}"/>
              </a:ext>
            </a:extLst>
          </p:cNvPr>
          <p:cNvSpPr txBox="1"/>
          <p:nvPr/>
        </p:nvSpPr>
        <p:spPr>
          <a:xfrm rot="16200000">
            <a:off x="-977462" y="2599647"/>
            <a:ext cx="3741683" cy="461665"/>
          </a:xfrm>
          <a:prstGeom prst="rect">
            <a:avLst/>
          </a:prstGeom>
          <a:noFill/>
        </p:spPr>
        <p:txBody>
          <a:bodyPr wrap="square">
            <a:spAutoFit/>
          </a:bodyPr>
          <a:lstStyle/>
          <a:p>
            <a:r>
              <a:rPr lang="en-GB" sz="2400" b="1" dirty="0">
                <a:solidFill>
                  <a:srgbClr val="003453"/>
                </a:solidFill>
                <a:latin typeface="Times New Roman" panose="02020603050405020304" pitchFamily="18" charset="0"/>
                <a:cs typeface="Times New Roman" panose="02020603050405020304" pitchFamily="18" charset="0"/>
              </a:rPr>
              <a:t>Interface - Results</a:t>
            </a:r>
            <a:endParaRPr lang="el-GR" sz="24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464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1426C7-CA1F-FF6E-3517-04FE4F6A7F54}"/>
              </a:ext>
            </a:extLst>
          </p:cNvPr>
          <p:cNvPicPr>
            <a:picLocks noChangeAspect="1"/>
          </p:cNvPicPr>
          <p:nvPr/>
        </p:nvPicPr>
        <p:blipFill>
          <a:blip r:embed="rId2"/>
          <a:stretch>
            <a:fillRect/>
          </a:stretch>
        </p:blipFill>
        <p:spPr>
          <a:xfrm>
            <a:off x="374308" y="876024"/>
            <a:ext cx="11443383" cy="5587216"/>
          </a:xfrm>
          <a:prstGeom prst="rect">
            <a:avLst/>
          </a:prstGeom>
        </p:spPr>
      </p:pic>
      <p:sp>
        <p:nvSpPr>
          <p:cNvPr id="4" name="TextBox 3">
            <a:extLst>
              <a:ext uri="{FF2B5EF4-FFF2-40B4-BE49-F238E27FC236}">
                <a16:creationId xmlns:a16="http://schemas.microsoft.com/office/drawing/2014/main" id="{42B85280-7669-CAA5-8409-E721B843E044}"/>
              </a:ext>
            </a:extLst>
          </p:cNvPr>
          <p:cNvSpPr txBox="1"/>
          <p:nvPr/>
        </p:nvSpPr>
        <p:spPr>
          <a:xfrm>
            <a:off x="279715" y="133150"/>
            <a:ext cx="9830711" cy="523220"/>
          </a:xfrm>
          <a:prstGeom prst="rect">
            <a:avLst/>
          </a:prstGeom>
          <a:noFill/>
        </p:spPr>
        <p:txBody>
          <a:bodyPr wrap="square" rtlCol="0">
            <a:spAutoFit/>
          </a:bodyPr>
          <a:lstStyle/>
          <a:p>
            <a:r>
              <a:rPr lang="el-GR" sz="2800" b="1" dirty="0">
                <a:solidFill>
                  <a:srgbClr val="003453"/>
                </a:solidFill>
                <a:latin typeface="Times New Roman" panose="02020603050405020304" pitchFamily="18" charset="0"/>
                <a:cs typeface="Times New Roman" panose="02020603050405020304" pitchFamily="18" charset="0"/>
              </a:rPr>
              <a:t>Εταιρείες που χρησιμοποιούν τις υπηρεσίες της </a:t>
            </a:r>
            <a:r>
              <a:rPr lang="en-GB" sz="2800" b="1" dirty="0">
                <a:solidFill>
                  <a:srgbClr val="003453"/>
                </a:solidFill>
                <a:latin typeface="Times New Roman" panose="02020603050405020304" pitchFamily="18" charset="0"/>
                <a:cs typeface="Times New Roman" panose="02020603050405020304" pitchFamily="18" charset="0"/>
              </a:rPr>
              <a:t>meteonorm</a:t>
            </a:r>
          </a:p>
        </p:txBody>
      </p:sp>
    </p:spTree>
    <p:extLst>
      <p:ext uri="{BB962C8B-B14F-4D97-AF65-F5344CB8AC3E}">
        <p14:creationId xmlns:p14="http://schemas.microsoft.com/office/powerpoint/2010/main" val="3657682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EA1E29-DE58-6666-1DC1-EFA315174C14}"/>
              </a:ext>
            </a:extLst>
          </p:cNvPr>
          <p:cNvPicPr>
            <a:picLocks noChangeAspect="1"/>
          </p:cNvPicPr>
          <p:nvPr/>
        </p:nvPicPr>
        <p:blipFill>
          <a:blip r:embed="rId2"/>
          <a:stretch>
            <a:fillRect/>
          </a:stretch>
        </p:blipFill>
        <p:spPr>
          <a:xfrm>
            <a:off x="286680" y="598244"/>
            <a:ext cx="11618640" cy="5661511"/>
          </a:xfrm>
          <a:prstGeom prst="rect">
            <a:avLst/>
          </a:prstGeom>
        </p:spPr>
      </p:pic>
    </p:spTree>
    <p:extLst>
      <p:ext uri="{BB962C8B-B14F-4D97-AF65-F5344CB8AC3E}">
        <p14:creationId xmlns:p14="http://schemas.microsoft.com/office/powerpoint/2010/main" val="505772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F855C-B64D-67D7-DA55-90FD95AA0A2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8D7A82A-DA4F-B99A-292A-30A1E706606D}"/>
              </a:ext>
            </a:extLst>
          </p:cNvPr>
          <p:cNvSpPr txBox="1"/>
          <p:nvPr/>
        </p:nvSpPr>
        <p:spPr>
          <a:xfrm>
            <a:off x="342900" y="1628902"/>
            <a:ext cx="11292052" cy="5078313"/>
          </a:xfrm>
          <a:prstGeom prst="rect">
            <a:avLst/>
          </a:prstGeom>
          <a:noFill/>
        </p:spPr>
        <p:txBody>
          <a:bodyPr wrap="square" rtlCol="0">
            <a:spAutoFit/>
          </a:bodyPr>
          <a:lstStyle/>
          <a:p>
            <a:r>
              <a:rPr lang="el-GR" dirty="0">
                <a:latin typeface="Times New Roman" panose="02020603050405020304" pitchFamily="18" charset="0"/>
                <a:cs typeface="Times New Roman" panose="02020603050405020304" pitchFamily="18" charset="0"/>
              </a:rPr>
              <a:t>Η </a:t>
            </a:r>
            <a:r>
              <a:rPr lang="en-GB" dirty="0">
                <a:latin typeface="Times New Roman" panose="02020603050405020304" pitchFamily="18" charset="0"/>
                <a:cs typeface="Times New Roman" panose="02020603050405020304" pitchFamily="18" charset="0"/>
              </a:rPr>
              <a:t>meteonorm </a:t>
            </a:r>
            <a:r>
              <a:rPr lang="el-GR" dirty="0">
                <a:latin typeface="Times New Roman" panose="02020603050405020304" pitchFamily="18" charset="0"/>
                <a:cs typeface="Times New Roman" panose="02020603050405020304" pitchFamily="18" charset="0"/>
              </a:rPr>
              <a:t>λαμβάνει μηνιαίες τιμές και από αυτές υπολογίζει τιμές ανά ώρα ή λεπτό, βασιζόμενη σε ένα στοχαστικό μοντέλο. Τα δεδομένα που προκύπτουν μπορούν στην συνέχεια να αξιοποιηθούν για τον σχεδιασμό ενεργειακών συστημάτων. Τα δεδομένα που λαμβάνει μπορούν να προέρχονται είτε από τις δικές της βάσεις δεδομένων είτε να παρέχονται από τον χρήστη.</a:t>
            </a:r>
            <a:endParaRPr lang="en-GB" dirty="0">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a:p>
            <a:r>
              <a:rPr lang="el-GR" b="1" dirty="0">
                <a:solidFill>
                  <a:srgbClr val="003453"/>
                </a:solidFill>
                <a:latin typeface="Times New Roman" panose="02020603050405020304" pitchFamily="18" charset="0"/>
                <a:cs typeface="Times New Roman" panose="02020603050405020304" pitchFamily="18" charset="0"/>
              </a:rPr>
              <a:t>Βάση Δεδομένων</a:t>
            </a:r>
          </a:p>
          <a:p>
            <a:r>
              <a:rPr lang="el-GR" dirty="0">
                <a:latin typeface="Times New Roman" panose="02020603050405020304" pitchFamily="18" charset="0"/>
                <a:cs typeface="Times New Roman" panose="02020603050405020304" pitchFamily="18" charset="0"/>
              </a:rPr>
              <a:t>Τα δεδομένα ακτινοβολίας για τις περισσότερες περιοχές βόρεια των 62°Ν και νότια των 62°Β προέρχονται από δορυφορικά δεδομένα. Τα δεδομένα ακτινοβολίας εκτός αυτής της περιοχής λαμβάνονται από τα δεδομένα </a:t>
            </a:r>
            <a:r>
              <a:rPr lang="en-GB" dirty="0">
                <a:latin typeface="Times New Roman" panose="02020603050405020304" pitchFamily="18" charset="0"/>
                <a:cs typeface="Times New Roman" panose="02020603050405020304" pitchFamily="18" charset="0"/>
              </a:rPr>
              <a:t>Re-Analysis </a:t>
            </a:r>
            <a:r>
              <a:rPr lang="el-GR" dirty="0">
                <a:latin typeface="Times New Roman" panose="02020603050405020304" pitchFamily="18" charset="0"/>
                <a:cs typeface="Times New Roman" panose="02020603050405020304" pitchFamily="18" charset="0"/>
              </a:rPr>
              <a:t> ERA5. Τα προφίλ θερμοκρασίας μοντελοποιούνται με μετρημένα ημερήσια δεδομένα </a:t>
            </a:r>
            <a:r>
              <a:rPr lang="el-GR" dirty="0" err="1">
                <a:latin typeface="Times New Roman" panose="02020603050405020304" pitchFamily="18" charset="0"/>
                <a:cs typeface="Times New Roman" panose="02020603050405020304" pitchFamily="18" charset="0"/>
              </a:rPr>
              <a:t>Tmin</a:t>
            </a:r>
            <a:r>
              <a:rPr lang="el-GR" dirty="0">
                <a:latin typeface="Times New Roman" panose="02020603050405020304" pitchFamily="18" charset="0"/>
                <a:cs typeface="Times New Roman" panose="02020603050405020304" pitchFamily="18" charset="0"/>
              </a:rPr>
              <a:t> και </a:t>
            </a:r>
            <a:r>
              <a:rPr lang="el-GR" dirty="0" err="1">
                <a:latin typeface="Times New Roman" panose="02020603050405020304" pitchFamily="18" charset="0"/>
                <a:cs typeface="Times New Roman" panose="02020603050405020304" pitchFamily="18" charset="0"/>
              </a:rPr>
              <a:t>Tmax</a:t>
            </a:r>
            <a:r>
              <a:rPr lang="el-GR" dirty="0">
                <a:latin typeface="Times New Roman" panose="02020603050405020304" pitchFamily="18" charset="0"/>
                <a:cs typeface="Times New Roman" panose="02020603050405020304" pitchFamily="18" charset="0"/>
              </a:rPr>
              <a:t>. Αυτό επιτρέπει την καλύτερη αναπαραγωγή των ημερήσιων κύκλων της θερμοκρασίας σε σχέση με τα δεδομένα ERA5.</a:t>
            </a:r>
          </a:p>
          <a:p>
            <a:r>
              <a:rPr lang="el-GR" dirty="0">
                <a:latin typeface="Times New Roman" panose="02020603050405020304" pitchFamily="18" charset="0"/>
                <a:cs typeface="Times New Roman" panose="02020603050405020304" pitchFamily="18" charset="0"/>
              </a:rPr>
              <a:t>Το σύνολο δεδομένων ακτινοβολίας συντάχθηκε συνδυάζοντας τη μέθοδο </a:t>
            </a:r>
            <a:r>
              <a:rPr lang="el-GR" dirty="0" err="1">
                <a:latin typeface="Times New Roman" panose="02020603050405020304" pitchFamily="18" charset="0"/>
                <a:cs typeface="Times New Roman" panose="02020603050405020304" pitchFamily="18" charset="0"/>
              </a:rPr>
              <a:t>Heliosat</a:t>
            </a:r>
            <a:r>
              <a:rPr lang="el-GR" dirty="0">
                <a:latin typeface="Times New Roman" panose="02020603050405020304" pitchFamily="18" charset="0"/>
                <a:cs typeface="Times New Roman" panose="02020603050405020304" pitchFamily="18" charset="0"/>
              </a:rPr>
              <a:t> που εφαρμόστηκε στα ορατά κανάλια 1 και 12 (Ορατό Υψηλή Ανάλυση) με μια </a:t>
            </a:r>
            <a:r>
              <a:rPr lang="el-GR" dirty="0" err="1">
                <a:latin typeface="Times New Roman" panose="02020603050405020304" pitchFamily="18" charset="0"/>
                <a:cs typeface="Times New Roman" panose="02020603050405020304" pitchFamily="18" charset="0"/>
              </a:rPr>
              <a:t>πολυκαναλική</a:t>
            </a:r>
            <a:r>
              <a:rPr lang="el-GR" dirty="0">
                <a:latin typeface="Times New Roman" panose="02020603050405020304" pitchFamily="18" charset="0"/>
                <a:cs typeface="Times New Roman" panose="02020603050405020304" pitchFamily="18" charset="0"/>
              </a:rPr>
              <a:t> ανάκτηση για ανίχνευση χιονιού χρησιμοποιώντας κανάλια κοντά στο υπέρυθρο και υπέρυθρο. Μια προσέγγιση στατιστικής παλινδρόμησης που ενσωματώνει μετρήσεις εδάφους υιοθετείται για διόρθωση μεροληψίας και μείωση αβεβαιότητας.</a:t>
            </a:r>
          </a:p>
          <a:p>
            <a:endParaRPr lang="el-GR" dirty="0">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Πηγή : </a:t>
            </a:r>
            <a:r>
              <a:rPr lang="en-GB" dirty="0">
                <a:latin typeface="Times New Roman" panose="02020603050405020304" pitchFamily="18" charset="0"/>
                <a:cs typeface="Times New Roman" panose="02020603050405020304" pitchFamily="18" charset="0"/>
                <a:hlinkClick r:id="rId2"/>
              </a:rPr>
              <a:t>https://meteonorm.com/en/meteonorm-timeseries</a:t>
            </a:r>
            <a:r>
              <a:rPr lang="el-GR"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3FEE18F-C0D6-5D38-0BAE-10D38E1489FA}"/>
              </a:ext>
            </a:extLst>
          </p:cNvPr>
          <p:cNvPicPr>
            <a:picLocks noChangeAspect="1"/>
          </p:cNvPicPr>
          <p:nvPr/>
        </p:nvPicPr>
        <p:blipFill>
          <a:blip r:embed="rId3"/>
          <a:stretch>
            <a:fillRect/>
          </a:stretch>
        </p:blipFill>
        <p:spPr>
          <a:xfrm>
            <a:off x="342900" y="342262"/>
            <a:ext cx="3901778" cy="815411"/>
          </a:xfrm>
          <a:prstGeom prst="rect">
            <a:avLst/>
          </a:prstGeom>
        </p:spPr>
      </p:pic>
    </p:spTree>
    <p:extLst>
      <p:ext uri="{BB962C8B-B14F-4D97-AF65-F5344CB8AC3E}">
        <p14:creationId xmlns:p14="http://schemas.microsoft.com/office/powerpoint/2010/main" val="347407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B76A0-E628-915F-22DD-B55AB50FCA4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D726B51-1FF4-E510-9B48-2A3DA13D5D5B}"/>
              </a:ext>
            </a:extLst>
          </p:cNvPr>
          <p:cNvSpPr txBox="1"/>
          <p:nvPr/>
        </p:nvSpPr>
        <p:spPr>
          <a:xfrm>
            <a:off x="21021" y="117693"/>
            <a:ext cx="12170979" cy="6740307"/>
          </a:xfrm>
          <a:prstGeom prst="rect">
            <a:avLst/>
          </a:prstGeom>
          <a:noFill/>
        </p:spPr>
        <p:txBody>
          <a:bodyPr wrap="square" rtlCol="0">
            <a:spAutoFit/>
          </a:bodyPr>
          <a:lstStyle/>
          <a:p>
            <a:r>
              <a:rPr lang="el-GR" b="1" dirty="0">
                <a:solidFill>
                  <a:srgbClr val="003453"/>
                </a:solidFill>
                <a:latin typeface="Times New Roman" panose="02020603050405020304" pitchFamily="18" charset="0"/>
                <a:cs typeface="Times New Roman" panose="02020603050405020304" pitchFamily="18" charset="0"/>
              </a:rPr>
              <a:t>Εξαγωγή δεδομένων σε κλίμακα λεπτού</a:t>
            </a:r>
          </a:p>
          <a:p>
            <a:endParaRPr lang="el-GR" b="1" dirty="0">
              <a:solidFill>
                <a:srgbClr val="003453"/>
              </a:solidFill>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Για την ακριβή προσομοίωση μεγάλων φωτοβολταϊκών εγκαταστάσεων ή συστημάτων διαχείρισης ενέργειας και μπαταριών, είναι απαραίτητες οι αξιόπιστες χρονοσειρές ηλιακής ακτινοβολίας με ελάχιστη χρονική ανάλυση. Υπάρχει τεράστια διαφορά μεταξύ ωριαίων δεδομένων και λεπτών δεδομένων: με δεδομένα λεπτών, η διακύμανση είναι μεγαλύτερη, οι μεταβολές είναι πιο απότομες και οι υπερβάσεις είναι πιο συχνές. Δυστυχώς, η μέτρηση των λεπτών τιμών είναι δύσκολη και δαπανηρή με αισθητήρες εδάφους και ακόμη και αδύνατη με δορυφορικά δεδομένα. Προκειμένου να ανταποκριθούμε στις απαιτήσεις του κλάδου, αποφασίσαμε να εφαρμόσουμε δύο νέα μοντέλα λεπτών στο Meteonorm.</a:t>
            </a:r>
          </a:p>
          <a:p>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Το πρώτο νέο μοντέλο είναι το μοντέλο "</a:t>
            </a:r>
            <a:r>
              <a:rPr lang="el-GR" dirty="0" err="1">
                <a:latin typeface="Times New Roman" panose="02020603050405020304" pitchFamily="18" charset="0"/>
                <a:cs typeface="Times New Roman" panose="02020603050405020304" pitchFamily="18" charset="0"/>
              </a:rPr>
              <a:t>Hofmann</a:t>
            </a:r>
            <a:r>
              <a:rPr lang="el-GR" dirty="0">
                <a:latin typeface="Times New Roman" panose="02020603050405020304" pitchFamily="18" charset="0"/>
                <a:cs typeface="Times New Roman" panose="02020603050405020304" pitchFamily="18" charset="0"/>
              </a:rPr>
              <a:t>", όπως εφαρμόζεται ήδη στο λογισμικό προσομοίωσης </a:t>
            </a:r>
            <a:r>
              <a:rPr lang="el-GR" dirty="0" err="1">
                <a:latin typeface="Times New Roman" panose="02020603050405020304" pitchFamily="18" charset="0"/>
                <a:cs typeface="Times New Roman" panose="02020603050405020304" pitchFamily="18" charset="0"/>
              </a:rPr>
              <a:t>PVSol</a:t>
            </a:r>
            <a:r>
              <a:rPr lang="el-GR" dirty="0">
                <a:latin typeface="Times New Roman" panose="02020603050405020304" pitchFamily="18" charset="0"/>
                <a:cs typeface="Times New Roman" panose="02020603050405020304" pitchFamily="18" charset="0"/>
              </a:rPr>
              <a:t>. Χάρη σε συμφωνία με τον προγραμματιστή αυτού του μοντέλου, καταφέραμε να συμπεριλάβουμε τον κώδικα στο Meteonorm και έτσι να κάνουμε το μοντέλο </a:t>
            </a:r>
            <a:r>
              <a:rPr lang="el-GR" dirty="0" err="1">
                <a:latin typeface="Times New Roman" panose="02020603050405020304" pitchFamily="18" charset="0"/>
                <a:cs typeface="Times New Roman" panose="02020603050405020304" pitchFamily="18" charset="0"/>
              </a:rPr>
              <a:t>προσβάσιμο</a:t>
            </a:r>
            <a:r>
              <a:rPr lang="el-GR" dirty="0">
                <a:latin typeface="Times New Roman" panose="02020603050405020304" pitchFamily="18" charset="0"/>
                <a:cs typeface="Times New Roman" panose="02020603050405020304" pitchFamily="18" charset="0"/>
              </a:rPr>
              <a:t> σε όλους.</a:t>
            </a:r>
          </a:p>
          <a:p>
            <a:r>
              <a:rPr lang="el-GR" dirty="0">
                <a:latin typeface="Times New Roman" panose="02020603050405020304" pitchFamily="18" charset="0"/>
                <a:cs typeface="Times New Roman" panose="02020603050405020304" pitchFamily="18" charset="0"/>
              </a:rPr>
              <a:t>Το δεύτερο νέο μοντέλο είναι του ανάπτυξη της </a:t>
            </a:r>
            <a:r>
              <a:rPr lang="el-GR" dirty="0" err="1">
                <a:latin typeface="Times New Roman" panose="02020603050405020304" pitchFamily="18" charset="0"/>
                <a:cs typeface="Times New Roman" panose="02020603050405020304" pitchFamily="18" charset="0"/>
              </a:rPr>
              <a:t>Meteotest</a:t>
            </a:r>
            <a:r>
              <a:rPr lang="el-GR" dirty="0">
                <a:latin typeface="Times New Roman" panose="02020603050405020304" pitchFamily="18" charset="0"/>
                <a:cs typeface="Times New Roman" panose="02020603050405020304" pitchFamily="18" charset="0"/>
              </a:rPr>
              <a:t>: Βασίζεται σε πραγματικά δεδομένα μετρήσεων με λεπτότερη ανάλυση από όλο τον κόσμο. Χρονικές σειρές ενός λεπτού 15 σταθμών του </a:t>
            </a:r>
            <a:r>
              <a:rPr lang="el-GR" dirty="0" err="1">
                <a:latin typeface="Times New Roman" panose="02020603050405020304" pitchFamily="18" charset="0"/>
                <a:cs typeface="Times New Roman" panose="02020603050405020304" pitchFamily="18" charset="0"/>
              </a:rPr>
              <a:t>Baseline</a:t>
            </a:r>
            <a:r>
              <a:rPr lang="el-GR" dirty="0">
                <a:latin typeface="Times New Roman" panose="02020603050405020304" pitchFamily="18" charset="0"/>
                <a:cs typeface="Times New Roman" panose="02020603050405020304" pitchFamily="18" charset="0"/>
              </a:rPr>
              <a:t> </a:t>
            </a:r>
            <a:r>
              <a:rPr lang="el-GR" dirty="0" err="1">
                <a:latin typeface="Times New Roman" panose="02020603050405020304" pitchFamily="18" charset="0"/>
                <a:cs typeface="Times New Roman" panose="02020603050405020304" pitchFamily="18" charset="0"/>
              </a:rPr>
              <a:t>Surface</a:t>
            </a:r>
            <a:r>
              <a:rPr lang="el-GR" dirty="0">
                <a:latin typeface="Times New Roman" panose="02020603050405020304" pitchFamily="18" charset="0"/>
                <a:cs typeface="Times New Roman" panose="02020603050405020304" pitchFamily="18" charset="0"/>
              </a:rPr>
              <a:t> </a:t>
            </a:r>
            <a:r>
              <a:rPr lang="el-GR" dirty="0" err="1">
                <a:latin typeface="Times New Roman" panose="02020603050405020304" pitchFamily="18" charset="0"/>
                <a:cs typeface="Times New Roman" panose="02020603050405020304" pitchFamily="18" charset="0"/>
              </a:rPr>
              <a:t>Radiation</a:t>
            </a:r>
            <a:r>
              <a:rPr lang="el-GR" dirty="0">
                <a:latin typeface="Times New Roman" panose="02020603050405020304" pitchFamily="18" charset="0"/>
                <a:cs typeface="Times New Roman" panose="02020603050405020304" pitchFamily="18" charset="0"/>
              </a:rPr>
              <a:t> </a:t>
            </a:r>
            <a:r>
              <a:rPr lang="el-GR" dirty="0" err="1">
                <a:latin typeface="Times New Roman" panose="02020603050405020304" pitchFamily="18" charset="0"/>
                <a:cs typeface="Times New Roman" panose="02020603050405020304" pitchFamily="18" charset="0"/>
              </a:rPr>
              <a:t>Network</a:t>
            </a:r>
            <a:r>
              <a:rPr lang="el-GR" dirty="0">
                <a:latin typeface="Times New Roman" panose="02020603050405020304" pitchFamily="18" charset="0"/>
                <a:cs typeface="Times New Roman" panose="02020603050405020304" pitchFamily="18" charset="0"/>
              </a:rPr>
              <a:t> (BSRN) διορθώθηκαν για καθαρή ακτινοβολία και ταξινομήθηκαν ανά τύπο κατάστασης νέφους, ταχύτητα ανέμου και ηλιακό υψόμετρο. Με βάση αυτή την πηγή δεδομένων, έχουμε αναπτύξει μια γεννήτρια η οποία είναι σε θέση να παράγει ισχυρές χρονοσειρές με ανάλυση λεπτών.</a:t>
            </a:r>
          </a:p>
          <a:p>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Οι δοκιμές μας έδειξαν ότι και τα δύο μοντέλα έχουν πολύ καλύτερη απόδοση από τα μοντέλα που χρησιμοποιήθηκαν προηγουμένως στο Meteonorm. Τα αποτελέσματα είναι δημόσια διαθέσιμα.</a:t>
            </a:r>
          </a:p>
          <a:p>
            <a:r>
              <a:rPr lang="el-GR" dirty="0">
                <a:latin typeface="Times New Roman" panose="02020603050405020304" pitchFamily="18" charset="0"/>
                <a:cs typeface="Times New Roman" panose="02020603050405020304" pitchFamily="18" charset="0"/>
              </a:rPr>
              <a:t>Επιπρόσθετα, εάν προτιμάτε να βασίζεστε σε δικά σας δεδομένα για συγκεκριμένες τοποθεσίες (δεδομένα δορυφόρου τρίτου μέρους ή τοπικές μετρήσεις), μπορείτε να εισαγάγετε το σύνολο δεδομένων σας στο Meteonorm και να επωφεληθείτε από τα μοντέλα που περιλαμβάνονται για να δημιουργήσετε αξιόπιστες τιμές λεπτών.</a:t>
            </a:r>
          </a:p>
          <a:p>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Πηγή : </a:t>
            </a:r>
            <a:r>
              <a:rPr lang="en-GB" dirty="0">
                <a:latin typeface="Times New Roman" panose="02020603050405020304" pitchFamily="18" charset="0"/>
                <a:cs typeface="Times New Roman" panose="02020603050405020304" pitchFamily="18" charset="0"/>
                <a:hlinkClick r:id="rId2"/>
              </a:rPr>
              <a:t>https://meteonorm.com/en/meteonorm-features</a:t>
            </a:r>
            <a:r>
              <a:rPr lang="el-G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8921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A3DCD5-3FC3-62CC-F78D-E58B9058A81F}"/>
              </a:ext>
            </a:extLst>
          </p:cNvPr>
          <p:cNvPicPr>
            <a:picLocks noChangeAspect="1"/>
          </p:cNvPicPr>
          <p:nvPr/>
        </p:nvPicPr>
        <p:blipFill>
          <a:blip r:embed="rId2"/>
          <a:stretch>
            <a:fillRect/>
          </a:stretch>
        </p:blipFill>
        <p:spPr>
          <a:xfrm>
            <a:off x="1828204" y="1364696"/>
            <a:ext cx="8535591" cy="4801270"/>
          </a:xfrm>
          <a:prstGeom prst="rect">
            <a:avLst/>
          </a:prstGeom>
        </p:spPr>
      </p:pic>
      <p:sp>
        <p:nvSpPr>
          <p:cNvPr id="6" name="TextBox 5">
            <a:extLst>
              <a:ext uri="{FF2B5EF4-FFF2-40B4-BE49-F238E27FC236}">
                <a16:creationId xmlns:a16="http://schemas.microsoft.com/office/drawing/2014/main" id="{827BB445-3D26-C75E-18BD-9C9D62DD40BA}"/>
              </a:ext>
            </a:extLst>
          </p:cNvPr>
          <p:cNvSpPr txBox="1"/>
          <p:nvPr/>
        </p:nvSpPr>
        <p:spPr>
          <a:xfrm>
            <a:off x="1565742" y="368868"/>
            <a:ext cx="9060513" cy="646331"/>
          </a:xfrm>
          <a:prstGeom prst="rect">
            <a:avLst/>
          </a:prstGeom>
          <a:noFill/>
        </p:spPr>
        <p:txBody>
          <a:bodyPr wrap="square">
            <a:spAutoFit/>
          </a:bodyPr>
          <a:lstStyle/>
          <a:p>
            <a:pPr algn="l">
              <a:spcAft>
                <a:spcPts val="375"/>
              </a:spcAft>
              <a:buNone/>
            </a:pPr>
            <a:r>
              <a:rPr lang="el-GR" sz="3600" b="1" dirty="0">
                <a:solidFill>
                  <a:srgbClr val="003453"/>
                </a:solidFill>
                <a:latin typeface="Times New Roman" panose="02020603050405020304" pitchFamily="18" charset="0"/>
                <a:cs typeface="Times New Roman" panose="02020603050405020304" pitchFamily="18" charset="0"/>
              </a:rPr>
              <a:t>Χαρακτηριστικά της υπηρεσίας </a:t>
            </a:r>
            <a:r>
              <a:rPr lang="en-GB" sz="3600" b="1" dirty="0">
                <a:solidFill>
                  <a:srgbClr val="003453"/>
                </a:solidFill>
                <a:latin typeface="Times New Roman" panose="02020603050405020304" pitchFamily="18" charset="0"/>
                <a:cs typeface="Times New Roman" panose="02020603050405020304" pitchFamily="18" charset="0"/>
              </a:rPr>
              <a:t>Meteonorm</a:t>
            </a:r>
            <a:endParaRPr lang="el-GR" sz="36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70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506CE-91E0-FB1D-AA5B-A62DC208301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77B05D8-0B44-0478-9C0F-9C191737B286}"/>
              </a:ext>
            </a:extLst>
          </p:cNvPr>
          <p:cNvSpPr txBox="1"/>
          <p:nvPr/>
        </p:nvSpPr>
        <p:spPr>
          <a:xfrm>
            <a:off x="362607" y="1720840"/>
            <a:ext cx="11466786" cy="3416320"/>
          </a:xfrm>
          <a:prstGeom prst="rect">
            <a:avLst/>
          </a:prstGeom>
          <a:noFill/>
        </p:spPr>
        <p:txBody>
          <a:bodyPr wrap="square" rtlCol="0">
            <a:spAutoFit/>
          </a:bodyPr>
          <a:lstStyle/>
          <a:p>
            <a:r>
              <a:rPr lang="en-GB" b="1" dirty="0">
                <a:solidFill>
                  <a:srgbClr val="003453"/>
                </a:solidFill>
                <a:latin typeface="Times New Roman" panose="02020603050405020304" pitchFamily="18" charset="0"/>
                <a:cs typeface="Times New Roman" panose="02020603050405020304" pitchFamily="18" charset="0"/>
              </a:rPr>
              <a:t>Meteonorm Version 8</a:t>
            </a:r>
            <a:endParaRPr lang="el-GR" b="1" dirty="0">
              <a:solidFill>
                <a:srgbClr val="003453"/>
              </a:solidFill>
              <a:latin typeface="Times New Roman" panose="02020603050405020304" pitchFamily="18" charset="0"/>
              <a:cs typeface="Times New Roman" panose="02020603050405020304" pitchFamily="18" charset="0"/>
            </a:endParaRPr>
          </a:p>
          <a:p>
            <a:endParaRPr lang="el-GR" b="1" dirty="0">
              <a:solidFill>
                <a:srgbClr val="003453"/>
              </a:solidFill>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Οκτώ χρόνια μετά την κυκλοφορία της έκδοσης 7, το </a:t>
            </a:r>
            <a:r>
              <a:rPr lang="el-GR" dirty="0" err="1">
                <a:latin typeface="Times New Roman" panose="02020603050405020304" pitchFamily="18" charset="0"/>
                <a:cs typeface="Times New Roman" panose="02020603050405020304" pitchFamily="18" charset="0"/>
              </a:rPr>
              <a:t>Meteotest</a:t>
            </a:r>
            <a:r>
              <a:rPr lang="el-GR" dirty="0">
                <a:latin typeface="Times New Roman" panose="02020603050405020304" pitchFamily="18" charset="0"/>
                <a:cs typeface="Times New Roman" panose="02020603050405020304" pitchFamily="18" charset="0"/>
              </a:rPr>
              <a:t> δημοσιεύει την έκδοση Meteonorm 8. Αυτή η αναβάθμιση περιλαμβάνει κυρίως νέες και πιο τρέχουσες κλιματικές περιόδους, καλύτερη πρόσβαση σε συνεχείς χρονοσειρές και ενημερώσεις του λογισμικού. Η </a:t>
            </a:r>
            <a:r>
              <a:rPr lang="el-GR" dirty="0" err="1">
                <a:latin typeface="Times New Roman" panose="02020603050405020304" pitchFamily="18" charset="0"/>
                <a:cs typeface="Times New Roman" panose="02020603050405020304" pitchFamily="18" charset="0"/>
              </a:rPr>
              <a:t>διεπαφή</a:t>
            </a:r>
            <a:r>
              <a:rPr lang="el-GR" dirty="0">
                <a:latin typeface="Times New Roman" panose="02020603050405020304" pitchFamily="18" charset="0"/>
                <a:cs typeface="Times New Roman" panose="02020603050405020304" pitchFamily="18" charset="0"/>
              </a:rPr>
              <a:t> χρήστη-λογισμικού δεν έχει αλλάξει πολύ. Οι τιμές του λογισμικού παραμένουν ίδιες. Εξακολουθούμε να προσφέρουμε εκπτώσεις για πολλαπλές άδειες χρήσης, χρήστες της έκδοσης 7 και για εκπαιδευτικούς σκοπούς.</a:t>
            </a:r>
          </a:p>
          <a:p>
            <a:r>
              <a:rPr lang="el-GR" dirty="0">
                <a:latin typeface="Times New Roman" panose="02020603050405020304" pitchFamily="18" charset="0"/>
                <a:cs typeface="Times New Roman" panose="02020603050405020304" pitchFamily="18" charset="0"/>
              </a:rPr>
              <a:t>Η έκδοση Meteonorm 8 βασίζεται σε πιο πρόσφατα δεδομένα από τις ακόλουθες περιόδους:</a:t>
            </a:r>
          </a:p>
          <a:p>
            <a:pPr marL="285750" indent="-285750">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1996 – 2015: νέα κύρια περίοδος για τις παραμέτρους ακτινοβολίας </a:t>
            </a:r>
          </a:p>
          <a:p>
            <a:pPr marL="285750" indent="-285750">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2000 – 2019: νέα κύρια περίοδος για τη θερμοκρασία, τη θερμοκρασία δρόσου, τον άνεμο, τις </a:t>
            </a:r>
            <a:r>
              <a:rPr lang="el-GR" dirty="0" err="1">
                <a:latin typeface="Times New Roman" panose="02020603050405020304" pitchFamily="18" charset="0"/>
                <a:cs typeface="Times New Roman" panose="02020603050405020304" pitchFamily="18" charset="0"/>
              </a:rPr>
              <a:t>βροχοπτώσειςΑυτή</a:t>
            </a:r>
            <a:r>
              <a:rPr lang="el-GR" dirty="0">
                <a:latin typeface="Times New Roman" panose="02020603050405020304" pitchFamily="18" charset="0"/>
                <a:cs typeface="Times New Roman" panose="02020603050405020304" pitchFamily="18" charset="0"/>
              </a:rPr>
              <a:t> η πρόσφατη χρονική περίοδος δηλώνεται στη νέα Έκδοση ως "</a:t>
            </a:r>
            <a:r>
              <a:rPr lang="en-GB" dirty="0">
                <a:latin typeface="Times New Roman" panose="02020603050405020304" pitchFamily="18" charset="0"/>
                <a:cs typeface="Times New Roman" panose="02020603050405020304" pitchFamily="18" charset="0"/>
              </a:rPr>
              <a:t> contemporary </a:t>
            </a:r>
            <a:r>
              <a:rPr lang="el-GR" dirty="0">
                <a:latin typeface="Times New Roman" panose="02020603050405020304" pitchFamily="18" charset="0"/>
                <a:cs typeface="Times New Roman" panose="02020603050405020304" pitchFamily="18" charset="0"/>
              </a:rPr>
              <a:t>". Είναι ακόμα δυνατό να επιλεγεί μια περίοδος «ιστορικών» δεδομένων (1981 – 1990 για την ακτινοβολία και 1961 – 1990 για τη θερμοκρασία).</a:t>
            </a:r>
          </a:p>
        </p:txBody>
      </p:sp>
    </p:spTree>
    <p:extLst>
      <p:ext uri="{BB962C8B-B14F-4D97-AF65-F5344CB8AC3E}">
        <p14:creationId xmlns:p14="http://schemas.microsoft.com/office/powerpoint/2010/main" val="149568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45FE1-15BF-FB74-E043-AFB803B7020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178E0A5-3F35-CB73-BBF4-48A56AEFB180}"/>
              </a:ext>
            </a:extLst>
          </p:cNvPr>
          <p:cNvSpPr txBox="1"/>
          <p:nvPr/>
        </p:nvSpPr>
        <p:spPr>
          <a:xfrm>
            <a:off x="231227" y="1166842"/>
            <a:ext cx="11729545" cy="4524315"/>
          </a:xfrm>
          <a:prstGeom prst="rect">
            <a:avLst/>
          </a:prstGeom>
          <a:noFill/>
        </p:spPr>
        <p:txBody>
          <a:bodyPr wrap="square" rtlCol="0">
            <a:spAutoFit/>
          </a:bodyPr>
          <a:lstStyle/>
          <a:p>
            <a:r>
              <a:rPr lang="en-GB" b="1" dirty="0">
                <a:solidFill>
                  <a:srgbClr val="003453"/>
                </a:solidFill>
                <a:latin typeface="Times New Roman" panose="02020603050405020304" pitchFamily="18" charset="0"/>
                <a:cs typeface="Times New Roman" panose="02020603050405020304" pitchFamily="18" charset="0"/>
              </a:rPr>
              <a:t>Meteonorm Version 8</a:t>
            </a:r>
            <a:endParaRPr lang="el-GR" b="1" dirty="0">
              <a:solidFill>
                <a:srgbClr val="003453"/>
              </a:solidFill>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Επιπλέον, η έκδοση Meteonorm 8 προσφέρει τις ακόλουθες νέες δυνατότητες:</a:t>
            </a:r>
          </a:p>
          <a:p>
            <a:pPr marL="285750" indent="-285750">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Πρόσβαση σε τρέχουσες χρονοσειρές που βασίζονται σε δορυφόρους σε όλο τον κόσμο (55°S έως 65°N) και σε </a:t>
            </a:r>
            <a:r>
              <a:rPr lang="en-GB" dirty="0">
                <a:latin typeface="Times New Roman" panose="02020603050405020304" pitchFamily="18" charset="0"/>
                <a:cs typeface="Times New Roman" panose="02020603050405020304" pitchFamily="18" charset="0"/>
              </a:rPr>
              <a:t>Re-Analysis</a:t>
            </a:r>
            <a:r>
              <a:rPr lang="el-GR" dirty="0">
                <a:latin typeface="Times New Roman" panose="02020603050405020304" pitchFamily="18" charset="0"/>
                <a:cs typeface="Times New Roman" panose="02020603050405020304" pitchFamily="18" charset="0"/>
              </a:rPr>
              <a:t> δεδομένα (ERA-5T) για τον υπόλοιπο κόσμο</a:t>
            </a:r>
          </a:p>
          <a:p>
            <a:pPr marL="285750" indent="-285750">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Νέα δορυφορικά δεδομένα που βασίζονται σε ένα δικό του, παγκοσμίως ομοιογενές δορυφορικό μοντέλο, συμπεριλαμβανομένων δορυφορικών δεδομένων για την Ασία και την Αμερική</a:t>
            </a:r>
          </a:p>
          <a:p>
            <a:pPr marL="285750" indent="-285750">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Περιλαμβάνονται μελλοντικά δεδομένα για τα σενάρια IPCC RCP 2.6, 4.5 και 8.5 από 10 παγκόσμια κλιματικά μοντέλα που βασίζονται στο CMIP5 (2020 - 2100)</a:t>
            </a:r>
          </a:p>
          <a:p>
            <a:pPr marL="285750" indent="-285750">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Λεπτομερές μοντέλο για αστικά εφέ με βάση το έργο H2020 </a:t>
            </a:r>
            <a:r>
              <a:rPr lang="en-GB" dirty="0">
                <a:latin typeface="Times New Roman" panose="02020603050405020304" pitchFamily="18" charset="0"/>
                <a:cs typeface="Times New Roman" panose="02020603050405020304" pitchFamily="18" charset="0"/>
              </a:rPr>
              <a:t>climate-</a:t>
            </a:r>
            <a:r>
              <a:rPr lang="en-GB" dirty="0" err="1">
                <a:latin typeface="Times New Roman" panose="02020603050405020304" pitchFamily="18" charset="0"/>
                <a:cs typeface="Times New Roman" panose="02020603050405020304" pitchFamily="18" charset="0"/>
              </a:rPr>
              <a:t>fit.city</a:t>
            </a:r>
            <a:r>
              <a:rPr lang="en-GB" dirty="0">
                <a:latin typeface="Times New Roman" panose="02020603050405020304" pitchFamily="18" charset="0"/>
                <a:cs typeface="Times New Roman" panose="02020603050405020304" pitchFamily="18" charset="0"/>
              </a:rPr>
              <a:t> project. </a:t>
            </a:r>
            <a:r>
              <a:rPr lang="el-GR" dirty="0">
                <a:latin typeface="Times New Roman" panose="02020603050405020304" pitchFamily="18" charset="0"/>
                <a:cs typeface="Times New Roman" panose="02020603050405020304" pitchFamily="18" charset="0"/>
              </a:rPr>
              <a:t>100 πόλεις στην Ευρώπη περιλαμβάνουν αστικά εφέ για τα σύγχρονα κλίματα. Η Βαρκελώνη, το Βερολίνο, η Βέρνη, η Βρέμη, η Πράγα, η Ρώμη και η Βιέννη περιλαμβάνουν επιπλέον αστικές επιπτώσεις του 2050 για δύο σενάρια.</a:t>
            </a:r>
          </a:p>
          <a:p>
            <a:pPr marL="285750" indent="-285750">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Τα τρέχοντα δεδομένα (</a:t>
            </a:r>
            <a:r>
              <a:rPr lang="el-GR" dirty="0" err="1">
                <a:latin typeface="Times New Roman" panose="02020603050405020304" pitchFamily="18" charset="0"/>
                <a:cs typeface="Times New Roman" panose="02020603050405020304" pitchFamily="18" charset="0"/>
              </a:rPr>
              <a:t>ληφθείσες</a:t>
            </a:r>
            <a:r>
              <a:rPr lang="el-GR" dirty="0">
                <a:latin typeface="Times New Roman" panose="02020603050405020304" pitchFamily="18" charset="0"/>
                <a:cs typeface="Times New Roman" panose="02020603050405020304" pitchFamily="18" charset="0"/>
              </a:rPr>
              <a:t> χρονοσειρές) περιλαμβάνουν τις νέες παραμέτρους </a:t>
            </a:r>
            <a:r>
              <a:rPr lang="el-GR" dirty="0" err="1">
                <a:latin typeface="Times New Roman" panose="02020603050405020304" pitchFamily="18" charset="0"/>
                <a:cs typeface="Times New Roman" panose="02020603050405020304" pitchFamily="18" charset="0"/>
              </a:rPr>
              <a:t>Td</a:t>
            </a:r>
            <a:r>
              <a:rPr lang="el-GR" dirty="0">
                <a:latin typeface="Times New Roman" panose="02020603050405020304" pitchFamily="18" charset="0"/>
                <a:cs typeface="Times New Roman" panose="02020603050405020304" pitchFamily="18" charset="0"/>
              </a:rPr>
              <a:t>, FF, DD και</a:t>
            </a:r>
          </a:p>
          <a:p>
            <a:pPr marL="285750" indent="-285750">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Το λογισμικό ανακατασκευάστηκε εν μέρει, ενημερώθηκε και διορθώθηκαν σφάλματα. Τα δεδομένα κλίματος αποθηκεύονται κυρίως ως αρχεία .</a:t>
            </a:r>
            <a:r>
              <a:rPr lang="el-GR" dirty="0" err="1">
                <a:latin typeface="Times New Roman" panose="02020603050405020304" pitchFamily="18" charset="0"/>
                <a:cs typeface="Times New Roman" panose="02020603050405020304" pitchFamily="18" charset="0"/>
              </a:rPr>
              <a:t>png</a:t>
            </a:r>
            <a:r>
              <a:rPr lang="el-GR" dirty="0">
                <a:latin typeface="Times New Roman" panose="02020603050405020304" pitchFamily="18" charset="0"/>
                <a:cs typeface="Times New Roman" panose="02020603050405020304" pitchFamily="18" charset="0"/>
              </a:rPr>
              <a:t> για την επίτευξη μέγιστων ρυθμών συμπίεσης.</a:t>
            </a:r>
          </a:p>
          <a:p>
            <a:pPr marL="285750" indent="-285750">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Σαφέστερη δομή και διαχωρισμός του κλίματος ή/και των εισαγόμενων/</a:t>
            </a:r>
            <a:r>
              <a:rPr lang="el-GR" dirty="0" err="1">
                <a:latin typeface="Times New Roman" panose="02020603050405020304" pitchFamily="18" charset="0"/>
                <a:cs typeface="Times New Roman" panose="02020603050405020304" pitchFamily="18" charset="0"/>
              </a:rPr>
              <a:t>τρέχοντων</a:t>
            </a:r>
            <a:r>
              <a:rPr lang="el-GR" dirty="0">
                <a:latin typeface="Times New Roman" panose="02020603050405020304" pitchFamily="18" charset="0"/>
                <a:cs typeface="Times New Roman" panose="02020603050405020304" pitchFamily="18" charset="0"/>
              </a:rPr>
              <a:t> δεδομένων</a:t>
            </a:r>
          </a:p>
        </p:txBody>
      </p:sp>
    </p:spTree>
    <p:extLst>
      <p:ext uri="{BB962C8B-B14F-4D97-AF65-F5344CB8AC3E}">
        <p14:creationId xmlns:p14="http://schemas.microsoft.com/office/powerpoint/2010/main" val="3517227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3EC78-6283-7388-567F-B47F1F896AF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95C7B0C-F7A1-DC3D-DF9C-6273860C76EE}"/>
              </a:ext>
            </a:extLst>
          </p:cNvPr>
          <p:cNvSpPr txBox="1"/>
          <p:nvPr/>
        </p:nvSpPr>
        <p:spPr>
          <a:xfrm>
            <a:off x="1506445" y="505502"/>
            <a:ext cx="9179106" cy="646331"/>
          </a:xfrm>
          <a:prstGeom prst="rect">
            <a:avLst/>
          </a:prstGeom>
          <a:noFill/>
        </p:spPr>
        <p:txBody>
          <a:bodyPr wrap="square">
            <a:spAutoFit/>
          </a:bodyPr>
          <a:lstStyle/>
          <a:p>
            <a:pPr algn="l">
              <a:spcAft>
                <a:spcPts val="375"/>
              </a:spcAft>
              <a:buNone/>
            </a:pPr>
            <a:r>
              <a:rPr lang="el-GR" sz="3600" b="1" dirty="0">
                <a:solidFill>
                  <a:srgbClr val="003453"/>
                </a:solidFill>
                <a:latin typeface="Times New Roman" panose="02020603050405020304" pitchFamily="18" charset="0"/>
                <a:cs typeface="Times New Roman" panose="02020603050405020304" pitchFamily="18" charset="0"/>
              </a:rPr>
              <a:t>Παράμετροι ακτινοβολίας της </a:t>
            </a:r>
            <a:r>
              <a:rPr lang="en-GB" sz="3600" b="1" dirty="0">
                <a:solidFill>
                  <a:srgbClr val="003453"/>
                </a:solidFill>
                <a:latin typeface="Times New Roman" panose="02020603050405020304" pitchFamily="18" charset="0"/>
                <a:cs typeface="Times New Roman" panose="02020603050405020304" pitchFamily="18" charset="0"/>
              </a:rPr>
              <a:t>Meteonorm</a:t>
            </a:r>
            <a:r>
              <a:rPr lang="el-GR" sz="3600" b="1" dirty="0">
                <a:solidFill>
                  <a:srgbClr val="003453"/>
                </a:solidFill>
                <a:latin typeface="Times New Roman" panose="02020603050405020304" pitchFamily="18" charset="0"/>
                <a:cs typeface="Times New Roman" panose="02020603050405020304" pitchFamily="18" charset="0"/>
              </a:rPr>
              <a:t> (8)</a:t>
            </a:r>
            <a:endParaRPr lang="el-GR" sz="3600" b="0" i="0" dirty="0">
              <a:solidFill>
                <a:srgbClr val="333333"/>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8EED24D-CA1E-1452-FDEB-BAAEEC9CB397}"/>
              </a:ext>
            </a:extLst>
          </p:cNvPr>
          <p:cNvPicPr>
            <a:picLocks noChangeAspect="1"/>
          </p:cNvPicPr>
          <p:nvPr/>
        </p:nvPicPr>
        <p:blipFill>
          <a:blip r:embed="rId2"/>
          <a:stretch>
            <a:fillRect/>
          </a:stretch>
        </p:blipFill>
        <p:spPr>
          <a:xfrm>
            <a:off x="1447149" y="1671392"/>
            <a:ext cx="9297698" cy="3515216"/>
          </a:xfrm>
          <a:prstGeom prst="rect">
            <a:avLst/>
          </a:prstGeom>
        </p:spPr>
      </p:pic>
      <p:sp>
        <p:nvSpPr>
          <p:cNvPr id="5" name="TextBox 4">
            <a:extLst>
              <a:ext uri="{FF2B5EF4-FFF2-40B4-BE49-F238E27FC236}">
                <a16:creationId xmlns:a16="http://schemas.microsoft.com/office/drawing/2014/main" id="{4AEF8550-2CCC-C80E-74EA-7091B65EC736}"/>
              </a:ext>
            </a:extLst>
          </p:cNvPr>
          <p:cNvSpPr txBox="1"/>
          <p:nvPr/>
        </p:nvSpPr>
        <p:spPr>
          <a:xfrm>
            <a:off x="336330" y="6081170"/>
            <a:ext cx="6096000" cy="369332"/>
          </a:xfrm>
          <a:prstGeom prst="rect">
            <a:avLst/>
          </a:prstGeom>
          <a:noFill/>
        </p:spPr>
        <p:txBody>
          <a:bodyPr wrap="square">
            <a:spAutoFit/>
          </a:bodyPr>
          <a:lstStyle/>
          <a:p>
            <a:r>
              <a:rPr lang="el-GR" dirty="0">
                <a:latin typeface="Times New Roman" panose="02020603050405020304" pitchFamily="18" charset="0"/>
                <a:cs typeface="Times New Roman" panose="02020603050405020304" pitchFamily="18" charset="0"/>
              </a:rPr>
              <a:t>Πηγή : </a:t>
            </a:r>
            <a:r>
              <a:rPr lang="en-GB" dirty="0">
                <a:latin typeface="Times New Roman" panose="02020603050405020304" pitchFamily="18" charset="0"/>
                <a:cs typeface="Times New Roman" panose="02020603050405020304" pitchFamily="18" charset="0"/>
                <a:hlinkClick r:id="rId3"/>
              </a:rPr>
              <a:t>https://meteonorm.com/en/meteonorm-parameter</a:t>
            </a:r>
            <a:r>
              <a:rPr lang="el-GR" dirty="0">
                <a:latin typeface="Times New Roman" panose="02020603050405020304" pitchFamily="18" charset="0"/>
                <a:cs typeface="Times New Roman" panose="02020603050405020304" pitchFamily="18" charset="0"/>
              </a:rPr>
              <a:t> </a:t>
            </a:r>
            <a:endParaRPr lang="en-GB" dirty="0"/>
          </a:p>
        </p:txBody>
      </p:sp>
    </p:spTree>
    <p:extLst>
      <p:ext uri="{BB962C8B-B14F-4D97-AF65-F5344CB8AC3E}">
        <p14:creationId xmlns:p14="http://schemas.microsoft.com/office/powerpoint/2010/main" val="164350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A3A73-EC61-1B2A-5BEA-ACC4B6325DC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DA0302D-B06B-1BF7-B13A-C67E8B43C4E5}"/>
              </a:ext>
            </a:extLst>
          </p:cNvPr>
          <p:cNvSpPr txBox="1"/>
          <p:nvPr/>
        </p:nvSpPr>
        <p:spPr>
          <a:xfrm>
            <a:off x="1324004" y="305806"/>
            <a:ext cx="10142782" cy="646331"/>
          </a:xfrm>
          <a:prstGeom prst="rect">
            <a:avLst/>
          </a:prstGeom>
          <a:noFill/>
        </p:spPr>
        <p:txBody>
          <a:bodyPr wrap="square">
            <a:spAutoFit/>
          </a:bodyPr>
          <a:lstStyle/>
          <a:p>
            <a:pPr algn="l">
              <a:spcAft>
                <a:spcPts val="375"/>
              </a:spcAft>
              <a:buNone/>
            </a:pPr>
            <a:r>
              <a:rPr lang="el-GR" sz="3600" b="1" dirty="0">
                <a:solidFill>
                  <a:srgbClr val="003453"/>
                </a:solidFill>
                <a:latin typeface="Times New Roman" panose="02020603050405020304" pitchFamily="18" charset="0"/>
                <a:cs typeface="Times New Roman" panose="02020603050405020304" pitchFamily="18" charset="0"/>
              </a:rPr>
              <a:t>Μετεωρολογικές παράμετροι της </a:t>
            </a:r>
            <a:r>
              <a:rPr lang="en-GB" sz="3600" b="1" dirty="0">
                <a:solidFill>
                  <a:srgbClr val="003453"/>
                </a:solidFill>
                <a:latin typeface="Times New Roman" panose="02020603050405020304" pitchFamily="18" charset="0"/>
                <a:cs typeface="Times New Roman" panose="02020603050405020304" pitchFamily="18" charset="0"/>
              </a:rPr>
              <a:t>Meteonorm</a:t>
            </a:r>
            <a:r>
              <a:rPr lang="el-GR" sz="3600" b="1" dirty="0">
                <a:solidFill>
                  <a:srgbClr val="003453"/>
                </a:solidFill>
                <a:latin typeface="Times New Roman" panose="02020603050405020304" pitchFamily="18" charset="0"/>
                <a:cs typeface="Times New Roman" panose="02020603050405020304" pitchFamily="18" charset="0"/>
              </a:rPr>
              <a:t> (26)</a:t>
            </a:r>
            <a:endParaRPr lang="el-GR" sz="3600" b="0" i="0" dirty="0">
              <a:solidFill>
                <a:srgbClr val="333333"/>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001CD66-3D7B-4913-3077-0444521E4ED0}"/>
              </a:ext>
            </a:extLst>
          </p:cNvPr>
          <p:cNvPicPr>
            <a:picLocks noChangeAspect="1"/>
          </p:cNvPicPr>
          <p:nvPr/>
        </p:nvPicPr>
        <p:blipFill>
          <a:blip r:embed="rId2"/>
          <a:stretch>
            <a:fillRect/>
          </a:stretch>
        </p:blipFill>
        <p:spPr>
          <a:xfrm>
            <a:off x="294290" y="1140241"/>
            <a:ext cx="6516009" cy="4220164"/>
          </a:xfrm>
          <a:prstGeom prst="rect">
            <a:avLst/>
          </a:prstGeom>
        </p:spPr>
      </p:pic>
      <p:pic>
        <p:nvPicPr>
          <p:cNvPr id="5" name="Picture 4">
            <a:extLst>
              <a:ext uri="{FF2B5EF4-FFF2-40B4-BE49-F238E27FC236}">
                <a16:creationId xmlns:a16="http://schemas.microsoft.com/office/drawing/2014/main" id="{23FEA7D5-39A6-EFD1-DB82-B1E7F60BEF86}"/>
              </a:ext>
            </a:extLst>
          </p:cNvPr>
          <p:cNvPicPr>
            <a:picLocks noChangeAspect="1"/>
          </p:cNvPicPr>
          <p:nvPr/>
        </p:nvPicPr>
        <p:blipFill>
          <a:blip r:embed="rId3"/>
          <a:stretch>
            <a:fillRect/>
          </a:stretch>
        </p:blipFill>
        <p:spPr>
          <a:xfrm>
            <a:off x="5747809" y="2359441"/>
            <a:ext cx="6065818" cy="4309923"/>
          </a:xfrm>
          <a:prstGeom prst="rect">
            <a:avLst/>
          </a:prstGeom>
        </p:spPr>
      </p:pic>
    </p:spTree>
    <p:extLst>
      <p:ext uri="{BB962C8B-B14F-4D97-AF65-F5344CB8AC3E}">
        <p14:creationId xmlns:p14="http://schemas.microsoft.com/office/powerpoint/2010/main" val="2622411657"/>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emplate>Office 2013 - 2022 Theme</Template>
  <TotalTime>253</TotalTime>
  <Words>2259</Words>
  <Application>Microsoft Office PowerPoint</Application>
  <PresentationFormat>Widescreen</PresentationFormat>
  <Paragraphs>110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Neue Haas Grotesk Text Pro</vt:lpstr>
      <vt:lpstr>Times New Roman</vt:lpstr>
      <vt:lpstr>VanillaVTI</vt:lpstr>
      <vt:lpstr>Ενεργειακή Μετεωρολογία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ΚΩΝΣΤΑΝΤΙΝΑ</dc:creator>
  <cp:lastModifiedBy>ΚΑΪΡΑΚΤΙΔΗ ΚΩΝΣΤΑΝΤΙΝΑ</cp:lastModifiedBy>
  <cp:revision>32</cp:revision>
  <dcterms:created xsi:type="dcterms:W3CDTF">2025-03-11T09:23:24Z</dcterms:created>
  <dcterms:modified xsi:type="dcterms:W3CDTF">2025-03-26T17:12:31Z</dcterms:modified>
</cp:coreProperties>
</file>