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80" r:id="rId3"/>
    <p:sldId id="278" r:id="rId4"/>
    <p:sldId id="279" r:id="rId5"/>
    <p:sldId id="257" r:id="rId6"/>
    <p:sldId id="281" r:id="rId7"/>
    <p:sldId id="282" r:id="rId8"/>
    <p:sldId id="283" r:id="rId9"/>
    <p:sldId id="288" r:id="rId10"/>
    <p:sldId id="284" r:id="rId11"/>
    <p:sldId id="285" r:id="rId12"/>
    <p:sldId id="272" r:id="rId13"/>
    <p:sldId id="286" r:id="rId14"/>
    <p:sldId id="258" r:id="rId15"/>
    <p:sldId id="259" r:id="rId16"/>
    <p:sldId id="260" r:id="rId17"/>
    <p:sldId id="262" r:id="rId18"/>
    <p:sldId id="261" r:id="rId19"/>
    <p:sldId id="273" r:id="rId20"/>
    <p:sldId id="274" r:id="rId21"/>
    <p:sldId id="263" r:id="rId22"/>
    <p:sldId id="264" r:id="rId23"/>
    <p:sldId id="265" r:id="rId24"/>
    <p:sldId id="291" r:id="rId25"/>
    <p:sldId id="287" r:id="rId26"/>
    <p:sldId id="290" r:id="rId27"/>
    <p:sldId id="266" r:id="rId28"/>
    <p:sldId id="268" r:id="rId29"/>
    <p:sldId id="267" r:id="rId30"/>
    <p:sldId id="276" r:id="rId31"/>
    <p:sldId id="289" r:id="rId32"/>
    <p:sldId id="269" r:id="rId33"/>
    <p:sldId id="270" r:id="rId34"/>
    <p:sldId id="271" r:id="rId35"/>
    <p:sldId id="277" r:id="rId36"/>
    <p:sldId id="293" r:id="rId37"/>
    <p:sldId id="27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B3B5"/>
    <a:srgbClr val="3BA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8688-81F2-41D5-B5DC-131EA4D84372}" type="datetimeFigureOut">
              <a:rPr lang="en-GB" smtClean="0"/>
              <a:t>14/05/2025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9DC92-CCA9-45DA-A319-322B744DFC27}" type="slidenum">
              <a:rPr lang="en-GB" smtClean="0"/>
              <a:t>‹#›</a:t>
            </a:fld>
            <a:endParaRPr lang="en-GB"/>
          </a:p>
        </p:txBody>
      </p:sp>
    </p:spTree>
    <p:extLst>
      <p:ext uri="{BB962C8B-B14F-4D97-AF65-F5344CB8AC3E}">
        <p14:creationId xmlns:p14="http://schemas.microsoft.com/office/powerpoint/2010/main" val="147918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satellite cannot see the radiation as it reaches the Earth but only sees the part of it where it is scattered back and towards it.</a:t>
            </a:r>
          </a:p>
        </p:txBody>
      </p:sp>
      <p:sp>
        <p:nvSpPr>
          <p:cNvPr id="4" name="Slide Number Placeholder 3"/>
          <p:cNvSpPr>
            <a:spLocks noGrp="1"/>
          </p:cNvSpPr>
          <p:nvPr>
            <p:ph type="sldNum" sz="quarter" idx="5"/>
          </p:nvPr>
        </p:nvSpPr>
        <p:spPr/>
        <p:txBody>
          <a:bodyPr/>
          <a:lstStyle/>
          <a:p>
            <a:fld id="{8429DC92-CCA9-45DA-A319-322B744DFC27}" type="slidenum">
              <a:rPr lang="en-GB" smtClean="0"/>
              <a:t>4</a:t>
            </a:fld>
            <a:endParaRPr lang="en-GB"/>
          </a:p>
        </p:txBody>
      </p:sp>
    </p:spTree>
    <p:extLst>
      <p:ext uri="{BB962C8B-B14F-4D97-AF65-F5344CB8AC3E}">
        <p14:creationId xmlns:p14="http://schemas.microsoft.com/office/powerpoint/2010/main" val="383523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988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7022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453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7098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3557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0531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1144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1183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3321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105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581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5B3B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043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mdpi.com/2072-4292/12/13/2127#sec2dot2dot1-remotesensing-12-02127"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eumetsat.int/meteosat-third-generatio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50B2D-6866-5E0E-9F63-E20CFF25C52F}"/>
              </a:ext>
            </a:extLst>
          </p:cNvPr>
          <p:cNvSpPr>
            <a:spLocks noGrp="1"/>
          </p:cNvSpPr>
          <p:nvPr>
            <p:ph type="ctrTitle"/>
          </p:nvPr>
        </p:nvSpPr>
        <p:spPr>
          <a:xfrm>
            <a:off x="5604552" y="871758"/>
            <a:ext cx="5825448" cy="3871143"/>
          </a:xfrm>
        </p:spPr>
        <p:txBody>
          <a:bodyPr>
            <a:normAutofit fontScale="90000"/>
          </a:bodyPr>
          <a:lstStyle/>
          <a:p>
            <a:pPr algn="ctr"/>
            <a:r>
              <a:rPr lang="en-GB" dirty="0"/>
              <a:t>Site adaptation</a:t>
            </a:r>
            <a:br>
              <a:rPr lang="en-GB" dirty="0"/>
            </a:br>
            <a:r>
              <a:rPr lang="en-GB" dirty="0"/>
              <a:t>2025</a:t>
            </a:r>
            <a:br>
              <a:rPr lang="en-GB" dirty="0"/>
            </a:br>
            <a:br>
              <a:rPr lang="en-GB" dirty="0"/>
            </a:br>
            <a:r>
              <a:rPr lang="en-GB" dirty="0"/>
              <a:t>energy meteorology</a:t>
            </a:r>
          </a:p>
        </p:txBody>
      </p:sp>
      <p:sp>
        <p:nvSpPr>
          <p:cNvPr id="3" name="Subtitle 2">
            <a:extLst>
              <a:ext uri="{FF2B5EF4-FFF2-40B4-BE49-F238E27FC236}">
                <a16:creationId xmlns:a16="http://schemas.microsoft.com/office/drawing/2014/main" id="{296A17EF-DB79-BB55-00A5-A059DCEF8B16}"/>
              </a:ext>
            </a:extLst>
          </p:cNvPr>
          <p:cNvSpPr>
            <a:spLocks noGrp="1"/>
          </p:cNvSpPr>
          <p:nvPr>
            <p:ph type="subTitle" idx="1"/>
          </p:nvPr>
        </p:nvSpPr>
        <p:spPr>
          <a:xfrm>
            <a:off x="5619964" y="4785543"/>
            <a:ext cx="5322013" cy="1005657"/>
          </a:xfrm>
        </p:spPr>
        <p:txBody>
          <a:bodyPr>
            <a:normAutofit/>
          </a:bodyPr>
          <a:lstStyle/>
          <a:p>
            <a:pPr algn="ctr"/>
            <a:r>
              <a:rPr lang="en-GB" dirty="0" err="1"/>
              <a:t>nadia</a:t>
            </a:r>
            <a:r>
              <a:rPr lang="en-GB" dirty="0"/>
              <a:t> </a:t>
            </a:r>
            <a:r>
              <a:rPr lang="en-GB" dirty="0" err="1"/>
              <a:t>kairaktidi</a:t>
            </a:r>
            <a:r>
              <a:rPr lang="en-GB" dirty="0"/>
              <a:t>, 1068622</a:t>
            </a:r>
          </a:p>
        </p:txBody>
      </p:sp>
      <p:pic>
        <p:nvPicPr>
          <p:cNvPr id="4" name="Picture 3" descr="Low Angle View Of Clouds In Sky">
            <a:extLst>
              <a:ext uri="{FF2B5EF4-FFF2-40B4-BE49-F238E27FC236}">
                <a16:creationId xmlns:a16="http://schemas.microsoft.com/office/drawing/2014/main" id="{F2556F33-5B6F-E748-BD6C-F20AAD2AA5C7}"/>
              </a:ext>
            </a:extLst>
          </p:cNvPr>
          <p:cNvPicPr>
            <a:picLocks noChangeAspect="1"/>
          </p:cNvPicPr>
          <p:nvPr/>
        </p:nvPicPr>
        <p:blipFill>
          <a:blip r:embed="rId2"/>
          <a:srcRect l="25549" r="26984" b="-1"/>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7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E8532-86CB-EF99-2BD8-E13A43C0F792}"/>
              </a:ext>
            </a:extLst>
          </p:cNvPr>
          <p:cNvSpPr txBox="1"/>
          <p:nvPr/>
        </p:nvSpPr>
        <p:spPr>
          <a:xfrm>
            <a:off x="704087" y="914401"/>
            <a:ext cx="10773209" cy="788272"/>
          </a:xfrm>
          <a:prstGeom prst="rect">
            <a:avLst/>
          </a:prstGeom>
        </p:spPr>
        <p:txBody>
          <a:bodyPr vert="horz" lIns="91440" tIns="45720" rIns="91440" bIns="45720" rtlCol="0" anchor="t">
            <a:normAutofit/>
          </a:bodyPr>
          <a:lstStyle/>
          <a:p>
            <a:pPr defTabSz="914400">
              <a:spcBef>
                <a:spcPct val="0"/>
              </a:spcBef>
              <a:spcAft>
                <a:spcPts val="600"/>
              </a:spcAft>
            </a:pPr>
            <a:r>
              <a:rPr lang="en-US" sz="4000" b="1" cap="all" spc="30" dirty="0">
                <a:latin typeface="+mj-lt"/>
                <a:ea typeface="+mj-ea"/>
                <a:cs typeface="+mj-cs"/>
              </a:rPr>
              <a:t>Method 1 : linear regression</a:t>
            </a:r>
          </a:p>
        </p:txBody>
      </p:sp>
      <p:sp>
        <p:nvSpPr>
          <p:cNvPr id="4" name="TextBox 3">
            <a:extLst>
              <a:ext uri="{FF2B5EF4-FFF2-40B4-BE49-F238E27FC236}">
                <a16:creationId xmlns:a16="http://schemas.microsoft.com/office/drawing/2014/main" id="{A5DE6208-B6A4-6D88-4487-AEC03424B05E}"/>
              </a:ext>
            </a:extLst>
          </p:cNvPr>
          <p:cNvSpPr txBox="1"/>
          <p:nvPr/>
        </p:nvSpPr>
        <p:spPr>
          <a:xfrm>
            <a:off x="704087" y="1702674"/>
            <a:ext cx="10972906" cy="646331"/>
          </a:xfrm>
          <a:prstGeom prst="rect">
            <a:avLst/>
          </a:prstGeom>
          <a:noFill/>
        </p:spPr>
        <p:txBody>
          <a:bodyPr wrap="square">
            <a:spAutoFit/>
          </a:bodyPr>
          <a:lstStyle/>
          <a:p>
            <a:r>
              <a:rPr lang="en-GB" dirty="0"/>
              <a:t>Our objective is the complete bias removal, meaning we attempt to fit a line to the cloud of points in a scatter plot and subtract the (1:1) line.</a:t>
            </a:r>
          </a:p>
        </p:txBody>
      </p:sp>
      <p:pic>
        <p:nvPicPr>
          <p:cNvPr id="6" name="Picture 5">
            <a:extLst>
              <a:ext uri="{FF2B5EF4-FFF2-40B4-BE49-F238E27FC236}">
                <a16:creationId xmlns:a16="http://schemas.microsoft.com/office/drawing/2014/main" id="{5CD30309-64A7-820A-8E78-EC61F9F1C16C}"/>
              </a:ext>
            </a:extLst>
          </p:cNvPr>
          <p:cNvPicPr>
            <a:picLocks noChangeAspect="1"/>
          </p:cNvPicPr>
          <p:nvPr/>
        </p:nvPicPr>
        <p:blipFill>
          <a:blip r:embed="rId2"/>
          <a:stretch>
            <a:fillRect/>
          </a:stretch>
        </p:blipFill>
        <p:spPr>
          <a:xfrm>
            <a:off x="1989789" y="2618336"/>
            <a:ext cx="8212422" cy="3237668"/>
          </a:xfrm>
          <a:prstGeom prst="rect">
            <a:avLst/>
          </a:prstGeom>
        </p:spPr>
      </p:pic>
    </p:spTree>
    <p:extLst>
      <p:ext uri="{BB962C8B-B14F-4D97-AF65-F5344CB8AC3E}">
        <p14:creationId xmlns:p14="http://schemas.microsoft.com/office/powerpoint/2010/main" val="99844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5B3B5"/>
        </a:solidFill>
        <a:effectLst/>
      </p:bgPr>
    </p:bg>
    <p:spTree>
      <p:nvGrpSpPr>
        <p:cNvPr id="1" name="">
          <a:extLst>
            <a:ext uri="{FF2B5EF4-FFF2-40B4-BE49-F238E27FC236}">
              <a16:creationId xmlns:a16="http://schemas.microsoft.com/office/drawing/2014/main" id="{6BB9A84F-547F-BB5D-C08A-735F6D89BF01}"/>
            </a:ext>
          </a:extLst>
        </p:cNvPr>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0A5FBB0-69AF-3A27-200C-056178C98C07}"/>
              </a:ext>
            </a:extLst>
          </p:cNvPr>
          <p:cNvSpPr txBox="1"/>
          <p:nvPr/>
        </p:nvSpPr>
        <p:spPr>
          <a:xfrm>
            <a:off x="704088" y="914400"/>
            <a:ext cx="3799763" cy="147320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800" b="1" cap="all" spc="30" dirty="0">
                <a:latin typeface="+mj-lt"/>
                <a:ea typeface="+mj-ea"/>
                <a:cs typeface="+mj-cs"/>
              </a:rPr>
              <a:t>Method 2 : empirical quantile mapping (</a:t>
            </a:r>
            <a:r>
              <a:rPr lang="en-US" sz="2800" b="1" cap="all" spc="30" dirty="0" err="1">
                <a:latin typeface="+mj-lt"/>
                <a:ea typeface="+mj-ea"/>
                <a:cs typeface="+mj-cs"/>
              </a:rPr>
              <a:t>eqm</a:t>
            </a:r>
            <a:r>
              <a:rPr lang="en-US" sz="2800" b="1" cap="all" spc="30" dirty="0">
                <a:latin typeface="+mj-lt"/>
                <a:ea typeface="+mj-ea"/>
                <a:cs typeface="+mj-cs"/>
              </a:rPr>
              <a:t>)</a:t>
            </a:r>
          </a:p>
        </p:txBody>
      </p:sp>
      <p:cxnSp>
        <p:nvCxnSpPr>
          <p:cNvPr id="29" name="Straight Connector 2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6912CB3-34DF-4726-4BCE-171FACF6FC9A}"/>
              </a:ext>
            </a:extLst>
          </p:cNvPr>
          <p:cNvSpPr txBox="1"/>
          <p:nvPr/>
        </p:nvSpPr>
        <p:spPr>
          <a:xfrm>
            <a:off x="704087" y="2105264"/>
            <a:ext cx="4403941" cy="4137868"/>
          </a:xfrm>
          <a:prstGeom prst="rect">
            <a:avLst/>
          </a:prstGeom>
        </p:spPr>
        <p:txBody>
          <a:bodyPr vert="horz" lIns="91440" tIns="45720" rIns="91440" bIns="45720" rtlCol="0">
            <a:noAutofit/>
          </a:bodyPr>
          <a:lstStyle/>
          <a:p>
            <a:pPr defTabSz="914400">
              <a:lnSpc>
                <a:spcPct val="110000"/>
              </a:lnSpc>
              <a:spcAft>
                <a:spcPts val="600"/>
              </a:spcAft>
            </a:pPr>
            <a:r>
              <a:rPr lang="en-US" sz="2000" dirty="0"/>
              <a:t>Our objective is to apply a regression-based preprocessing which reduces both the dispersion and bias between measured and modelled data. </a:t>
            </a:r>
            <a:r>
              <a:rPr lang="en-US" sz="2000" b="0" i="0" dirty="0">
                <a:effectLst/>
              </a:rPr>
              <a:t>An </a:t>
            </a:r>
            <a:r>
              <a:rPr lang="en-US" sz="2000" dirty="0"/>
              <a:t>E</a:t>
            </a:r>
            <a:r>
              <a:rPr lang="en-US" sz="2000" b="0" i="0" dirty="0">
                <a:effectLst/>
              </a:rPr>
              <a:t>QM correction is applied on modelled data to modify their distribution so that it matches the distribution of the measured data.</a:t>
            </a:r>
          </a:p>
          <a:p>
            <a:pPr defTabSz="914400">
              <a:lnSpc>
                <a:spcPct val="110000"/>
              </a:lnSpc>
              <a:spcAft>
                <a:spcPts val="600"/>
              </a:spcAft>
            </a:pPr>
            <a:r>
              <a:rPr lang="en-GB" sz="2000" dirty="0"/>
              <a:t>The equation describes this process where CDFₘₑₐₛ and CDFₘₒdₑₗ are the cumulative distribution functions of the observed and modelled data.</a:t>
            </a:r>
            <a:endParaRPr lang="en-US" sz="2000" dirty="0"/>
          </a:p>
        </p:txBody>
      </p:sp>
      <p:pic>
        <p:nvPicPr>
          <p:cNvPr id="8" name="Picture 7">
            <a:hlinkClick r:id="rId2"/>
            <a:extLst>
              <a:ext uri="{FF2B5EF4-FFF2-40B4-BE49-F238E27FC236}">
                <a16:creationId xmlns:a16="http://schemas.microsoft.com/office/drawing/2014/main" id="{8118F613-DC7E-97CE-729B-82EB2077316A}"/>
              </a:ext>
            </a:extLst>
          </p:cNvPr>
          <p:cNvPicPr>
            <a:picLocks noChangeAspect="1"/>
          </p:cNvPicPr>
          <p:nvPr/>
        </p:nvPicPr>
        <p:blipFill>
          <a:blip r:embed="rId3"/>
          <a:stretch>
            <a:fillRect/>
          </a:stretch>
        </p:blipFill>
        <p:spPr>
          <a:xfrm>
            <a:off x="5630550" y="1257182"/>
            <a:ext cx="6038925" cy="3767329"/>
          </a:xfrm>
          <a:prstGeom prst="rect">
            <a:avLst/>
          </a:prstGeom>
        </p:spPr>
      </p:pic>
      <p:pic>
        <p:nvPicPr>
          <p:cNvPr id="11" name="Picture 10">
            <a:extLst>
              <a:ext uri="{FF2B5EF4-FFF2-40B4-BE49-F238E27FC236}">
                <a16:creationId xmlns:a16="http://schemas.microsoft.com/office/drawing/2014/main" id="{5E3A3B04-CF0F-EB37-FF4E-6D046F28B59B}"/>
              </a:ext>
            </a:extLst>
          </p:cNvPr>
          <p:cNvPicPr>
            <a:picLocks noChangeAspect="1"/>
          </p:cNvPicPr>
          <p:nvPr/>
        </p:nvPicPr>
        <p:blipFill>
          <a:blip r:embed="rId4"/>
          <a:stretch>
            <a:fillRect/>
          </a:stretch>
        </p:blipFill>
        <p:spPr>
          <a:xfrm>
            <a:off x="7302038" y="5522441"/>
            <a:ext cx="2695951" cy="552527"/>
          </a:xfrm>
          <a:prstGeom prst="rect">
            <a:avLst/>
          </a:prstGeom>
        </p:spPr>
      </p:pic>
    </p:spTree>
    <p:extLst>
      <p:ext uri="{BB962C8B-B14F-4D97-AF65-F5344CB8AC3E}">
        <p14:creationId xmlns:p14="http://schemas.microsoft.com/office/powerpoint/2010/main" val="30983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00A9A-1E12-4769-812E-94863ED5FC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65B300F-7052-8BB1-D0E9-6F9EFE92B472}"/>
              </a:ext>
            </a:extLst>
          </p:cNvPr>
          <p:cNvSpPr txBox="1"/>
          <p:nvPr/>
        </p:nvSpPr>
        <p:spPr>
          <a:xfrm>
            <a:off x="3400043" y="2803634"/>
            <a:ext cx="5391913" cy="1250731"/>
          </a:xfrm>
          <a:prstGeom prst="rect">
            <a:avLst/>
          </a:prstGeom>
        </p:spPr>
        <p:txBody>
          <a:bodyPr vert="horz" lIns="91440" tIns="45720" rIns="91440" bIns="45720" rtlCol="0" anchor="t">
            <a:normAutofit/>
          </a:bodyPr>
          <a:lstStyle/>
          <a:p>
            <a:pPr defTabSz="914400">
              <a:spcBef>
                <a:spcPct val="0"/>
              </a:spcBef>
              <a:spcAft>
                <a:spcPts val="600"/>
              </a:spcAft>
            </a:pPr>
            <a:r>
              <a:rPr lang="en-US" sz="5400" b="1" cap="all" spc="30" dirty="0">
                <a:latin typeface="+mj-lt"/>
                <a:ea typeface="+mj-ea"/>
                <a:cs typeface="+mj-cs"/>
              </a:rPr>
              <a:t>Training period</a:t>
            </a:r>
          </a:p>
        </p:txBody>
      </p:sp>
    </p:spTree>
    <p:extLst>
      <p:ext uri="{BB962C8B-B14F-4D97-AF65-F5344CB8AC3E}">
        <p14:creationId xmlns:p14="http://schemas.microsoft.com/office/powerpoint/2010/main" val="13086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DC95D-ABF4-B1ED-3ADB-C475602275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C04FDF-A520-31D1-E931-A28B5F4F2086}"/>
              </a:ext>
            </a:extLst>
          </p:cNvPr>
          <p:cNvSpPr txBox="1"/>
          <p:nvPr/>
        </p:nvSpPr>
        <p:spPr>
          <a:xfrm>
            <a:off x="704087" y="914401"/>
            <a:ext cx="10773209" cy="788272"/>
          </a:xfrm>
          <a:prstGeom prst="rect">
            <a:avLst/>
          </a:prstGeom>
        </p:spPr>
        <p:txBody>
          <a:bodyPr vert="horz" lIns="91440" tIns="45720" rIns="91440" bIns="45720" rtlCol="0" anchor="t">
            <a:normAutofit/>
          </a:bodyPr>
          <a:lstStyle/>
          <a:p>
            <a:pPr defTabSz="914400">
              <a:spcBef>
                <a:spcPct val="0"/>
              </a:spcBef>
              <a:spcAft>
                <a:spcPts val="600"/>
              </a:spcAft>
            </a:pPr>
            <a:r>
              <a:rPr lang="en-US" sz="4000" b="1" cap="all" spc="30" dirty="0">
                <a:latin typeface="+mj-lt"/>
                <a:ea typeface="+mj-ea"/>
                <a:cs typeface="+mj-cs"/>
              </a:rPr>
              <a:t>Method 1 : linear regression</a:t>
            </a:r>
          </a:p>
        </p:txBody>
      </p:sp>
      <p:sp>
        <p:nvSpPr>
          <p:cNvPr id="4" name="TextBox 3">
            <a:extLst>
              <a:ext uri="{FF2B5EF4-FFF2-40B4-BE49-F238E27FC236}">
                <a16:creationId xmlns:a16="http://schemas.microsoft.com/office/drawing/2014/main" id="{A7C99C3B-C93C-F63B-0535-08C1F2EB3ED0}"/>
              </a:ext>
            </a:extLst>
          </p:cNvPr>
          <p:cNvSpPr txBox="1"/>
          <p:nvPr/>
        </p:nvSpPr>
        <p:spPr>
          <a:xfrm>
            <a:off x="3883519" y="2551837"/>
            <a:ext cx="4424961" cy="1938992"/>
          </a:xfrm>
          <a:prstGeom prst="rect">
            <a:avLst/>
          </a:prstGeom>
          <a:noFill/>
        </p:spPr>
        <p:txBody>
          <a:bodyPr wrap="square">
            <a:spAutoFit/>
          </a:bodyPr>
          <a:lstStyle/>
          <a:p>
            <a:pPr algn="just"/>
            <a:r>
              <a:rPr lang="en-GB" sz="2000" dirty="0"/>
              <a:t>Our method will be correct if:</a:t>
            </a:r>
          </a:p>
          <a:p>
            <a:pPr algn="just"/>
            <a:r>
              <a:rPr lang="en-GB" sz="2000" dirty="0"/>
              <a:t> </a:t>
            </a:r>
          </a:p>
          <a:p>
            <a:pPr marL="285750" indent="-285750" algn="just">
              <a:buFont typeface="Wingdings" panose="05000000000000000000" pitchFamily="2" charset="2"/>
              <a:buChar char="ü"/>
            </a:pPr>
            <a:r>
              <a:rPr lang="en-GB" sz="2000" dirty="0"/>
              <a:t>The slope is equal to unity</a:t>
            </a:r>
          </a:p>
          <a:p>
            <a:pPr marL="285750" indent="-285750" algn="just">
              <a:buFont typeface="Wingdings" panose="05000000000000000000" pitchFamily="2" charset="2"/>
              <a:buChar char="ü"/>
            </a:pPr>
            <a:r>
              <a:rPr lang="en-GB" sz="2000" dirty="0"/>
              <a:t>The constant term is equal to zero</a:t>
            </a:r>
          </a:p>
          <a:p>
            <a:pPr marL="285750" indent="-285750" algn="just">
              <a:buFont typeface="Wingdings" panose="05000000000000000000" pitchFamily="2" charset="2"/>
              <a:buChar char="ü"/>
            </a:pPr>
            <a:r>
              <a:rPr lang="en-GB" sz="2000" dirty="0"/>
              <a:t>MBE is zero</a:t>
            </a:r>
          </a:p>
          <a:p>
            <a:pPr marL="285750" indent="-285750" algn="just">
              <a:buFont typeface="Wingdings" panose="05000000000000000000" pitchFamily="2" charset="2"/>
              <a:buChar char="ü"/>
            </a:pPr>
            <a:r>
              <a:rPr lang="en-GB" sz="2000" dirty="0"/>
              <a:t>RMSE shows a small improvement</a:t>
            </a:r>
          </a:p>
        </p:txBody>
      </p:sp>
    </p:spTree>
    <p:extLst>
      <p:ext uri="{BB962C8B-B14F-4D97-AF65-F5344CB8AC3E}">
        <p14:creationId xmlns:p14="http://schemas.microsoft.com/office/powerpoint/2010/main" val="184383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with blue dots&#10;&#10;AI-generated content may be incorrect.">
            <a:extLst>
              <a:ext uri="{FF2B5EF4-FFF2-40B4-BE49-F238E27FC236}">
                <a16:creationId xmlns:a16="http://schemas.microsoft.com/office/drawing/2014/main" id="{D38CC300-2133-11A9-E935-43AECEC87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4" y="1257298"/>
            <a:ext cx="5791206" cy="4343404"/>
          </a:xfrm>
          <a:prstGeom prst="rect">
            <a:avLst/>
          </a:prstGeom>
        </p:spPr>
      </p:pic>
      <p:pic>
        <p:nvPicPr>
          <p:cNvPr id="5" name="Picture 4" descr="A graph of a line and a red line&#10;&#10;AI-generated content may be incorrect.">
            <a:extLst>
              <a:ext uri="{FF2B5EF4-FFF2-40B4-BE49-F238E27FC236}">
                <a16:creationId xmlns:a16="http://schemas.microsoft.com/office/drawing/2014/main" id="{E1097C74-C0B1-3456-4205-9140B201F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57298"/>
            <a:ext cx="5791206" cy="4343404"/>
          </a:xfrm>
          <a:prstGeom prst="rect">
            <a:avLst/>
          </a:prstGeom>
        </p:spPr>
      </p:pic>
      <p:sp>
        <p:nvSpPr>
          <p:cNvPr id="4" name="TextBox 3">
            <a:extLst>
              <a:ext uri="{FF2B5EF4-FFF2-40B4-BE49-F238E27FC236}">
                <a16:creationId xmlns:a16="http://schemas.microsoft.com/office/drawing/2014/main" id="{54F2EE31-01C3-8FDF-590F-8A8FC26E79A1}"/>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Initial data</a:t>
            </a:r>
          </a:p>
        </p:txBody>
      </p:sp>
    </p:spTree>
    <p:extLst>
      <p:ext uri="{BB962C8B-B14F-4D97-AF65-F5344CB8AC3E}">
        <p14:creationId xmlns:p14="http://schemas.microsoft.com/office/powerpoint/2010/main" val="281158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10;&#10;AI-generated content may be incorrect.">
            <a:extLst>
              <a:ext uri="{FF2B5EF4-FFF2-40B4-BE49-F238E27FC236}">
                <a16:creationId xmlns:a16="http://schemas.microsoft.com/office/drawing/2014/main" id="{2F1DA990-96AD-0D8F-4055-31038381D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257299"/>
            <a:ext cx="5791200" cy="4343400"/>
          </a:xfrm>
          <a:prstGeom prst="rect">
            <a:avLst/>
          </a:prstGeom>
        </p:spPr>
      </p:pic>
      <p:pic>
        <p:nvPicPr>
          <p:cNvPr id="5" name="Picture 4" descr="A graph of a graph&#10;&#10;AI-generated content may be incorrect.">
            <a:extLst>
              <a:ext uri="{FF2B5EF4-FFF2-40B4-BE49-F238E27FC236}">
                <a16:creationId xmlns:a16="http://schemas.microsoft.com/office/drawing/2014/main" id="{4734F9CE-83C5-0D52-B4D4-E28FBE78E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257299"/>
            <a:ext cx="5791200" cy="4343400"/>
          </a:xfrm>
          <a:prstGeom prst="rect">
            <a:avLst/>
          </a:prstGeom>
        </p:spPr>
      </p:pic>
      <p:sp>
        <p:nvSpPr>
          <p:cNvPr id="2" name="TextBox 1">
            <a:extLst>
              <a:ext uri="{FF2B5EF4-FFF2-40B4-BE49-F238E27FC236}">
                <a16:creationId xmlns:a16="http://schemas.microsoft.com/office/drawing/2014/main" id="{03AEB7CE-BEF5-524C-CB67-50DF8E280189}"/>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Data correction</a:t>
            </a:r>
          </a:p>
        </p:txBody>
      </p:sp>
    </p:spTree>
    <p:extLst>
      <p:ext uri="{BB962C8B-B14F-4D97-AF65-F5344CB8AC3E}">
        <p14:creationId xmlns:p14="http://schemas.microsoft.com/office/powerpoint/2010/main" val="260553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with blue dots&#10;&#10;AI-generated content may be incorrect.">
            <a:extLst>
              <a:ext uri="{FF2B5EF4-FFF2-40B4-BE49-F238E27FC236}">
                <a16:creationId xmlns:a16="http://schemas.microsoft.com/office/drawing/2014/main" id="{79E782D0-E66B-685B-8069-96E53B837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1257299"/>
            <a:ext cx="5791200" cy="4343400"/>
          </a:xfrm>
          <a:prstGeom prst="rect">
            <a:avLst/>
          </a:prstGeom>
        </p:spPr>
      </p:pic>
      <p:pic>
        <p:nvPicPr>
          <p:cNvPr id="5" name="Picture 4" descr="A graph of a graph with blue dots&#10;&#10;AI-generated content may be incorrect.">
            <a:extLst>
              <a:ext uri="{FF2B5EF4-FFF2-40B4-BE49-F238E27FC236}">
                <a16:creationId xmlns:a16="http://schemas.microsoft.com/office/drawing/2014/main" id="{317B492B-2861-F27D-5971-8BB91FF9B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257299"/>
            <a:ext cx="5791200" cy="4343400"/>
          </a:xfrm>
          <a:prstGeom prst="rect">
            <a:avLst/>
          </a:prstGeom>
        </p:spPr>
      </p:pic>
      <p:sp>
        <p:nvSpPr>
          <p:cNvPr id="2" name="TextBox 1">
            <a:extLst>
              <a:ext uri="{FF2B5EF4-FFF2-40B4-BE49-F238E27FC236}">
                <a16:creationId xmlns:a16="http://schemas.microsoft.com/office/drawing/2014/main" id="{60737BA9-80FE-66EB-20F2-48CED23E3338}"/>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GHI – BEFORE AND AFTER</a:t>
            </a:r>
          </a:p>
        </p:txBody>
      </p:sp>
    </p:spTree>
    <p:extLst>
      <p:ext uri="{BB962C8B-B14F-4D97-AF65-F5344CB8AC3E}">
        <p14:creationId xmlns:p14="http://schemas.microsoft.com/office/powerpoint/2010/main" val="496650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654E33-335E-C9DF-16BC-B58ACF0F1D85}"/>
              </a:ext>
            </a:extLst>
          </p:cNvPr>
          <p:cNvGraphicFramePr>
            <a:graphicFrameLocks noGrp="1"/>
          </p:cNvGraphicFramePr>
          <p:nvPr>
            <p:extLst>
              <p:ext uri="{D42A27DB-BD31-4B8C-83A1-F6EECF244321}">
                <p14:modId xmlns:p14="http://schemas.microsoft.com/office/powerpoint/2010/main" val="2904249253"/>
              </p:ext>
            </p:extLst>
          </p:nvPr>
        </p:nvGraphicFramePr>
        <p:xfrm>
          <a:off x="2032000" y="2316480"/>
          <a:ext cx="8127999" cy="222504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615851690"/>
                    </a:ext>
                  </a:extLst>
                </a:gridCol>
                <a:gridCol w="2709333">
                  <a:extLst>
                    <a:ext uri="{9D8B030D-6E8A-4147-A177-3AD203B41FA5}">
                      <a16:colId xmlns:a16="http://schemas.microsoft.com/office/drawing/2014/main" val="477167589"/>
                    </a:ext>
                  </a:extLst>
                </a:gridCol>
                <a:gridCol w="2709333">
                  <a:extLst>
                    <a:ext uri="{9D8B030D-6E8A-4147-A177-3AD203B41FA5}">
                      <a16:colId xmlns:a16="http://schemas.microsoft.com/office/drawing/2014/main" val="2882642892"/>
                    </a:ext>
                  </a:extLst>
                </a:gridCol>
              </a:tblGrid>
              <a:tr h="370840">
                <a:tc>
                  <a:txBody>
                    <a:bodyPr/>
                    <a:lstStyle/>
                    <a:p>
                      <a:endParaRPr lang="en-GB" b="1" dirty="0"/>
                    </a:p>
                  </a:txBody>
                  <a:tcPr/>
                </a:tc>
                <a:tc>
                  <a:txBody>
                    <a:bodyPr/>
                    <a:lstStyle/>
                    <a:p>
                      <a:r>
                        <a:rPr lang="en-GB" dirty="0"/>
                        <a:t>Initial Data</a:t>
                      </a:r>
                    </a:p>
                  </a:txBody>
                  <a:tcPr/>
                </a:tc>
                <a:tc>
                  <a:txBody>
                    <a:bodyPr/>
                    <a:lstStyle/>
                    <a:p>
                      <a:r>
                        <a:rPr lang="en-GB" dirty="0"/>
                        <a:t>Corrected Data</a:t>
                      </a:r>
                    </a:p>
                  </a:txBody>
                  <a:tcPr/>
                </a:tc>
                <a:extLst>
                  <a:ext uri="{0D108BD9-81ED-4DB2-BD59-A6C34878D82A}">
                    <a16:rowId xmlns:a16="http://schemas.microsoft.com/office/drawing/2014/main" val="3517747237"/>
                  </a:ext>
                </a:extLst>
              </a:tr>
              <a:tr h="370840">
                <a:tc>
                  <a:txBody>
                    <a:bodyPr/>
                    <a:lstStyle/>
                    <a:p>
                      <a:r>
                        <a:rPr lang="en-GB" b="1" dirty="0"/>
                        <a:t>MBE</a:t>
                      </a:r>
                    </a:p>
                  </a:txBody>
                  <a:tcPr/>
                </a:tc>
                <a:tc>
                  <a:txBody>
                    <a:bodyPr/>
                    <a:lstStyle/>
                    <a:p>
                      <a:r>
                        <a:rPr lang="en-GB" dirty="0"/>
                        <a:t>1.55</a:t>
                      </a:r>
                    </a:p>
                  </a:txBody>
                  <a:tcPr/>
                </a:tc>
                <a:tc>
                  <a:txBody>
                    <a:bodyPr/>
                    <a:lstStyle/>
                    <a:p>
                      <a:r>
                        <a:rPr lang="en-GB" dirty="0"/>
                        <a:t>0.00</a:t>
                      </a:r>
                    </a:p>
                  </a:txBody>
                  <a:tcPr/>
                </a:tc>
                <a:extLst>
                  <a:ext uri="{0D108BD9-81ED-4DB2-BD59-A6C34878D82A}">
                    <a16:rowId xmlns:a16="http://schemas.microsoft.com/office/drawing/2014/main" val="2799349674"/>
                  </a:ext>
                </a:extLst>
              </a:tr>
              <a:tr h="370840">
                <a:tc>
                  <a:txBody>
                    <a:bodyPr/>
                    <a:lstStyle/>
                    <a:p>
                      <a:r>
                        <a:rPr lang="en-GB" b="1" dirty="0"/>
                        <a:t>RMSE</a:t>
                      </a:r>
                    </a:p>
                  </a:txBody>
                  <a:tcPr/>
                </a:tc>
                <a:tc>
                  <a:txBody>
                    <a:bodyPr/>
                    <a:lstStyle/>
                    <a:p>
                      <a:r>
                        <a:rPr lang="en-GB" dirty="0"/>
                        <a:t>68.07</a:t>
                      </a:r>
                    </a:p>
                  </a:txBody>
                  <a:tcPr/>
                </a:tc>
                <a:tc>
                  <a:txBody>
                    <a:bodyPr/>
                    <a:lstStyle/>
                    <a:p>
                      <a:r>
                        <a:rPr lang="en-GB" dirty="0"/>
                        <a:t>65.45</a:t>
                      </a:r>
                    </a:p>
                  </a:txBody>
                  <a:tcPr/>
                </a:tc>
                <a:extLst>
                  <a:ext uri="{0D108BD9-81ED-4DB2-BD59-A6C34878D82A}">
                    <a16:rowId xmlns:a16="http://schemas.microsoft.com/office/drawing/2014/main" val="1151478164"/>
                  </a:ext>
                </a:extLst>
              </a:tr>
              <a:tr h="370840">
                <a:tc>
                  <a:txBody>
                    <a:bodyPr/>
                    <a:lstStyle/>
                    <a:p>
                      <a:r>
                        <a:rPr lang="en-GB" b="1" dirty="0"/>
                        <a:t>R²</a:t>
                      </a:r>
                    </a:p>
                  </a:txBody>
                  <a:tcPr/>
                </a:tc>
                <a:tc>
                  <a:txBody>
                    <a:bodyPr/>
                    <a:lstStyle/>
                    <a:p>
                      <a:r>
                        <a:rPr lang="en-GB" dirty="0"/>
                        <a:t>0.938</a:t>
                      </a:r>
                    </a:p>
                  </a:txBody>
                  <a:tcPr/>
                </a:tc>
                <a:tc>
                  <a:txBody>
                    <a:bodyPr/>
                    <a:lstStyle/>
                    <a:p>
                      <a:r>
                        <a:rPr lang="en-GB" dirty="0"/>
                        <a:t>0.946</a:t>
                      </a:r>
                    </a:p>
                  </a:txBody>
                  <a:tcPr/>
                </a:tc>
                <a:extLst>
                  <a:ext uri="{0D108BD9-81ED-4DB2-BD59-A6C34878D82A}">
                    <a16:rowId xmlns:a16="http://schemas.microsoft.com/office/drawing/2014/main" val="3635348533"/>
                  </a:ext>
                </a:extLst>
              </a:tr>
              <a:tr h="370840">
                <a:tc>
                  <a:txBody>
                    <a:bodyPr/>
                    <a:lstStyle/>
                    <a:p>
                      <a:r>
                        <a:rPr lang="en-GB" b="1" dirty="0"/>
                        <a:t>a</a:t>
                      </a:r>
                    </a:p>
                  </a:txBody>
                  <a:tcPr/>
                </a:tc>
                <a:tc>
                  <a:txBody>
                    <a:bodyPr/>
                    <a:lstStyle/>
                    <a:p>
                      <a:r>
                        <a:rPr lang="en-GB" dirty="0"/>
                        <a:t>0.93</a:t>
                      </a:r>
                    </a:p>
                  </a:txBody>
                  <a:tcPr/>
                </a:tc>
                <a:tc>
                  <a:txBody>
                    <a:bodyPr/>
                    <a:lstStyle/>
                    <a:p>
                      <a:r>
                        <a:rPr lang="en-GB" dirty="0"/>
                        <a:t>1.00</a:t>
                      </a:r>
                    </a:p>
                  </a:txBody>
                  <a:tcPr/>
                </a:tc>
                <a:extLst>
                  <a:ext uri="{0D108BD9-81ED-4DB2-BD59-A6C34878D82A}">
                    <a16:rowId xmlns:a16="http://schemas.microsoft.com/office/drawing/2014/main" val="245419202"/>
                  </a:ext>
                </a:extLst>
              </a:tr>
              <a:tr h="370840">
                <a:tc>
                  <a:txBody>
                    <a:bodyPr/>
                    <a:lstStyle/>
                    <a:p>
                      <a:r>
                        <a:rPr lang="en-GB" b="1" dirty="0"/>
                        <a:t>b</a:t>
                      </a:r>
                    </a:p>
                  </a:txBody>
                  <a:tcPr/>
                </a:tc>
                <a:tc>
                  <a:txBody>
                    <a:bodyPr/>
                    <a:lstStyle/>
                    <a:p>
                      <a:r>
                        <a:rPr lang="en-GB" dirty="0"/>
                        <a:t>14.18</a:t>
                      </a:r>
                    </a:p>
                  </a:txBody>
                  <a:tcPr/>
                </a:tc>
                <a:tc>
                  <a:txBody>
                    <a:bodyPr/>
                    <a:lstStyle/>
                    <a:p>
                      <a:r>
                        <a:rPr lang="en-GB" dirty="0"/>
                        <a:t>0.00</a:t>
                      </a:r>
                    </a:p>
                  </a:txBody>
                  <a:tcPr/>
                </a:tc>
                <a:extLst>
                  <a:ext uri="{0D108BD9-81ED-4DB2-BD59-A6C34878D82A}">
                    <a16:rowId xmlns:a16="http://schemas.microsoft.com/office/drawing/2014/main" val="2129542621"/>
                  </a:ext>
                </a:extLst>
              </a:tr>
            </a:tbl>
          </a:graphicData>
        </a:graphic>
      </p:graphicFrame>
    </p:spTree>
    <p:extLst>
      <p:ext uri="{BB962C8B-B14F-4D97-AF65-F5344CB8AC3E}">
        <p14:creationId xmlns:p14="http://schemas.microsoft.com/office/powerpoint/2010/main" val="320552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line and a red line&#10;&#10;AI-generated content may be incorrect.">
            <a:extLst>
              <a:ext uri="{FF2B5EF4-FFF2-40B4-BE49-F238E27FC236}">
                <a16:creationId xmlns:a16="http://schemas.microsoft.com/office/drawing/2014/main" id="{E47F0F93-8EF3-F5F7-BC3D-6371DC431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57299"/>
            <a:ext cx="5791200" cy="4343400"/>
          </a:xfrm>
          <a:prstGeom prst="rect">
            <a:avLst/>
          </a:prstGeom>
        </p:spPr>
      </p:pic>
      <p:pic>
        <p:nvPicPr>
          <p:cNvPr id="5" name="Picture 4" descr="A graph of a training data&#10;&#10;AI-generated content may be incorrect.">
            <a:extLst>
              <a:ext uri="{FF2B5EF4-FFF2-40B4-BE49-F238E27FC236}">
                <a16:creationId xmlns:a16="http://schemas.microsoft.com/office/drawing/2014/main" id="{36A7DA1F-81A4-2999-9352-994F6F8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257299"/>
            <a:ext cx="5791200" cy="4343400"/>
          </a:xfrm>
          <a:prstGeom prst="rect">
            <a:avLst/>
          </a:prstGeom>
        </p:spPr>
      </p:pic>
      <p:sp>
        <p:nvSpPr>
          <p:cNvPr id="2" name="TextBox 1">
            <a:extLst>
              <a:ext uri="{FF2B5EF4-FFF2-40B4-BE49-F238E27FC236}">
                <a16:creationId xmlns:a16="http://schemas.microsoft.com/office/drawing/2014/main" id="{79FA2616-8EFE-C748-B5D2-407A808820F4}"/>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DNI – BEFORE AND AFTER</a:t>
            </a:r>
          </a:p>
        </p:txBody>
      </p:sp>
    </p:spTree>
    <p:extLst>
      <p:ext uri="{BB962C8B-B14F-4D97-AF65-F5344CB8AC3E}">
        <p14:creationId xmlns:p14="http://schemas.microsoft.com/office/powerpoint/2010/main" val="341868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0D885-0EC3-28B4-195C-503103DA405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77E1A7C-D6C4-5AD3-9F00-C200A92D83C1}"/>
              </a:ext>
            </a:extLst>
          </p:cNvPr>
          <p:cNvGraphicFramePr>
            <a:graphicFrameLocks noGrp="1"/>
          </p:cNvGraphicFramePr>
          <p:nvPr>
            <p:extLst>
              <p:ext uri="{D42A27DB-BD31-4B8C-83A1-F6EECF244321}">
                <p14:modId xmlns:p14="http://schemas.microsoft.com/office/powerpoint/2010/main" val="398069808"/>
              </p:ext>
            </p:extLst>
          </p:nvPr>
        </p:nvGraphicFramePr>
        <p:xfrm>
          <a:off x="2032000" y="2316480"/>
          <a:ext cx="8127999" cy="222504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615851690"/>
                    </a:ext>
                  </a:extLst>
                </a:gridCol>
                <a:gridCol w="2709333">
                  <a:extLst>
                    <a:ext uri="{9D8B030D-6E8A-4147-A177-3AD203B41FA5}">
                      <a16:colId xmlns:a16="http://schemas.microsoft.com/office/drawing/2014/main" val="477167589"/>
                    </a:ext>
                  </a:extLst>
                </a:gridCol>
                <a:gridCol w="2709333">
                  <a:extLst>
                    <a:ext uri="{9D8B030D-6E8A-4147-A177-3AD203B41FA5}">
                      <a16:colId xmlns:a16="http://schemas.microsoft.com/office/drawing/2014/main" val="2882642892"/>
                    </a:ext>
                  </a:extLst>
                </a:gridCol>
              </a:tblGrid>
              <a:tr h="370840">
                <a:tc>
                  <a:txBody>
                    <a:bodyPr/>
                    <a:lstStyle/>
                    <a:p>
                      <a:endParaRPr lang="en-GB" b="1" dirty="0"/>
                    </a:p>
                  </a:txBody>
                  <a:tcPr/>
                </a:tc>
                <a:tc>
                  <a:txBody>
                    <a:bodyPr/>
                    <a:lstStyle/>
                    <a:p>
                      <a:r>
                        <a:rPr lang="en-GB" dirty="0"/>
                        <a:t>Initial Data</a:t>
                      </a:r>
                    </a:p>
                  </a:txBody>
                  <a:tcPr/>
                </a:tc>
                <a:tc>
                  <a:txBody>
                    <a:bodyPr/>
                    <a:lstStyle/>
                    <a:p>
                      <a:r>
                        <a:rPr lang="en-GB" dirty="0"/>
                        <a:t>Corrected Data</a:t>
                      </a:r>
                    </a:p>
                  </a:txBody>
                  <a:tcPr/>
                </a:tc>
                <a:extLst>
                  <a:ext uri="{0D108BD9-81ED-4DB2-BD59-A6C34878D82A}">
                    <a16:rowId xmlns:a16="http://schemas.microsoft.com/office/drawing/2014/main" val="3517747237"/>
                  </a:ext>
                </a:extLst>
              </a:tr>
              <a:tr h="370840">
                <a:tc>
                  <a:txBody>
                    <a:bodyPr/>
                    <a:lstStyle/>
                    <a:p>
                      <a:r>
                        <a:rPr lang="en-GB" b="1" dirty="0"/>
                        <a:t>MBE</a:t>
                      </a:r>
                    </a:p>
                  </a:txBody>
                  <a:tcPr/>
                </a:tc>
                <a:tc>
                  <a:txBody>
                    <a:bodyPr/>
                    <a:lstStyle/>
                    <a:p>
                      <a:r>
                        <a:rPr lang="en-GB" dirty="0"/>
                        <a:t>-16.00</a:t>
                      </a:r>
                    </a:p>
                  </a:txBody>
                  <a:tcPr/>
                </a:tc>
                <a:tc>
                  <a:txBody>
                    <a:bodyPr/>
                    <a:lstStyle/>
                    <a:p>
                      <a:r>
                        <a:rPr lang="en-GB" dirty="0"/>
                        <a:t>0.00</a:t>
                      </a:r>
                    </a:p>
                  </a:txBody>
                  <a:tcPr/>
                </a:tc>
                <a:extLst>
                  <a:ext uri="{0D108BD9-81ED-4DB2-BD59-A6C34878D82A}">
                    <a16:rowId xmlns:a16="http://schemas.microsoft.com/office/drawing/2014/main" val="2799349674"/>
                  </a:ext>
                </a:extLst>
              </a:tr>
              <a:tr h="370840">
                <a:tc>
                  <a:txBody>
                    <a:bodyPr/>
                    <a:lstStyle/>
                    <a:p>
                      <a:r>
                        <a:rPr lang="en-GB" b="1" dirty="0"/>
                        <a:t>RMSE</a:t>
                      </a:r>
                    </a:p>
                  </a:txBody>
                  <a:tcPr/>
                </a:tc>
                <a:tc>
                  <a:txBody>
                    <a:bodyPr/>
                    <a:lstStyle/>
                    <a:p>
                      <a:r>
                        <a:rPr lang="en-GB" dirty="0"/>
                        <a:t>157.80</a:t>
                      </a:r>
                    </a:p>
                  </a:txBody>
                  <a:tcPr/>
                </a:tc>
                <a:tc>
                  <a:txBody>
                    <a:bodyPr/>
                    <a:lstStyle/>
                    <a:p>
                      <a:r>
                        <a:rPr lang="en-GB" dirty="0"/>
                        <a:t>147.00</a:t>
                      </a:r>
                    </a:p>
                  </a:txBody>
                  <a:tcPr/>
                </a:tc>
                <a:extLst>
                  <a:ext uri="{0D108BD9-81ED-4DB2-BD59-A6C34878D82A}">
                    <a16:rowId xmlns:a16="http://schemas.microsoft.com/office/drawing/2014/main" val="1151478164"/>
                  </a:ext>
                </a:extLst>
              </a:tr>
              <a:tr h="370840">
                <a:tc>
                  <a:txBody>
                    <a:bodyPr/>
                    <a:lstStyle/>
                    <a:p>
                      <a:r>
                        <a:rPr lang="en-GB" b="1" dirty="0"/>
                        <a:t>R²</a:t>
                      </a:r>
                    </a:p>
                  </a:txBody>
                  <a:tcPr/>
                </a:tc>
                <a:tc>
                  <a:txBody>
                    <a:bodyPr/>
                    <a:lstStyle/>
                    <a:p>
                      <a:r>
                        <a:rPr lang="en-GB" dirty="0"/>
                        <a:t>0.790</a:t>
                      </a:r>
                    </a:p>
                  </a:txBody>
                  <a:tcPr/>
                </a:tc>
                <a:tc>
                  <a:txBody>
                    <a:bodyPr/>
                    <a:lstStyle/>
                    <a:p>
                      <a:r>
                        <a:rPr lang="en-GB" dirty="0"/>
                        <a:t>0.842</a:t>
                      </a:r>
                    </a:p>
                  </a:txBody>
                  <a:tcPr/>
                </a:tc>
                <a:extLst>
                  <a:ext uri="{0D108BD9-81ED-4DB2-BD59-A6C34878D82A}">
                    <a16:rowId xmlns:a16="http://schemas.microsoft.com/office/drawing/2014/main" val="3635348533"/>
                  </a:ext>
                </a:extLst>
              </a:tr>
              <a:tr h="370840">
                <a:tc>
                  <a:txBody>
                    <a:bodyPr/>
                    <a:lstStyle/>
                    <a:p>
                      <a:r>
                        <a:rPr lang="en-GB" b="1" dirty="0"/>
                        <a:t>a</a:t>
                      </a:r>
                    </a:p>
                  </a:txBody>
                  <a:tcPr/>
                </a:tc>
                <a:tc>
                  <a:txBody>
                    <a:bodyPr/>
                    <a:lstStyle/>
                    <a:p>
                      <a:r>
                        <a:rPr lang="en-GB" dirty="0"/>
                        <a:t>0.84</a:t>
                      </a:r>
                    </a:p>
                  </a:txBody>
                  <a:tcPr/>
                </a:tc>
                <a:tc>
                  <a:txBody>
                    <a:bodyPr/>
                    <a:lstStyle/>
                    <a:p>
                      <a:r>
                        <a:rPr lang="en-GB" dirty="0"/>
                        <a:t>1.00</a:t>
                      </a:r>
                    </a:p>
                  </a:txBody>
                  <a:tcPr/>
                </a:tc>
                <a:extLst>
                  <a:ext uri="{0D108BD9-81ED-4DB2-BD59-A6C34878D82A}">
                    <a16:rowId xmlns:a16="http://schemas.microsoft.com/office/drawing/2014/main" val="245419202"/>
                  </a:ext>
                </a:extLst>
              </a:tr>
              <a:tr h="370840">
                <a:tc>
                  <a:txBody>
                    <a:bodyPr/>
                    <a:lstStyle/>
                    <a:p>
                      <a:r>
                        <a:rPr lang="en-GB" b="1" dirty="0"/>
                        <a:t>b</a:t>
                      </a:r>
                    </a:p>
                  </a:txBody>
                  <a:tcPr/>
                </a:tc>
                <a:tc>
                  <a:txBody>
                    <a:bodyPr/>
                    <a:lstStyle/>
                    <a:p>
                      <a:r>
                        <a:rPr lang="en-GB" dirty="0"/>
                        <a:t>18.71</a:t>
                      </a:r>
                    </a:p>
                  </a:txBody>
                  <a:tcPr/>
                </a:tc>
                <a:tc>
                  <a:txBody>
                    <a:bodyPr/>
                    <a:lstStyle/>
                    <a:p>
                      <a:r>
                        <a:rPr lang="en-GB" dirty="0"/>
                        <a:t>0.00</a:t>
                      </a:r>
                    </a:p>
                  </a:txBody>
                  <a:tcPr/>
                </a:tc>
                <a:extLst>
                  <a:ext uri="{0D108BD9-81ED-4DB2-BD59-A6C34878D82A}">
                    <a16:rowId xmlns:a16="http://schemas.microsoft.com/office/drawing/2014/main" val="2129542621"/>
                  </a:ext>
                </a:extLst>
              </a:tr>
            </a:tbl>
          </a:graphicData>
        </a:graphic>
      </p:graphicFrame>
    </p:spTree>
    <p:extLst>
      <p:ext uri="{BB962C8B-B14F-4D97-AF65-F5344CB8AC3E}">
        <p14:creationId xmlns:p14="http://schemas.microsoft.com/office/powerpoint/2010/main" val="233147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59A81-E6F6-6535-6EB9-7F1028816AB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EA840AF-F140-A135-95BC-409885F6F506}"/>
              </a:ext>
            </a:extLst>
          </p:cNvPr>
          <p:cNvSpPr txBox="1"/>
          <p:nvPr/>
        </p:nvSpPr>
        <p:spPr>
          <a:xfrm>
            <a:off x="704088" y="914401"/>
            <a:ext cx="6766560" cy="788272"/>
          </a:xfrm>
          <a:prstGeom prst="rect">
            <a:avLst/>
          </a:prstGeom>
        </p:spPr>
        <p:txBody>
          <a:bodyPr vert="horz" lIns="91440" tIns="45720" rIns="91440" bIns="45720" rtlCol="0" anchor="t">
            <a:normAutofit/>
          </a:bodyPr>
          <a:lstStyle/>
          <a:p>
            <a:pPr defTabSz="914400">
              <a:spcBef>
                <a:spcPct val="0"/>
              </a:spcBef>
              <a:spcAft>
                <a:spcPts val="600"/>
              </a:spcAft>
            </a:pPr>
            <a:r>
              <a:rPr lang="en-US" sz="4000" b="1" cap="all" spc="30" dirty="0">
                <a:latin typeface="+mj-lt"/>
                <a:ea typeface="+mj-ea"/>
                <a:cs typeface="+mj-cs"/>
              </a:rPr>
              <a:t>What is site adaptation</a:t>
            </a:r>
          </a:p>
        </p:txBody>
      </p:sp>
      <p:sp>
        <p:nvSpPr>
          <p:cNvPr id="2" name="Rectangle: Rounded Corners 1">
            <a:extLst>
              <a:ext uri="{FF2B5EF4-FFF2-40B4-BE49-F238E27FC236}">
                <a16:creationId xmlns:a16="http://schemas.microsoft.com/office/drawing/2014/main" id="{F5374FD6-6963-6FE5-3167-D841BDD20065}"/>
              </a:ext>
            </a:extLst>
          </p:cNvPr>
          <p:cNvSpPr/>
          <p:nvPr/>
        </p:nvSpPr>
        <p:spPr>
          <a:xfrm>
            <a:off x="2079914" y="2189436"/>
            <a:ext cx="8032172" cy="2857500"/>
          </a:xfrm>
          <a:prstGeom prst="round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Site adaptation is a method of adapting data from satellite measurements to ground-based measurements. The reason it is a useful method is that ground-based measurements are not always available for a given location.</a:t>
            </a:r>
          </a:p>
        </p:txBody>
      </p:sp>
    </p:spTree>
    <p:extLst>
      <p:ext uri="{BB962C8B-B14F-4D97-AF65-F5344CB8AC3E}">
        <p14:creationId xmlns:p14="http://schemas.microsoft.com/office/powerpoint/2010/main" val="236080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8EA5B-5E0D-1680-79E4-DD2657049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3C74F3-A6D4-9554-CEB6-2873F08F3CB1}"/>
              </a:ext>
            </a:extLst>
          </p:cNvPr>
          <p:cNvSpPr txBox="1"/>
          <p:nvPr/>
        </p:nvSpPr>
        <p:spPr>
          <a:xfrm>
            <a:off x="927511" y="3033549"/>
            <a:ext cx="10336977" cy="790902"/>
          </a:xfrm>
          <a:prstGeom prst="rect">
            <a:avLst/>
          </a:prstGeom>
        </p:spPr>
        <p:txBody>
          <a:bodyPr vert="horz" lIns="91440" tIns="45720" rIns="91440" bIns="45720" rtlCol="0" anchor="t">
            <a:normAutofit fontScale="92500"/>
          </a:bodyPr>
          <a:lstStyle/>
          <a:p>
            <a:pPr defTabSz="914400">
              <a:lnSpc>
                <a:spcPct val="90000"/>
              </a:lnSpc>
              <a:spcBef>
                <a:spcPct val="0"/>
              </a:spcBef>
              <a:spcAft>
                <a:spcPts val="600"/>
              </a:spcAft>
            </a:pPr>
            <a:r>
              <a:rPr lang="en-US" sz="4000" b="1" cap="all" spc="30" dirty="0">
                <a:latin typeface="+mj-lt"/>
                <a:ea typeface="+mj-ea"/>
                <a:cs typeface="+mj-cs"/>
              </a:rPr>
              <a:t>Method 2 : empirical quantile mapping (</a:t>
            </a:r>
            <a:r>
              <a:rPr lang="en-US" sz="4000" b="1" cap="all" spc="30" dirty="0" err="1">
                <a:latin typeface="+mj-lt"/>
                <a:ea typeface="+mj-ea"/>
                <a:cs typeface="+mj-cs"/>
              </a:rPr>
              <a:t>eqm</a:t>
            </a:r>
            <a:r>
              <a:rPr lang="en-US" sz="4000" b="1" cap="all" spc="30" dirty="0">
                <a:latin typeface="+mj-lt"/>
                <a:ea typeface="+mj-ea"/>
                <a:cs typeface="+mj-cs"/>
              </a:rPr>
              <a:t>)</a:t>
            </a:r>
          </a:p>
        </p:txBody>
      </p:sp>
    </p:spTree>
    <p:extLst>
      <p:ext uri="{BB962C8B-B14F-4D97-AF65-F5344CB8AC3E}">
        <p14:creationId xmlns:p14="http://schemas.microsoft.com/office/powerpoint/2010/main" val="2162799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10;&#10;AI-generated content may be incorrect.">
            <a:extLst>
              <a:ext uri="{FF2B5EF4-FFF2-40B4-BE49-F238E27FC236}">
                <a16:creationId xmlns:a16="http://schemas.microsoft.com/office/drawing/2014/main" id="{427FDB49-A681-052D-7F55-A4D6D4B52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 y="822960"/>
            <a:ext cx="5212080" cy="5212080"/>
          </a:xfrm>
          <a:prstGeom prst="rect">
            <a:avLst/>
          </a:prstGeom>
        </p:spPr>
      </p:pic>
      <p:pic>
        <p:nvPicPr>
          <p:cNvPr id="5" name="Picture 4" descr="A graph with a line&#10;&#10;AI-generated content may be incorrect.">
            <a:extLst>
              <a:ext uri="{FF2B5EF4-FFF2-40B4-BE49-F238E27FC236}">
                <a16:creationId xmlns:a16="http://schemas.microsoft.com/office/drawing/2014/main" id="{1D649270-0B1D-9FC7-2685-E7E44CE79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22960"/>
            <a:ext cx="5212080" cy="5212080"/>
          </a:xfrm>
          <a:prstGeom prst="rect">
            <a:avLst/>
          </a:prstGeom>
        </p:spPr>
      </p:pic>
      <p:sp>
        <p:nvSpPr>
          <p:cNvPr id="2" name="TextBox 1">
            <a:extLst>
              <a:ext uri="{FF2B5EF4-FFF2-40B4-BE49-F238E27FC236}">
                <a16:creationId xmlns:a16="http://schemas.microsoft.com/office/drawing/2014/main" id="{4D0FD40B-36DA-3A90-180E-75332BC31761}"/>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Initial data</a:t>
            </a:r>
          </a:p>
        </p:txBody>
      </p:sp>
    </p:spTree>
    <p:extLst>
      <p:ext uri="{BB962C8B-B14F-4D97-AF65-F5344CB8AC3E}">
        <p14:creationId xmlns:p14="http://schemas.microsoft.com/office/powerpoint/2010/main" val="68295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10;&#10;AI-generated content may be incorrect.">
            <a:extLst>
              <a:ext uri="{FF2B5EF4-FFF2-40B4-BE49-F238E27FC236}">
                <a16:creationId xmlns:a16="http://schemas.microsoft.com/office/drawing/2014/main" id="{AA2CFB85-6D03-5A55-C38F-BC6AF6341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22960"/>
            <a:ext cx="5212080" cy="5212080"/>
          </a:xfrm>
          <a:prstGeom prst="rect">
            <a:avLst/>
          </a:prstGeom>
        </p:spPr>
      </p:pic>
      <p:pic>
        <p:nvPicPr>
          <p:cNvPr id="5" name="Picture 4" descr="A graph with a line&#10;&#10;AI-generated content may be incorrect.">
            <a:extLst>
              <a:ext uri="{FF2B5EF4-FFF2-40B4-BE49-F238E27FC236}">
                <a16:creationId xmlns:a16="http://schemas.microsoft.com/office/drawing/2014/main" id="{F6BE6EEF-9376-721A-B666-30F89B951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0" y="822960"/>
            <a:ext cx="5212080" cy="5212080"/>
          </a:xfrm>
          <a:prstGeom prst="rect">
            <a:avLst/>
          </a:prstGeom>
        </p:spPr>
      </p:pic>
      <p:sp>
        <p:nvSpPr>
          <p:cNvPr id="2" name="TextBox 1">
            <a:extLst>
              <a:ext uri="{FF2B5EF4-FFF2-40B4-BE49-F238E27FC236}">
                <a16:creationId xmlns:a16="http://schemas.microsoft.com/office/drawing/2014/main" id="{D2C8912A-C9B2-1BF0-92D4-49DA26BE3A11}"/>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CORRECTED data</a:t>
            </a:r>
          </a:p>
        </p:txBody>
      </p:sp>
    </p:spTree>
    <p:extLst>
      <p:ext uri="{BB962C8B-B14F-4D97-AF65-F5344CB8AC3E}">
        <p14:creationId xmlns:p14="http://schemas.microsoft.com/office/powerpoint/2010/main" val="63003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4B1257-8BF4-78B8-CE85-E4F9A47A3222}"/>
              </a:ext>
            </a:extLst>
          </p:cNvPr>
          <p:cNvGraphicFramePr>
            <a:graphicFrameLocks noGrp="1"/>
          </p:cNvGraphicFramePr>
          <p:nvPr>
            <p:extLst>
              <p:ext uri="{D42A27DB-BD31-4B8C-83A1-F6EECF244321}">
                <p14:modId xmlns:p14="http://schemas.microsoft.com/office/powerpoint/2010/main" val="1121108202"/>
              </p:ext>
            </p:extLst>
          </p:nvPr>
        </p:nvGraphicFramePr>
        <p:xfrm>
          <a:off x="2031997" y="3743611"/>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3190766592"/>
                    </a:ext>
                  </a:extLst>
                </a:gridCol>
                <a:gridCol w="2709333">
                  <a:extLst>
                    <a:ext uri="{9D8B030D-6E8A-4147-A177-3AD203B41FA5}">
                      <a16:colId xmlns:a16="http://schemas.microsoft.com/office/drawing/2014/main" val="2487039886"/>
                    </a:ext>
                  </a:extLst>
                </a:gridCol>
                <a:gridCol w="2709333">
                  <a:extLst>
                    <a:ext uri="{9D8B030D-6E8A-4147-A177-3AD203B41FA5}">
                      <a16:colId xmlns:a16="http://schemas.microsoft.com/office/drawing/2014/main" val="1418933061"/>
                    </a:ext>
                  </a:extLst>
                </a:gridCol>
              </a:tblGrid>
              <a:tr h="370840">
                <a:tc>
                  <a:txBody>
                    <a:bodyPr/>
                    <a:lstStyle/>
                    <a:p>
                      <a:endParaRPr lang="en-GB" dirty="0"/>
                    </a:p>
                  </a:txBody>
                  <a:tcPr/>
                </a:tc>
                <a:tc>
                  <a:txBody>
                    <a:bodyPr/>
                    <a:lstStyle/>
                    <a:p>
                      <a:r>
                        <a:rPr lang="en-GB" dirty="0"/>
                        <a:t>Initial Data (DNI)</a:t>
                      </a:r>
                    </a:p>
                  </a:txBody>
                  <a:tcPr/>
                </a:tc>
                <a:tc>
                  <a:txBody>
                    <a:bodyPr/>
                    <a:lstStyle/>
                    <a:p>
                      <a:r>
                        <a:rPr lang="en-GB" dirty="0"/>
                        <a:t>Corrected Data (DNI)</a:t>
                      </a:r>
                    </a:p>
                  </a:txBody>
                  <a:tcPr/>
                </a:tc>
                <a:extLst>
                  <a:ext uri="{0D108BD9-81ED-4DB2-BD59-A6C34878D82A}">
                    <a16:rowId xmlns:a16="http://schemas.microsoft.com/office/drawing/2014/main" val="2640029870"/>
                  </a:ext>
                </a:extLst>
              </a:tr>
              <a:tr h="370840">
                <a:tc>
                  <a:txBody>
                    <a:bodyPr/>
                    <a:lstStyle/>
                    <a:p>
                      <a:r>
                        <a:rPr lang="en-GB" b="1" dirty="0"/>
                        <a:t>MBE</a:t>
                      </a:r>
                    </a:p>
                  </a:txBody>
                  <a:tcPr/>
                </a:tc>
                <a:tc>
                  <a:txBody>
                    <a:bodyPr/>
                    <a:lstStyle/>
                    <a:p>
                      <a:r>
                        <a:rPr lang="en-GB" dirty="0"/>
                        <a:t>-16.00</a:t>
                      </a:r>
                    </a:p>
                  </a:txBody>
                  <a:tcPr/>
                </a:tc>
                <a:tc>
                  <a:txBody>
                    <a:bodyPr/>
                    <a:lstStyle/>
                    <a:p>
                      <a:r>
                        <a:rPr lang="en-GB" dirty="0"/>
                        <a:t>0.08</a:t>
                      </a:r>
                    </a:p>
                  </a:txBody>
                  <a:tcPr/>
                </a:tc>
                <a:extLst>
                  <a:ext uri="{0D108BD9-81ED-4DB2-BD59-A6C34878D82A}">
                    <a16:rowId xmlns:a16="http://schemas.microsoft.com/office/drawing/2014/main" val="2957949252"/>
                  </a:ext>
                </a:extLst>
              </a:tr>
              <a:tr h="370840">
                <a:tc>
                  <a:txBody>
                    <a:bodyPr/>
                    <a:lstStyle/>
                    <a:p>
                      <a:r>
                        <a:rPr lang="en-GB" b="1" dirty="0"/>
                        <a:t>RMSE</a:t>
                      </a:r>
                    </a:p>
                  </a:txBody>
                  <a:tcPr/>
                </a:tc>
                <a:tc>
                  <a:txBody>
                    <a:bodyPr/>
                    <a:lstStyle/>
                    <a:p>
                      <a:r>
                        <a:rPr lang="en-GB" dirty="0"/>
                        <a:t>157.80</a:t>
                      </a:r>
                    </a:p>
                  </a:txBody>
                  <a:tcPr/>
                </a:tc>
                <a:tc>
                  <a:txBody>
                    <a:bodyPr/>
                    <a:lstStyle/>
                    <a:p>
                      <a:r>
                        <a:rPr lang="en-GB" dirty="0"/>
                        <a:t>160.66</a:t>
                      </a:r>
                    </a:p>
                  </a:txBody>
                  <a:tcPr/>
                </a:tc>
                <a:extLst>
                  <a:ext uri="{0D108BD9-81ED-4DB2-BD59-A6C34878D82A}">
                    <a16:rowId xmlns:a16="http://schemas.microsoft.com/office/drawing/2014/main" val="3015548864"/>
                  </a:ext>
                </a:extLst>
              </a:tr>
              <a:tr h="370840">
                <a:tc>
                  <a:txBody>
                    <a:bodyPr/>
                    <a:lstStyle/>
                    <a:p>
                      <a:r>
                        <a:rPr lang="en-GB" b="1" dirty="0"/>
                        <a:t>R²</a:t>
                      </a:r>
                    </a:p>
                  </a:txBody>
                  <a:tcPr/>
                </a:tc>
                <a:tc>
                  <a:txBody>
                    <a:bodyPr/>
                    <a:lstStyle/>
                    <a:p>
                      <a:r>
                        <a:rPr lang="en-GB" dirty="0"/>
                        <a:t>0.790</a:t>
                      </a:r>
                    </a:p>
                  </a:txBody>
                  <a:tcPr/>
                </a:tc>
                <a:tc>
                  <a:txBody>
                    <a:bodyPr/>
                    <a:lstStyle/>
                    <a:p>
                      <a:r>
                        <a:rPr lang="en-GB" dirty="0"/>
                        <a:t>0.789</a:t>
                      </a:r>
                    </a:p>
                  </a:txBody>
                  <a:tcPr/>
                </a:tc>
                <a:extLst>
                  <a:ext uri="{0D108BD9-81ED-4DB2-BD59-A6C34878D82A}">
                    <a16:rowId xmlns:a16="http://schemas.microsoft.com/office/drawing/2014/main" val="573669674"/>
                  </a:ext>
                </a:extLst>
              </a:tr>
            </a:tbl>
          </a:graphicData>
        </a:graphic>
      </p:graphicFrame>
      <p:graphicFrame>
        <p:nvGraphicFramePr>
          <p:cNvPr id="4" name="Table 3">
            <a:extLst>
              <a:ext uri="{FF2B5EF4-FFF2-40B4-BE49-F238E27FC236}">
                <a16:creationId xmlns:a16="http://schemas.microsoft.com/office/drawing/2014/main" id="{AE3827A4-82A2-5759-3FA0-936D07A1F91A}"/>
              </a:ext>
            </a:extLst>
          </p:cNvPr>
          <p:cNvGraphicFramePr>
            <a:graphicFrameLocks noGrp="1"/>
          </p:cNvGraphicFramePr>
          <p:nvPr>
            <p:extLst>
              <p:ext uri="{D42A27DB-BD31-4B8C-83A1-F6EECF244321}">
                <p14:modId xmlns:p14="http://schemas.microsoft.com/office/powerpoint/2010/main" val="1309960586"/>
              </p:ext>
            </p:extLst>
          </p:nvPr>
        </p:nvGraphicFramePr>
        <p:xfrm>
          <a:off x="2031998" y="1631030"/>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3190766592"/>
                    </a:ext>
                  </a:extLst>
                </a:gridCol>
                <a:gridCol w="2709333">
                  <a:extLst>
                    <a:ext uri="{9D8B030D-6E8A-4147-A177-3AD203B41FA5}">
                      <a16:colId xmlns:a16="http://schemas.microsoft.com/office/drawing/2014/main" val="2487039886"/>
                    </a:ext>
                  </a:extLst>
                </a:gridCol>
                <a:gridCol w="2709333">
                  <a:extLst>
                    <a:ext uri="{9D8B030D-6E8A-4147-A177-3AD203B41FA5}">
                      <a16:colId xmlns:a16="http://schemas.microsoft.com/office/drawing/2014/main" val="1418933061"/>
                    </a:ext>
                  </a:extLst>
                </a:gridCol>
              </a:tblGrid>
              <a:tr h="370840">
                <a:tc>
                  <a:txBody>
                    <a:bodyPr/>
                    <a:lstStyle/>
                    <a:p>
                      <a:endParaRPr lang="en-GB" dirty="0"/>
                    </a:p>
                  </a:txBody>
                  <a:tcPr/>
                </a:tc>
                <a:tc>
                  <a:txBody>
                    <a:bodyPr/>
                    <a:lstStyle/>
                    <a:p>
                      <a:r>
                        <a:rPr lang="en-GB" dirty="0"/>
                        <a:t>Initial Data (GHI)</a:t>
                      </a:r>
                    </a:p>
                  </a:txBody>
                  <a:tcPr/>
                </a:tc>
                <a:tc>
                  <a:txBody>
                    <a:bodyPr/>
                    <a:lstStyle/>
                    <a:p>
                      <a:r>
                        <a:rPr lang="en-GB" dirty="0"/>
                        <a:t>Corrected Data (GHI)</a:t>
                      </a:r>
                    </a:p>
                  </a:txBody>
                  <a:tcPr/>
                </a:tc>
                <a:extLst>
                  <a:ext uri="{0D108BD9-81ED-4DB2-BD59-A6C34878D82A}">
                    <a16:rowId xmlns:a16="http://schemas.microsoft.com/office/drawing/2014/main" val="2640029870"/>
                  </a:ext>
                </a:extLst>
              </a:tr>
              <a:tr h="370840">
                <a:tc>
                  <a:txBody>
                    <a:bodyPr/>
                    <a:lstStyle/>
                    <a:p>
                      <a:r>
                        <a:rPr lang="en-GB" b="1" dirty="0"/>
                        <a:t>MBE</a:t>
                      </a:r>
                    </a:p>
                  </a:txBody>
                  <a:tcPr/>
                </a:tc>
                <a:tc>
                  <a:txBody>
                    <a:bodyPr/>
                    <a:lstStyle/>
                    <a:p>
                      <a:r>
                        <a:rPr lang="en-GB" dirty="0"/>
                        <a:t>1.55</a:t>
                      </a:r>
                    </a:p>
                  </a:txBody>
                  <a:tcPr/>
                </a:tc>
                <a:tc>
                  <a:txBody>
                    <a:bodyPr/>
                    <a:lstStyle/>
                    <a:p>
                      <a:r>
                        <a:rPr lang="en-GB" dirty="0"/>
                        <a:t>-0.05</a:t>
                      </a:r>
                    </a:p>
                  </a:txBody>
                  <a:tcPr/>
                </a:tc>
                <a:extLst>
                  <a:ext uri="{0D108BD9-81ED-4DB2-BD59-A6C34878D82A}">
                    <a16:rowId xmlns:a16="http://schemas.microsoft.com/office/drawing/2014/main" val="2957949252"/>
                  </a:ext>
                </a:extLst>
              </a:tr>
              <a:tr h="370840">
                <a:tc>
                  <a:txBody>
                    <a:bodyPr/>
                    <a:lstStyle/>
                    <a:p>
                      <a:r>
                        <a:rPr lang="en-GB" b="1" dirty="0"/>
                        <a:t>RMSE</a:t>
                      </a:r>
                    </a:p>
                  </a:txBody>
                  <a:tcPr/>
                </a:tc>
                <a:tc>
                  <a:txBody>
                    <a:bodyPr/>
                    <a:lstStyle/>
                    <a:p>
                      <a:r>
                        <a:rPr lang="en-GB" dirty="0"/>
                        <a:t>68.07</a:t>
                      </a:r>
                    </a:p>
                  </a:txBody>
                  <a:tcPr/>
                </a:tc>
                <a:tc>
                  <a:txBody>
                    <a:bodyPr/>
                    <a:lstStyle/>
                    <a:p>
                      <a:r>
                        <a:rPr lang="en-GB" dirty="0"/>
                        <a:t>69.12</a:t>
                      </a:r>
                    </a:p>
                  </a:txBody>
                  <a:tcPr/>
                </a:tc>
                <a:extLst>
                  <a:ext uri="{0D108BD9-81ED-4DB2-BD59-A6C34878D82A}">
                    <a16:rowId xmlns:a16="http://schemas.microsoft.com/office/drawing/2014/main" val="3015548864"/>
                  </a:ext>
                </a:extLst>
              </a:tr>
              <a:tr h="370840">
                <a:tc>
                  <a:txBody>
                    <a:bodyPr/>
                    <a:lstStyle/>
                    <a:p>
                      <a:r>
                        <a:rPr lang="en-GB" b="1" dirty="0"/>
                        <a:t>R²</a:t>
                      </a:r>
                    </a:p>
                  </a:txBody>
                  <a:tcPr/>
                </a:tc>
                <a:tc>
                  <a:txBody>
                    <a:bodyPr/>
                    <a:lstStyle/>
                    <a:p>
                      <a:r>
                        <a:rPr lang="en-GB" dirty="0"/>
                        <a:t>0.938</a:t>
                      </a:r>
                    </a:p>
                  </a:txBody>
                  <a:tcPr/>
                </a:tc>
                <a:tc>
                  <a:txBody>
                    <a:bodyPr/>
                    <a:lstStyle/>
                    <a:p>
                      <a:r>
                        <a:rPr lang="en-GB" dirty="0"/>
                        <a:t>0.937</a:t>
                      </a:r>
                    </a:p>
                  </a:txBody>
                  <a:tcPr/>
                </a:tc>
                <a:extLst>
                  <a:ext uri="{0D108BD9-81ED-4DB2-BD59-A6C34878D82A}">
                    <a16:rowId xmlns:a16="http://schemas.microsoft.com/office/drawing/2014/main" val="573669674"/>
                  </a:ext>
                </a:extLst>
              </a:tr>
            </a:tbl>
          </a:graphicData>
        </a:graphic>
      </p:graphicFrame>
    </p:spTree>
    <p:extLst>
      <p:ext uri="{BB962C8B-B14F-4D97-AF65-F5344CB8AC3E}">
        <p14:creationId xmlns:p14="http://schemas.microsoft.com/office/powerpoint/2010/main" val="3750748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A5F0B-D865-4049-D4AF-B328937D799E}"/>
              </a:ext>
            </a:extLst>
          </p:cNvPr>
          <p:cNvSpPr txBox="1"/>
          <p:nvPr/>
        </p:nvSpPr>
        <p:spPr>
          <a:xfrm>
            <a:off x="697239" y="2094664"/>
            <a:ext cx="10664444" cy="3477875"/>
          </a:xfrm>
          <a:prstGeom prst="rect">
            <a:avLst/>
          </a:prstGeom>
          <a:noFill/>
        </p:spPr>
        <p:txBody>
          <a:bodyPr wrap="square" rtlCol="0">
            <a:spAutoFit/>
          </a:bodyPr>
          <a:lstStyle/>
          <a:p>
            <a:pPr marL="285750" indent="-285750">
              <a:buFont typeface="Arial" panose="020B0604020202020204" pitchFamily="34" charset="0"/>
              <a:buChar char="•"/>
            </a:pPr>
            <a:r>
              <a:rPr lang="en-GB" sz="2000" b="1" dirty="0"/>
              <a:t>Linear Regression </a:t>
            </a:r>
            <a:r>
              <a:rPr lang="en-GB" sz="2000" dirty="0"/>
              <a:t>:    This method yields strong results for both GHI and DNI. In both cases, 						the regression slope is equal to 1.00, and the intercept is effectively zero, 						indicating an excellent fit. MBE is reduced to zero, reflecting the 							model's unbiased nature. Additionally, a modest improvement in the 						RMSE is observed, further confirming the method’s effectiveness.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b="1" dirty="0"/>
              <a:t>EQM</a:t>
            </a:r>
            <a:r>
              <a:rPr lang="en-GB" sz="2000" dirty="0"/>
              <a:t> :    The EQM method also performs well, as indicated by the substantial overlap between 			the modelled and observed distributions. Improvements in MBE are evident for both 			irradiance variables, while RMSE and the R² exhibit minor variations. These results 			suggest that EQM offers a reliable correction, particularly in aligning the statistical 			properties of the simulated data with observations.</a:t>
            </a:r>
          </a:p>
        </p:txBody>
      </p:sp>
      <p:sp>
        <p:nvSpPr>
          <p:cNvPr id="3" name="TextBox 2">
            <a:extLst>
              <a:ext uri="{FF2B5EF4-FFF2-40B4-BE49-F238E27FC236}">
                <a16:creationId xmlns:a16="http://schemas.microsoft.com/office/drawing/2014/main" id="{CBC4726F-DC63-2811-017C-A49D34D063DA}"/>
              </a:ext>
            </a:extLst>
          </p:cNvPr>
          <p:cNvSpPr txBox="1"/>
          <p:nvPr/>
        </p:nvSpPr>
        <p:spPr>
          <a:xfrm>
            <a:off x="697239" y="925567"/>
            <a:ext cx="7449234" cy="73966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000" b="1" cap="all" spc="30" dirty="0">
                <a:latin typeface="+mj-lt"/>
                <a:ea typeface="+mj-ea"/>
                <a:cs typeface="+mj-cs"/>
              </a:rPr>
              <a:t>Evaluating the results</a:t>
            </a:r>
          </a:p>
        </p:txBody>
      </p:sp>
    </p:spTree>
    <p:extLst>
      <p:ext uri="{BB962C8B-B14F-4D97-AF65-F5344CB8AC3E}">
        <p14:creationId xmlns:p14="http://schemas.microsoft.com/office/powerpoint/2010/main" val="2279205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57CB2-BC62-7C66-75CD-4602CE7A29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6095B9-E46E-3DD2-79FC-649867A015ED}"/>
              </a:ext>
            </a:extLst>
          </p:cNvPr>
          <p:cNvSpPr txBox="1"/>
          <p:nvPr/>
        </p:nvSpPr>
        <p:spPr>
          <a:xfrm>
            <a:off x="3400043" y="2803634"/>
            <a:ext cx="5391913" cy="1250731"/>
          </a:xfrm>
          <a:prstGeom prst="rect">
            <a:avLst/>
          </a:prstGeom>
        </p:spPr>
        <p:txBody>
          <a:bodyPr vert="horz" lIns="91440" tIns="45720" rIns="91440" bIns="45720" rtlCol="0" anchor="t">
            <a:normAutofit/>
          </a:bodyPr>
          <a:lstStyle/>
          <a:p>
            <a:pPr defTabSz="914400">
              <a:spcBef>
                <a:spcPct val="0"/>
              </a:spcBef>
              <a:spcAft>
                <a:spcPts val="600"/>
              </a:spcAft>
            </a:pPr>
            <a:r>
              <a:rPr lang="en-US" sz="5400" b="1" cap="all" spc="30" dirty="0">
                <a:latin typeface="+mj-lt"/>
                <a:ea typeface="+mj-ea"/>
                <a:cs typeface="+mj-cs"/>
              </a:rPr>
              <a:t>Testing period</a:t>
            </a:r>
          </a:p>
        </p:txBody>
      </p:sp>
    </p:spTree>
    <p:extLst>
      <p:ext uri="{BB962C8B-B14F-4D97-AF65-F5344CB8AC3E}">
        <p14:creationId xmlns:p14="http://schemas.microsoft.com/office/powerpoint/2010/main" val="41120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91D3C-8C25-8103-D2AC-E1E68D8D8E1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6244B38-4C00-071D-5097-4CA9111996C6}"/>
              </a:ext>
            </a:extLst>
          </p:cNvPr>
          <p:cNvSpPr txBox="1"/>
          <p:nvPr/>
        </p:nvSpPr>
        <p:spPr>
          <a:xfrm>
            <a:off x="2371383" y="3059167"/>
            <a:ext cx="7449234" cy="73966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000" b="1" cap="all" spc="30" dirty="0">
                <a:latin typeface="+mj-lt"/>
                <a:ea typeface="+mj-ea"/>
                <a:cs typeface="+mj-cs"/>
              </a:rPr>
              <a:t>Method 1 : linear regression</a:t>
            </a:r>
          </a:p>
        </p:txBody>
      </p:sp>
    </p:spTree>
    <p:extLst>
      <p:ext uri="{BB962C8B-B14F-4D97-AF65-F5344CB8AC3E}">
        <p14:creationId xmlns:p14="http://schemas.microsoft.com/office/powerpoint/2010/main" val="1498442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training data&#10;&#10;AI-generated content may be incorrect.">
            <a:extLst>
              <a:ext uri="{FF2B5EF4-FFF2-40B4-BE49-F238E27FC236}">
                <a16:creationId xmlns:a16="http://schemas.microsoft.com/office/drawing/2014/main" id="{1BB55588-7E79-86AD-2C6C-FCD053A1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7299"/>
            <a:ext cx="5791200" cy="4343400"/>
          </a:xfrm>
          <a:prstGeom prst="rect">
            <a:avLst/>
          </a:prstGeom>
        </p:spPr>
      </p:pic>
      <p:pic>
        <p:nvPicPr>
          <p:cNvPr id="5" name="Picture 4" descr="A graph with a line and a red line&#10;&#10;AI-generated content may be incorrect.">
            <a:extLst>
              <a:ext uri="{FF2B5EF4-FFF2-40B4-BE49-F238E27FC236}">
                <a16:creationId xmlns:a16="http://schemas.microsoft.com/office/drawing/2014/main" id="{027288E1-7284-5372-E9E4-E3156E824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57299"/>
            <a:ext cx="5791200" cy="4343400"/>
          </a:xfrm>
          <a:prstGeom prst="rect">
            <a:avLst/>
          </a:prstGeom>
        </p:spPr>
      </p:pic>
      <p:sp>
        <p:nvSpPr>
          <p:cNvPr id="2" name="TextBox 1">
            <a:extLst>
              <a:ext uri="{FF2B5EF4-FFF2-40B4-BE49-F238E27FC236}">
                <a16:creationId xmlns:a16="http://schemas.microsoft.com/office/drawing/2014/main" id="{A068FE16-7B69-90BB-6476-B5E26858C995}"/>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GHI – BEFORE AND AFTER</a:t>
            </a:r>
          </a:p>
        </p:txBody>
      </p:sp>
    </p:spTree>
    <p:extLst>
      <p:ext uri="{BB962C8B-B14F-4D97-AF65-F5344CB8AC3E}">
        <p14:creationId xmlns:p14="http://schemas.microsoft.com/office/powerpoint/2010/main" val="1358592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5362BD-EB63-608C-B4E3-FA2F3EBFD57B}"/>
              </a:ext>
            </a:extLst>
          </p:cNvPr>
          <p:cNvGraphicFramePr>
            <a:graphicFrameLocks noGrp="1"/>
          </p:cNvGraphicFramePr>
          <p:nvPr>
            <p:extLst>
              <p:ext uri="{D42A27DB-BD31-4B8C-83A1-F6EECF244321}">
                <p14:modId xmlns:p14="http://schemas.microsoft.com/office/powerpoint/2010/main" val="3208253807"/>
              </p:ext>
            </p:extLst>
          </p:nvPr>
        </p:nvGraphicFramePr>
        <p:xfrm>
          <a:off x="2032000" y="2316480"/>
          <a:ext cx="8127999" cy="222504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615851690"/>
                    </a:ext>
                  </a:extLst>
                </a:gridCol>
                <a:gridCol w="2709333">
                  <a:extLst>
                    <a:ext uri="{9D8B030D-6E8A-4147-A177-3AD203B41FA5}">
                      <a16:colId xmlns:a16="http://schemas.microsoft.com/office/drawing/2014/main" val="477167589"/>
                    </a:ext>
                  </a:extLst>
                </a:gridCol>
                <a:gridCol w="2709333">
                  <a:extLst>
                    <a:ext uri="{9D8B030D-6E8A-4147-A177-3AD203B41FA5}">
                      <a16:colId xmlns:a16="http://schemas.microsoft.com/office/drawing/2014/main" val="2882642892"/>
                    </a:ext>
                  </a:extLst>
                </a:gridCol>
              </a:tblGrid>
              <a:tr h="370840">
                <a:tc>
                  <a:txBody>
                    <a:bodyPr/>
                    <a:lstStyle/>
                    <a:p>
                      <a:endParaRPr lang="en-GB" b="1" dirty="0"/>
                    </a:p>
                  </a:txBody>
                  <a:tcPr/>
                </a:tc>
                <a:tc>
                  <a:txBody>
                    <a:bodyPr/>
                    <a:lstStyle/>
                    <a:p>
                      <a:r>
                        <a:rPr lang="en-GB" dirty="0"/>
                        <a:t>Initial Data</a:t>
                      </a:r>
                    </a:p>
                  </a:txBody>
                  <a:tcPr/>
                </a:tc>
                <a:tc>
                  <a:txBody>
                    <a:bodyPr/>
                    <a:lstStyle/>
                    <a:p>
                      <a:r>
                        <a:rPr lang="en-GB" dirty="0"/>
                        <a:t>Corrected Data</a:t>
                      </a:r>
                    </a:p>
                  </a:txBody>
                  <a:tcPr/>
                </a:tc>
                <a:extLst>
                  <a:ext uri="{0D108BD9-81ED-4DB2-BD59-A6C34878D82A}">
                    <a16:rowId xmlns:a16="http://schemas.microsoft.com/office/drawing/2014/main" val="3517747237"/>
                  </a:ext>
                </a:extLst>
              </a:tr>
              <a:tr h="370840">
                <a:tc>
                  <a:txBody>
                    <a:bodyPr/>
                    <a:lstStyle/>
                    <a:p>
                      <a:r>
                        <a:rPr lang="en-GB" b="1" dirty="0"/>
                        <a:t>MBE</a:t>
                      </a:r>
                    </a:p>
                  </a:txBody>
                  <a:tcPr/>
                </a:tc>
                <a:tc>
                  <a:txBody>
                    <a:bodyPr/>
                    <a:lstStyle/>
                    <a:p>
                      <a:r>
                        <a:rPr lang="el-GR" dirty="0"/>
                        <a:t>-</a:t>
                      </a:r>
                      <a:r>
                        <a:rPr lang="en-GB" dirty="0"/>
                        <a:t>1.00</a:t>
                      </a:r>
                    </a:p>
                  </a:txBody>
                  <a:tcPr/>
                </a:tc>
                <a:tc>
                  <a:txBody>
                    <a:bodyPr/>
                    <a:lstStyle/>
                    <a:p>
                      <a:r>
                        <a:rPr lang="en-GB" dirty="0"/>
                        <a:t>-2.08</a:t>
                      </a:r>
                    </a:p>
                  </a:txBody>
                  <a:tcPr/>
                </a:tc>
                <a:extLst>
                  <a:ext uri="{0D108BD9-81ED-4DB2-BD59-A6C34878D82A}">
                    <a16:rowId xmlns:a16="http://schemas.microsoft.com/office/drawing/2014/main" val="2799349674"/>
                  </a:ext>
                </a:extLst>
              </a:tr>
              <a:tr h="370840">
                <a:tc>
                  <a:txBody>
                    <a:bodyPr/>
                    <a:lstStyle/>
                    <a:p>
                      <a:r>
                        <a:rPr lang="en-GB" b="1" dirty="0"/>
                        <a:t>RMSE</a:t>
                      </a:r>
                    </a:p>
                  </a:txBody>
                  <a:tcPr/>
                </a:tc>
                <a:tc>
                  <a:txBody>
                    <a:bodyPr/>
                    <a:lstStyle/>
                    <a:p>
                      <a:r>
                        <a:rPr lang="en-GB" dirty="0"/>
                        <a:t>67.46</a:t>
                      </a:r>
                    </a:p>
                  </a:txBody>
                  <a:tcPr/>
                </a:tc>
                <a:tc>
                  <a:txBody>
                    <a:bodyPr/>
                    <a:lstStyle/>
                    <a:p>
                      <a:r>
                        <a:rPr lang="en-GB" dirty="0"/>
                        <a:t>69.07</a:t>
                      </a:r>
                    </a:p>
                  </a:txBody>
                  <a:tcPr/>
                </a:tc>
                <a:extLst>
                  <a:ext uri="{0D108BD9-81ED-4DB2-BD59-A6C34878D82A}">
                    <a16:rowId xmlns:a16="http://schemas.microsoft.com/office/drawing/2014/main" val="1151478164"/>
                  </a:ext>
                </a:extLst>
              </a:tr>
              <a:tr h="370840">
                <a:tc>
                  <a:txBody>
                    <a:bodyPr/>
                    <a:lstStyle/>
                    <a:p>
                      <a:r>
                        <a:rPr lang="en-GB" b="1" dirty="0"/>
                        <a:t>R²</a:t>
                      </a:r>
                    </a:p>
                  </a:txBody>
                  <a:tcPr/>
                </a:tc>
                <a:tc>
                  <a:txBody>
                    <a:bodyPr/>
                    <a:lstStyle/>
                    <a:p>
                      <a:r>
                        <a:rPr lang="en-GB" dirty="0"/>
                        <a:t>0.944</a:t>
                      </a:r>
                    </a:p>
                  </a:txBody>
                  <a:tcPr/>
                </a:tc>
                <a:tc>
                  <a:txBody>
                    <a:bodyPr/>
                    <a:lstStyle/>
                    <a:p>
                      <a:r>
                        <a:rPr lang="en-GB" dirty="0"/>
                        <a:t>0.944</a:t>
                      </a:r>
                    </a:p>
                  </a:txBody>
                  <a:tcPr/>
                </a:tc>
                <a:extLst>
                  <a:ext uri="{0D108BD9-81ED-4DB2-BD59-A6C34878D82A}">
                    <a16:rowId xmlns:a16="http://schemas.microsoft.com/office/drawing/2014/main" val="3635348533"/>
                  </a:ext>
                </a:extLst>
              </a:tr>
              <a:tr h="370840">
                <a:tc>
                  <a:txBody>
                    <a:bodyPr/>
                    <a:lstStyle/>
                    <a:p>
                      <a:r>
                        <a:rPr lang="en-GB" b="1" dirty="0"/>
                        <a:t>a</a:t>
                      </a:r>
                    </a:p>
                  </a:txBody>
                  <a:tcPr/>
                </a:tc>
                <a:tc>
                  <a:txBody>
                    <a:bodyPr/>
                    <a:lstStyle/>
                    <a:p>
                      <a:r>
                        <a:rPr lang="en-GB" dirty="0"/>
                        <a:t>0.93</a:t>
                      </a:r>
                    </a:p>
                  </a:txBody>
                  <a:tcPr/>
                </a:tc>
                <a:tc>
                  <a:txBody>
                    <a:bodyPr/>
                    <a:lstStyle/>
                    <a:p>
                      <a:r>
                        <a:rPr lang="en-GB" dirty="0"/>
                        <a:t>1.00</a:t>
                      </a:r>
                    </a:p>
                  </a:txBody>
                  <a:tcPr/>
                </a:tc>
                <a:extLst>
                  <a:ext uri="{0D108BD9-81ED-4DB2-BD59-A6C34878D82A}">
                    <a16:rowId xmlns:a16="http://schemas.microsoft.com/office/drawing/2014/main" val="245419202"/>
                  </a:ext>
                </a:extLst>
              </a:tr>
              <a:tr h="370840">
                <a:tc>
                  <a:txBody>
                    <a:bodyPr/>
                    <a:lstStyle/>
                    <a:p>
                      <a:r>
                        <a:rPr lang="en-GB" b="1" dirty="0"/>
                        <a:t>b</a:t>
                      </a:r>
                    </a:p>
                  </a:txBody>
                  <a:tcPr/>
                </a:tc>
                <a:tc>
                  <a:txBody>
                    <a:bodyPr/>
                    <a:lstStyle/>
                    <a:p>
                      <a:r>
                        <a:rPr lang="en-GB" dirty="0"/>
                        <a:t>12.28</a:t>
                      </a:r>
                    </a:p>
                  </a:txBody>
                  <a:tcPr/>
                </a:tc>
                <a:tc>
                  <a:txBody>
                    <a:bodyPr/>
                    <a:lstStyle/>
                    <a:p>
                      <a:r>
                        <a:rPr lang="en-GB" dirty="0"/>
                        <a:t>-1.26</a:t>
                      </a:r>
                    </a:p>
                  </a:txBody>
                  <a:tcPr/>
                </a:tc>
                <a:extLst>
                  <a:ext uri="{0D108BD9-81ED-4DB2-BD59-A6C34878D82A}">
                    <a16:rowId xmlns:a16="http://schemas.microsoft.com/office/drawing/2014/main" val="2129542621"/>
                  </a:ext>
                </a:extLst>
              </a:tr>
            </a:tbl>
          </a:graphicData>
        </a:graphic>
      </p:graphicFrame>
    </p:spTree>
    <p:extLst>
      <p:ext uri="{BB962C8B-B14F-4D97-AF65-F5344CB8AC3E}">
        <p14:creationId xmlns:p14="http://schemas.microsoft.com/office/powerpoint/2010/main" val="2563306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training data&#10;&#10;AI-generated content may be incorrect.">
            <a:extLst>
              <a:ext uri="{FF2B5EF4-FFF2-40B4-BE49-F238E27FC236}">
                <a16:creationId xmlns:a16="http://schemas.microsoft.com/office/drawing/2014/main" id="{0074C298-2105-3F3F-033B-5EC3160F2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7300"/>
            <a:ext cx="5791200" cy="4343400"/>
          </a:xfrm>
          <a:prstGeom prst="rect">
            <a:avLst/>
          </a:prstGeom>
        </p:spPr>
      </p:pic>
      <p:pic>
        <p:nvPicPr>
          <p:cNvPr id="5" name="Picture 4" descr="A graph with a line and a red line&#10;&#10;AI-generated content may be incorrect.">
            <a:extLst>
              <a:ext uri="{FF2B5EF4-FFF2-40B4-BE49-F238E27FC236}">
                <a16:creationId xmlns:a16="http://schemas.microsoft.com/office/drawing/2014/main" id="{007C6ED4-D168-BCF4-F67F-5A9A0CC6A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57300"/>
            <a:ext cx="5791200" cy="4343400"/>
          </a:xfrm>
          <a:prstGeom prst="rect">
            <a:avLst/>
          </a:prstGeom>
        </p:spPr>
      </p:pic>
      <p:sp>
        <p:nvSpPr>
          <p:cNvPr id="2" name="TextBox 1">
            <a:extLst>
              <a:ext uri="{FF2B5EF4-FFF2-40B4-BE49-F238E27FC236}">
                <a16:creationId xmlns:a16="http://schemas.microsoft.com/office/drawing/2014/main" id="{1D1795B0-61ED-BFC1-0657-55883E3751CA}"/>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DNI – BEFORE AND AFTER</a:t>
            </a:r>
          </a:p>
        </p:txBody>
      </p:sp>
    </p:spTree>
    <p:extLst>
      <p:ext uri="{BB962C8B-B14F-4D97-AF65-F5344CB8AC3E}">
        <p14:creationId xmlns:p14="http://schemas.microsoft.com/office/powerpoint/2010/main" val="92414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5B3B5"/>
        </a:solidFill>
        <a:effectLst/>
      </p:bgPr>
    </p:bg>
    <p:spTree>
      <p:nvGrpSpPr>
        <p:cNvPr id="1" name="">
          <a:extLst>
            <a:ext uri="{FF2B5EF4-FFF2-40B4-BE49-F238E27FC236}">
              <a16:creationId xmlns:a16="http://schemas.microsoft.com/office/drawing/2014/main" id="{F026514F-C7D1-D40E-385F-FF03973A6E1D}"/>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EF67B5-E4E2-4904-9B70-9C99AD842007}"/>
              </a:ext>
            </a:extLst>
          </p:cNvPr>
          <p:cNvSpPr txBox="1"/>
          <p:nvPr/>
        </p:nvSpPr>
        <p:spPr>
          <a:xfrm>
            <a:off x="704088" y="914401"/>
            <a:ext cx="6766560" cy="788272"/>
          </a:xfrm>
          <a:prstGeom prst="rect">
            <a:avLst/>
          </a:prstGeom>
        </p:spPr>
        <p:txBody>
          <a:bodyPr vert="horz" lIns="91440" tIns="45720" rIns="91440" bIns="45720" rtlCol="0" anchor="t">
            <a:normAutofit/>
          </a:bodyPr>
          <a:lstStyle/>
          <a:p>
            <a:pPr defTabSz="914400">
              <a:spcBef>
                <a:spcPct val="0"/>
              </a:spcBef>
              <a:spcAft>
                <a:spcPts val="600"/>
              </a:spcAft>
            </a:pPr>
            <a:r>
              <a:rPr lang="en-US" sz="4000" b="1" cap="all" spc="30" dirty="0">
                <a:latin typeface="+mj-lt"/>
                <a:ea typeface="+mj-ea"/>
                <a:cs typeface="+mj-cs"/>
              </a:rPr>
              <a:t>Ground Measurements</a:t>
            </a:r>
          </a:p>
        </p:txBody>
      </p:sp>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B6A5310-38CF-D206-BEFB-00662A943542}"/>
              </a:ext>
            </a:extLst>
          </p:cNvPr>
          <p:cNvSpPr txBox="1"/>
          <p:nvPr/>
        </p:nvSpPr>
        <p:spPr>
          <a:xfrm>
            <a:off x="800100" y="1893173"/>
            <a:ext cx="6766560" cy="4249608"/>
          </a:xfrm>
          <a:prstGeom prst="rect">
            <a:avLst/>
          </a:prstGeom>
        </p:spPr>
        <p:txBody>
          <a:bodyPr vert="horz" lIns="91440" tIns="45720" rIns="91440" bIns="45720" rtlCol="0">
            <a:noAutofit/>
          </a:bodyPr>
          <a:lstStyle/>
          <a:p>
            <a:pPr marL="57150" defTabSz="914400">
              <a:lnSpc>
                <a:spcPct val="110000"/>
              </a:lnSpc>
              <a:spcAft>
                <a:spcPts val="600"/>
              </a:spcAft>
            </a:pPr>
            <a:r>
              <a:rPr lang="en-US" sz="2000" dirty="0"/>
              <a:t>Pros</a:t>
            </a:r>
          </a:p>
          <a:p>
            <a:pPr marL="342900" indent="-285750" defTabSz="914400">
              <a:lnSpc>
                <a:spcPct val="110000"/>
              </a:lnSpc>
              <a:spcAft>
                <a:spcPts val="600"/>
              </a:spcAft>
              <a:buFont typeface="Wingdings" panose="05000000000000000000" pitchFamily="2" charset="2"/>
              <a:buChar char="ü"/>
            </a:pPr>
            <a:r>
              <a:rPr lang="en-US" sz="2000" dirty="0"/>
              <a:t>High frequency measurements (from seconds to minutes) </a:t>
            </a:r>
          </a:p>
          <a:p>
            <a:pPr marL="342900" indent="-285750" defTabSz="914400">
              <a:lnSpc>
                <a:spcPct val="110000"/>
              </a:lnSpc>
              <a:spcAft>
                <a:spcPts val="600"/>
              </a:spcAft>
              <a:buFont typeface="Wingdings" panose="05000000000000000000" pitchFamily="2" charset="2"/>
              <a:buChar char="ü"/>
            </a:pPr>
            <a:r>
              <a:rPr lang="en-US" sz="2000" dirty="0"/>
              <a:t>High accuracy, if properly managed </a:t>
            </a:r>
          </a:p>
          <a:p>
            <a:pPr marL="342900" indent="-285750" defTabSz="914400">
              <a:lnSpc>
                <a:spcPct val="110000"/>
              </a:lnSpc>
              <a:spcAft>
                <a:spcPts val="600"/>
              </a:spcAft>
              <a:buFont typeface="Wingdings" panose="05000000000000000000" pitchFamily="2" charset="2"/>
              <a:buChar char="ü"/>
            </a:pPr>
            <a:endParaRPr lang="en-US" sz="2000" dirty="0"/>
          </a:p>
          <a:p>
            <a:pPr marL="57150" defTabSz="914400">
              <a:lnSpc>
                <a:spcPct val="110000"/>
              </a:lnSpc>
              <a:spcAft>
                <a:spcPts val="600"/>
              </a:spcAft>
            </a:pPr>
            <a:r>
              <a:rPr lang="en-US" sz="2000" dirty="0"/>
              <a:t>Cons</a:t>
            </a:r>
          </a:p>
          <a:p>
            <a:pPr marL="342900" indent="-285750" defTabSz="914400">
              <a:lnSpc>
                <a:spcPct val="110000"/>
              </a:lnSpc>
              <a:spcAft>
                <a:spcPts val="600"/>
              </a:spcAft>
              <a:buFont typeface="Wingdings" panose="05000000000000000000" pitchFamily="2" charset="2"/>
              <a:buChar char="§"/>
            </a:pPr>
            <a:r>
              <a:rPr lang="en-GB" sz="2000" dirty="0"/>
              <a:t>Limited geographical representation</a:t>
            </a:r>
          </a:p>
          <a:p>
            <a:pPr marL="342900" indent="-285750" defTabSz="914400">
              <a:lnSpc>
                <a:spcPct val="110000"/>
              </a:lnSpc>
              <a:spcAft>
                <a:spcPts val="600"/>
              </a:spcAft>
              <a:buFont typeface="Wingdings" panose="05000000000000000000" pitchFamily="2" charset="2"/>
              <a:buChar char="§"/>
            </a:pPr>
            <a:r>
              <a:rPr lang="en-GB" sz="2000" dirty="0"/>
              <a:t>Limited temporal availability</a:t>
            </a:r>
          </a:p>
          <a:p>
            <a:pPr marL="342900" indent="-285750" defTabSz="914400">
              <a:lnSpc>
                <a:spcPct val="110000"/>
              </a:lnSpc>
              <a:spcAft>
                <a:spcPts val="600"/>
              </a:spcAft>
              <a:buFont typeface="Wingdings" panose="05000000000000000000" pitchFamily="2" charset="2"/>
              <a:buChar char="§"/>
            </a:pPr>
            <a:r>
              <a:rPr lang="en-GB" sz="2000" dirty="0"/>
              <a:t>Costs for acquisition and operation</a:t>
            </a:r>
          </a:p>
          <a:p>
            <a:pPr marL="342900" indent="-285750" defTabSz="914400">
              <a:lnSpc>
                <a:spcPct val="110000"/>
              </a:lnSpc>
              <a:spcAft>
                <a:spcPts val="600"/>
              </a:spcAft>
              <a:buFont typeface="Wingdings" panose="05000000000000000000" pitchFamily="2" charset="2"/>
              <a:buChar char="§"/>
            </a:pPr>
            <a:r>
              <a:rPr lang="en-GB" sz="2000" dirty="0"/>
              <a:t>Maintenance and calibration</a:t>
            </a:r>
          </a:p>
          <a:p>
            <a:pPr marL="342900" indent="-285750" defTabSz="914400">
              <a:lnSpc>
                <a:spcPct val="110000"/>
              </a:lnSpc>
              <a:spcAft>
                <a:spcPts val="600"/>
              </a:spcAft>
              <a:buFont typeface="Wingdings" panose="05000000000000000000" pitchFamily="2" charset="2"/>
              <a:buChar char="§"/>
            </a:pPr>
            <a:r>
              <a:rPr lang="en-GB" sz="2000" dirty="0"/>
              <a:t>Data quality control</a:t>
            </a:r>
          </a:p>
        </p:txBody>
      </p:sp>
      <p:cxnSp>
        <p:nvCxnSpPr>
          <p:cNvPr id="17" name="Straight Connector 16">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Άνοιγμα φωτογραφίας">
            <a:extLst>
              <a:ext uri="{FF2B5EF4-FFF2-40B4-BE49-F238E27FC236}">
                <a16:creationId xmlns:a16="http://schemas.microsoft.com/office/drawing/2014/main" id="{2189047F-2B2F-5218-E65B-94740B55E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374" r="2" b="2"/>
          <a:stretch>
            <a:fillRect/>
          </a:stretch>
        </p:blipFill>
        <p:spPr bwMode="auto">
          <a:xfrm>
            <a:off x="8115300" y="10"/>
            <a:ext cx="40767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41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4DF63-8130-1301-B346-789222829CD9}"/>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1FC300-543E-78BD-0775-35557FBBABAB}"/>
              </a:ext>
            </a:extLst>
          </p:cNvPr>
          <p:cNvGraphicFramePr>
            <a:graphicFrameLocks noGrp="1"/>
          </p:cNvGraphicFramePr>
          <p:nvPr>
            <p:extLst>
              <p:ext uri="{D42A27DB-BD31-4B8C-83A1-F6EECF244321}">
                <p14:modId xmlns:p14="http://schemas.microsoft.com/office/powerpoint/2010/main" val="497469488"/>
              </p:ext>
            </p:extLst>
          </p:nvPr>
        </p:nvGraphicFramePr>
        <p:xfrm>
          <a:off x="2032000" y="2316480"/>
          <a:ext cx="8127999" cy="222504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615851690"/>
                    </a:ext>
                  </a:extLst>
                </a:gridCol>
                <a:gridCol w="2709333">
                  <a:extLst>
                    <a:ext uri="{9D8B030D-6E8A-4147-A177-3AD203B41FA5}">
                      <a16:colId xmlns:a16="http://schemas.microsoft.com/office/drawing/2014/main" val="477167589"/>
                    </a:ext>
                  </a:extLst>
                </a:gridCol>
                <a:gridCol w="2709333">
                  <a:extLst>
                    <a:ext uri="{9D8B030D-6E8A-4147-A177-3AD203B41FA5}">
                      <a16:colId xmlns:a16="http://schemas.microsoft.com/office/drawing/2014/main" val="2882642892"/>
                    </a:ext>
                  </a:extLst>
                </a:gridCol>
              </a:tblGrid>
              <a:tr h="370840">
                <a:tc>
                  <a:txBody>
                    <a:bodyPr/>
                    <a:lstStyle/>
                    <a:p>
                      <a:endParaRPr lang="en-GB" b="1" dirty="0"/>
                    </a:p>
                  </a:txBody>
                  <a:tcPr/>
                </a:tc>
                <a:tc>
                  <a:txBody>
                    <a:bodyPr/>
                    <a:lstStyle/>
                    <a:p>
                      <a:r>
                        <a:rPr lang="en-GB" dirty="0"/>
                        <a:t>Initial Data</a:t>
                      </a:r>
                    </a:p>
                  </a:txBody>
                  <a:tcPr/>
                </a:tc>
                <a:tc>
                  <a:txBody>
                    <a:bodyPr/>
                    <a:lstStyle/>
                    <a:p>
                      <a:r>
                        <a:rPr lang="en-GB" dirty="0"/>
                        <a:t>Corrected Data</a:t>
                      </a:r>
                    </a:p>
                  </a:txBody>
                  <a:tcPr/>
                </a:tc>
                <a:extLst>
                  <a:ext uri="{0D108BD9-81ED-4DB2-BD59-A6C34878D82A}">
                    <a16:rowId xmlns:a16="http://schemas.microsoft.com/office/drawing/2014/main" val="3517747237"/>
                  </a:ext>
                </a:extLst>
              </a:tr>
              <a:tr h="370840">
                <a:tc>
                  <a:txBody>
                    <a:bodyPr/>
                    <a:lstStyle/>
                    <a:p>
                      <a:r>
                        <a:rPr lang="en-GB" b="1" dirty="0"/>
                        <a:t>MBE</a:t>
                      </a:r>
                    </a:p>
                  </a:txBody>
                  <a:tcPr/>
                </a:tc>
                <a:tc>
                  <a:txBody>
                    <a:bodyPr/>
                    <a:lstStyle/>
                    <a:p>
                      <a:r>
                        <a:rPr lang="en-GB" dirty="0"/>
                        <a:t>-12.40</a:t>
                      </a:r>
                    </a:p>
                  </a:txBody>
                  <a:tcPr/>
                </a:tc>
                <a:tc>
                  <a:txBody>
                    <a:bodyPr/>
                    <a:lstStyle/>
                    <a:p>
                      <a:r>
                        <a:rPr lang="en-GB" dirty="0"/>
                        <a:t>5.88</a:t>
                      </a:r>
                    </a:p>
                  </a:txBody>
                  <a:tcPr/>
                </a:tc>
                <a:extLst>
                  <a:ext uri="{0D108BD9-81ED-4DB2-BD59-A6C34878D82A}">
                    <a16:rowId xmlns:a16="http://schemas.microsoft.com/office/drawing/2014/main" val="2799349674"/>
                  </a:ext>
                </a:extLst>
              </a:tr>
              <a:tr h="370840">
                <a:tc>
                  <a:txBody>
                    <a:bodyPr/>
                    <a:lstStyle/>
                    <a:p>
                      <a:r>
                        <a:rPr lang="en-GB" b="1" dirty="0"/>
                        <a:t>RMSE</a:t>
                      </a:r>
                    </a:p>
                  </a:txBody>
                  <a:tcPr/>
                </a:tc>
                <a:tc>
                  <a:txBody>
                    <a:bodyPr/>
                    <a:lstStyle/>
                    <a:p>
                      <a:r>
                        <a:rPr lang="en-GB" dirty="0"/>
                        <a:t>156.79</a:t>
                      </a:r>
                    </a:p>
                  </a:txBody>
                  <a:tcPr/>
                </a:tc>
                <a:tc>
                  <a:txBody>
                    <a:bodyPr/>
                    <a:lstStyle/>
                    <a:p>
                      <a:r>
                        <a:rPr lang="en-GB" dirty="0"/>
                        <a:t>170.79</a:t>
                      </a:r>
                    </a:p>
                  </a:txBody>
                  <a:tcPr/>
                </a:tc>
                <a:extLst>
                  <a:ext uri="{0D108BD9-81ED-4DB2-BD59-A6C34878D82A}">
                    <a16:rowId xmlns:a16="http://schemas.microsoft.com/office/drawing/2014/main" val="1151478164"/>
                  </a:ext>
                </a:extLst>
              </a:tr>
              <a:tr h="370840">
                <a:tc>
                  <a:txBody>
                    <a:bodyPr/>
                    <a:lstStyle/>
                    <a:p>
                      <a:r>
                        <a:rPr lang="en-GB" b="1" dirty="0"/>
                        <a:t>R²</a:t>
                      </a:r>
                    </a:p>
                  </a:txBody>
                  <a:tcPr/>
                </a:tc>
                <a:tc>
                  <a:txBody>
                    <a:bodyPr/>
                    <a:lstStyle/>
                    <a:p>
                      <a:r>
                        <a:rPr lang="en-GB" dirty="0"/>
                        <a:t>0.801</a:t>
                      </a:r>
                    </a:p>
                  </a:txBody>
                  <a:tcPr/>
                </a:tc>
                <a:tc>
                  <a:txBody>
                    <a:bodyPr/>
                    <a:lstStyle/>
                    <a:p>
                      <a:r>
                        <a:rPr lang="en-GB" dirty="0"/>
                        <a:t>0.801</a:t>
                      </a:r>
                    </a:p>
                  </a:txBody>
                  <a:tcPr/>
                </a:tc>
                <a:extLst>
                  <a:ext uri="{0D108BD9-81ED-4DB2-BD59-A6C34878D82A}">
                    <a16:rowId xmlns:a16="http://schemas.microsoft.com/office/drawing/2014/main" val="3635348533"/>
                  </a:ext>
                </a:extLst>
              </a:tr>
              <a:tr h="370840">
                <a:tc>
                  <a:txBody>
                    <a:bodyPr/>
                    <a:lstStyle/>
                    <a:p>
                      <a:r>
                        <a:rPr lang="en-GB" b="1" dirty="0"/>
                        <a:t>a</a:t>
                      </a:r>
                    </a:p>
                  </a:txBody>
                  <a:tcPr/>
                </a:tc>
                <a:tc>
                  <a:txBody>
                    <a:bodyPr/>
                    <a:lstStyle/>
                    <a:p>
                      <a:r>
                        <a:rPr lang="en-GB" dirty="0"/>
                        <a:t>0.86</a:t>
                      </a:r>
                    </a:p>
                  </a:txBody>
                  <a:tcPr/>
                </a:tc>
                <a:tc>
                  <a:txBody>
                    <a:bodyPr/>
                    <a:lstStyle/>
                    <a:p>
                      <a:r>
                        <a:rPr lang="en-GB" dirty="0"/>
                        <a:t>0.99</a:t>
                      </a:r>
                    </a:p>
                  </a:txBody>
                  <a:tcPr/>
                </a:tc>
                <a:extLst>
                  <a:ext uri="{0D108BD9-81ED-4DB2-BD59-A6C34878D82A}">
                    <a16:rowId xmlns:a16="http://schemas.microsoft.com/office/drawing/2014/main" val="245419202"/>
                  </a:ext>
                </a:extLst>
              </a:tr>
              <a:tr h="370840">
                <a:tc>
                  <a:txBody>
                    <a:bodyPr/>
                    <a:lstStyle/>
                    <a:p>
                      <a:r>
                        <a:rPr lang="en-GB" b="1" dirty="0"/>
                        <a:t>b</a:t>
                      </a:r>
                    </a:p>
                  </a:txBody>
                  <a:tcPr/>
                </a:tc>
                <a:tc>
                  <a:txBody>
                    <a:bodyPr/>
                    <a:lstStyle/>
                    <a:p>
                      <a:r>
                        <a:rPr lang="en-GB" dirty="0"/>
                        <a:t>20.23</a:t>
                      </a:r>
                    </a:p>
                  </a:txBody>
                  <a:tcPr/>
                </a:tc>
                <a:tc>
                  <a:txBody>
                    <a:bodyPr/>
                    <a:lstStyle/>
                    <a:p>
                      <a:r>
                        <a:rPr lang="en-GB" dirty="0"/>
                        <a:t>9.05</a:t>
                      </a:r>
                    </a:p>
                  </a:txBody>
                  <a:tcPr/>
                </a:tc>
                <a:extLst>
                  <a:ext uri="{0D108BD9-81ED-4DB2-BD59-A6C34878D82A}">
                    <a16:rowId xmlns:a16="http://schemas.microsoft.com/office/drawing/2014/main" val="2129542621"/>
                  </a:ext>
                </a:extLst>
              </a:tr>
            </a:tbl>
          </a:graphicData>
        </a:graphic>
      </p:graphicFrame>
    </p:spTree>
    <p:extLst>
      <p:ext uri="{BB962C8B-B14F-4D97-AF65-F5344CB8AC3E}">
        <p14:creationId xmlns:p14="http://schemas.microsoft.com/office/powerpoint/2010/main" val="270923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F327F-FE28-2297-DA22-94D716F2D1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E522CB-2FFD-BE7F-8075-51868E010885}"/>
              </a:ext>
            </a:extLst>
          </p:cNvPr>
          <p:cNvSpPr txBox="1"/>
          <p:nvPr/>
        </p:nvSpPr>
        <p:spPr>
          <a:xfrm>
            <a:off x="927511" y="3033549"/>
            <a:ext cx="10336977" cy="790902"/>
          </a:xfrm>
          <a:prstGeom prst="rect">
            <a:avLst/>
          </a:prstGeom>
        </p:spPr>
        <p:txBody>
          <a:bodyPr vert="horz" lIns="91440" tIns="45720" rIns="91440" bIns="45720" rtlCol="0" anchor="t">
            <a:normAutofit fontScale="92500"/>
          </a:bodyPr>
          <a:lstStyle/>
          <a:p>
            <a:pPr defTabSz="914400">
              <a:lnSpc>
                <a:spcPct val="90000"/>
              </a:lnSpc>
              <a:spcBef>
                <a:spcPct val="0"/>
              </a:spcBef>
              <a:spcAft>
                <a:spcPts val="600"/>
              </a:spcAft>
            </a:pPr>
            <a:r>
              <a:rPr lang="en-US" sz="4000" b="1" cap="all" spc="30" dirty="0">
                <a:latin typeface="+mj-lt"/>
                <a:ea typeface="+mj-ea"/>
                <a:cs typeface="+mj-cs"/>
              </a:rPr>
              <a:t>Method 2 : empirical quantile mapping (</a:t>
            </a:r>
            <a:r>
              <a:rPr lang="en-US" sz="4000" b="1" cap="all" spc="30" dirty="0" err="1">
                <a:latin typeface="+mj-lt"/>
                <a:ea typeface="+mj-ea"/>
                <a:cs typeface="+mj-cs"/>
              </a:rPr>
              <a:t>eqm</a:t>
            </a:r>
            <a:r>
              <a:rPr lang="en-US" sz="4000" b="1" cap="all" spc="30" dirty="0">
                <a:latin typeface="+mj-lt"/>
                <a:ea typeface="+mj-ea"/>
                <a:cs typeface="+mj-cs"/>
              </a:rPr>
              <a:t>)</a:t>
            </a:r>
          </a:p>
        </p:txBody>
      </p:sp>
    </p:spTree>
    <p:extLst>
      <p:ext uri="{BB962C8B-B14F-4D97-AF65-F5344CB8AC3E}">
        <p14:creationId xmlns:p14="http://schemas.microsoft.com/office/powerpoint/2010/main" val="961446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10;&#10;AI-generated content may be incorrect.">
            <a:extLst>
              <a:ext uri="{FF2B5EF4-FFF2-40B4-BE49-F238E27FC236}">
                <a16:creationId xmlns:a16="http://schemas.microsoft.com/office/drawing/2014/main" id="{BF360776-E42C-6356-C04D-1028DE00B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22960"/>
            <a:ext cx="5212080" cy="5212080"/>
          </a:xfrm>
          <a:prstGeom prst="rect">
            <a:avLst/>
          </a:prstGeom>
        </p:spPr>
      </p:pic>
      <p:pic>
        <p:nvPicPr>
          <p:cNvPr id="5" name="Picture 4" descr="A graph with a line&#10;&#10;AI-generated content may be incorrect.">
            <a:extLst>
              <a:ext uri="{FF2B5EF4-FFF2-40B4-BE49-F238E27FC236}">
                <a16:creationId xmlns:a16="http://schemas.microsoft.com/office/drawing/2014/main" id="{0711A343-2553-D4A1-3B17-FDEF2AAAD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0" y="822960"/>
            <a:ext cx="5212080" cy="5212080"/>
          </a:xfrm>
          <a:prstGeom prst="rect">
            <a:avLst/>
          </a:prstGeom>
        </p:spPr>
      </p:pic>
      <p:sp>
        <p:nvSpPr>
          <p:cNvPr id="2" name="TextBox 1">
            <a:extLst>
              <a:ext uri="{FF2B5EF4-FFF2-40B4-BE49-F238E27FC236}">
                <a16:creationId xmlns:a16="http://schemas.microsoft.com/office/drawing/2014/main" id="{86F17BE5-6110-2613-424B-102C57DBDCE7}"/>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INITIAL DATA</a:t>
            </a:r>
          </a:p>
        </p:txBody>
      </p:sp>
    </p:spTree>
    <p:extLst>
      <p:ext uri="{BB962C8B-B14F-4D97-AF65-F5344CB8AC3E}">
        <p14:creationId xmlns:p14="http://schemas.microsoft.com/office/powerpoint/2010/main" val="3401139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10;&#10;AI-generated content may be incorrect.">
            <a:extLst>
              <a:ext uri="{FF2B5EF4-FFF2-40B4-BE49-F238E27FC236}">
                <a16:creationId xmlns:a16="http://schemas.microsoft.com/office/drawing/2014/main" id="{DBB8B115-2543-E8A0-78DB-F019CE9B1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777240"/>
            <a:ext cx="8839200" cy="5303520"/>
          </a:xfrm>
          <a:prstGeom prst="rect">
            <a:avLst/>
          </a:prstGeom>
        </p:spPr>
      </p:pic>
      <p:sp>
        <p:nvSpPr>
          <p:cNvPr id="2" name="TextBox 1">
            <a:extLst>
              <a:ext uri="{FF2B5EF4-FFF2-40B4-BE49-F238E27FC236}">
                <a16:creationId xmlns:a16="http://schemas.microsoft.com/office/drawing/2014/main" id="{137E7E32-CFA1-5E02-78CD-AB395A673E63}"/>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CORRECTED GHI</a:t>
            </a:r>
          </a:p>
        </p:txBody>
      </p:sp>
    </p:spTree>
    <p:extLst>
      <p:ext uri="{BB962C8B-B14F-4D97-AF65-F5344CB8AC3E}">
        <p14:creationId xmlns:p14="http://schemas.microsoft.com/office/powerpoint/2010/main" val="1754514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lines and numbers&#10;&#10;AI-generated content may be incorrect.">
            <a:extLst>
              <a:ext uri="{FF2B5EF4-FFF2-40B4-BE49-F238E27FC236}">
                <a16:creationId xmlns:a16="http://schemas.microsoft.com/office/drawing/2014/main" id="{11ED10FD-7CD7-DDD3-CCFE-D8D351950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777240"/>
            <a:ext cx="8839200" cy="5303520"/>
          </a:xfrm>
          <a:prstGeom prst="rect">
            <a:avLst/>
          </a:prstGeom>
        </p:spPr>
      </p:pic>
      <p:sp>
        <p:nvSpPr>
          <p:cNvPr id="3" name="TextBox 2">
            <a:extLst>
              <a:ext uri="{FF2B5EF4-FFF2-40B4-BE49-F238E27FC236}">
                <a16:creationId xmlns:a16="http://schemas.microsoft.com/office/drawing/2014/main" id="{0F907180-915F-D587-BBE5-7BDDACD3B2C9}"/>
              </a:ext>
            </a:extLst>
          </p:cNvPr>
          <p:cNvSpPr txBox="1"/>
          <p:nvPr/>
        </p:nvSpPr>
        <p:spPr>
          <a:xfrm>
            <a:off x="708529" y="6195229"/>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CORRECTED DNI</a:t>
            </a:r>
          </a:p>
        </p:txBody>
      </p:sp>
    </p:spTree>
    <p:extLst>
      <p:ext uri="{BB962C8B-B14F-4D97-AF65-F5344CB8AC3E}">
        <p14:creationId xmlns:p14="http://schemas.microsoft.com/office/powerpoint/2010/main" val="1226302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E2C3B-DCA6-B5A1-F8A7-0743AB5D1DE4}"/>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B96EECF-B66B-96E1-FD2C-A50934807E8F}"/>
              </a:ext>
            </a:extLst>
          </p:cNvPr>
          <p:cNvGraphicFramePr>
            <a:graphicFrameLocks noGrp="1"/>
          </p:cNvGraphicFramePr>
          <p:nvPr>
            <p:extLst>
              <p:ext uri="{D42A27DB-BD31-4B8C-83A1-F6EECF244321}">
                <p14:modId xmlns:p14="http://schemas.microsoft.com/office/powerpoint/2010/main" val="2068964354"/>
              </p:ext>
            </p:extLst>
          </p:nvPr>
        </p:nvGraphicFramePr>
        <p:xfrm>
          <a:off x="2031997" y="3743611"/>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3190766592"/>
                    </a:ext>
                  </a:extLst>
                </a:gridCol>
                <a:gridCol w="2709333">
                  <a:extLst>
                    <a:ext uri="{9D8B030D-6E8A-4147-A177-3AD203B41FA5}">
                      <a16:colId xmlns:a16="http://schemas.microsoft.com/office/drawing/2014/main" val="2487039886"/>
                    </a:ext>
                  </a:extLst>
                </a:gridCol>
                <a:gridCol w="2709333">
                  <a:extLst>
                    <a:ext uri="{9D8B030D-6E8A-4147-A177-3AD203B41FA5}">
                      <a16:colId xmlns:a16="http://schemas.microsoft.com/office/drawing/2014/main" val="1418933061"/>
                    </a:ext>
                  </a:extLst>
                </a:gridCol>
              </a:tblGrid>
              <a:tr h="370840">
                <a:tc>
                  <a:txBody>
                    <a:bodyPr/>
                    <a:lstStyle/>
                    <a:p>
                      <a:endParaRPr lang="en-GB" dirty="0"/>
                    </a:p>
                  </a:txBody>
                  <a:tcPr/>
                </a:tc>
                <a:tc>
                  <a:txBody>
                    <a:bodyPr/>
                    <a:lstStyle/>
                    <a:p>
                      <a:r>
                        <a:rPr lang="en-GB" dirty="0"/>
                        <a:t>Initial Data (DNI)</a:t>
                      </a:r>
                    </a:p>
                  </a:txBody>
                  <a:tcPr/>
                </a:tc>
                <a:tc>
                  <a:txBody>
                    <a:bodyPr/>
                    <a:lstStyle/>
                    <a:p>
                      <a:r>
                        <a:rPr lang="en-GB" dirty="0"/>
                        <a:t>Corrected Data (DNI)</a:t>
                      </a:r>
                    </a:p>
                  </a:txBody>
                  <a:tcPr/>
                </a:tc>
                <a:extLst>
                  <a:ext uri="{0D108BD9-81ED-4DB2-BD59-A6C34878D82A}">
                    <a16:rowId xmlns:a16="http://schemas.microsoft.com/office/drawing/2014/main" val="2640029870"/>
                  </a:ext>
                </a:extLst>
              </a:tr>
              <a:tr h="370840">
                <a:tc>
                  <a:txBody>
                    <a:bodyPr/>
                    <a:lstStyle/>
                    <a:p>
                      <a:r>
                        <a:rPr lang="en-GB" b="1" dirty="0"/>
                        <a:t>MBE</a:t>
                      </a:r>
                    </a:p>
                  </a:txBody>
                  <a:tcPr/>
                </a:tc>
                <a:tc>
                  <a:txBody>
                    <a:bodyPr/>
                    <a:lstStyle/>
                    <a:p>
                      <a:r>
                        <a:rPr lang="en-GB" dirty="0"/>
                        <a:t>-12.40</a:t>
                      </a:r>
                    </a:p>
                  </a:txBody>
                  <a:tcPr/>
                </a:tc>
                <a:tc>
                  <a:txBody>
                    <a:bodyPr/>
                    <a:lstStyle/>
                    <a:p>
                      <a:r>
                        <a:rPr lang="en-GB" dirty="0"/>
                        <a:t>4.37</a:t>
                      </a:r>
                    </a:p>
                  </a:txBody>
                  <a:tcPr/>
                </a:tc>
                <a:extLst>
                  <a:ext uri="{0D108BD9-81ED-4DB2-BD59-A6C34878D82A}">
                    <a16:rowId xmlns:a16="http://schemas.microsoft.com/office/drawing/2014/main" val="2957949252"/>
                  </a:ext>
                </a:extLst>
              </a:tr>
              <a:tr h="370840">
                <a:tc>
                  <a:txBody>
                    <a:bodyPr/>
                    <a:lstStyle/>
                    <a:p>
                      <a:r>
                        <a:rPr lang="en-GB" b="1" dirty="0"/>
                        <a:t>RMSE</a:t>
                      </a:r>
                    </a:p>
                  </a:txBody>
                  <a:tcPr/>
                </a:tc>
                <a:tc>
                  <a:txBody>
                    <a:bodyPr/>
                    <a:lstStyle/>
                    <a:p>
                      <a:r>
                        <a:rPr lang="en-GB" dirty="0"/>
                        <a:t>156.79</a:t>
                      </a:r>
                    </a:p>
                  </a:txBody>
                  <a:tcPr/>
                </a:tc>
                <a:tc>
                  <a:txBody>
                    <a:bodyPr/>
                    <a:lstStyle/>
                    <a:p>
                      <a:r>
                        <a:rPr lang="en-GB" dirty="0"/>
                        <a:t>160.93</a:t>
                      </a:r>
                    </a:p>
                  </a:txBody>
                  <a:tcPr/>
                </a:tc>
                <a:extLst>
                  <a:ext uri="{0D108BD9-81ED-4DB2-BD59-A6C34878D82A}">
                    <a16:rowId xmlns:a16="http://schemas.microsoft.com/office/drawing/2014/main" val="3015548864"/>
                  </a:ext>
                </a:extLst>
              </a:tr>
              <a:tr h="370840">
                <a:tc>
                  <a:txBody>
                    <a:bodyPr/>
                    <a:lstStyle/>
                    <a:p>
                      <a:r>
                        <a:rPr lang="en-GB" b="1" dirty="0"/>
                        <a:t>R²</a:t>
                      </a:r>
                    </a:p>
                  </a:txBody>
                  <a:tcPr/>
                </a:tc>
                <a:tc>
                  <a:txBody>
                    <a:bodyPr/>
                    <a:lstStyle/>
                    <a:p>
                      <a:r>
                        <a:rPr lang="en-GB" dirty="0"/>
                        <a:t>0.801</a:t>
                      </a:r>
                    </a:p>
                  </a:txBody>
                  <a:tcPr/>
                </a:tc>
                <a:tc>
                  <a:txBody>
                    <a:bodyPr/>
                    <a:lstStyle/>
                    <a:p>
                      <a:r>
                        <a:rPr lang="en-GB" dirty="0"/>
                        <a:t>0.799</a:t>
                      </a:r>
                    </a:p>
                  </a:txBody>
                  <a:tcPr/>
                </a:tc>
                <a:extLst>
                  <a:ext uri="{0D108BD9-81ED-4DB2-BD59-A6C34878D82A}">
                    <a16:rowId xmlns:a16="http://schemas.microsoft.com/office/drawing/2014/main" val="573669674"/>
                  </a:ext>
                </a:extLst>
              </a:tr>
            </a:tbl>
          </a:graphicData>
        </a:graphic>
      </p:graphicFrame>
      <p:graphicFrame>
        <p:nvGraphicFramePr>
          <p:cNvPr id="4" name="Table 3">
            <a:extLst>
              <a:ext uri="{FF2B5EF4-FFF2-40B4-BE49-F238E27FC236}">
                <a16:creationId xmlns:a16="http://schemas.microsoft.com/office/drawing/2014/main" id="{479850A4-305B-E9AE-8B64-6F0D979A8011}"/>
              </a:ext>
            </a:extLst>
          </p:cNvPr>
          <p:cNvGraphicFramePr>
            <a:graphicFrameLocks noGrp="1"/>
          </p:cNvGraphicFramePr>
          <p:nvPr>
            <p:extLst>
              <p:ext uri="{D42A27DB-BD31-4B8C-83A1-F6EECF244321}">
                <p14:modId xmlns:p14="http://schemas.microsoft.com/office/powerpoint/2010/main" val="931104513"/>
              </p:ext>
            </p:extLst>
          </p:nvPr>
        </p:nvGraphicFramePr>
        <p:xfrm>
          <a:off x="2031998" y="1631030"/>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3190766592"/>
                    </a:ext>
                  </a:extLst>
                </a:gridCol>
                <a:gridCol w="2709333">
                  <a:extLst>
                    <a:ext uri="{9D8B030D-6E8A-4147-A177-3AD203B41FA5}">
                      <a16:colId xmlns:a16="http://schemas.microsoft.com/office/drawing/2014/main" val="2487039886"/>
                    </a:ext>
                  </a:extLst>
                </a:gridCol>
                <a:gridCol w="2709333">
                  <a:extLst>
                    <a:ext uri="{9D8B030D-6E8A-4147-A177-3AD203B41FA5}">
                      <a16:colId xmlns:a16="http://schemas.microsoft.com/office/drawing/2014/main" val="1418933061"/>
                    </a:ext>
                  </a:extLst>
                </a:gridCol>
              </a:tblGrid>
              <a:tr h="370840">
                <a:tc>
                  <a:txBody>
                    <a:bodyPr/>
                    <a:lstStyle/>
                    <a:p>
                      <a:endParaRPr lang="en-GB" dirty="0"/>
                    </a:p>
                  </a:txBody>
                  <a:tcPr/>
                </a:tc>
                <a:tc>
                  <a:txBody>
                    <a:bodyPr/>
                    <a:lstStyle/>
                    <a:p>
                      <a:r>
                        <a:rPr lang="en-GB" dirty="0"/>
                        <a:t>Initial Data (GHI)</a:t>
                      </a:r>
                    </a:p>
                  </a:txBody>
                  <a:tcPr/>
                </a:tc>
                <a:tc>
                  <a:txBody>
                    <a:bodyPr/>
                    <a:lstStyle/>
                    <a:p>
                      <a:r>
                        <a:rPr lang="en-GB" dirty="0"/>
                        <a:t>Corrected Data (GHI)</a:t>
                      </a:r>
                    </a:p>
                  </a:txBody>
                  <a:tcPr/>
                </a:tc>
                <a:extLst>
                  <a:ext uri="{0D108BD9-81ED-4DB2-BD59-A6C34878D82A}">
                    <a16:rowId xmlns:a16="http://schemas.microsoft.com/office/drawing/2014/main" val="2640029870"/>
                  </a:ext>
                </a:extLst>
              </a:tr>
              <a:tr h="370840">
                <a:tc>
                  <a:txBody>
                    <a:bodyPr/>
                    <a:lstStyle/>
                    <a:p>
                      <a:r>
                        <a:rPr lang="en-GB" b="1" dirty="0"/>
                        <a:t>MBE</a:t>
                      </a:r>
                    </a:p>
                  </a:txBody>
                  <a:tcPr/>
                </a:tc>
                <a:tc>
                  <a:txBody>
                    <a:bodyPr/>
                    <a:lstStyle/>
                    <a:p>
                      <a:r>
                        <a:rPr lang="en-GB" dirty="0"/>
                        <a:t>-1.00</a:t>
                      </a:r>
                    </a:p>
                  </a:txBody>
                  <a:tcPr/>
                </a:tc>
                <a:tc>
                  <a:txBody>
                    <a:bodyPr/>
                    <a:lstStyle/>
                    <a:p>
                      <a:r>
                        <a:rPr lang="en-GB" dirty="0"/>
                        <a:t>-1.40</a:t>
                      </a:r>
                    </a:p>
                  </a:txBody>
                  <a:tcPr/>
                </a:tc>
                <a:extLst>
                  <a:ext uri="{0D108BD9-81ED-4DB2-BD59-A6C34878D82A}">
                    <a16:rowId xmlns:a16="http://schemas.microsoft.com/office/drawing/2014/main" val="2957949252"/>
                  </a:ext>
                </a:extLst>
              </a:tr>
              <a:tr h="370840">
                <a:tc>
                  <a:txBody>
                    <a:bodyPr/>
                    <a:lstStyle/>
                    <a:p>
                      <a:r>
                        <a:rPr lang="en-GB" b="1" dirty="0"/>
                        <a:t>RMSE</a:t>
                      </a:r>
                    </a:p>
                  </a:txBody>
                  <a:tcPr/>
                </a:tc>
                <a:tc>
                  <a:txBody>
                    <a:bodyPr/>
                    <a:lstStyle/>
                    <a:p>
                      <a:r>
                        <a:rPr lang="en-GB" dirty="0"/>
                        <a:t>67.46</a:t>
                      </a:r>
                    </a:p>
                  </a:txBody>
                  <a:tcPr/>
                </a:tc>
                <a:tc>
                  <a:txBody>
                    <a:bodyPr/>
                    <a:lstStyle/>
                    <a:p>
                      <a:r>
                        <a:rPr lang="en-GB" dirty="0"/>
                        <a:t>68.74</a:t>
                      </a:r>
                    </a:p>
                  </a:txBody>
                  <a:tcPr/>
                </a:tc>
                <a:extLst>
                  <a:ext uri="{0D108BD9-81ED-4DB2-BD59-A6C34878D82A}">
                    <a16:rowId xmlns:a16="http://schemas.microsoft.com/office/drawing/2014/main" val="3015548864"/>
                  </a:ext>
                </a:extLst>
              </a:tr>
              <a:tr h="370840">
                <a:tc>
                  <a:txBody>
                    <a:bodyPr/>
                    <a:lstStyle/>
                    <a:p>
                      <a:r>
                        <a:rPr lang="en-GB" b="1" dirty="0"/>
                        <a:t>R²</a:t>
                      </a:r>
                    </a:p>
                  </a:txBody>
                  <a:tcPr/>
                </a:tc>
                <a:tc>
                  <a:txBody>
                    <a:bodyPr/>
                    <a:lstStyle/>
                    <a:p>
                      <a:r>
                        <a:rPr lang="en-GB" dirty="0"/>
                        <a:t>0.944</a:t>
                      </a:r>
                    </a:p>
                  </a:txBody>
                  <a:tcPr/>
                </a:tc>
                <a:tc>
                  <a:txBody>
                    <a:bodyPr/>
                    <a:lstStyle/>
                    <a:p>
                      <a:r>
                        <a:rPr lang="en-GB" dirty="0"/>
                        <a:t>0.942</a:t>
                      </a:r>
                    </a:p>
                  </a:txBody>
                  <a:tcPr/>
                </a:tc>
                <a:extLst>
                  <a:ext uri="{0D108BD9-81ED-4DB2-BD59-A6C34878D82A}">
                    <a16:rowId xmlns:a16="http://schemas.microsoft.com/office/drawing/2014/main" val="573669674"/>
                  </a:ext>
                </a:extLst>
              </a:tr>
            </a:tbl>
          </a:graphicData>
        </a:graphic>
      </p:graphicFrame>
    </p:spTree>
    <p:extLst>
      <p:ext uri="{BB962C8B-B14F-4D97-AF65-F5344CB8AC3E}">
        <p14:creationId xmlns:p14="http://schemas.microsoft.com/office/powerpoint/2010/main" val="2243918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C40E3-FE67-139B-593C-8FFCAB77359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B841AE-19EA-A98B-57D2-DA71C4EF4E3A}"/>
              </a:ext>
            </a:extLst>
          </p:cNvPr>
          <p:cNvSpPr txBox="1"/>
          <p:nvPr/>
        </p:nvSpPr>
        <p:spPr>
          <a:xfrm>
            <a:off x="697239" y="1839005"/>
            <a:ext cx="10664444" cy="4093428"/>
          </a:xfrm>
          <a:prstGeom prst="rect">
            <a:avLst/>
          </a:prstGeom>
          <a:noFill/>
        </p:spPr>
        <p:txBody>
          <a:bodyPr wrap="square" rtlCol="0">
            <a:spAutoFit/>
          </a:bodyPr>
          <a:lstStyle/>
          <a:p>
            <a:pPr marL="285750" indent="-285750">
              <a:buFont typeface="Arial" panose="020B0604020202020204" pitchFamily="34" charset="0"/>
              <a:buChar char="•"/>
            </a:pPr>
            <a:r>
              <a:rPr lang="en-GB" sz="2000" b="1" dirty="0"/>
              <a:t>Linear Regression </a:t>
            </a:r>
            <a:r>
              <a:rPr lang="en-GB" sz="2000" dirty="0"/>
              <a:t>:    On the testing dataset, the linear regression model demonstrates 							expected behaviour with minor deviations. For GHI, the estimated 							slope is 1.00, and the intercept is -1.26. For DNI, the slope and intercept 						are 0.99 and 9.05, respectively. Although the MBE does not reach zero 						in either case, it shows notable improvement compared to prior 								iterations. Contrary to expectations, the RMSE exhibits a slight 								increase, suggesting a potential overfitting or variability in the test set.</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b="1" dirty="0"/>
              <a:t>EQM</a:t>
            </a:r>
            <a:r>
              <a:rPr lang="en-GB" sz="2000" dirty="0"/>
              <a:t> :     This method also performs well on the testing dataset. While the cumulative 					distribution functions (CDFs) of the modelled data do not perfectly align with those 			of the observed data, they exhibit strong agreement, indicating good calibration 				performance. Minor variations are observed in the statistical metrics, consistent with 			the expected adjustments introduced by the quantile mapping procedure.</a:t>
            </a:r>
          </a:p>
        </p:txBody>
      </p:sp>
      <p:sp>
        <p:nvSpPr>
          <p:cNvPr id="3" name="TextBox 2">
            <a:extLst>
              <a:ext uri="{FF2B5EF4-FFF2-40B4-BE49-F238E27FC236}">
                <a16:creationId xmlns:a16="http://schemas.microsoft.com/office/drawing/2014/main" id="{03EBA68A-3014-6247-61BD-5765A60F07E1}"/>
              </a:ext>
            </a:extLst>
          </p:cNvPr>
          <p:cNvSpPr txBox="1"/>
          <p:nvPr/>
        </p:nvSpPr>
        <p:spPr>
          <a:xfrm>
            <a:off x="697239" y="925567"/>
            <a:ext cx="7449234" cy="73966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000" b="1" cap="all" spc="30" dirty="0">
                <a:latin typeface="+mj-lt"/>
                <a:ea typeface="+mj-ea"/>
                <a:cs typeface="+mj-cs"/>
              </a:rPr>
              <a:t>Evaluating the results</a:t>
            </a:r>
          </a:p>
        </p:txBody>
      </p:sp>
    </p:spTree>
    <p:extLst>
      <p:ext uri="{BB962C8B-B14F-4D97-AF65-F5344CB8AC3E}">
        <p14:creationId xmlns:p14="http://schemas.microsoft.com/office/powerpoint/2010/main" val="2530713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0426A-F40B-5947-5E02-1BD368E39314}"/>
            </a:ext>
          </a:extLst>
        </p:cNvPr>
        <p:cNvGrpSpPr/>
        <p:nvPr/>
      </p:nvGrpSpPr>
      <p:grpSpPr>
        <a:xfrm>
          <a:off x="0" y="0"/>
          <a:ext cx="0" cy="0"/>
          <a:chOff x="0" y="0"/>
          <a:chExt cx="0" cy="0"/>
        </a:xfrm>
      </p:grpSpPr>
      <p:pic>
        <p:nvPicPr>
          <p:cNvPr id="7" name="Εικόνα 2">
            <a:extLst>
              <a:ext uri="{FF2B5EF4-FFF2-40B4-BE49-F238E27FC236}">
                <a16:creationId xmlns:a16="http://schemas.microsoft.com/office/drawing/2014/main" id="{B85700B3-D5C3-AE17-5C4D-C7BCF7F2134D}"/>
              </a:ext>
            </a:extLst>
          </p:cNvPr>
          <p:cNvPicPr>
            <a:picLocks/>
          </p:cNvPicPr>
          <p:nvPr/>
        </p:nvPicPr>
        <p:blipFill>
          <a:blip r:embed="rId2">
            <a:extLst>
              <a:ext uri="{28A0092B-C50C-407E-A947-70E740481C1C}">
                <a14:useLocalDpi xmlns:a14="http://schemas.microsoft.com/office/drawing/2010/main" val="0"/>
              </a:ext>
            </a:extLst>
          </a:blip>
          <a:srcRect l="8185" t="11031" r="8971" b="12878"/>
          <a:stretch>
            <a:fillRect/>
          </a:stretch>
        </p:blipFill>
        <p:spPr bwMode="auto">
          <a:xfrm>
            <a:off x="2429993" y="2586405"/>
            <a:ext cx="2970701" cy="2970701"/>
          </a:xfrm>
          <a:prstGeom prst="rect">
            <a:avLst/>
          </a:prstGeom>
          <a:noFill/>
          <a:ln>
            <a:noFill/>
          </a:ln>
        </p:spPr>
      </p:pic>
      <p:pic>
        <p:nvPicPr>
          <p:cNvPr id="9" name="Picture 8">
            <a:extLst>
              <a:ext uri="{FF2B5EF4-FFF2-40B4-BE49-F238E27FC236}">
                <a16:creationId xmlns:a16="http://schemas.microsoft.com/office/drawing/2014/main" id="{1F720D3A-A3F0-4637-5EF0-03C6CD8015D3}"/>
              </a:ext>
            </a:extLst>
          </p:cNvPr>
          <p:cNvPicPr>
            <a:picLocks noChangeAspect="1"/>
          </p:cNvPicPr>
          <p:nvPr/>
        </p:nvPicPr>
        <p:blipFill>
          <a:blip r:embed="rId3"/>
          <a:stretch>
            <a:fillRect/>
          </a:stretch>
        </p:blipFill>
        <p:spPr>
          <a:xfrm>
            <a:off x="6415036" y="2586404"/>
            <a:ext cx="2970701" cy="2970701"/>
          </a:xfrm>
          <a:prstGeom prst="rect">
            <a:avLst/>
          </a:prstGeom>
        </p:spPr>
      </p:pic>
      <p:sp>
        <p:nvSpPr>
          <p:cNvPr id="10" name="TextBox 9">
            <a:extLst>
              <a:ext uri="{FF2B5EF4-FFF2-40B4-BE49-F238E27FC236}">
                <a16:creationId xmlns:a16="http://schemas.microsoft.com/office/drawing/2014/main" id="{D20D1460-1EDD-C724-C6D7-F98782446959}"/>
              </a:ext>
            </a:extLst>
          </p:cNvPr>
          <p:cNvSpPr txBox="1"/>
          <p:nvPr/>
        </p:nvSpPr>
        <p:spPr>
          <a:xfrm>
            <a:off x="1996966" y="1490700"/>
            <a:ext cx="8198068" cy="1095704"/>
          </a:xfrm>
          <a:prstGeom prst="rect">
            <a:avLst/>
          </a:prstGeom>
        </p:spPr>
        <p:txBody>
          <a:bodyPr vert="horz" lIns="91440" tIns="45720" rIns="91440" bIns="45720" rtlCol="0" anchor="t">
            <a:normAutofit fontScale="77500" lnSpcReduction="20000"/>
          </a:bodyPr>
          <a:lstStyle/>
          <a:p>
            <a:pPr defTabSz="914400">
              <a:spcBef>
                <a:spcPct val="0"/>
              </a:spcBef>
              <a:spcAft>
                <a:spcPts val="600"/>
              </a:spcAft>
            </a:pPr>
            <a:r>
              <a:rPr lang="en-US" sz="5400" b="1" cap="all" spc="30" dirty="0">
                <a:latin typeface="+mj-lt"/>
                <a:ea typeface="+mj-ea"/>
                <a:cs typeface="+mj-cs"/>
              </a:rPr>
              <a:t>Thank you for your attention</a:t>
            </a:r>
          </a:p>
        </p:txBody>
      </p:sp>
    </p:spTree>
    <p:extLst>
      <p:ext uri="{BB962C8B-B14F-4D97-AF65-F5344CB8AC3E}">
        <p14:creationId xmlns:p14="http://schemas.microsoft.com/office/powerpoint/2010/main" val="304589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5B3B5"/>
        </a:solidFill>
        <a:effectLst/>
      </p:bgPr>
    </p:bg>
    <p:spTree>
      <p:nvGrpSpPr>
        <p:cNvPr id="1" name="">
          <a:extLst>
            <a:ext uri="{FF2B5EF4-FFF2-40B4-BE49-F238E27FC236}">
              <a16:creationId xmlns:a16="http://schemas.microsoft.com/office/drawing/2014/main" id="{43AF9344-33E6-0A6D-B99F-43EDE0BBC5B4}"/>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9A272AE-2DEF-20DA-FF8A-ADDE6F3E23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FBA3190-600D-2CDF-8145-74DA80FFDD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CD11066-4D71-BAB8-153B-BFCD5621D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BC5218-EF9A-9555-ED00-DCE6A820A960}"/>
              </a:ext>
            </a:extLst>
          </p:cNvPr>
          <p:cNvSpPr txBox="1"/>
          <p:nvPr/>
        </p:nvSpPr>
        <p:spPr>
          <a:xfrm>
            <a:off x="704088" y="914401"/>
            <a:ext cx="6766560" cy="788272"/>
          </a:xfrm>
          <a:prstGeom prst="rect">
            <a:avLst/>
          </a:prstGeom>
        </p:spPr>
        <p:txBody>
          <a:bodyPr vert="horz" lIns="91440" tIns="45720" rIns="91440" bIns="45720" rtlCol="0" anchor="t">
            <a:normAutofit/>
          </a:bodyPr>
          <a:lstStyle/>
          <a:p>
            <a:pPr defTabSz="914400">
              <a:spcBef>
                <a:spcPct val="0"/>
              </a:spcBef>
              <a:spcAft>
                <a:spcPts val="600"/>
              </a:spcAft>
            </a:pPr>
            <a:r>
              <a:rPr lang="en-US" sz="4000" b="1" cap="all" spc="30" dirty="0">
                <a:latin typeface="+mj-lt"/>
                <a:ea typeface="+mj-ea"/>
                <a:cs typeface="+mj-cs"/>
              </a:rPr>
              <a:t>satellite Measurements</a:t>
            </a:r>
          </a:p>
        </p:txBody>
      </p:sp>
      <p:cxnSp>
        <p:nvCxnSpPr>
          <p:cNvPr id="15" name="Straight Connector 14">
            <a:extLst>
              <a:ext uri="{FF2B5EF4-FFF2-40B4-BE49-F238E27FC236}">
                <a16:creationId xmlns:a16="http://schemas.microsoft.com/office/drawing/2014/main" id="{FAAD5D3C-AEF4-F292-CCF2-7F3F60AB1A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B6D8E11-E0C7-F6DA-6085-6B2BD0882418}"/>
              </a:ext>
            </a:extLst>
          </p:cNvPr>
          <p:cNvSpPr txBox="1"/>
          <p:nvPr/>
        </p:nvSpPr>
        <p:spPr>
          <a:xfrm>
            <a:off x="800100" y="1893173"/>
            <a:ext cx="6766560" cy="4249608"/>
          </a:xfrm>
          <a:prstGeom prst="rect">
            <a:avLst/>
          </a:prstGeom>
        </p:spPr>
        <p:txBody>
          <a:bodyPr vert="horz" lIns="91440" tIns="45720" rIns="91440" bIns="45720" rtlCol="0">
            <a:noAutofit/>
          </a:bodyPr>
          <a:lstStyle/>
          <a:p>
            <a:pPr marL="57150" defTabSz="914400">
              <a:lnSpc>
                <a:spcPct val="110000"/>
              </a:lnSpc>
              <a:spcAft>
                <a:spcPts val="600"/>
              </a:spcAft>
            </a:pPr>
            <a:r>
              <a:rPr lang="en-US" sz="2000" dirty="0"/>
              <a:t>Pros</a:t>
            </a:r>
          </a:p>
          <a:p>
            <a:pPr marL="342900" indent="-285750" defTabSz="914400">
              <a:lnSpc>
                <a:spcPct val="110000"/>
              </a:lnSpc>
              <a:spcAft>
                <a:spcPts val="600"/>
              </a:spcAft>
              <a:buFont typeface="Wingdings" panose="05000000000000000000" pitchFamily="2" charset="2"/>
              <a:buChar char="ü"/>
            </a:pPr>
            <a:r>
              <a:rPr lang="en-GB" sz="2000" dirty="0"/>
              <a:t>Continuous geographical coverage </a:t>
            </a:r>
          </a:p>
          <a:p>
            <a:pPr marL="342900" indent="-285750" defTabSz="914400">
              <a:lnSpc>
                <a:spcPct val="110000"/>
              </a:lnSpc>
              <a:spcAft>
                <a:spcPts val="600"/>
              </a:spcAft>
              <a:buFont typeface="Wingdings" panose="05000000000000000000" pitchFamily="2" charset="2"/>
              <a:buChar char="ü"/>
            </a:pPr>
            <a:r>
              <a:rPr lang="en-GB" sz="2000" dirty="0"/>
              <a:t>Spatial resolution approx. 3 km </a:t>
            </a:r>
          </a:p>
          <a:p>
            <a:pPr marL="342900" indent="-285750" defTabSz="914400">
              <a:lnSpc>
                <a:spcPct val="110000"/>
              </a:lnSpc>
              <a:spcAft>
                <a:spcPts val="600"/>
              </a:spcAft>
              <a:buFont typeface="Wingdings" panose="05000000000000000000" pitchFamily="2" charset="2"/>
              <a:buChar char="ü"/>
            </a:pPr>
            <a:r>
              <a:rPr lang="en-GB" sz="2000" dirty="0"/>
              <a:t>Frequency of measurements 15- 30 minutes </a:t>
            </a:r>
          </a:p>
          <a:p>
            <a:pPr marL="342900" indent="-285750" defTabSz="914400">
              <a:lnSpc>
                <a:spcPct val="110000"/>
              </a:lnSpc>
              <a:spcAft>
                <a:spcPts val="600"/>
              </a:spcAft>
              <a:buFont typeface="Wingdings" panose="05000000000000000000" pitchFamily="2" charset="2"/>
              <a:buChar char="ü"/>
            </a:pPr>
            <a:r>
              <a:rPr lang="en-GB" sz="2000" dirty="0"/>
              <a:t>Spatial and temporal consistency </a:t>
            </a:r>
          </a:p>
          <a:p>
            <a:pPr marL="342900" indent="-285750" defTabSz="914400">
              <a:lnSpc>
                <a:spcPct val="110000"/>
              </a:lnSpc>
              <a:spcAft>
                <a:spcPts val="600"/>
              </a:spcAft>
              <a:buFont typeface="Wingdings" panose="05000000000000000000" pitchFamily="2" charset="2"/>
              <a:buChar char="ü"/>
            </a:pPr>
            <a:r>
              <a:rPr lang="en-GB" sz="2000" dirty="0"/>
              <a:t>High availability (gap-filled data) </a:t>
            </a:r>
          </a:p>
          <a:p>
            <a:pPr marL="342900" indent="-285750" defTabSz="914400">
              <a:lnSpc>
                <a:spcPct val="110000"/>
              </a:lnSpc>
              <a:spcAft>
                <a:spcPts val="600"/>
              </a:spcAft>
              <a:buFont typeface="Wingdings" panose="05000000000000000000" pitchFamily="2" charset="2"/>
              <a:buChar char="ü"/>
            </a:pPr>
            <a:r>
              <a:rPr lang="en-GB" sz="2000" dirty="0"/>
              <a:t>&gt; 20 years history</a:t>
            </a:r>
          </a:p>
          <a:p>
            <a:pPr marL="57150" defTabSz="914400">
              <a:lnSpc>
                <a:spcPct val="110000"/>
              </a:lnSpc>
              <a:spcAft>
                <a:spcPts val="600"/>
              </a:spcAft>
            </a:pPr>
            <a:endParaRPr lang="en-US" sz="2000" dirty="0"/>
          </a:p>
          <a:p>
            <a:pPr marL="57150" defTabSz="914400">
              <a:lnSpc>
                <a:spcPct val="110000"/>
              </a:lnSpc>
              <a:spcAft>
                <a:spcPts val="600"/>
              </a:spcAft>
            </a:pPr>
            <a:r>
              <a:rPr lang="en-US" sz="2000" dirty="0"/>
              <a:t>Cons</a:t>
            </a:r>
          </a:p>
          <a:p>
            <a:pPr marL="342900" indent="-285750" defTabSz="914400">
              <a:lnSpc>
                <a:spcPct val="110000"/>
              </a:lnSpc>
              <a:spcAft>
                <a:spcPts val="600"/>
              </a:spcAft>
              <a:buFont typeface="Wingdings" panose="05000000000000000000" pitchFamily="2" charset="2"/>
              <a:buChar char="§"/>
            </a:pPr>
            <a:r>
              <a:rPr lang="en-GB" sz="2000" dirty="0"/>
              <a:t>Lower accuracy</a:t>
            </a:r>
          </a:p>
        </p:txBody>
      </p:sp>
      <p:cxnSp>
        <p:nvCxnSpPr>
          <p:cNvPr id="17" name="Straight Connector 16">
            <a:extLst>
              <a:ext uri="{FF2B5EF4-FFF2-40B4-BE49-F238E27FC236}">
                <a16:creationId xmlns:a16="http://schemas.microsoft.com/office/drawing/2014/main" id="{E5F3BF4E-8E4C-D16D-7FDC-17674A4F4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Meteosat Third Generation (MTG) | EUMETSAT">
            <a:hlinkClick r:id="rId3"/>
            <a:extLst>
              <a:ext uri="{FF2B5EF4-FFF2-40B4-BE49-F238E27FC236}">
                <a16:creationId xmlns:a16="http://schemas.microsoft.com/office/drawing/2014/main" id="{FFBF8AE4-51C8-BDE9-0A53-81F2E81C63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831985" y="1500803"/>
            <a:ext cx="6860820" cy="385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85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5B3B5"/>
        </a:solidFill>
        <a:effectLst/>
      </p:bgPr>
    </p:bg>
    <p:spTree>
      <p:nvGrpSpPr>
        <p:cNvPr id="1" name=""/>
        <p:cNvGrpSpPr/>
        <p:nvPr/>
      </p:nvGrpSpPr>
      <p:grpSpPr>
        <a:xfrm>
          <a:off x="0" y="0"/>
          <a:ext cx="0" cy="0"/>
          <a:chOff x="0" y="0"/>
          <a:chExt cx="0" cy="0"/>
        </a:xfrm>
      </p:grpSpPr>
      <p:cxnSp>
        <p:nvCxnSpPr>
          <p:cNvPr id="64" name="Straight Connector 6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9E6576-CAEE-77F1-D6BE-D1191D566CEC}"/>
              </a:ext>
            </a:extLst>
          </p:cNvPr>
          <p:cNvSpPr txBox="1"/>
          <p:nvPr/>
        </p:nvSpPr>
        <p:spPr>
          <a:xfrm>
            <a:off x="6696186" y="909637"/>
            <a:ext cx="4800600" cy="1307592"/>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a:latin typeface="+mj-lt"/>
                <a:ea typeface="+mj-ea"/>
                <a:cs typeface="+mj-cs"/>
              </a:rPr>
              <a:t>Sources of Uncertainty for satellite data</a:t>
            </a:r>
          </a:p>
        </p:txBody>
      </p:sp>
      <p:pic>
        <p:nvPicPr>
          <p:cNvPr id="19" name="Picture 18">
            <a:extLst>
              <a:ext uri="{FF2B5EF4-FFF2-40B4-BE49-F238E27FC236}">
                <a16:creationId xmlns:a16="http://schemas.microsoft.com/office/drawing/2014/main" id="{7E1F9DA7-E0D6-CABB-C51D-0B8DFACB1283}"/>
              </a:ext>
            </a:extLst>
          </p:cNvPr>
          <p:cNvPicPr>
            <a:picLocks noChangeAspect="1"/>
          </p:cNvPicPr>
          <p:nvPr/>
        </p:nvPicPr>
        <p:blipFill>
          <a:blip r:embed="rId2"/>
          <a:srcRect t="179" b="2809"/>
          <a:stretch>
            <a:fillRect/>
          </a:stretch>
        </p:blipFill>
        <p:spPr>
          <a:xfrm>
            <a:off x="1293331" y="1200291"/>
            <a:ext cx="4109525" cy="4662858"/>
          </a:xfrm>
          <a:prstGeom prst="rect">
            <a:avLst/>
          </a:prstGeom>
        </p:spPr>
      </p:pic>
      <p:cxnSp>
        <p:nvCxnSpPr>
          <p:cNvPr id="70" name="Straight Connector 69">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995FD7A-C4C1-48A2-00FE-47C957B32277}"/>
              </a:ext>
            </a:extLst>
          </p:cNvPr>
          <p:cNvSpPr txBox="1"/>
          <p:nvPr/>
        </p:nvSpPr>
        <p:spPr>
          <a:xfrm>
            <a:off x="6696186" y="2221992"/>
            <a:ext cx="4800600" cy="3739896"/>
          </a:xfrm>
          <a:prstGeom prst="rect">
            <a:avLst/>
          </a:prstGeom>
        </p:spPr>
        <p:txBody>
          <a:bodyPr vert="horz" lIns="91440" tIns="45720" rIns="91440" bIns="45720" rtlCol="0">
            <a:normAutofit/>
          </a:bodyPr>
          <a:lstStyle/>
          <a:p>
            <a:pPr marL="342900" indent="-228600" defTabSz="914400">
              <a:spcAft>
                <a:spcPts val="600"/>
              </a:spcAft>
              <a:buFont typeface="Arial" panose="020B0604020202020204" pitchFamily="34" charset="0"/>
              <a:buChar char="•"/>
            </a:pPr>
            <a:r>
              <a:rPr lang="en-US"/>
              <a:t>Extraterrestrial Radiation</a:t>
            </a:r>
          </a:p>
          <a:p>
            <a:pPr marL="342900" indent="-228600" defTabSz="914400">
              <a:spcAft>
                <a:spcPts val="600"/>
              </a:spcAft>
              <a:buFont typeface="Arial" panose="020B0604020202020204" pitchFamily="34" charset="0"/>
              <a:buChar char="•"/>
            </a:pPr>
            <a:r>
              <a:rPr lang="en-US"/>
              <a:t>Ozone</a:t>
            </a:r>
          </a:p>
          <a:p>
            <a:pPr marL="342900" indent="-228600" defTabSz="914400">
              <a:spcAft>
                <a:spcPts val="600"/>
              </a:spcAft>
              <a:buFont typeface="Arial" panose="020B0604020202020204" pitchFamily="34" charset="0"/>
              <a:buChar char="•"/>
            </a:pPr>
            <a:r>
              <a:rPr lang="en-US"/>
              <a:t>Air molecules (Rayleigh scattering etc)</a:t>
            </a:r>
          </a:p>
          <a:p>
            <a:pPr marL="342900" indent="-228600" defTabSz="914400">
              <a:spcAft>
                <a:spcPts val="600"/>
              </a:spcAft>
              <a:buFont typeface="Arial" panose="020B0604020202020204" pitchFamily="34" charset="0"/>
              <a:buChar char="•"/>
            </a:pPr>
            <a:r>
              <a:rPr lang="en-US"/>
              <a:t>Trace Gases (CO₂ etc)</a:t>
            </a:r>
          </a:p>
          <a:p>
            <a:pPr marL="342900" indent="-228600" defTabSz="914400">
              <a:spcAft>
                <a:spcPts val="600"/>
              </a:spcAft>
              <a:buFont typeface="Arial" panose="020B0604020202020204" pitchFamily="34" charset="0"/>
              <a:buChar char="•"/>
            </a:pPr>
            <a:r>
              <a:rPr lang="en-US"/>
              <a:t>Clouds</a:t>
            </a:r>
          </a:p>
          <a:p>
            <a:pPr marL="342900" indent="-228600" defTabSz="914400">
              <a:spcAft>
                <a:spcPts val="600"/>
              </a:spcAft>
              <a:buFont typeface="Arial" panose="020B0604020202020204" pitchFamily="34" charset="0"/>
              <a:buChar char="•"/>
            </a:pPr>
            <a:r>
              <a:rPr lang="en-US"/>
              <a:t>Aerosols</a:t>
            </a:r>
          </a:p>
          <a:p>
            <a:pPr marL="342900" indent="-228600" defTabSz="914400">
              <a:spcAft>
                <a:spcPts val="600"/>
              </a:spcAft>
              <a:buFont typeface="Arial" panose="020B0604020202020204" pitchFamily="34" charset="0"/>
              <a:buChar char="•"/>
            </a:pPr>
            <a:r>
              <a:rPr lang="en-US"/>
              <a:t>Water vapour</a:t>
            </a:r>
          </a:p>
          <a:p>
            <a:pPr marL="342900" indent="-228600" defTabSz="914400">
              <a:spcAft>
                <a:spcPts val="600"/>
              </a:spcAft>
              <a:buFont typeface="Arial" panose="020B0604020202020204" pitchFamily="34" charset="0"/>
              <a:buChar char="•"/>
            </a:pPr>
            <a:r>
              <a:rPr lang="en-US"/>
              <a:t>Terrain Data (elevation, shadowing, reflection) </a:t>
            </a:r>
          </a:p>
          <a:p>
            <a:pPr marL="342900" indent="-228600" defTabSz="914400">
              <a:spcAft>
                <a:spcPts val="600"/>
              </a:spcAft>
              <a:buFont typeface="Arial" panose="020B0604020202020204" pitchFamily="34" charset="0"/>
              <a:buChar char="•"/>
            </a:pPr>
            <a:r>
              <a:rPr lang="en-US"/>
              <a:t>Objects (shadowing, reflection)</a:t>
            </a:r>
          </a:p>
          <a:p>
            <a:pPr marL="342900" indent="-228600" defTabSz="914400">
              <a:spcAft>
                <a:spcPts val="600"/>
              </a:spcAft>
              <a:buFont typeface="Arial" panose="020B0604020202020204" pitchFamily="34" charset="0"/>
              <a:buChar char="•"/>
            </a:pPr>
            <a:endParaRPr lang="en-US"/>
          </a:p>
        </p:txBody>
      </p:sp>
      <p:cxnSp>
        <p:nvCxnSpPr>
          <p:cNvPr id="72" name="Straight Connector 71">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81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5B3B5"/>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E1AF5B-F15B-EB8B-76DA-F4441737377A}"/>
              </a:ext>
            </a:extLst>
          </p:cNvPr>
          <p:cNvSpPr txBox="1"/>
          <p:nvPr/>
        </p:nvSpPr>
        <p:spPr>
          <a:xfrm>
            <a:off x="1969770" y="5852162"/>
            <a:ext cx="5965190" cy="74685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100" b="1" cap="all" spc="30" dirty="0">
                <a:latin typeface="+mj-lt"/>
                <a:ea typeface="+mj-ea"/>
                <a:cs typeface="+mj-cs"/>
              </a:rPr>
              <a:t>Modelling solar irradiance</a:t>
            </a:r>
          </a:p>
        </p:txBody>
      </p:sp>
      <p:pic>
        <p:nvPicPr>
          <p:cNvPr id="7" name="Picture 6">
            <a:extLst>
              <a:ext uri="{FF2B5EF4-FFF2-40B4-BE49-F238E27FC236}">
                <a16:creationId xmlns:a16="http://schemas.microsoft.com/office/drawing/2014/main" id="{B32966F1-BB02-ACFD-1766-C9EFD253F4F1}"/>
              </a:ext>
            </a:extLst>
          </p:cNvPr>
          <p:cNvPicPr>
            <a:picLocks noChangeAspect="1"/>
          </p:cNvPicPr>
          <p:nvPr/>
        </p:nvPicPr>
        <p:blipFill>
          <a:blip r:embed="rId2"/>
          <a:stretch>
            <a:fillRect/>
          </a:stretch>
        </p:blipFill>
        <p:spPr>
          <a:xfrm>
            <a:off x="2129225" y="406400"/>
            <a:ext cx="7933549" cy="5196474"/>
          </a:xfrm>
          <a:prstGeom prst="rect">
            <a:avLst/>
          </a:prstGeom>
        </p:spPr>
      </p:pic>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5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D792565-2C05-071F-AFE6-BB3ECD91CFAB}"/>
                  </a:ext>
                </a:extLst>
              </p:cNvPr>
              <p:cNvSpPr txBox="1"/>
              <p:nvPr/>
            </p:nvSpPr>
            <p:spPr>
              <a:xfrm>
                <a:off x="762000" y="924910"/>
                <a:ext cx="10484069" cy="5382436"/>
              </a:xfrm>
              <a:prstGeom prst="rect">
                <a:avLst/>
              </a:prstGeom>
              <a:noFill/>
            </p:spPr>
            <p:txBody>
              <a:bodyPr wrap="square">
                <a:spAutoFit/>
              </a:bodyPr>
              <a:lstStyle/>
              <a:p>
                <a:r>
                  <a:rPr lang="en-GB" sz="2000" b="1" dirty="0"/>
                  <a:t>Mean Bias Error (MBE) : </a:t>
                </a:r>
                <a:r>
                  <a:rPr lang="en-GB" sz="2000" dirty="0"/>
                  <a:t>It is the average difference between the predicted (or modelled) values and the observed values. (optimal value: 0) </a:t>
                </a: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𝑀𝐵𝐸</m:t>
                      </m:r>
                      <m:r>
                        <a:rPr lang="en-GB" sz="2000" b="0" i="1" smtClean="0">
                          <a:latin typeface="Cambria Math" panose="02040503050406030204" pitchFamily="18" charset="0"/>
                        </a:rPr>
                        <m:t>=</m:t>
                      </m:r>
                      <m:f>
                        <m:fPr>
                          <m:ctrlPr>
                            <a:rPr lang="en-GB" sz="200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𝑛</m:t>
                          </m:r>
                        </m:den>
                      </m:f>
                      <m:nary>
                        <m:naryPr>
                          <m:chr m:val="∑"/>
                          <m:ctrlPr>
                            <a:rPr lang="en-GB" sz="2000" i="1" smtClean="0">
                              <a:latin typeface="Cambria Math" panose="02040503050406030204" pitchFamily="18" charset="0"/>
                            </a:rPr>
                          </m:ctrlPr>
                        </m:naryPr>
                        <m:sub>
                          <m:r>
                            <m:rPr>
                              <m:brk m:alnAt="23"/>
                            </m:rPr>
                            <a:rPr lang="en-GB" sz="2000" b="0" i="1" smtClean="0">
                              <a:latin typeface="Cambria Math" panose="02040503050406030204" pitchFamily="18" charset="0"/>
                            </a:rPr>
                            <m:t>𝑖</m:t>
                          </m:r>
                          <m:r>
                            <a:rPr lang="en-GB" sz="2000" b="0" i="1" smtClean="0">
                              <a:latin typeface="Cambria Math" panose="02040503050406030204" pitchFamily="18" charset="0"/>
                            </a:rPr>
                            <m:t>=1</m:t>
                          </m:r>
                        </m:sub>
                        <m:sup>
                          <m:r>
                            <a:rPr lang="en-GB" sz="2000" b="0" i="1" smtClean="0">
                              <a:latin typeface="Cambria Math" panose="02040503050406030204" pitchFamily="18" charset="0"/>
                            </a:rPr>
                            <m:t>𝑛</m:t>
                          </m:r>
                        </m:sup>
                        <m:e>
                          <m:r>
                            <a:rPr lang="en-GB" sz="2000" b="0" i="1" smtClean="0">
                              <a:latin typeface="Cambria Math" panose="02040503050406030204" pitchFamily="18" charset="0"/>
                            </a:rPr>
                            <m:t>(</m:t>
                          </m:r>
                          <m:r>
                            <a:rPr lang="en-GB" sz="2000" b="0" i="1" smtClean="0">
                              <a:latin typeface="Cambria Math" panose="02040503050406030204" pitchFamily="18" charset="0"/>
                            </a:rPr>
                            <m:t>𝑃𝑖</m:t>
                          </m:r>
                          <m:r>
                            <a:rPr lang="en-GB" sz="2000" b="0" i="1" smtClean="0">
                              <a:latin typeface="Cambria Math" panose="02040503050406030204" pitchFamily="18" charset="0"/>
                            </a:rPr>
                            <m:t> −</m:t>
                          </m:r>
                          <m:r>
                            <a:rPr lang="en-GB" sz="2000" b="0" i="1" smtClean="0">
                              <a:latin typeface="Cambria Math" panose="02040503050406030204" pitchFamily="18" charset="0"/>
                            </a:rPr>
                            <m:t>𝑂𝑖</m:t>
                          </m:r>
                          <m:r>
                            <a:rPr lang="en-GB" sz="2000" b="0" i="1" smtClean="0">
                              <a:latin typeface="Cambria Math" panose="02040503050406030204" pitchFamily="18" charset="0"/>
                            </a:rPr>
                            <m:t>)</m:t>
                          </m:r>
                        </m:e>
                      </m:nary>
                    </m:oMath>
                  </m:oMathPara>
                </a14:m>
                <a:endParaRPr lang="en-GB" sz="2000" dirty="0"/>
              </a:p>
              <a:p>
                <a:endParaRPr lang="en-GB" sz="2000" dirty="0"/>
              </a:p>
              <a:p>
                <a:r>
                  <a:rPr lang="en-GB" sz="2000" b="1" dirty="0"/>
                  <a:t>Root Mean Squared Error  (RMSE) : </a:t>
                </a:r>
                <a:r>
                  <a:rPr lang="en-GB" sz="2000" dirty="0"/>
                  <a:t>Measures the average magnitude of the error. Larger errors have disproportionately higher impact due to squaring. (optimal value: 0) </a:t>
                </a:r>
              </a:p>
              <a:p>
                <a:endParaRPr lang="en-GB" sz="2000" dirty="0"/>
              </a:p>
              <a:p>
                <a:pPr algn="ctr"/>
                <a14:m>
                  <m:oMath xmlns:m="http://schemas.openxmlformats.org/officeDocument/2006/math">
                    <m:r>
                      <a:rPr lang="en-GB" sz="2000" b="0" i="1" smtClean="0">
                        <a:latin typeface="Cambria Math" panose="02040503050406030204" pitchFamily="18" charset="0"/>
                      </a:rPr>
                      <m:t>𝑅𝑀𝑆𝐸</m:t>
                    </m:r>
                    <m:r>
                      <a:rPr lang="en-GB" sz="2000" b="0" i="1" smtClean="0">
                        <a:latin typeface="Cambria Math" panose="02040503050406030204" pitchFamily="18" charset="0"/>
                      </a:rPr>
                      <m:t>= </m:t>
                    </m:r>
                    <m:rad>
                      <m:radPr>
                        <m:degHide m:val="on"/>
                        <m:ctrlPr>
                          <a:rPr lang="en-GB" sz="2000" i="1" smtClean="0">
                            <a:latin typeface="Cambria Math" panose="02040503050406030204" pitchFamily="18" charset="0"/>
                          </a:rPr>
                        </m:ctrlPr>
                      </m:radPr>
                      <m:deg/>
                      <m:e>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𝑛</m:t>
                            </m:r>
                          </m:den>
                        </m:f>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m:t>
                            </m:r>
                            <m:r>
                              <m:rPr>
                                <m:brk m:alnAt="23"/>
                              </m:rPr>
                              <a:rPr lang="en-GB" sz="2000" i="1">
                                <a:latin typeface="Cambria Math" panose="02040503050406030204" pitchFamily="18" charset="0"/>
                              </a:rPr>
                              <m:t>1</m:t>
                            </m:r>
                          </m:sub>
                          <m:sup>
                            <m:r>
                              <a:rPr lang="en-GB" sz="2000" i="1">
                                <a:latin typeface="Cambria Math" panose="02040503050406030204" pitchFamily="18" charset="0"/>
                              </a:rPr>
                              <m:t>𝑛</m:t>
                            </m:r>
                          </m:sup>
                          <m:e>
                            <m:r>
                              <a:rPr lang="en-GB" sz="2000" i="1">
                                <a:latin typeface="Cambria Math" panose="02040503050406030204" pitchFamily="18" charset="0"/>
                              </a:rPr>
                              <m:t>(</m:t>
                            </m:r>
                            <m:r>
                              <a:rPr lang="en-GB" sz="2000" i="1">
                                <a:latin typeface="Cambria Math" panose="02040503050406030204" pitchFamily="18" charset="0"/>
                              </a:rPr>
                              <m:t>𝑃𝑖</m:t>
                            </m:r>
                            <m:r>
                              <a:rPr lang="en-GB" sz="2000" i="1">
                                <a:latin typeface="Cambria Math" panose="02040503050406030204" pitchFamily="18" charset="0"/>
                              </a:rPr>
                              <m:t> −</m:t>
                            </m:r>
                            <m:r>
                              <a:rPr lang="en-GB" sz="2000" i="1">
                                <a:latin typeface="Cambria Math" panose="02040503050406030204" pitchFamily="18" charset="0"/>
                              </a:rPr>
                              <m:t>𝑂𝑖</m:t>
                            </m:r>
                            <m:r>
                              <a:rPr lang="en-GB" sz="2000" i="1">
                                <a:latin typeface="Cambria Math" panose="02040503050406030204" pitchFamily="18" charset="0"/>
                              </a:rPr>
                              <m:t>)</m:t>
                            </m:r>
                          </m:e>
                        </m:nary>
                      </m:e>
                    </m:rad>
                  </m:oMath>
                </a14:m>
                <a:r>
                  <a:rPr lang="en-GB" sz="2000" dirty="0"/>
                  <a:t>²</a:t>
                </a:r>
              </a:p>
              <a:p>
                <a:endParaRPr lang="en-GB" sz="2000" dirty="0"/>
              </a:p>
              <a:p>
                <a:r>
                  <a:rPr lang="en-GB" sz="2000" b="1" dirty="0"/>
                  <a:t>Coefficient of Determination (R²) : </a:t>
                </a:r>
                <a:r>
                  <a:rPr lang="en-GB" sz="2000" dirty="0"/>
                  <a:t>Measures the linear association of the predicted and the observed parameters. (optimal value: 1) </a:t>
                </a: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𝑅</m:t>
                      </m:r>
                      <m:r>
                        <m:rPr>
                          <m:nor/>
                        </m:rPr>
                        <a:rPr lang="en-GB" sz="2000" dirty="0"/>
                        <m:t>²</m:t>
                      </m:r>
                      <m:r>
                        <m:rPr>
                          <m:nor/>
                        </m:rPr>
                        <a:rPr lang="en-GB" sz="2000" b="0" i="0" dirty="0" smtClean="0"/>
                        <m:t> = </m:t>
                      </m:r>
                      <m:sSup>
                        <m:sSupPr>
                          <m:ctrlPr>
                            <a:rPr lang="en-GB" sz="2000" b="0" i="1" dirty="0" smtClean="0">
                              <a:latin typeface="Cambria Math" panose="02040503050406030204" pitchFamily="18" charset="0"/>
                            </a:rPr>
                          </m:ctrlPr>
                        </m:sSupPr>
                        <m:e>
                          <m:d>
                            <m:dPr>
                              <m:begChr m:val="["/>
                              <m:endChr m:val="]"/>
                              <m:ctrlPr>
                                <a:rPr lang="en-GB" sz="2000" i="1" dirty="0">
                                  <a:latin typeface="Cambria Math" panose="02040503050406030204" pitchFamily="18" charset="0"/>
                                </a:rPr>
                              </m:ctrlPr>
                            </m:dPr>
                            <m:e>
                              <m:f>
                                <m:fPr>
                                  <m:ctrlPr>
                                    <a:rPr lang="en-GB" sz="2000" i="1" dirty="0">
                                      <a:latin typeface="Cambria Math" panose="02040503050406030204" pitchFamily="18" charset="0"/>
                                    </a:rPr>
                                  </m:ctrlPr>
                                </m:fPr>
                                <m:num>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d>
                                        <m:dPr>
                                          <m:ctrlPr>
                                            <a:rPr lang="en-GB" sz="2000" i="1">
                                              <a:latin typeface="Cambria Math" panose="02040503050406030204" pitchFamily="18" charset="0"/>
                                            </a:rPr>
                                          </m:ctrlPr>
                                        </m:dPr>
                                        <m:e>
                                          <m:r>
                                            <a:rPr lang="en-GB" sz="2000" i="1">
                                              <a:latin typeface="Cambria Math" panose="02040503050406030204" pitchFamily="18" charset="0"/>
                                            </a:rPr>
                                            <m:t>𝑝𝑖</m:t>
                                          </m:r>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e>
                                  </m:nary>
                                  <m:r>
                                    <a:rPr lang="en-GB" sz="2000" i="1">
                                      <a:latin typeface="Cambria Math" panose="02040503050406030204" pitchFamily="18" charset="0"/>
                                    </a:rPr>
                                    <m:t>(</m:t>
                                  </m:r>
                                  <m:r>
                                    <a:rPr lang="en-GB" sz="2000" i="1">
                                      <a:latin typeface="Cambria Math" panose="02040503050406030204" pitchFamily="18" charset="0"/>
                                    </a:rPr>
                                    <m:t>𝑜𝑖</m:t>
                                  </m:r>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𝑜</m:t>
                                      </m:r>
                                    </m:e>
                                  </m:acc>
                                  <m:r>
                                    <a:rPr lang="en-GB" sz="2000" i="1">
                                      <a:latin typeface="Cambria Math" panose="02040503050406030204" pitchFamily="18" charset="0"/>
                                    </a:rPr>
                                    <m:t>)</m:t>
                                  </m:r>
                                </m:num>
                                <m:den>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d>
                                        <m:dPr>
                                          <m:ctrlPr>
                                            <a:rPr lang="en-GB" sz="2000" i="1">
                                              <a:latin typeface="Cambria Math" panose="02040503050406030204" pitchFamily="18" charset="0"/>
                                            </a:rPr>
                                          </m:ctrlPr>
                                        </m:dPr>
                                        <m:e>
                                          <m:r>
                                            <a:rPr lang="en-GB" sz="2000" i="1">
                                              <a:latin typeface="Cambria Math" panose="02040503050406030204" pitchFamily="18" charset="0"/>
                                            </a:rPr>
                                            <m:t>𝑝𝑖</m:t>
                                          </m:r>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m:rPr>
                                          <m:nor/>
                                        </m:rPr>
                                        <a:rPr lang="en-GB" sz="2000" dirty="0"/>
                                        <m:t>²</m:t>
                                      </m:r>
                                    </m:e>
                                  </m:nary>
                                  <m:r>
                                    <a:rPr lang="en-GB" sz="2000" i="1">
                                      <a:latin typeface="Cambria Math" panose="02040503050406030204" pitchFamily="18" charset="0"/>
                                    </a:rPr>
                                    <m:t>(</m:t>
                                  </m:r>
                                  <m:r>
                                    <a:rPr lang="en-GB" sz="2000" i="1">
                                      <a:latin typeface="Cambria Math" panose="02040503050406030204" pitchFamily="18" charset="0"/>
                                    </a:rPr>
                                    <m:t>𝑜𝑖</m:t>
                                  </m:r>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𝑜</m:t>
                                      </m:r>
                                    </m:e>
                                  </m:acc>
                                  <m:r>
                                    <a:rPr lang="en-GB" sz="2000" i="1">
                                      <a:latin typeface="Cambria Math" panose="02040503050406030204" pitchFamily="18" charset="0"/>
                                    </a:rPr>
                                    <m:t>)</m:t>
                                  </m:r>
                                  <m:r>
                                    <m:rPr>
                                      <m:nor/>
                                    </m:rPr>
                                    <a:rPr lang="en-GB" sz="2000" dirty="0"/>
                                    <m:t>²</m:t>
                                  </m:r>
                                </m:den>
                              </m:f>
                            </m:e>
                          </m:d>
                        </m:e>
                        <m:sup>
                          <m:r>
                            <a:rPr lang="en-GB" sz="2000" b="0" i="1" dirty="0" smtClean="0">
                              <a:latin typeface="Cambria Math" panose="02040503050406030204" pitchFamily="18" charset="0"/>
                            </a:rPr>
                            <m:t>2</m:t>
                          </m:r>
                        </m:sup>
                      </m:sSup>
                    </m:oMath>
                  </m:oMathPara>
                </a14:m>
                <a:endParaRPr lang="en-GB" sz="2000" dirty="0"/>
              </a:p>
              <a:p>
                <a:endParaRPr lang="en-GB" sz="2000" dirty="0"/>
              </a:p>
            </p:txBody>
          </p:sp>
        </mc:Choice>
        <mc:Fallback>
          <p:sp>
            <p:nvSpPr>
              <p:cNvPr id="3" name="TextBox 2">
                <a:extLst>
                  <a:ext uri="{FF2B5EF4-FFF2-40B4-BE49-F238E27FC236}">
                    <a16:creationId xmlns:a16="http://schemas.microsoft.com/office/drawing/2014/main" id="{3D792565-2C05-071F-AFE6-BB3ECD91CFAB}"/>
                  </a:ext>
                </a:extLst>
              </p:cNvPr>
              <p:cNvSpPr txBox="1">
                <a:spLocks noRot="1" noChangeAspect="1" noMove="1" noResize="1" noEditPoints="1" noAdjustHandles="1" noChangeArrowheads="1" noChangeShapeType="1" noTextEdit="1"/>
              </p:cNvSpPr>
              <p:nvPr/>
            </p:nvSpPr>
            <p:spPr>
              <a:xfrm>
                <a:off x="762000" y="924910"/>
                <a:ext cx="10484069" cy="5382436"/>
              </a:xfrm>
              <a:prstGeom prst="rect">
                <a:avLst/>
              </a:prstGeom>
              <a:blipFill>
                <a:blip r:embed="rId2"/>
                <a:stretch>
                  <a:fillRect l="-581" t="-680"/>
                </a:stretch>
              </a:blipFill>
            </p:spPr>
            <p:txBody>
              <a:bodyPr/>
              <a:lstStyle/>
              <a:p>
                <a:r>
                  <a:rPr lang="en-GB">
                    <a:noFill/>
                  </a:rPr>
                  <a:t> </a:t>
                </a:r>
              </a:p>
            </p:txBody>
          </p:sp>
        </mc:Fallback>
      </mc:AlternateContent>
    </p:spTree>
    <p:extLst>
      <p:ext uri="{BB962C8B-B14F-4D97-AF65-F5344CB8AC3E}">
        <p14:creationId xmlns:p14="http://schemas.microsoft.com/office/powerpoint/2010/main" val="173195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1DFF5-C23F-E6DF-B01E-6EE4499E603C}"/>
              </a:ext>
            </a:extLst>
          </p:cNvPr>
          <p:cNvSpPr txBox="1"/>
          <p:nvPr/>
        </p:nvSpPr>
        <p:spPr>
          <a:xfrm>
            <a:off x="1939154" y="1916877"/>
            <a:ext cx="3825766" cy="3170099"/>
          </a:xfrm>
          <a:prstGeom prst="rect">
            <a:avLst/>
          </a:prstGeom>
          <a:noFill/>
        </p:spPr>
        <p:txBody>
          <a:bodyPr wrap="square">
            <a:spAutoFit/>
          </a:bodyPr>
          <a:lstStyle/>
          <a:p>
            <a:r>
              <a:rPr lang="en-GB" sz="2000" b="1" dirty="0"/>
              <a:t>Objectives </a:t>
            </a:r>
          </a:p>
          <a:p>
            <a:pPr marL="285750" indent="-285750">
              <a:buFont typeface="Wingdings" panose="05000000000000000000" pitchFamily="2" charset="2"/>
              <a:buChar char="ü"/>
            </a:pPr>
            <a:r>
              <a:rPr lang="en-GB" sz="2000" dirty="0"/>
              <a:t>Reduced (removed) bias </a:t>
            </a:r>
          </a:p>
          <a:p>
            <a:pPr marL="285750" indent="-285750">
              <a:buFont typeface="Wingdings" panose="05000000000000000000" pitchFamily="2" charset="2"/>
              <a:buChar char="ü"/>
            </a:pPr>
            <a:r>
              <a:rPr lang="en-GB" sz="2000" dirty="0"/>
              <a:t>Improved fit of Cumulative Distribution Functions (CDF)/ histograms </a:t>
            </a:r>
          </a:p>
          <a:p>
            <a:pPr marL="285750" indent="-285750">
              <a:buFont typeface="Wingdings" panose="05000000000000000000" pitchFamily="2" charset="2"/>
              <a:buChar char="ü"/>
            </a:pPr>
            <a:r>
              <a:rPr lang="en-GB" sz="2000" dirty="0"/>
              <a:t>Improved data representativeness </a:t>
            </a:r>
          </a:p>
          <a:p>
            <a:pPr marL="285750" indent="-285750">
              <a:buFont typeface="Wingdings" panose="05000000000000000000" pitchFamily="2" charset="2"/>
              <a:buChar char="ü"/>
            </a:pPr>
            <a:r>
              <a:rPr lang="en-GB" sz="2000" dirty="0"/>
              <a:t>Preserved diurnal profiles </a:t>
            </a:r>
          </a:p>
          <a:p>
            <a:pPr marL="285750" indent="-285750">
              <a:buFont typeface="Wingdings" panose="05000000000000000000" pitchFamily="2" charset="2"/>
              <a:buChar char="ü"/>
            </a:pPr>
            <a:r>
              <a:rPr lang="en-GB" sz="2000" dirty="0"/>
              <a:t>Maintained consistency of GHI, DIF and DNI values</a:t>
            </a:r>
          </a:p>
        </p:txBody>
      </p:sp>
      <p:sp>
        <p:nvSpPr>
          <p:cNvPr id="4" name="TextBox 3">
            <a:extLst>
              <a:ext uri="{FF2B5EF4-FFF2-40B4-BE49-F238E27FC236}">
                <a16:creationId xmlns:a16="http://schemas.microsoft.com/office/drawing/2014/main" id="{4491D732-A1C4-6F15-0BE0-6008EABBC0A2}"/>
              </a:ext>
            </a:extLst>
          </p:cNvPr>
          <p:cNvSpPr txBox="1"/>
          <p:nvPr/>
        </p:nvSpPr>
        <p:spPr>
          <a:xfrm>
            <a:off x="704087" y="914401"/>
            <a:ext cx="10773209" cy="788272"/>
          </a:xfrm>
          <a:prstGeom prst="rect">
            <a:avLst/>
          </a:prstGeom>
        </p:spPr>
        <p:txBody>
          <a:bodyPr vert="horz" lIns="91440" tIns="45720" rIns="91440" bIns="45720" rtlCol="0" anchor="t">
            <a:normAutofit fontScale="92500"/>
          </a:bodyPr>
          <a:lstStyle/>
          <a:p>
            <a:pPr defTabSz="914400">
              <a:spcBef>
                <a:spcPct val="0"/>
              </a:spcBef>
              <a:spcAft>
                <a:spcPts val="600"/>
              </a:spcAft>
            </a:pPr>
            <a:r>
              <a:rPr lang="en-US" sz="4000" b="1" cap="all" spc="30" dirty="0">
                <a:latin typeface="+mj-lt"/>
                <a:ea typeface="+mj-ea"/>
                <a:cs typeface="+mj-cs"/>
              </a:rPr>
              <a:t>Site adaptation objectives &amp; requirements</a:t>
            </a:r>
          </a:p>
        </p:txBody>
      </p:sp>
      <p:sp>
        <p:nvSpPr>
          <p:cNvPr id="6" name="TextBox 5">
            <a:extLst>
              <a:ext uri="{FF2B5EF4-FFF2-40B4-BE49-F238E27FC236}">
                <a16:creationId xmlns:a16="http://schemas.microsoft.com/office/drawing/2014/main" id="{86E26CA2-B032-CF63-2D24-3FDD78CBF157}"/>
              </a:ext>
            </a:extLst>
          </p:cNvPr>
          <p:cNvSpPr txBox="1"/>
          <p:nvPr/>
        </p:nvSpPr>
        <p:spPr>
          <a:xfrm>
            <a:off x="6427081" y="1927389"/>
            <a:ext cx="3752193" cy="2862322"/>
          </a:xfrm>
          <a:prstGeom prst="rect">
            <a:avLst/>
          </a:prstGeom>
          <a:noFill/>
        </p:spPr>
        <p:txBody>
          <a:bodyPr wrap="square">
            <a:spAutoFit/>
          </a:bodyPr>
          <a:lstStyle/>
          <a:p>
            <a:r>
              <a:rPr lang="en-GB" sz="2000" b="1" dirty="0"/>
              <a:t>Data Requirements </a:t>
            </a:r>
          </a:p>
          <a:p>
            <a:pPr marL="285750" indent="-285750">
              <a:buFont typeface="Wingdings" panose="05000000000000000000" pitchFamily="2" charset="2"/>
              <a:buChar char="Ø"/>
            </a:pPr>
            <a:r>
              <a:rPr lang="en-GB" sz="2000" dirty="0"/>
              <a:t>High quality measurements of solar irradiances (GHI, DIF and DNI) </a:t>
            </a:r>
          </a:p>
          <a:p>
            <a:pPr marL="285750" indent="-285750">
              <a:buFont typeface="Wingdings" panose="05000000000000000000" pitchFamily="2" charset="2"/>
              <a:buChar char="Ø"/>
            </a:pPr>
            <a:r>
              <a:rPr lang="en-GB" sz="2000" dirty="0"/>
              <a:t>At least 12 months of measurements (more recommended) </a:t>
            </a:r>
          </a:p>
          <a:p>
            <a:pPr marL="285750" indent="-285750">
              <a:buFont typeface="Wingdings" panose="05000000000000000000" pitchFamily="2" charset="2"/>
              <a:buChar char="Ø"/>
            </a:pPr>
            <a:r>
              <a:rPr lang="en-GB" sz="2000" dirty="0"/>
              <a:t>High quality modelled solar irradiances</a:t>
            </a:r>
          </a:p>
        </p:txBody>
      </p:sp>
      <p:sp>
        <p:nvSpPr>
          <p:cNvPr id="8" name="Rectangle 7">
            <a:extLst>
              <a:ext uri="{FF2B5EF4-FFF2-40B4-BE49-F238E27FC236}">
                <a16:creationId xmlns:a16="http://schemas.microsoft.com/office/drawing/2014/main" id="{D3140CAE-297A-B06F-A6D0-F0EF8C0F8951}"/>
              </a:ext>
            </a:extLst>
          </p:cNvPr>
          <p:cNvSpPr/>
          <p:nvPr/>
        </p:nvSpPr>
        <p:spPr>
          <a:xfrm>
            <a:off x="1857676" y="5311692"/>
            <a:ext cx="8466029" cy="705452"/>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1F1F1F"/>
                </a:solidFill>
                <a:latin typeface="Arial" panose="020B0604020202020204" pitchFamily="34" charset="0"/>
              </a:rPr>
              <a:t>As result we obtain solar radiation time series with reduced uncertainty.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67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98ECE9-3C18-D315-6A1E-6F2AB6D2F58F}"/>
              </a:ext>
            </a:extLst>
          </p:cNvPr>
          <p:cNvSpPr txBox="1"/>
          <p:nvPr/>
        </p:nvSpPr>
        <p:spPr>
          <a:xfrm>
            <a:off x="704087" y="914401"/>
            <a:ext cx="10773209" cy="788272"/>
          </a:xfrm>
          <a:prstGeom prst="rect">
            <a:avLst/>
          </a:prstGeom>
        </p:spPr>
        <p:txBody>
          <a:bodyPr vert="horz" lIns="91440" tIns="45720" rIns="91440" bIns="45720" rtlCol="0" anchor="t">
            <a:normAutofit/>
          </a:bodyPr>
          <a:lstStyle/>
          <a:p>
            <a:pPr defTabSz="914400">
              <a:spcBef>
                <a:spcPct val="0"/>
              </a:spcBef>
              <a:spcAft>
                <a:spcPts val="600"/>
              </a:spcAft>
            </a:pPr>
            <a:r>
              <a:rPr lang="en-US" sz="4000" b="1" cap="all" spc="30" dirty="0">
                <a:latin typeface="+mj-lt"/>
                <a:ea typeface="+mj-ea"/>
                <a:cs typeface="+mj-cs"/>
              </a:rPr>
              <a:t>From theory to practice</a:t>
            </a:r>
          </a:p>
        </p:txBody>
      </p:sp>
      <p:sp>
        <p:nvSpPr>
          <p:cNvPr id="3" name="TextBox 2">
            <a:extLst>
              <a:ext uri="{FF2B5EF4-FFF2-40B4-BE49-F238E27FC236}">
                <a16:creationId xmlns:a16="http://schemas.microsoft.com/office/drawing/2014/main" id="{734A8D39-A8F2-3422-B6B6-766A4E549909}"/>
              </a:ext>
            </a:extLst>
          </p:cNvPr>
          <p:cNvSpPr txBox="1"/>
          <p:nvPr/>
        </p:nvSpPr>
        <p:spPr>
          <a:xfrm>
            <a:off x="768927" y="2005445"/>
            <a:ext cx="10733809" cy="2862322"/>
          </a:xfrm>
          <a:prstGeom prst="rect">
            <a:avLst/>
          </a:prstGeom>
          <a:noFill/>
        </p:spPr>
        <p:txBody>
          <a:bodyPr wrap="square" rtlCol="0">
            <a:spAutoFit/>
          </a:bodyPr>
          <a:lstStyle/>
          <a:p>
            <a:r>
              <a:rPr lang="en-GB" sz="2000" dirty="0"/>
              <a:t>Before applying any corrections, we firstly divide our dataset into two periods :</a:t>
            </a:r>
          </a:p>
          <a:p>
            <a:endParaRPr lang="en-GB" sz="2000" dirty="0"/>
          </a:p>
          <a:p>
            <a:pPr marL="342900" indent="-342900">
              <a:buFont typeface="Wingdings" panose="05000000000000000000" pitchFamily="2" charset="2"/>
              <a:buChar char="q"/>
            </a:pPr>
            <a:r>
              <a:rPr lang="en-GB" sz="2000" dirty="0"/>
              <a:t>Training period (01/01/2015 – 01/01/2016)</a:t>
            </a:r>
          </a:p>
          <a:p>
            <a:pPr marL="342900" indent="-342900">
              <a:buFont typeface="Wingdings" panose="05000000000000000000" pitchFamily="2" charset="2"/>
              <a:buChar char="q"/>
            </a:pPr>
            <a:r>
              <a:rPr lang="en-GB" sz="2000" dirty="0"/>
              <a:t>Testing period (01/01/2009 – 31/12/2014)</a:t>
            </a:r>
          </a:p>
          <a:p>
            <a:pPr marL="342900" indent="-342900">
              <a:buFont typeface="Wingdings" panose="05000000000000000000" pitchFamily="2" charset="2"/>
              <a:buChar char="q"/>
            </a:pPr>
            <a:endParaRPr lang="en-GB" sz="2000" dirty="0"/>
          </a:p>
          <a:p>
            <a:r>
              <a:rPr lang="en-GB" sz="2000" dirty="0"/>
              <a:t>In this report, two methods of data correction have been tested :</a:t>
            </a:r>
          </a:p>
          <a:p>
            <a:endParaRPr lang="en-GB" sz="2000" dirty="0"/>
          </a:p>
          <a:p>
            <a:pPr marL="342900" indent="-342900">
              <a:buFont typeface="Arial" panose="020B0604020202020204" pitchFamily="34" charset="0"/>
              <a:buChar char="•"/>
            </a:pPr>
            <a:r>
              <a:rPr lang="en-GB" sz="2000" dirty="0"/>
              <a:t>Linear Regression</a:t>
            </a:r>
          </a:p>
          <a:p>
            <a:pPr marL="342900" indent="-342900">
              <a:buFont typeface="Arial" panose="020B0604020202020204" pitchFamily="34" charset="0"/>
              <a:buChar char="•"/>
            </a:pPr>
            <a:r>
              <a:rPr lang="en-GB" sz="2000" dirty="0"/>
              <a:t>Empirical Quantile Mapping (EQM)</a:t>
            </a:r>
          </a:p>
        </p:txBody>
      </p:sp>
    </p:spTree>
    <p:extLst>
      <p:ext uri="{BB962C8B-B14F-4D97-AF65-F5344CB8AC3E}">
        <p14:creationId xmlns:p14="http://schemas.microsoft.com/office/powerpoint/2010/main" val="416146154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230</TotalTime>
  <Words>1193</Words>
  <Application>Microsoft Office PowerPoint</Application>
  <PresentationFormat>Widescreen</PresentationFormat>
  <Paragraphs>219</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Aptos</vt:lpstr>
      <vt:lpstr>Arial</vt:lpstr>
      <vt:lpstr>Calisto MT</vt:lpstr>
      <vt:lpstr>Cambria Math</vt:lpstr>
      <vt:lpstr>Times New Roman</vt:lpstr>
      <vt:lpstr>Univers Condensed</vt:lpstr>
      <vt:lpstr>Wingdings</vt:lpstr>
      <vt:lpstr>ChronicleVTI</vt:lpstr>
      <vt:lpstr>Site adaptation 2025  energy meteorology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65</cp:revision>
  <dcterms:created xsi:type="dcterms:W3CDTF">2025-05-13T07:19:29Z</dcterms:created>
  <dcterms:modified xsi:type="dcterms:W3CDTF">2025-05-14T10:48:20Z</dcterms:modified>
</cp:coreProperties>
</file>