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18"/>
  </p:notesMasterIdLst>
  <p:sldIdLst>
    <p:sldId id="256" r:id="rId2"/>
    <p:sldId id="257" r:id="rId3"/>
    <p:sldId id="258" r:id="rId4"/>
    <p:sldId id="259" r:id="rId5"/>
    <p:sldId id="260" r:id="rId6"/>
    <p:sldId id="261" r:id="rId7"/>
    <p:sldId id="271" r:id="rId8"/>
    <p:sldId id="262" r:id="rId9"/>
    <p:sldId id="269" r:id="rId10"/>
    <p:sldId id="270" r:id="rId11"/>
    <p:sldId id="264" r:id="rId12"/>
    <p:sldId id="265" r:id="rId13"/>
    <p:sldId id="266" r:id="rId14"/>
    <p:sldId id="267" r:id="rId15"/>
    <p:sldId id="268"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07B8A4-2DF5-450D-BE9B-012F158BF5C6}" type="datetimeFigureOut">
              <a:rPr lang="en-GB" smtClean="0"/>
              <a:t>25/11/2024</a:t>
            </a:fld>
            <a:endParaRPr lang="en-GB"/>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GB"/>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A73CA2-1735-498B-98A0-9BF1E3719000}" type="slidenum">
              <a:rPr lang="en-GB" smtClean="0"/>
              <a:t>‹#›</a:t>
            </a:fld>
            <a:endParaRPr lang="en-GB"/>
          </a:p>
        </p:txBody>
      </p:sp>
    </p:spTree>
    <p:extLst>
      <p:ext uri="{BB962C8B-B14F-4D97-AF65-F5344CB8AC3E}">
        <p14:creationId xmlns:p14="http://schemas.microsoft.com/office/powerpoint/2010/main" val="387359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11/25/2024</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2679769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11/25/2024</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2718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11/25/2024</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23961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11/25/2024</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645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11/25/2024</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12179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11/25/2024</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35368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11/25/2024</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74230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11/25/2024</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159443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11/25/2024</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5084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11/25/2024</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1702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11/25/2024</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104976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11/25/2024</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38423401"/>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D7050A3-B1DE-4865-BAE7-B35015408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0401EF1-C054-4118-87E7-1621168ADB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Τίτλος 1">
            <a:extLst>
              <a:ext uri="{FF2B5EF4-FFF2-40B4-BE49-F238E27FC236}">
                <a16:creationId xmlns:a16="http://schemas.microsoft.com/office/drawing/2014/main" id="{D819CF9C-F47C-0892-E8D3-563B3A3F8257}"/>
              </a:ext>
            </a:extLst>
          </p:cNvPr>
          <p:cNvSpPr>
            <a:spLocks noGrp="1"/>
          </p:cNvSpPr>
          <p:nvPr>
            <p:ph type="ctrTitle"/>
          </p:nvPr>
        </p:nvSpPr>
        <p:spPr>
          <a:xfrm>
            <a:off x="777239" y="1122363"/>
            <a:ext cx="5047488" cy="2387600"/>
          </a:xfrm>
        </p:spPr>
        <p:txBody>
          <a:bodyPr>
            <a:normAutofit/>
          </a:bodyPr>
          <a:lstStyle/>
          <a:p>
            <a:pPr algn="l"/>
            <a:r>
              <a:rPr lang="el-GR" dirty="0"/>
              <a:t>ΕΡΓΑΣΙΑ ΕΝΑ</a:t>
            </a:r>
            <a:endParaRPr lang="en-GB" dirty="0"/>
          </a:p>
        </p:txBody>
      </p:sp>
      <p:sp>
        <p:nvSpPr>
          <p:cNvPr id="3" name="Υπότιτλος 2">
            <a:extLst>
              <a:ext uri="{FF2B5EF4-FFF2-40B4-BE49-F238E27FC236}">
                <a16:creationId xmlns:a16="http://schemas.microsoft.com/office/drawing/2014/main" id="{02594A63-5B69-AA31-9BB5-8AE3FB61B711}"/>
              </a:ext>
            </a:extLst>
          </p:cNvPr>
          <p:cNvSpPr>
            <a:spLocks noGrp="1"/>
          </p:cNvSpPr>
          <p:nvPr>
            <p:ph type="subTitle" idx="1"/>
          </p:nvPr>
        </p:nvSpPr>
        <p:spPr>
          <a:xfrm>
            <a:off x="777239" y="3602038"/>
            <a:ext cx="5047488" cy="1655762"/>
          </a:xfrm>
        </p:spPr>
        <p:txBody>
          <a:bodyPr>
            <a:normAutofit/>
          </a:bodyPr>
          <a:lstStyle/>
          <a:p>
            <a:pPr algn="l"/>
            <a:r>
              <a:rPr lang="el-GR" dirty="0"/>
              <a:t>Καϊρακτίδη Νάντια</a:t>
            </a:r>
          </a:p>
          <a:p>
            <a:pPr algn="l"/>
            <a:r>
              <a:rPr lang="el-GR" dirty="0"/>
              <a:t>ΑΜ ; 1068622</a:t>
            </a:r>
            <a:endParaRPr lang="en-GB" dirty="0"/>
          </a:p>
        </p:txBody>
      </p:sp>
      <p:grpSp>
        <p:nvGrpSpPr>
          <p:cNvPr id="42" name="decorative circles">
            <a:extLst>
              <a:ext uri="{FF2B5EF4-FFF2-40B4-BE49-F238E27FC236}">
                <a16:creationId xmlns:a16="http://schemas.microsoft.com/office/drawing/2014/main" id="{499E7689-E646-4066-9AD0-62F46B462A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228154" cy="5966848"/>
            <a:chOff x="6008627" y="289695"/>
            <a:chExt cx="5228154" cy="5966848"/>
          </a:xfrm>
        </p:grpSpPr>
        <p:sp>
          <p:nvSpPr>
            <p:cNvPr id="43" name="Oval 42">
              <a:extLst>
                <a:ext uri="{FF2B5EF4-FFF2-40B4-BE49-F238E27FC236}">
                  <a16:creationId xmlns:a16="http://schemas.microsoft.com/office/drawing/2014/main" id="{8AFEBC98-1CAB-474C-8458-BEB70D8FB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3C1741FF-E9EA-44E7-90AD-0009B23D9A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41A188E-5A43-4269-BD7A-89A6C8F391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1D6BB9FB-66A8-4DC7-BE6D-04F08DFF13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0340" y="674287"/>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09D76882-E899-4E4C-8818-FDEA473A7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 name="Picture 3" descr="Χαρτί-Δημιουργήστε λουλούδια">
            <a:extLst>
              <a:ext uri="{FF2B5EF4-FFF2-40B4-BE49-F238E27FC236}">
                <a16:creationId xmlns:a16="http://schemas.microsoft.com/office/drawing/2014/main" id="{F2ED48D3-5DA5-BE57-0314-C885A9261DD1}"/>
              </a:ext>
            </a:extLst>
          </p:cNvPr>
          <p:cNvPicPr>
            <a:picLocks noChangeAspect="1"/>
          </p:cNvPicPr>
          <p:nvPr/>
        </p:nvPicPr>
        <p:blipFill>
          <a:blip r:embed="rId2"/>
          <a:srcRect t="1293" r="-2" b="-2"/>
          <a:stretch/>
        </p:blipFill>
        <p:spPr>
          <a:xfrm>
            <a:off x="6475068" y="1214970"/>
            <a:ext cx="5716932" cy="5643030"/>
          </a:xfrm>
          <a:custGeom>
            <a:avLst/>
            <a:gdLst/>
            <a:ahLst/>
            <a:cxnLst/>
            <a:rect l="l" t="t" r="r" b="b"/>
            <a:pathLst>
              <a:path w="5716932" h="5643030">
                <a:moveTo>
                  <a:pt x="3371933" y="0"/>
                </a:moveTo>
                <a:cubicBezTo>
                  <a:pt x="4186675" y="0"/>
                  <a:pt x="4933927" y="288960"/>
                  <a:pt x="5516795" y="769986"/>
                </a:cubicBezTo>
                <a:lnTo>
                  <a:pt x="5716932" y="951882"/>
                </a:lnTo>
                <a:lnTo>
                  <a:pt x="5716932" y="5643030"/>
                </a:lnTo>
                <a:lnTo>
                  <a:pt x="884716" y="5643030"/>
                </a:lnTo>
                <a:lnTo>
                  <a:pt x="769986" y="5516796"/>
                </a:lnTo>
                <a:cubicBezTo>
                  <a:pt x="288960" y="4933927"/>
                  <a:pt x="0" y="4186675"/>
                  <a:pt x="0" y="3371933"/>
                </a:cubicBezTo>
                <a:cubicBezTo>
                  <a:pt x="0" y="1509666"/>
                  <a:pt x="1509666" y="0"/>
                  <a:pt x="3371933" y="0"/>
                </a:cubicBezTo>
                <a:close/>
              </a:path>
            </a:pathLst>
          </a:custGeom>
        </p:spPr>
      </p:pic>
    </p:spTree>
    <p:extLst>
      <p:ext uri="{BB962C8B-B14F-4D97-AF65-F5344CB8AC3E}">
        <p14:creationId xmlns:p14="http://schemas.microsoft.com/office/powerpoint/2010/main" val="3135506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3566239-2F4E-82D5-1638-9018CE51D1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912631" cy="31602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B4D8951-EEE9-89FA-CCF0-7A9056C754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8738" y="0"/>
            <a:ext cx="3912632" cy="316020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8416ABB-EDCC-CDB4-0188-4546080E99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1871" y="0"/>
            <a:ext cx="4011429" cy="3240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93E1957-F7D6-E1FC-DD1C-20F1D19089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279899"/>
            <a:ext cx="4011430" cy="32400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FDDD6A22-0ECF-7A9A-399A-3D8699B9ED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2422" y="3279899"/>
            <a:ext cx="3912631" cy="3160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493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Θέση περιεχομένου 7">
            <a:extLst>
              <a:ext uri="{FF2B5EF4-FFF2-40B4-BE49-F238E27FC236}">
                <a16:creationId xmlns:a16="http://schemas.microsoft.com/office/drawing/2014/main" id="{6482FD7E-B066-803D-8403-3AA9687D4DF5}"/>
              </a:ext>
            </a:extLst>
          </p:cNvPr>
          <p:cNvPicPr>
            <a:picLocks noGrp="1" noChangeAspect="1"/>
          </p:cNvPicPr>
          <p:nvPr>
            <p:ph sz="quarter" idx="4"/>
          </p:nvPr>
        </p:nvPicPr>
        <p:blipFill>
          <a:blip r:embed="rId2"/>
          <a:stretch>
            <a:fillRect/>
          </a:stretch>
        </p:blipFill>
        <p:spPr>
          <a:xfrm>
            <a:off x="6361930" y="2567446"/>
            <a:ext cx="5183188" cy="4186422"/>
          </a:xfrm>
          <a:prstGeom prst="rect">
            <a:avLst/>
          </a:prstGeom>
        </p:spPr>
      </p:pic>
      <p:pic>
        <p:nvPicPr>
          <p:cNvPr id="4" name="Picture 2">
            <a:extLst>
              <a:ext uri="{FF2B5EF4-FFF2-40B4-BE49-F238E27FC236}">
                <a16:creationId xmlns:a16="http://schemas.microsoft.com/office/drawing/2014/main" id="{83F6A34A-1671-9E7F-716A-515A6EDDAA3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393962" y="2567446"/>
            <a:ext cx="5183187" cy="394274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F2D8F9D-5B38-D0B4-385B-11ABD3B1BA7D}"/>
              </a:ext>
            </a:extLst>
          </p:cNvPr>
          <p:cNvSpPr txBox="1"/>
          <p:nvPr/>
        </p:nvSpPr>
        <p:spPr>
          <a:xfrm>
            <a:off x="640364" y="347813"/>
            <a:ext cx="10904754" cy="2308324"/>
          </a:xfrm>
          <a:prstGeom prst="rect">
            <a:avLst/>
          </a:prstGeom>
          <a:noFill/>
        </p:spPr>
        <p:txBody>
          <a:bodyPr wrap="square" rtlCol="0">
            <a:spAutoFit/>
          </a:bodyPr>
          <a:lstStyle/>
          <a:p>
            <a:r>
              <a:rPr lang="el-GR" dirty="0"/>
              <a:t>Η </a:t>
            </a:r>
            <a:r>
              <a:rPr lang="en-GB" dirty="0"/>
              <a:t>SW (290-4000 </a:t>
            </a:r>
            <a:r>
              <a:rPr lang="en-US" dirty="0"/>
              <a:t>nm</a:t>
            </a:r>
            <a:r>
              <a:rPr lang="en-GB" dirty="0"/>
              <a:t>) </a:t>
            </a:r>
            <a:r>
              <a:rPr lang="el-GR" dirty="0"/>
              <a:t>ακτινοβολία </a:t>
            </a:r>
            <a:r>
              <a:rPr lang="en-GB" dirty="0"/>
              <a:t>(</a:t>
            </a:r>
            <a:r>
              <a:rPr lang="el-GR" dirty="0"/>
              <a:t>ή διαφορετικά ακτινοβολία μικρού μήκους κύματος</a:t>
            </a:r>
            <a:r>
              <a:rPr lang="en-GB" dirty="0"/>
              <a:t>), </a:t>
            </a:r>
            <a:r>
              <a:rPr lang="el-GR" dirty="0"/>
              <a:t>είναι το μέρος του ηλεκτρομαγνητικού φάσματος στο οποίο εκπέμπει η Γη. Στο δεξί διάγραμμα όπου παρουσιάζεται το άθροισμα της άμεσης, της διάχυτης και της ολικής ακτινοβολίας παρατηρούμε ότι σε αυτό το μέρος του φάσματος η ακτινοβολία είναι κυρίως άμεση. Αυτό είναι εμφανές και από το αριστερό διάγραμμα που παρουσιάζονται οι λόγοι άμεση/ολική και διάχυτη/ολική. Οι καμπύλες είναι συμμετρικές έτσι ώστε το άθροισμα των 2 λόγων να ισούται πάντα με την μονάδα. Παρατηρούμε ότι ο λόγος άμεση/ολική πλησιάζει την μονάδα για σχεδόν όλες τις τιμές ζενίθιας γωνίας, παρουσιάζοντας μία μικρή τάση πτώσης, φτάνοντας στο 0.8 για ζενίθια γωνία ίση με 80 μοίρες. </a:t>
            </a:r>
            <a:endParaRPr lang="en-GB" dirty="0"/>
          </a:p>
        </p:txBody>
      </p:sp>
    </p:spTree>
    <p:extLst>
      <p:ext uri="{BB962C8B-B14F-4D97-AF65-F5344CB8AC3E}">
        <p14:creationId xmlns:p14="http://schemas.microsoft.com/office/powerpoint/2010/main" val="2628589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a:extLst>
              <a:ext uri="{FF2B5EF4-FFF2-40B4-BE49-F238E27FC236}">
                <a16:creationId xmlns:a16="http://schemas.microsoft.com/office/drawing/2014/main" id="{E10AFE70-47BD-57F0-B298-29597CFA91AB}"/>
              </a:ext>
            </a:extLst>
          </p:cNvPr>
          <p:cNvPicPr>
            <a:picLocks noChangeAspect="1"/>
          </p:cNvPicPr>
          <p:nvPr/>
        </p:nvPicPr>
        <p:blipFill>
          <a:blip r:embed="rId2"/>
          <a:stretch>
            <a:fillRect/>
          </a:stretch>
        </p:blipFill>
        <p:spPr>
          <a:xfrm>
            <a:off x="647700" y="2457450"/>
            <a:ext cx="5448300" cy="4400550"/>
          </a:xfrm>
          <a:prstGeom prst="rect">
            <a:avLst/>
          </a:prstGeom>
        </p:spPr>
      </p:pic>
      <p:pic>
        <p:nvPicPr>
          <p:cNvPr id="3" name="Εικόνα 2">
            <a:extLst>
              <a:ext uri="{FF2B5EF4-FFF2-40B4-BE49-F238E27FC236}">
                <a16:creationId xmlns:a16="http://schemas.microsoft.com/office/drawing/2014/main" id="{66E24353-81FB-97E9-729E-EA33A60578BC}"/>
              </a:ext>
            </a:extLst>
          </p:cNvPr>
          <p:cNvPicPr>
            <a:picLocks noChangeAspect="1"/>
          </p:cNvPicPr>
          <p:nvPr/>
        </p:nvPicPr>
        <p:blipFill>
          <a:blip r:embed="rId3"/>
          <a:stretch>
            <a:fillRect/>
          </a:stretch>
        </p:blipFill>
        <p:spPr>
          <a:xfrm>
            <a:off x="6057900" y="2457450"/>
            <a:ext cx="5486400" cy="4400550"/>
          </a:xfrm>
          <a:prstGeom prst="rect">
            <a:avLst/>
          </a:prstGeom>
        </p:spPr>
      </p:pic>
      <p:sp>
        <p:nvSpPr>
          <p:cNvPr id="4" name="TextBox 3">
            <a:extLst>
              <a:ext uri="{FF2B5EF4-FFF2-40B4-BE49-F238E27FC236}">
                <a16:creationId xmlns:a16="http://schemas.microsoft.com/office/drawing/2014/main" id="{D0A12AD3-1ECB-FF88-C54C-071440822F74}"/>
              </a:ext>
            </a:extLst>
          </p:cNvPr>
          <p:cNvSpPr txBox="1"/>
          <p:nvPr/>
        </p:nvSpPr>
        <p:spPr>
          <a:xfrm>
            <a:off x="118150" y="239545"/>
            <a:ext cx="11955700" cy="2585323"/>
          </a:xfrm>
          <a:prstGeom prst="rect">
            <a:avLst/>
          </a:prstGeom>
          <a:noFill/>
        </p:spPr>
        <p:txBody>
          <a:bodyPr wrap="square" rtlCol="0">
            <a:spAutoFit/>
          </a:bodyPr>
          <a:lstStyle/>
          <a:p>
            <a:r>
              <a:rPr lang="el-GR" dirty="0"/>
              <a:t>Και στο </a:t>
            </a:r>
            <a:r>
              <a:rPr lang="en-GB" dirty="0"/>
              <a:t>UVB (290-320</a:t>
            </a:r>
            <a:r>
              <a:rPr lang="en-US" dirty="0"/>
              <a:t> nm</a:t>
            </a:r>
            <a:r>
              <a:rPr lang="en-GB" dirty="0"/>
              <a:t>) </a:t>
            </a:r>
            <a:r>
              <a:rPr lang="el-GR" dirty="0"/>
              <a:t>με την αύξηση της ζενίθιας γωνίας ο λόγος άμεση/ολική πέφτει με την αύξηση της ζενίθιας γωνίας αλλά η μείωση αυτή συμβαίνει σε διαφορετικό βαθμό σε σχέση με τα αντίστοιχα ευρήματα για την </a:t>
            </a:r>
            <a:r>
              <a:rPr lang="en-GB" dirty="0"/>
              <a:t>SW</a:t>
            </a:r>
            <a:r>
              <a:rPr lang="el-GR" dirty="0"/>
              <a:t> ακτινοβολία . Αυτό συμβαίνει διότι η ατμόσφαιρα δεν επιδρά με τον ίδιο βαθμό σε όλα τα μήκη κύματος. Για παράδειγμα γνωρίζουμε ότι για μεγάλες τιμές ζενίθιας γωνίας, λόγω της σκέδασης Rayleigh, ο ουρανός εμφανίζει κόκκινο χρώμα (στην ανατολή και το ηλιοβασίλεμα). Η σκέδαση Rayleigh είναι ανάλογη του 1/λ⁴ και είναι ισχυρότερη στα μικρότερα μήκη κύματος (3.5 φορές πιο ισχυρή στο μπλε (λ=300nm) απ’ ότι στο κόκκινο (700nm)). Συνεπώς, εξ’ αιτίας αυτού, όσο αυξάνει η ζενίθια γωνία, ο λόγος άμεση/ολική πέφτει και ο λόγος διάχυτη/ολική αυξάνει και υπερβαίνει τον λόγο άμεση/ολική μετά τις 30 μοίρες. Αντίστοιχα, και το άθροισμα της διάχυτης υπερβαίνει αυτό της άμεσης μετά τις 30 μοίρες όπως βλέπουμε στο δεξί διάγραμμα.</a:t>
            </a:r>
          </a:p>
          <a:p>
            <a:endParaRPr lang="en-GB" dirty="0"/>
          </a:p>
        </p:txBody>
      </p:sp>
    </p:spTree>
    <p:extLst>
      <p:ext uri="{BB962C8B-B14F-4D97-AF65-F5344CB8AC3E}">
        <p14:creationId xmlns:p14="http://schemas.microsoft.com/office/powerpoint/2010/main" val="2131370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Εικόνα 2">
            <a:extLst>
              <a:ext uri="{FF2B5EF4-FFF2-40B4-BE49-F238E27FC236}">
                <a16:creationId xmlns:a16="http://schemas.microsoft.com/office/drawing/2014/main" id="{65CBDE45-0455-B587-E05D-AF00DDB94982}"/>
              </a:ext>
            </a:extLst>
          </p:cNvPr>
          <p:cNvPicPr>
            <a:picLocks noChangeAspect="1"/>
          </p:cNvPicPr>
          <p:nvPr/>
        </p:nvPicPr>
        <p:blipFill>
          <a:blip r:embed="rId2"/>
          <a:stretch>
            <a:fillRect/>
          </a:stretch>
        </p:blipFill>
        <p:spPr>
          <a:xfrm>
            <a:off x="6329061" y="2457450"/>
            <a:ext cx="5657850" cy="4400550"/>
          </a:xfrm>
          <a:prstGeom prst="rect">
            <a:avLst/>
          </a:prstGeom>
        </p:spPr>
      </p:pic>
      <p:pic>
        <p:nvPicPr>
          <p:cNvPr id="4" name="Εικόνα 3">
            <a:extLst>
              <a:ext uri="{FF2B5EF4-FFF2-40B4-BE49-F238E27FC236}">
                <a16:creationId xmlns:a16="http://schemas.microsoft.com/office/drawing/2014/main" id="{7EA46562-B29E-5F1B-B15D-207002CC6BA5}"/>
              </a:ext>
            </a:extLst>
          </p:cNvPr>
          <p:cNvPicPr>
            <a:picLocks noChangeAspect="1"/>
          </p:cNvPicPr>
          <p:nvPr/>
        </p:nvPicPr>
        <p:blipFill>
          <a:blip r:embed="rId3"/>
          <a:stretch>
            <a:fillRect/>
          </a:stretch>
        </p:blipFill>
        <p:spPr>
          <a:xfrm>
            <a:off x="417472" y="2457450"/>
            <a:ext cx="5445468" cy="4400550"/>
          </a:xfrm>
          <a:prstGeom prst="rect">
            <a:avLst/>
          </a:prstGeom>
        </p:spPr>
      </p:pic>
      <p:sp>
        <p:nvSpPr>
          <p:cNvPr id="5" name="TextBox 4">
            <a:extLst>
              <a:ext uri="{FF2B5EF4-FFF2-40B4-BE49-F238E27FC236}">
                <a16:creationId xmlns:a16="http://schemas.microsoft.com/office/drawing/2014/main" id="{C70B92B7-4B76-3F62-8EBA-9A35045DC16C}"/>
              </a:ext>
            </a:extLst>
          </p:cNvPr>
          <p:cNvSpPr txBox="1"/>
          <p:nvPr/>
        </p:nvSpPr>
        <p:spPr>
          <a:xfrm>
            <a:off x="0" y="126458"/>
            <a:ext cx="12081753" cy="2585323"/>
          </a:xfrm>
          <a:prstGeom prst="rect">
            <a:avLst/>
          </a:prstGeom>
          <a:noFill/>
        </p:spPr>
        <p:txBody>
          <a:bodyPr wrap="square" rtlCol="0">
            <a:spAutoFit/>
          </a:bodyPr>
          <a:lstStyle/>
          <a:p>
            <a:r>
              <a:rPr lang="el-GR" dirty="0"/>
              <a:t>Για την </a:t>
            </a:r>
            <a:r>
              <a:rPr lang="en-GB" dirty="0"/>
              <a:t>UVA</a:t>
            </a:r>
            <a:r>
              <a:rPr lang="el-GR" dirty="0"/>
              <a:t> ακτινοβολία</a:t>
            </a:r>
            <a:r>
              <a:rPr lang="en-GB" dirty="0"/>
              <a:t> (320-400 nm), </a:t>
            </a:r>
            <a:r>
              <a:rPr lang="el-GR" dirty="0"/>
              <a:t>ο λόγος της διάχυτης/ολική ξεπερνάει εκείνον της άμεσης/ολική ακτινοβολία μετά τις 60 μοίρες ζενίθιας γωνίας καθώς, όπως αναφέραμε και νωρίτερα, η ατμόσφαιρα δεν επιδρά με τον ίδιο βαθμό σε όλα τα μήκη κύματος. Για ζενίθια γωνία μεγαλύτερη των 60 μοιρών, ο Ήλιος βρίσκεται πιο χαμηλά στον ουρανό οπότε η ακτινοβολία είναι κυρίως διάχυτη καθώς είναι δύσκολο η άμεση να προσπέσει κάθετα προς την επιφάνεια του οργάνου. Επίσης επειδή ο Ήλιος είναι χαμηλά, τα φωτόνια διανύουν μεγαλύτερη απόσταση στην ατμόσφαιρα και συνεπώς θα υποστούν μεγαλύτερη σκέδαση. Με βάση τα παραπάνω, επιβεβαιώνουμε ότι, για την σκέδαση Rayleigh, τα μικρά μήκη κύματος επηρεάζονται περισσότερο. Η εξασθένηση σε αυτές τις γωνίες είναι τόσο μεγάλη ώστε η </a:t>
            </a:r>
            <a:r>
              <a:rPr lang="en-GB" dirty="0"/>
              <a:t>UVA </a:t>
            </a:r>
            <a:r>
              <a:rPr lang="el-GR" dirty="0"/>
              <a:t>αποκόβεται σχεδόν πλήρως. Επιπλέον, μελετώντας το δεξιά διάγραμμα, παρατηρούμε ότι το άθροισμα και των 3 ακτινοβολιών που μελετάμε είναι 2 τάξεις μεγέθους μεγαλύτερο σε σχέση με τις αντίστοιχες ακτινοβολίες στο </a:t>
            </a:r>
            <a:r>
              <a:rPr lang="en-US" dirty="0"/>
              <a:t>UVB. </a:t>
            </a:r>
            <a:endParaRPr lang="en-GB" dirty="0"/>
          </a:p>
        </p:txBody>
      </p:sp>
    </p:spTree>
    <p:extLst>
      <p:ext uri="{BB962C8B-B14F-4D97-AF65-F5344CB8AC3E}">
        <p14:creationId xmlns:p14="http://schemas.microsoft.com/office/powerpoint/2010/main" val="795340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Εικόνα 2">
            <a:extLst>
              <a:ext uri="{FF2B5EF4-FFF2-40B4-BE49-F238E27FC236}">
                <a16:creationId xmlns:a16="http://schemas.microsoft.com/office/drawing/2014/main" id="{BE438316-82E8-AD81-99D1-98597FFDBF62}"/>
              </a:ext>
            </a:extLst>
          </p:cNvPr>
          <p:cNvPicPr>
            <a:picLocks noChangeAspect="1"/>
          </p:cNvPicPr>
          <p:nvPr/>
        </p:nvPicPr>
        <p:blipFill>
          <a:blip r:embed="rId2"/>
          <a:stretch>
            <a:fillRect/>
          </a:stretch>
        </p:blipFill>
        <p:spPr>
          <a:xfrm>
            <a:off x="6096000" y="2457450"/>
            <a:ext cx="5743575" cy="4400550"/>
          </a:xfrm>
          <a:prstGeom prst="rect">
            <a:avLst/>
          </a:prstGeom>
        </p:spPr>
      </p:pic>
      <p:pic>
        <p:nvPicPr>
          <p:cNvPr id="4" name="Picture 8">
            <a:extLst>
              <a:ext uri="{FF2B5EF4-FFF2-40B4-BE49-F238E27FC236}">
                <a16:creationId xmlns:a16="http://schemas.microsoft.com/office/drawing/2014/main" id="{769C16AF-60FE-11C7-239B-CE8194518D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24" y="2457450"/>
            <a:ext cx="5100741" cy="41198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F7D62BF-32C6-9990-04D1-5BB6F2D8898F}"/>
              </a:ext>
            </a:extLst>
          </p:cNvPr>
          <p:cNvSpPr txBox="1"/>
          <p:nvPr/>
        </p:nvSpPr>
        <p:spPr>
          <a:xfrm>
            <a:off x="828472" y="612843"/>
            <a:ext cx="10535055" cy="1754326"/>
          </a:xfrm>
          <a:prstGeom prst="rect">
            <a:avLst/>
          </a:prstGeom>
          <a:noFill/>
        </p:spPr>
        <p:txBody>
          <a:bodyPr wrap="square" rtlCol="0">
            <a:spAutoFit/>
          </a:bodyPr>
          <a:lstStyle/>
          <a:p>
            <a:r>
              <a:rPr lang="el-GR" dirty="0"/>
              <a:t>Όσο προχωράμε προς το </a:t>
            </a:r>
            <a:r>
              <a:rPr lang="en-GB" dirty="0"/>
              <a:t>VIS (400-700 nm)</a:t>
            </a:r>
            <a:r>
              <a:rPr lang="el-GR" dirty="0"/>
              <a:t>, δηλαδή όσο αυξάνει το μήκος κύματος, παρατηρούμε ότι η σκέδαση </a:t>
            </a:r>
            <a:r>
              <a:rPr lang="en-GB" dirty="0"/>
              <a:t>Rayleigh </a:t>
            </a:r>
            <a:r>
              <a:rPr lang="el-GR" dirty="0"/>
              <a:t>επηρεάζει όλο και λιγότερο την ακτινοβολία. Σ’ αυτά τα μήκη κύματος, κυριαρχεί η άμεση συνιστώσα της ακτινοβολίας και τα διαγράμματα θυμίζουν εκείνα που εξαγάγαμε για το συνολικό εύρος του φάσματος της ακτινοβολίας μικρού μήκους κύματος. Ο λόγος άμεσης/ολική είναι πάντα μεγαλύτερος από τον λόγο διάχυτη/ολική και πλησιάζει παντού την μονάδα. Παίρνει την ελάχιστη τιμή του για ζενίθια γωνία ίση με 80 μοίρες. </a:t>
            </a:r>
            <a:endParaRPr lang="en-GB" dirty="0"/>
          </a:p>
        </p:txBody>
      </p:sp>
    </p:spTree>
    <p:extLst>
      <p:ext uri="{BB962C8B-B14F-4D97-AF65-F5344CB8AC3E}">
        <p14:creationId xmlns:p14="http://schemas.microsoft.com/office/powerpoint/2010/main" val="2795337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Εικόνα 2">
            <a:extLst>
              <a:ext uri="{FF2B5EF4-FFF2-40B4-BE49-F238E27FC236}">
                <a16:creationId xmlns:a16="http://schemas.microsoft.com/office/drawing/2014/main" id="{F346E0E2-42AB-1245-8AF0-BE1A374A9A71}"/>
              </a:ext>
            </a:extLst>
          </p:cNvPr>
          <p:cNvPicPr>
            <a:picLocks noChangeAspect="1"/>
          </p:cNvPicPr>
          <p:nvPr/>
        </p:nvPicPr>
        <p:blipFill>
          <a:blip r:embed="rId2"/>
          <a:stretch>
            <a:fillRect/>
          </a:stretch>
        </p:blipFill>
        <p:spPr>
          <a:xfrm>
            <a:off x="5911174" y="2457450"/>
            <a:ext cx="5743575" cy="4400550"/>
          </a:xfrm>
          <a:prstGeom prst="rect">
            <a:avLst/>
          </a:prstGeom>
        </p:spPr>
      </p:pic>
      <p:pic>
        <p:nvPicPr>
          <p:cNvPr id="4" name="Picture 10">
            <a:extLst>
              <a:ext uri="{FF2B5EF4-FFF2-40B4-BE49-F238E27FC236}">
                <a16:creationId xmlns:a16="http://schemas.microsoft.com/office/drawing/2014/main" id="{47409EE2-7493-4FC6-0C7E-7E1884270D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75" y="2457450"/>
            <a:ext cx="5448300" cy="44005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5F6C00C-61E5-B553-3D9B-B0679C397537}"/>
              </a:ext>
            </a:extLst>
          </p:cNvPr>
          <p:cNvSpPr txBox="1"/>
          <p:nvPr/>
        </p:nvSpPr>
        <p:spPr>
          <a:xfrm>
            <a:off x="1066800" y="885218"/>
            <a:ext cx="10058399" cy="1200329"/>
          </a:xfrm>
          <a:prstGeom prst="rect">
            <a:avLst/>
          </a:prstGeom>
          <a:noFill/>
        </p:spPr>
        <p:txBody>
          <a:bodyPr wrap="square" rtlCol="0">
            <a:spAutoFit/>
          </a:bodyPr>
          <a:lstStyle/>
          <a:p>
            <a:r>
              <a:rPr lang="el-GR" dirty="0"/>
              <a:t>Τέλος, έχουμε την </a:t>
            </a:r>
            <a:r>
              <a:rPr lang="en-GB" dirty="0"/>
              <a:t>IR</a:t>
            </a:r>
            <a:r>
              <a:rPr lang="el-GR" dirty="0"/>
              <a:t> ακτινοβολία</a:t>
            </a:r>
            <a:r>
              <a:rPr lang="en-GB" dirty="0"/>
              <a:t> (700-4000</a:t>
            </a:r>
            <a:r>
              <a:rPr lang="el-GR" dirty="0"/>
              <a:t> </a:t>
            </a:r>
            <a:r>
              <a:rPr lang="en-US" dirty="0"/>
              <a:t>nm</a:t>
            </a:r>
            <a:r>
              <a:rPr lang="en-GB" dirty="0"/>
              <a:t>)</a:t>
            </a:r>
            <a:r>
              <a:rPr lang="el-GR" dirty="0"/>
              <a:t> η οποία είναι σχεδόν αποκλειστικά άμεση. Το άθροισμά της είναι πολύ μεγάλο και παρατηρούμε ότι ο λόγος διάχυτη/ολική παραμένει μικρότερος από 0.1 ακόμα και για μεγάλες </a:t>
            </a:r>
            <a:r>
              <a:rPr lang="el-GR" dirty="0" err="1"/>
              <a:t>ζενίθιες</a:t>
            </a:r>
            <a:r>
              <a:rPr lang="el-GR" dirty="0"/>
              <a:t> γωνίες.</a:t>
            </a:r>
            <a:endParaRPr lang="en-GB" dirty="0"/>
          </a:p>
          <a:p>
            <a:endParaRPr lang="en-GB" dirty="0"/>
          </a:p>
        </p:txBody>
      </p:sp>
    </p:spTree>
    <p:extLst>
      <p:ext uri="{BB962C8B-B14F-4D97-AF65-F5344CB8AC3E}">
        <p14:creationId xmlns:p14="http://schemas.microsoft.com/office/powerpoint/2010/main" val="3524453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721ECB-CEA6-1D2D-1A29-B223A5667CD3}"/>
              </a:ext>
            </a:extLst>
          </p:cNvPr>
          <p:cNvSpPr txBox="1"/>
          <p:nvPr/>
        </p:nvSpPr>
        <p:spPr>
          <a:xfrm>
            <a:off x="943583" y="770558"/>
            <a:ext cx="4552545" cy="523220"/>
          </a:xfrm>
          <a:prstGeom prst="rect">
            <a:avLst/>
          </a:prstGeom>
          <a:noFill/>
        </p:spPr>
        <p:txBody>
          <a:bodyPr wrap="square" rtlCol="0">
            <a:spAutoFit/>
          </a:bodyPr>
          <a:lstStyle/>
          <a:p>
            <a:r>
              <a:rPr lang="el-GR" sz="2800" b="1" dirty="0"/>
              <a:t>ΣΥΜΠΕΡΑΣΜΑΤΑ</a:t>
            </a:r>
            <a:endParaRPr lang="en-GB" sz="2800" b="1" dirty="0"/>
          </a:p>
        </p:txBody>
      </p:sp>
      <p:sp>
        <p:nvSpPr>
          <p:cNvPr id="4" name="TextBox 3">
            <a:extLst>
              <a:ext uri="{FF2B5EF4-FFF2-40B4-BE49-F238E27FC236}">
                <a16:creationId xmlns:a16="http://schemas.microsoft.com/office/drawing/2014/main" id="{3985C602-74A1-2F8E-48AF-0BD8FA25F0A4}"/>
              </a:ext>
            </a:extLst>
          </p:cNvPr>
          <p:cNvSpPr txBox="1"/>
          <p:nvPr/>
        </p:nvSpPr>
        <p:spPr>
          <a:xfrm>
            <a:off x="943583" y="1614791"/>
            <a:ext cx="10165404" cy="2585323"/>
          </a:xfrm>
          <a:prstGeom prst="rect">
            <a:avLst/>
          </a:prstGeom>
          <a:noFill/>
        </p:spPr>
        <p:txBody>
          <a:bodyPr wrap="square" rtlCol="0">
            <a:spAutoFit/>
          </a:bodyPr>
          <a:lstStyle/>
          <a:p>
            <a:pPr marL="285750" indent="-285750">
              <a:buFont typeface="Wingdings" panose="05000000000000000000" pitchFamily="2" charset="2"/>
              <a:buChar char="ü"/>
            </a:pPr>
            <a:r>
              <a:rPr lang="el-GR" dirty="0"/>
              <a:t>Οι καμπύλες των λόγων άμεση/ολική και διάχυτη/ολική δεν είναι ευθείες. Αυτό συνεπάγεται ότι η ατμόσφαιρα δεν επηρεάζει το ίδιο όλα τα μήκη κύματος.</a:t>
            </a:r>
          </a:p>
          <a:p>
            <a:pPr marL="285750" indent="-285750">
              <a:buFont typeface="Wingdings" panose="05000000000000000000" pitchFamily="2" charset="2"/>
              <a:buChar char="ü"/>
            </a:pPr>
            <a:r>
              <a:rPr lang="el-GR" dirty="0"/>
              <a:t>Τα μικρά μήκη κύματος επηρεάζονται περισσότερο από την σκέδαση που λαμβάνει μέρος στην ατμόσφαιρα.</a:t>
            </a:r>
          </a:p>
          <a:p>
            <a:pPr marL="285750" indent="-285750">
              <a:buFont typeface="Wingdings" panose="05000000000000000000" pitchFamily="2" charset="2"/>
              <a:buChar char="ü"/>
            </a:pPr>
            <a:r>
              <a:rPr lang="el-GR" dirty="0"/>
              <a:t>Όσο μικρότερη είναι η ζενίθια γωνία, τόσο μικρότερη απόσταση διανύουν τα φωτόνια στην ατμόσφαιρα και συνεπώς η ακτινοβολία είναι κυρίως άμεση.</a:t>
            </a:r>
          </a:p>
          <a:p>
            <a:pPr marL="285750" indent="-285750">
              <a:buFont typeface="Wingdings" panose="05000000000000000000" pitchFamily="2" charset="2"/>
              <a:buChar char="ü"/>
            </a:pPr>
            <a:r>
              <a:rPr lang="el-GR" dirty="0"/>
              <a:t>Με την αύξηση της ζενίθιας γωνίας, ο λόγος διάχυτη/ολική ανεβαίνει για όλα τα μέρη του φάσματος της ηλεκτρομαγνητικής ακτινοβολίας καθώς είναι πιο δύσκολο η άμεση ακτινοβολία να πέσει κάθετα σ’ ένα μετρητικό όργανο όταν ο Ήλιος είναι χαμηλά </a:t>
            </a:r>
            <a:r>
              <a:rPr lang="el-GR"/>
              <a:t>στον ουρανό.</a:t>
            </a:r>
            <a:endParaRPr lang="en-GB" dirty="0"/>
          </a:p>
        </p:txBody>
      </p:sp>
    </p:spTree>
    <p:extLst>
      <p:ext uri="{BB962C8B-B14F-4D97-AF65-F5344CB8AC3E}">
        <p14:creationId xmlns:p14="http://schemas.microsoft.com/office/powerpoint/2010/main" val="2994703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a:extLst>
              <a:ext uri="{FF2B5EF4-FFF2-40B4-BE49-F238E27FC236}">
                <a16:creationId xmlns:a16="http://schemas.microsoft.com/office/drawing/2014/main" id="{7471CF25-C649-A365-D03D-C08CF23087FB}"/>
              </a:ext>
            </a:extLst>
          </p:cNvPr>
          <p:cNvPicPr>
            <a:picLocks noChangeAspect="1"/>
          </p:cNvPicPr>
          <p:nvPr/>
        </p:nvPicPr>
        <p:blipFill>
          <a:blip r:embed="rId2"/>
          <a:stretch>
            <a:fillRect/>
          </a:stretch>
        </p:blipFill>
        <p:spPr>
          <a:xfrm>
            <a:off x="1194391" y="3826922"/>
            <a:ext cx="9803218" cy="2164268"/>
          </a:xfrm>
          <a:prstGeom prst="rect">
            <a:avLst/>
          </a:prstGeom>
        </p:spPr>
      </p:pic>
      <p:sp>
        <p:nvSpPr>
          <p:cNvPr id="3" name="TextBox 2">
            <a:extLst>
              <a:ext uri="{FF2B5EF4-FFF2-40B4-BE49-F238E27FC236}">
                <a16:creationId xmlns:a16="http://schemas.microsoft.com/office/drawing/2014/main" id="{E5DE2545-74EF-BD2B-1551-BEF79E0168F4}"/>
              </a:ext>
            </a:extLst>
          </p:cNvPr>
          <p:cNvSpPr txBox="1"/>
          <p:nvPr/>
        </p:nvSpPr>
        <p:spPr>
          <a:xfrm>
            <a:off x="651754" y="994890"/>
            <a:ext cx="11206263" cy="2308324"/>
          </a:xfrm>
          <a:prstGeom prst="rect">
            <a:avLst/>
          </a:prstGeom>
          <a:noFill/>
        </p:spPr>
        <p:txBody>
          <a:bodyPr wrap="square" rtlCol="0">
            <a:spAutoFit/>
          </a:bodyPr>
          <a:lstStyle/>
          <a:p>
            <a:r>
              <a:rPr lang="el-GR" dirty="0"/>
              <a:t>Στην παρούσα εργασία μελετάμε την άμεση και την διάχυτη ηλιακή ακτινοβολία που φτάνει στην επιφάνεια του εδάφους, καθώς και το πώς επηρεάζεται ο λόγος τους ανάλογα με το μέρους του φάσματος που μελετάμε κάθε φορά (δηλαδή  το μήκος κύματος) και την θέση του Ήλιου στον ουρανό (δηλαδή  την ζενίθια γωνία) . Το άθροισμα των δύο αυτών ακτινοβολιών ισούται με την ολική ακτινοβολία κάτι που συνεπάγεται ότι όταν διαιρούμε τις δύο αυτές ακτινοβολίες με την ολική, τότε το άθροισμα των δύο λόγων θα πρέπει να είναι ίσο με την μονάδα. Τα δεδομένα λήφθηκαν μέσω την χρήση της </a:t>
            </a:r>
            <a:r>
              <a:rPr lang="en-US" dirty="0" err="1"/>
              <a:t>libRadtran</a:t>
            </a:r>
            <a:r>
              <a:rPr lang="el-GR" dirty="0"/>
              <a:t> και η επεξεργασία αυτών με την χρήση της</a:t>
            </a:r>
            <a:r>
              <a:rPr lang="en-US" dirty="0"/>
              <a:t> Python</a:t>
            </a:r>
            <a:r>
              <a:rPr lang="el-GR" dirty="0"/>
              <a:t>. Παρακάτω παρουσιάζεται μία εικόνα για το είδος των δεδομένων που επεξεργαστήκαμε (οι 2 τελευταίες στήλες δεν περιλαμβάνονται στα αρχικά δεδομένα αλλά έχουν υπολογιστεί) </a:t>
            </a:r>
            <a:endParaRPr lang="en-GB" dirty="0"/>
          </a:p>
        </p:txBody>
      </p:sp>
      <p:sp>
        <p:nvSpPr>
          <p:cNvPr id="4" name="TextBox 3">
            <a:extLst>
              <a:ext uri="{FF2B5EF4-FFF2-40B4-BE49-F238E27FC236}">
                <a16:creationId xmlns:a16="http://schemas.microsoft.com/office/drawing/2014/main" id="{40EB3103-6136-9C87-D639-F8754C9653F6}"/>
              </a:ext>
            </a:extLst>
          </p:cNvPr>
          <p:cNvSpPr txBox="1"/>
          <p:nvPr/>
        </p:nvSpPr>
        <p:spPr>
          <a:xfrm>
            <a:off x="651754" y="357030"/>
            <a:ext cx="3842425" cy="523220"/>
          </a:xfrm>
          <a:prstGeom prst="rect">
            <a:avLst/>
          </a:prstGeom>
          <a:noFill/>
        </p:spPr>
        <p:txBody>
          <a:bodyPr wrap="square" rtlCol="0">
            <a:spAutoFit/>
          </a:bodyPr>
          <a:lstStyle/>
          <a:p>
            <a:r>
              <a:rPr lang="el-GR" sz="2800" b="1" dirty="0"/>
              <a:t>Μέρος 1</a:t>
            </a:r>
            <a:r>
              <a:rPr lang="el-GR" sz="2800" b="1" baseline="30000" dirty="0"/>
              <a:t>ο</a:t>
            </a:r>
            <a:r>
              <a:rPr lang="el-GR" sz="2800" b="1" dirty="0"/>
              <a:t> </a:t>
            </a:r>
            <a:endParaRPr lang="en-GB" sz="2800" b="1" dirty="0"/>
          </a:p>
        </p:txBody>
      </p:sp>
    </p:spTree>
    <p:extLst>
      <p:ext uri="{BB962C8B-B14F-4D97-AF65-F5344CB8AC3E}">
        <p14:creationId xmlns:p14="http://schemas.microsoft.com/office/powerpoint/2010/main" val="1862821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a:extLst>
              <a:ext uri="{FF2B5EF4-FFF2-40B4-BE49-F238E27FC236}">
                <a16:creationId xmlns:a16="http://schemas.microsoft.com/office/drawing/2014/main" id="{CBF7CF84-5336-348F-3755-338E82903045}"/>
              </a:ext>
            </a:extLst>
          </p:cNvPr>
          <p:cNvPicPr>
            <a:picLocks noChangeAspect="1"/>
          </p:cNvPicPr>
          <p:nvPr/>
        </p:nvPicPr>
        <p:blipFill>
          <a:blip r:embed="rId2"/>
          <a:stretch>
            <a:fillRect/>
          </a:stretch>
        </p:blipFill>
        <p:spPr>
          <a:xfrm>
            <a:off x="352727" y="908999"/>
            <a:ext cx="6381818" cy="5040000"/>
          </a:xfrm>
          <a:prstGeom prst="rect">
            <a:avLst/>
          </a:prstGeom>
        </p:spPr>
      </p:pic>
      <p:sp>
        <p:nvSpPr>
          <p:cNvPr id="3" name="TextBox 2">
            <a:extLst>
              <a:ext uri="{FF2B5EF4-FFF2-40B4-BE49-F238E27FC236}">
                <a16:creationId xmlns:a16="http://schemas.microsoft.com/office/drawing/2014/main" id="{A0E2FDE1-D5C8-7127-D979-568B1C7F57EC}"/>
              </a:ext>
            </a:extLst>
          </p:cNvPr>
          <p:cNvSpPr txBox="1"/>
          <p:nvPr/>
        </p:nvSpPr>
        <p:spPr>
          <a:xfrm>
            <a:off x="7081735" y="1443840"/>
            <a:ext cx="4377447" cy="3970318"/>
          </a:xfrm>
          <a:prstGeom prst="rect">
            <a:avLst/>
          </a:prstGeom>
          <a:noFill/>
        </p:spPr>
        <p:txBody>
          <a:bodyPr wrap="square" rtlCol="0">
            <a:spAutoFit/>
          </a:bodyPr>
          <a:lstStyle/>
          <a:p>
            <a:r>
              <a:rPr lang="el-GR" dirty="0"/>
              <a:t>Για αρχή, κάνουμε  μία αρχική απεικόνιση όλων των ειδών της ακτινοβολίας συναρτήσει του μήκους κύματος για μία ορισμένη ζενίθια γωνία. Έχουμε επιλέξει η γωνία αυτή να ισούται με 0 μοίρες έτσι ώστε ο Ήλιος να στο ζενίθ. Στο διπλανό διάγραμμα, λοιπόν, απεικονίζεται η άμεση ακτινοβολία [</a:t>
            </a:r>
            <a:r>
              <a:rPr lang="en-GB" dirty="0"/>
              <a:t>DHI (direct)</a:t>
            </a:r>
            <a:r>
              <a:rPr lang="el-GR" dirty="0"/>
              <a:t>] συναρτήσει του μήκους κύματος. Παρατηρούμε ότι η καμπύλη είναι η αναμενόμενη με μέγιστη τιμή λίγο μεγαλύτερη από τα 1750 </a:t>
            </a:r>
            <a:r>
              <a:rPr lang="en-GB" dirty="0" err="1"/>
              <a:t>mW</a:t>
            </a:r>
            <a:r>
              <a:rPr lang="en-GB" dirty="0"/>
              <a:t>/(m² nm) </a:t>
            </a:r>
            <a:r>
              <a:rPr lang="el-GR" dirty="0"/>
              <a:t>και με ορισμένα ‘’κενά’’ που οφείλονται στην απορρόφηση μέρους της ακτινοβολίας από διάφορα αέρια στην ατμόσφαιρα.</a:t>
            </a:r>
            <a:endParaRPr lang="en-GB" dirty="0"/>
          </a:p>
        </p:txBody>
      </p:sp>
    </p:spTree>
    <p:extLst>
      <p:ext uri="{BB962C8B-B14F-4D97-AF65-F5344CB8AC3E}">
        <p14:creationId xmlns:p14="http://schemas.microsoft.com/office/powerpoint/2010/main" val="761224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a:extLst>
              <a:ext uri="{FF2B5EF4-FFF2-40B4-BE49-F238E27FC236}">
                <a16:creationId xmlns:a16="http://schemas.microsoft.com/office/drawing/2014/main" id="{094D6002-2D63-DC35-4D31-FEE479F11001}"/>
              </a:ext>
            </a:extLst>
          </p:cNvPr>
          <p:cNvPicPr>
            <a:picLocks noChangeAspect="1"/>
          </p:cNvPicPr>
          <p:nvPr/>
        </p:nvPicPr>
        <p:blipFill>
          <a:blip r:embed="rId2"/>
          <a:stretch>
            <a:fillRect/>
          </a:stretch>
        </p:blipFill>
        <p:spPr>
          <a:xfrm>
            <a:off x="340004" y="909000"/>
            <a:ext cx="6283636" cy="5040000"/>
          </a:xfrm>
          <a:prstGeom prst="rect">
            <a:avLst/>
          </a:prstGeom>
        </p:spPr>
      </p:pic>
      <p:sp>
        <p:nvSpPr>
          <p:cNvPr id="3" name="TextBox 2">
            <a:extLst>
              <a:ext uri="{FF2B5EF4-FFF2-40B4-BE49-F238E27FC236}">
                <a16:creationId xmlns:a16="http://schemas.microsoft.com/office/drawing/2014/main" id="{7898B69E-BD98-1B60-88B7-29BC171E858C}"/>
              </a:ext>
            </a:extLst>
          </p:cNvPr>
          <p:cNvSpPr txBox="1"/>
          <p:nvPr/>
        </p:nvSpPr>
        <p:spPr>
          <a:xfrm>
            <a:off x="7188740" y="1720840"/>
            <a:ext cx="4173166" cy="3416320"/>
          </a:xfrm>
          <a:prstGeom prst="rect">
            <a:avLst/>
          </a:prstGeom>
          <a:noFill/>
        </p:spPr>
        <p:txBody>
          <a:bodyPr wrap="square" rtlCol="0">
            <a:spAutoFit/>
          </a:bodyPr>
          <a:lstStyle/>
          <a:p>
            <a:r>
              <a:rPr lang="el-GR" dirty="0"/>
              <a:t>Στην συνέχεια, κρατώντας την ζενίθια γωνία σταθερή, αναπαριστούμε γραφικά την διάχυτη ακτινοβολία </a:t>
            </a:r>
            <a:r>
              <a:rPr lang="en-US" dirty="0"/>
              <a:t>[</a:t>
            </a:r>
            <a:r>
              <a:rPr lang="nn-NO" dirty="0"/>
              <a:t>DDHI (diffused)]. </a:t>
            </a:r>
            <a:r>
              <a:rPr lang="el-GR" dirty="0"/>
              <a:t>Παρατηρούμε ότι οι τιμές εδώ, όπως είναι αναμενόμενο, είναι πολύ μικρότερες απ’ ότι στην προηγούμενη περίπτωση που μελετούσαμε την άμεση ακτινοβολία. Αυτό οφείλεται στο γεγονός ότι η διάχυτη ακτινοβολία έχει εξασθενήσει καθώς έχει επέλθει πολλών σκεδάσεων. Η μέγιστη τιμή είναι λίγο μεγαλύτερη των 250 </a:t>
            </a:r>
            <a:r>
              <a:rPr lang="en-GB" dirty="0" err="1"/>
              <a:t>mW</a:t>
            </a:r>
            <a:r>
              <a:rPr lang="en-GB" dirty="0"/>
              <a:t>/(m² nm)</a:t>
            </a:r>
            <a:r>
              <a:rPr lang="el-GR" dirty="0"/>
              <a:t>.</a:t>
            </a:r>
          </a:p>
        </p:txBody>
      </p:sp>
    </p:spTree>
    <p:extLst>
      <p:ext uri="{BB962C8B-B14F-4D97-AF65-F5344CB8AC3E}">
        <p14:creationId xmlns:p14="http://schemas.microsoft.com/office/powerpoint/2010/main" val="4147662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a:extLst>
              <a:ext uri="{FF2B5EF4-FFF2-40B4-BE49-F238E27FC236}">
                <a16:creationId xmlns:a16="http://schemas.microsoft.com/office/drawing/2014/main" id="{FBFA6C27-FC90-685B-37D4-979AC85DF55C}"/>
              </a:ext>
            </a:extLst>
          </p:cNvPr>
          <p:cNvPicPr>
            <a:picLocks noChangeAspect="1"/>
          </p:cNvPicPr>
          <p:nvPr/>
        </p:nvPicPr>
        <p:blipFill>
          <a:blip r:embed="rId2"/>
          <a:stretch>
            <a:fillRect/>
          </a:stretch>
        </p:blipFill>
        <p:spPr>
          <a:xfrm>
            <a:off x="245723" y="909000"/>
            <a:ext cx="6381818" cy="5040000"/>
          </a:xfrm>
          <a:prstGeom prst="rect">
            <a:avLst/>
          </a:prstGeom>
        </p:spPr>
      </p:pic>
      <p:sp>
        <p:nvSpPr>
          <p:cNvPr id="3" name="TextBox 2">
            <a:extLst>
              <a:ext uri="{FF2B5EF4-FFF2-40B4-BE49-F238E27FC236}">
                <a16:creationId xmlns:a16="http://schemas.microsoft.com/office/drawing/2014/main" id="{4EA44475-3C57-18E7-3C6D-7A111C1B8E5A}"/>
              </a:ext>
            </a:extLst>
          </p:cNvPr>
          <p:cNvSpPr txBox="1"/>
          <p:nvPr/>
        </p:nvSpPr>
        <p:spPr>
          <a:xfrm>
            <a:off x="7091464" y="1582340"/>
            <a:ext cx="4533089" cy="3693319"/>
          </a:xfrm>
          <a:prstGeom prst="rect">
            <a:avLst/>
          </a:prstGeom>
          <a:noFill/>
        </p:spPr>
        <p:txBody>
          <a:bodyPr wrap="square" rtlCol="0">
            <a:spAutoFit/>
          </a:bodyPr>
          <a:lstStyle/>
          <a:p>
            <a:r>
              <a:rPr lang="el-GR" dirty="0"/>
              <a:t>Έπειτα, αθροίζουμε τις δύο αυτές ακτινοβολίες για να λάβουμε την τιμή της ολικής ηλιακής ακτινοβολίας. Καθώς η άμεση ακτινοβολία είναι ισχυρότερη της διάχυτης, περιμένουμε ότι και η ολική ακτινοβολία θα ακολουθεί αυτή την κατανομή, πράγμα που βλέπουμε ότι ικανοποιείται. Η μέγιστη τιμή της ακτινοβολίας είναι λίγο μικρότερη των 2000</a:t>
            </a:r>
            <a:r>
              <a:rPr lang="en-GB" dirty="0"/>
              <a:t> </a:t>
            </a:r>
            <a:r>
              <a:rPr lang="en-GB" dirty="0" err="1"/>
              <a:t>mW</a:t>
            </a:r>
            <a:r>
              <a:rPr lang="en-GB" dirty="0"/>
              <a:t>/(m² nm)</a:t>
            </a:r>
            <a:r>
              <a:rPr lang="el-GR" dirty="0"/>
              <a:t> και όπως και στις προηγούμενες δύο περιπτώσεις, το μεγαλύτερο ποσοστό της ακτινοβολίας εντοπίζεται στο ορατό μέρος του φάσματος της ηλεκτρομαγνητικής ακτινοβολίας.</a:t>
            </a:r>
            <a:endParaRPr lang="en-GB" dirty="0"/>
          </a:p>
        </p:txBody>
      </p:sp>
    </p:spTree>
    <p:extLst>
      <p:ext uri="{BB962C8B-B14F-4D97-AF65-F5344CB8AC3E}">
        <p14:creationId xmlns:p14="http://schemas.microsoft.com/office/powerpoint/2010/main" val="3660350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a:extLst>
              <a:ext uri="{FF2B5EF4-FFF2-40B4-BE49-F238E27FC236}">
                <a16:creationId xmlns:a16="http://schemas.microsoft.com/office/drawing/2014/main" id="{ECC4DF8C-FF61-D16E-107F-B213F265140B}"/>
              </a:ext>
            </a:extLst>
          </p:cNvPr>
          <p:cNvPicPr>
            <a:picLocks noChangeAspect="1"/>
          </p:cNvPicPr>
          <p:nvPr/>
        </p:nvPicPr>
        <p:blipFill>
          <a:blip r:embed="rId2"/>
          <a:stretch>
            <a:fillRect/>
          </a:stretch>
        </p:blipFill>
        <p:spPr>
          <a:xfrm>
            <a:off x="3536935" y="397305"/>
            <a:ext cx="7795787" cy="6063390"/>
          </a:xfrm>
          <a:prstGeom prst="rect">
            <a:avLst/>
          </a:prstGeom>
        </p:spPr>
      </p:pic>
      <p:sp>
        <p:nvSpPr>
          <p:cNvPr id="3" name="TextBox 2">
            <a:extLst>
              <a:ext uri="{FF2B5EF4-FFF2-40B4-BE49-F238E27FC236}">
                <a16:creationId xmlns:a16="http://schemas.microsoft.com/office/drawing/2014/main" id="{D2AC76B0-5E64-304A-EB59-D8B55525B0A3}"/>
              </a:ext>
            </a:extLst>
          </p:cNvPr>
          <p:cNvSpPr txBox="1"/>
          <p:nvPr/>
        </p:nvSpPr>
        <p:spPr>
          <a:xfrm>
            <a:off x="752273" y="2967335"/>
            <a:ext cx="2159540" cy="923330"/>
          </a:xfrm>
          <a:prstGeom prst="rect">
            <a:avLst/>
          </a:prstGeom>
          <a:noFill/>
        </p:spPr>
        <p:txBody>
          <a:bodyPr wrap="square" rtlCol="0">
            <a:spAutoFit/>
          </a:bodyPr>
          <a:lstStyle/>
          <a:p>
            <a:pPr algn="ctr"/>
            <a:r>
              <a:rPr lang="el-GR" dirty="0"/>
              <a:t>Παρουσίαση των 3 γραφικών σε κοινό διάγραμμα.</a:t>
            </a:r>
            <a:endParaRPr lang="en-GB" dirty="0"/>
          </a:p>
        </p:txBody>
      </p:sp>
    </p:spTree>
    <p:extLst>
      <p:ext uri="{BB962C8B-B14F-4D97-AF65-F5344CB8AC3E}">
        <p14:creationId xmlns:p14="http://schemas.microsoft.com/office/powerpoint/2010/main" val="2184378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4D283D23-ABD1-6361-6B12-61E789FE21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457" y="814158"/>
            <a:ext cx="6622002" cy="522968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658A484-078D-1417-01C6-D761B348536A}"/>
              </a:ext>
            </a:extLst>
          </p:cNvPr>
          <p:cNvSpPr txBox="1"/>
          <p:nvPr/>
        </p:nvSpPr>
        <p:spPr>
          <a:xfrm>
            <a:off x="7558392" y="751344"/>
            <a:ext cx="3696511" cy="5355312"/>
          </a:xfrm>
          <a:prstGeom prst="rect">
            <a:avLst/>
          </a:prstGeom>
          <a:noFill/>
        </p:spPr>
        <p:txBody>
          <a:bodyPr wrap="square" rtlCol="0">
            <a:spAutoFit/>
          </a:bodyPr>
          <a:lstStyle/>
          <a:p>
            <a:r>
              <a:rPr lang="el-GR" dirty="0"/>
              <a:t>Τέλος, παρουσιάζουμε μία γραφική παράσταση όπου απεικονίζονται η ολική ακτινοβολία όπως έχει υπολογιστεί με βάση τα δεδομένα της </a:t>
            </a:r>
            <a:r>
              <a:rPr lang="en-US" dirty="0" err="1"/>
              <a:t>libRadtran</a:t>
            </a:r>
            <a:r>
              <a:rPr lang="en-US" dirty="0"/>
              <a:t> </a:t>
            </a:r>
            <a:r>
              <a:rPr lang="el-GR" dirty="0"/>
              <a:t>καθώς και η </a:t>
            </a:r>
            <a:r>
              <a:rPr lang="en-US" dirty="0"/>
              <a:t>extraterrestrial </a:t>
            </a:r>
            <a:r>
              <a:rPr lang="el-GR" dirty="0"/>
              <a:t>ακτινοβολία </a:t>
            </a:r>
            <a:r>
              <a:rPr lang="en-GB" dirty="0"/>
              <a:t>(</a:t>
            </a:r>
            <a:r>
              <a:rPr lang="el-GR" dirty="0"/>
              <a:t>ακτινοβολία μικρού μήκους κύματος στο όριο της ατμόσφαιρας</a:t>
            </a:r>
            <a:r>
              <a:rPr lang="en-GB" dirty="0"/>
              <a:t>)</a:t>
            </a:r>
            <a:r>
              <a:rPr lang="el-GR" dirty="0"/>
              <a:t> όπως αυτή έχει ληφθεί από το σετ δεδομένων </a:t>
            </a:r>
            <a:r>
              <a:rPr lang="en-US" dirty="0" err="1"/>
              <a:t>kurudz</a:t>
            </a:r>
            <a:r>
              <a:rPr lang="en-US" dirty="0"/>
              <a:t> </a:t>
            </a:r>
            <a:r>
              <a:rPr lang="el-GR" dirty="0"/>
              <a:t>της εργασίας μηδέν. Παρατηρούμε ότι στην </a:t>
            </a:r>
            <a:r>
              <a:rPr lang="en-GB" dirty="0"/>
              <a:t>extraterrestrial </a:t>
            </a:r>
            <a:r>
              <a:rPr lang="el-GR" dirty="0"/>
              <a:t>ακτινοβολία δεν υπάρχουν τα κενά που εμφανίζονται στην ολική ακτινοβολία και αυτό συμβαίνει διότι η </a:t>
            </a:r>
            <a:r>
              <a:rPr lang="en-GB" dirty="0"/>
              <a:t>extraterrestrial </a:t>
            </a:r>
            <a:r>
              <a:rPr lang="el-GR" dirty="0"/>
              <a:t>δεν έχει περάσει από την ατμόσφαιρα και συνεπώς δεν έχει υποστεί απορρόφηση από τα αέρια που την αποτελούν. </a:t>
            </a:r>
            <a:endParaRPr lang="en-GB" dirty="0"/>
          </a:p>
        </p:txBody>
      </p:sp>
    </p:spTree>
    <p:extLst>
      <p:ext uri="{BB962C8B-B14F-4D97-AF65-F5344CB8AC3E}">
        <p14:creationId xmlns:p14="http://schemas.microsoft.com/office/powerpoint/2010/main" val="2893602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F85524-6349-5467-A69C-E7C0427576AA}"/>
              </a:ext>
            </a:extLst>
          </p:cNvPr>
          <p:cNvSpPr txBox="1"/>
          <p:nvPr/>
        </p:nvSpPr>
        <p:spPr>
          <a:xfrm>
            <a:off x="979251" y="894944"/>
            <a:ext cx="2772383" cy="523220"/>
          </a:xfrm>
          <a:prstGeom prst="rect">
            <a:avLst/>
          </a:prstGeom>
          <a:noFill/>
        </p:spPr>
        <p:txBody>
          <a:bodyPr wrap="square" rtlCol="0">
            <a:spAutoFit/>
          </a:bodyPr>
          <a:lstStyle/>
          <a:p>
            <a:r>
              <a:rPr lang="el-GR" sz="2800" b="1" dirty="0"/>
              <a:t>Μέρος 2ο</a:t>
            </a:r>
            <a:endParaRPr lang="en-GB" sz="2800" b="1" dirty="0"/>
          </a:p>
        </p:txBody>
      </p:sp>
      <p:sp>
        <p:nvSpPr>
          <p:cNvPr id="3" name="TextBox 2">
            <a:extLst>
              <a:ext uri="{FF2B5EF4-FFF2-40B4-BE49-F238E27FC236}">
                <a16:creationId xmlns:a16="http://schemas.microsoft.com/office/drawing/2014/main" id="{F750C7D4-1633-B0F2-2828-B84BA53D28C9}"/>
              </a:ext>
            </a:extLst>
          </p:cNvPr>
          <p:cNvSpPr txBox="1"/>
          <p:nvPr/>
        </p:nvSpPr>
        <p:spPr>
          <a:xfrm>
            <a:off x="979251" y="1992738"/>
            <a:ext cx="10233498" cy="3970318"/>
          </a:xfrm>
          <a:prstGeom prst="rect">
            <a:avLst/>
          </a:prstGeom>
          <a:noFill/>
        </p:spPr>
        <p:txBody>
          <a:bodyPr wrap="square" rtlCol="0">
            <a:spAutoFit/>
          </a:bodyPr>
          <a:lstStyle/>
          <a:p>
            <a:r>
              <a:rPr lang="el-GR" dirty="0"/>
              <a:t>Στο 2</a:t>
            </a:r>
            <a:r>
              <a:rPr lang="el-GR" baseline="30000" dirty="0"/>
              <a:t>ο</a:t>
            </a:r>
            <a:r>
              <a:rPr lang="el-GR" dirty="0"/>
              <a:t> μέρος της εργασίας αυτής, ‘’τρέχουμε’’ το μοντέλο για </a:t>
            </a:r>
            <a:r>
              <a:rPr lang="el-GR" dirty="0" err="1"/>
              <a:t>ζενίθιες</a:t>
            </a:r>
            <a:r>
              <a:rPr lang="el-GR" dirty="0"/>
              <a:t> γωνίες ίσες με 0, 20, 40,  60,  80 μοίρες. Ζενίθια γωνία ονομάζουμε την γωνία που σχηματίζουν οι ακτίνες του Ήλιου με τον</a:t>
            </a:r>
          </a:p>
          <a:p>
            <a:r>
              <a:rPr lang="el-GR" dirty="0"/>
              <a:t>κατακόρυφο άξονα. Η ζενίθια γωνία ισούται με μηδέν όταν ο Ήλιος βρίσκεται στο ψηλότερο σημείο στον ουρανό δηλαδή κατά την ηλιακή μεσημβρία. Όσο η ζενίθια γωνία αυξάνει, τόσο ο Ήλιος</a:t>
            </a:r>
          </a:p>
          <a:p>
            <a:r>
              <a:rPr lang="el-GR" dirty="0"/>
              <a:t>βρίσκεται πιο χαμηλά στον ουρανό οπότε οι ακτίνες πέφτουν υπό γωνία και αυτό έχει αποτέλεσμα</a:t>
            </a:r>
          </a:p>
          <a:p>
            <a:r>
              <a:rPr lang="el-GR" dirty="0"/>
              <a:t>τα φωτόνια να εκτελούν μεγαλύτερη διαδρομή στην μέσα ατμόσφαιρα. Συνεπώς σε μεγαλύτερες γωνίες, οι ακτίνες σκεδάζονται και απορροφώνται σε μεγαλύτερο βαθμό οπότε μικρότερο μέρος της</a:t>
            </a:r>
          </a:p>
          <a:p>
            <a:r>
              <a:rPr lang="el-GR" dirty="0"/>
              <a:t>ακτινοβολίας προσπίπτει στο έδαφος.</a:t>
            </a:r>
          </a:p>
          <a:p>
            <a:r>
              <a:rPr lang="el-GR" dirty="0"/>
              <a:t>Σκοπός της εργασίας είναι να υπολογίσουμε το άθροισμα της άμεσης, της διάχυτης και της ολικής ακτινοβολίας και να υπολογίσουμε σε κάθε περίπτωση τους λόγους άμεση/ολική και διάχυτη/ολική έτσι ώστε να παρατηρήσουμε την επίδραση που έχει η ζενίθια γωνία στην ηλιακή ακτινοβολία και τις επιμέρους συνιστώσες της.</a:t>
            </a:r>
          </a:p>
          <a:p>
            <a:endParaRPr lang="el-GR" dirty="0"/>
          </a:p>
          <a:p>
            <a:endParaRPr lang="en-GB" dirty="0"/>
          </a:p>
        </p:txBody>
      </p:sp>
    </p:spTree>
    <p:extLst>
      <p:ext uri="{BB962C8B-B14F-4D97-AF65-F5344CB8AC3E}">
        <p14:creationId xmlns:p14="http://schemas.microsoft.com/office/powerpoint/2010/main" val="2902159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a:extLst>
              <a:ext uri="{FF2B5EF4-FFF2-40B4-BE49-F238E27FC236}">
                <a16:creationId xmlns:a16="http://schemas.microsoft.com/office/drawing/2014/main" id="{7B1FFCA4-95E2-BB92-27F5-193A43E4C5BD}"/>
              </a:ext>
            </a:extLst>
          </p:cNvPr>
          <p:cNvPicPr>
            <a:picLocks noChangeAspect="1"/>
          </p:cNvPicPr>
          <p:nvPr/>
        </p:nvPicPr>
        <p:blipFill>
          <a:blip r:embed="rId2"/>
          <a:stretch>
            <a:fillRect/>
          </a:stretch>
        </p:blipFill>
        <p:spPr>
          <a:xfrm>
            <a:off x="6096000" y="3530451"/>
            <a:ext cx="4228832" cy="3240000"/>
          </a:xfrm>
          <a:prstGeom prst="rect">
            <a:avLst/>
          </a:prstGeom>
        </p:spPr>
      </p:pic>
      <p:pic>
        <p:nvPicPr>
          <p:cNvPr id="3" name="Εικόνα 2">
            <a:extLst>
              <a:ext uri="{FF2B5EF4-FFF2-40B4-BE49-F238E27FC236}">
                <a16:creationId xmlns:a16="http://schemas.microsoft.com/office/drawing/2014/main" id="{65AD5526-4B2D-E750-1C7E-B69C512BA0DE}"/>
              </a:ext>
            </a:extLst>
          </p:cNvPr>
          <p:cNvPicPr>
            <a:picLocks noChangeAspect="1"/>
          </p:cNvPicPr>
          <p:nvPr/>
        </p:nvPicPr>
        <p:blipFill>
          <a:blip r:embed="rId3"/>
          <a:stretch>
            <a:fillRect/>
          </a:stretch>
        </p:blipFill>
        <p:spPr>
          <a:xfrm>
            <a:off x="7963168" y="189000"/>
            <a:ext cx="4228831" cy="3240000"/>
          </a:xfrm>
          <a:prstGeom prst="rect">
            <a:avLst/>
          </a:prstGeom>
        </p:spPr>
      </p:pic>
      <p:pic>
        <p:nvPicPr>
          <p:cNvPr id="4" name="Εικόνα 3">
            <a:extLst>
              <a:ext uri="{FF2B5EF4-FFF2-40B4-BE49-F238E27FC236}">
                <a16:creationId xmlns:a16="http://schemas.microsoft.com/office/drawing/2014/main" id="{E7D35466-B029-E19E-EC46-4C2CD6F1626A}"/>
              </a:ext>
            </a:extLst>
          </p:cNvPr>
          <p:cNvPicPr>
            <a:picLocks noChangeAspect="1"/>
          </p:cNvPicPr>
          <p:nvPr/>
        </p:nvPicPr>
        <p:blipFill>
          <a:blip r:embed="rId4"/>
          <a:stretch>
            <a:fillRect/>
          </a:stretch>
        </p:blipFill>
        <p:spPr>
          <a:xfrm>
            <a:off x="3764833" y="87549"/>
            <a:ext cx="4165714" cy="3240000"/>
          </a:xfrm>
          <a:prstGeom prst="rect">
            <a:avLst/>
          </a:prstGeom>
        </p:spPr>
      </p:pic>
      <p:pic>
        <p:nvPicPr>
          <p:cNvPr id="5" name="Εικόνα 4">
            <a:extLst>
              <a:ext uri="{FF2B5EF4-FFF2-40B4-BE49-F238E27FC236}">
                <a16:creationId xmlns:a16="http://schemas.microsoft.com/office/drawing/2014/main" id="{27651779-BDAA-2C04-B159-F80D67F747EF}"/>
              </a:ext>
            </a:extLst>
          </p:cNvPr>
          <p:cNvPicPr>
            <a:picLocks noChangeAspect="1"/>
          </p:cNvPicPr>
          <p:nvPr/>
        </p:nvPicPr>
        <p:blipFill>
          <a:blip r:embed="rId5"/>
          <a:stretch>
            <a:fillRect/>
          </a:stretch>
        </p:blipFill>
        <p:spPr>
          <a:xfrm>
            <a:off x="1808210" y="3429000"/>
            <a:ext cx="4039480" cy="3240000"/>
          </a:xfrm>
          <a:prstGeom prst="rect">
            <a:avLst/>
          </a:prstGeom>
        </p:spPr>
      </p:pic>
      <p:pic>
        <p:nvPicPr>
          <p:cNvPr id="6" name="Εικόνα 5">
            <a:extLst>
              <a:ext uri="{FF2B5EF4-FFF2-40B4-BE49-F238E27FC236}">
                <a16:creationId xmlns:a16="http://schemas.microsoft.com/office/drawing/2014/main" id="{AD8F8CCE-9A41-2B9B-5F1D-87580CBC9E19}"/>
              </a:ext>
            </a:extLst>
          </p:cNvPr>
          <p:cNvPicPr>
            <a:picLocks noChangeAspect="1"/>
          </p:cNvPicPr>
          <p:nvPr/>
        </p:nvPicPr>
        <p:blipFill>
          <a:blip r:embed="rId6"/>
          <a:stretch>
            <a:fillRect/>
          </a:stretch>
        </p:blipFill>
        <p:spPr>
          <a:xfrm>
            <a:off x="83951" y="189000"/>
            <a:ext cx="3743999" cy="3024000"/>
          </a:xfrm>
          <a:prstGeom prst="rect">
            <a:avLst/>
          </a:prstGeom>
        </p:spPr>
      </p:pic>
    </p:spTree>
    <p:extLst>
      <p:ext uri="{BB962C8B-B14F-4D97-AF65-F5344CB8AC3E}">
        <p14:creationId xmlns:p14="http://schemas.microsoft.com/office/powerpoint/2010/main" val="1607241611"/>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192</TotalTime>
  <Words>1408</Words>
  <Application>Microsoft Office PowerPoint</Application>
  <PresentationFormat>Ευρεία οθόνη</PresentationFormat>
  <Paragraphs>27</Paragraphs>
  <Slides>16</Slides>
  <Notes>0</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16</vt:i4>
      </vt:variant>
    </vt:vector>
  </HeadingPairs>
  <TitlesOfParts>
    <vt:vector size="22" baseType="lpstr">
      <vt:lpstr>Aptos</vt:lpstr>
      <vt:lpstr>Arial</vt:lpstr>
      <vt:lpstr>Calibri</vt:lpstr>
      <vt:lpstr>Gill Sans Nova</vt:lpstr>
      <vt:lpstr>Wingdings</vt:lpstr>
      <vt:lpstr>ConfettiVTI</vt:lpstr>
      <vt:lpstr>ΕΡΓΑΣΙΑ ΕΝΑ</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ΚΑΪΡΑΚΤΙΔΗ ΚΩΝΣΤΑΝΤΙΝΑ</dc:creator>
  <cp:lastModifiedBy>ΚΑΪΡΑΚΤΙΔΗ ΚΩΝΣΤΑΝΤΙΝΑ</cp:lastModifiedBy>
  <cp:revision>28</cp:revision>
  <dcterms:created xsi:type="dcterms:W3CDTF">2024-11-15T18:34:38Z</dcterms:created>
  <dcterms:modified xsi:type="dcterms:W3CDTF">2024-11-25T18:04:10Z</dcterms:modified>
</cp:coreProperties>
</file>