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317" r:id="rId5"/>
    <p:sldId id="321" r:id="rId6"/>
    <p:sldId id="319" r:id="rId7"/>
    <p:sldId id="320" r:id="rId8"/>
    <p:sldId id="324" r:id="rId9"/>
    <p:sldId id="325" r:id="rId10"/>
    <p:sldId id="323" r:id="rId11"/>
    <p:sldId id="326" r:id="rId12"/>
    <p:sldId id="322" r:id="rId13"/>
    <p:sldId id="327" r:id="rId14"/>
    <p:sldId id="328" r:id="rId15"/>
    <p:sldId id="30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p:scale>
          <a:sx n="60" d="100"/>
          <a:sy n="60" d="100"/>
        </p:scale>
        <p:origin x="908" y="16"/>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1/18/2025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12</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nadezsha/MSc---Applied-Meteorology-and-Environmental-Physics/tree/main/Synoptic%20and%20Dynamic%20Meteorology"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mo.int/" TargetMode="External"/><Relationship Id="rId2" Type="http://schemas.openxmlformats.org/officeDocument/2006/relationships/hyperlink" Target="https://www.weather.gov/tbw/newnormals" TargetMode="External"/><Relationship Id="rId1" Type="http://schemas.openxmlformats.org/officeDocument/2006/relationships/slideLayout" Target="../slideLayouts/slideLayout6.xml"/><Relationship Id="rId4" Type="http://schemas.openxmlformats.org/officeDocument/2006/relationships/hyperlink" Target="https://wmo.int/media/news/updated-30-year-reference-period-reflects-changing-climate"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cds.climate.copernicus.eu/" TargetMode="External"/><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hyperlink" Target="https://en.wikipedia.org/wiki/P-value" TargetMode="Externa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l-GR" dirty="0"/>
              <a:t>Δυναμική και Συνοπτική Μετεωρολογία</a:t>
            </a:r>
            <a:br>
              <a:rPr lang="el-GR" dirty="0"/>
            </a:br>
            <a:br>
              <a:rPr lang="el-GR" dirty="0"/>
            </a:br>
            <a:r>
              <a:rPr lang="el-GR" sz="4000" dirty="0"/>
              <a:t>Εργασία 03 : </a:t>
            </a:r>
            <a:r>
              <a:rPr lang="el-GR" sz="4000" dirty="0" err="1"/>
              <a:t>Reanalysis</a:t>
            </a:r>
            <a:br>
              <a:rPr lang="el-GR" sz="4000" dirty="0"/>
            </a:br>
            <a:br>
              <a:rPr lang="el-GR" sz="4000" dirty="0"/>
            </a:br>
            <a:r>
              <a:rPr lang="el-GR" sz="3200" dirty="0" err="1"/>
              <a:t>Καϊρακτίδη</a:t>
            </a:r>
            <a:r>
              <a:rPr lang="el-GR" sz="3200" dirty="0"/>
              <a:t> Νάντια </a:t>
            </a:r>
            <a:br>
              <a:rPr lang="el-GR" sz="3200" dirty="0"/>
            </a:br>
            <a:r>
              <a:rPr lang="el-GR" sz="3200" dirty="0"/>
              <a:t>ΑΜ : 1068622</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7779CB-9BC8-D305-65D7-0DF72115C167}"/>
              </a:ext>
            </a:extLst>
          </p:cNvPr>
          <p:cNvSpPr>
            <a:spLocks noGrp="1"/>
          </p:cNvSpPr>
          <p:nvPr>
            <p:ph type="sldNum" sz="quarter" idx="4"/>
          </p:nvPr>
        </p:nvSpPr>
        <p:spPr/>
        <p:txBody>
          <a:bodyPr/>
          <a:lstStyle/>
          <a:p>
            <a:fld id="{58FB4751-880F-D840-AAA9-3A15815CC996}" type="slidenum">
              <a:rPr lang="en-US" smtClean="0"/>
              <a:pPr/>
              <a:t>10</a:t>
            </a:fld>
            <a:endParaRPr lang="en-US" dirty="0"/>
          </a:p>
        </p:txBody>
      </p:sp>
      <p:sp>
        <p:nvSpPr>
          <p:cNvPr id="4" name="TextBox 3">
            <a:extLst>
              <a:ext uri="{FF2B5EF4-FFF2-40B4-BE49-F238E27FC236}">
                <a16:creationId xmlns:a16="http://schemas.microsoft.com/office/drawing/2014/main" id="{F52330FC-3386-5516-9D2F-999C01EBFBA6}"/>
              </a:ext>
            </a:extLst>
          </p:cNvPr>
          <p:cNvSpPr txBox="1"/>
          <p:nvPr/>
        </p:nvSpPr>
        <p:spPr>
          <a:xfrm>
            <a:off x="3091891" y="1478599"/>
            <a:ext cx="6008218" cy="4401205"/>
          </a:xfrm>
          <a:prstGeom prst="rect">
            <a:avLst/>
          </a:prstGeom>
          <a:noFill/>
        </p:spPr>
        <p:txBody>
          <a:bodyPr wrap="square">
            <a:spAutoFit/>
          </a:bodyPr>
          <a:lstStyle/>
          <a:p>
            <a:r>
              <a:rPr lang="el-GR" sz="2000" dirty="0"/>
              <a:t>Ομοίως, ακολουθούμε την ίδια μεθοδολογία για τον αριθμό των ημερών μέσα σ’ ένα έτος όπου η ελάχιστη θερμοκρασία ξεπέρασε τους 20 βαθμούς Κελσίου. Και εδώ, το έτος αυτό είναι το 2024 με συνολικά 93 μέρες όπου η θερμοκρασία δεν έπεσε κάτω από αυτή την τιμή. Να σημειωθεί ότι και εδώ, όπως και στο προηγούμενο διάγραμμα, η στήλη για το 2025 είναι κενή καθώς τα δεδομένα ήταν περιορισμένα (ενδεχομένως θα ήταν ορθότερη η μελέτη της 30ετίας 1994-2024).</a:t>
            </a:r>
          </a:p>
          <a:p>
            <a:r>
              <a:rPr lang="el-GR" sz="2000" dirty="0"/>
              <a:t>Σε συνέχεια με τα προηγούμενα, παρατηρούμε και εδώ μία ανοδική τάση με το πέρας των χρόνων και συνεπώς εξάγουμε έναν έλεγχο υποθέσεων. Η p-</a:t>
            </a:r>
            <a:r>
              <a:rPr lang="el-GR" sz="2000" dirty="0" err="1"/>
              <a:t>value</a:t>
            </a:r>
            <a:r>
              <a:rPr lang="el-GR" sz="2000" dirty="0"/>
              <a:t> ισούται με 0.112, δηλαδή είναι μεγαλύτερη της τιμής 0.05 και συνεπώς δεν είναι στατιστικά σημαντική.</a:t>
            </a:r>
          </a:p>
        </p:txBody>
      </p:sp>
      <p:sp>
        <p:nvSpPr>
          <p:cNvPr id="3" name="TextBox 2">
            <a:extLst>
              <a:ext uri="{FF2B5EF4-FFF2-40B4-BE49-F238E27FC236}">
                <a16:creationId xmlns:a16="http://schemas.microsoft.com/office/drawing/2014/main" id="{5C3E17A5-CC95-5F4B-A8A5-AAA5F5D370B2}"/>
              </a:ext>
            </a:extLst>
          </p:cNvPr>
          <p:cNvSpPr txBox="1"/>
          <p:nvPr/>
        </p:nvSpPr>
        <p:spPr>
          <a:xfrm>
            <a:off x="308635" y="281763"/>
            <a:ext cx="8697686" cy="523220"/>
          </a:xfrm>
          <a:prstGeom prst="rect">
            <a:avLst/>
          </a:prstGeom>
          <a:noFill/>
        </p:spPr>
        <p:txBody>
          <a:bodyPr wrap="square" rtlCol="0">
            <a:spAutoFit/>
          </a:bodyPr>
          <a:lstStyle/>
          <a:p>
            <a:r>
              <a:rPr lang="el-GR" sz="2800" dirty="0">
                <a:solidFill>
                  <a:schemeClr val="accent6">
                    <a:lumMod val="10000"/>
                  </a:schemeClr>
                </a:solidFill>
              </a:rPr>
              <a:t>Β) Υπολογισμός ετήσιου αριθμού ημερών με TMΙΝ &gt; 20  </a:t>
            </a:r>
            <a:endParaRPr lang="en-US" sz="2800" dirty="0">
              <a:solidFill>
                <a:schemeClr val="accent6">
                  <a:lumMod val="10000"/>
                </a:schemeClr>
              </a:solidFill>
            </a:endParaRPr>
          </a:p>
        </p:txBody>
      </p:sp>
    </p:spTree>
    <p:extLst>
      <p:ext uri="{BB962C8B-B14F-4D97-AF65-F5344CB8AC3E}">
        <p14:creationId xmlns:p14="http://schemas.microsoft.com/office/powerpoint/2010/main" val="1255568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2D200-3D85-3AD4-41DF-F9FF3E424B00}"/>
              </a:ext>
            </a:extLst>
          </p:cNvPr>
          <p:cNvSpPr>
            <a:spLocks noGrp="1"/>
          </p:cNvSpPr>
          <p:nvPr>
            <p:ph type="title"/>
          </p:nvPr>
        </p:nvSpPr>
        <p:spPr>
          <a:xfrm>
            <a:off x="561753" y="584791"/>
            <a:ext cx="5103628" cy="584791"/>
          </a:xfrm>
        </p:spPr>
        <p:txBody>
          <a:bodyPr/>
          <a:lstStyle/>
          <a:p>
            <a:r>
              <a:rPr lang="el-GR" dirty="0"/>
              <a:t>ΣΥΜΠΕΡΑΣΜΑΤΑ</a:t>
            </a:r>
            <a:endParaRPr lang="en-US" dirty="0"/>
          </a:p>
        </p:txBody>
      </p:sp>
      <p:sp>
        <p:nvSpPr>
          <p:cNvPr id="4" name="TextBox 3">
            <a:extLst>
              <a:ext uri="{FF2B5EF4-FFF2-40B4-BE49-F238E27FC236}">
                <a16:creationId xmlns:a16="http://schemas.microsoft.com/office/drawing/2014/main" id="{3DAB99A4-F97D-5DB3-8718-1DE8E4F59BA0}"/>
              </a:ext>
            </a:extLst>
          </p:cNvPr>
          <p:cNvSpPr txBox="1"/>
          <p:nvPr/>
        </p:nvSpPr>
        <p:spPr>
          <a:xfrm>
            <a:off x="561753" y="1690062"/>
            <a:ext cx="11068493" cy="3477875"/>
          </a:xfrm>
          <a:prstGeom prst="rect">
            <a:avLst/>
          </a:prstGeom>
          <a:noFill/>
        </p:spPr>
        <p:txBody>
          <a:bodyPr wrap="square" rtlCol="0">
            <a:spAutoFit/>
          </a:bodyPr>
          <a:lstStyle/>
          <a:p>
            <a:pPr marL="285750" indent="-285750">
              <a:buFont typeface="Arial" panose="020B0604020202020204" pitchFamily="34" charset="0"/>
              <a:buChar char="•"/>
            </a:pPr>
            <a:r>
              <a:rPr lang="el-GR" sz="2000" dirty="0">
                <a:solidFill>
                  <a:schemeClr val="accent6">
                    <a:lumMod val="10000"/>
                  </a:schemeClr>
                </a:solidFill>
              </a:rPr>
              <a:t>Η μέση τιμή της ημερήσιας μέγιστης θερμοκρασίας για την περιοχή της Πάτρας την περίοδο 1995-2025 ισούται με 20.31 </a:t>
            </a:r>
            <a:r>
              <a:rPr lang="en-US" sz="2000" dirty="0">
                <a:solidFill>
                  <a:schemeClr val="accent6">
                    <a:lumMod val="10000"/>
                  </a:schemeClr>
                </a:solidFill>
              </a:rPr>
              <a:t>°C</a:t>
            </a:r>
            <a:r>
              <a:rPr lang="el-GR" sz="2000" dirty="0">
                <a:solidFill>
                  <a:schemeClr val="accent6">
                    <a:lumMod val="10000"/>
                  </a:schemeClr>
                </a:solidFill>
              </a:rPr>
              <a:t> και της ημερήσιας ελάχιστης με 12.44 </a:t>
            </a:r>
            <a:r>
              <a:rPr lang="en-US" sz="2000" dirty="0">
                <a:solidFill>
                  <a:schemeClr val="accent6">
                    <a:lumMod val="10000"/>
                  </a:schemeClr>
                </a:solidFill>
              </a:rPr>
              <a:t>°C</a:t>
            </a:r>
            <a:r>
              <a:rPr lang="el-GR" sz="2000" dirty="0">
                <a:solidFill>
                  <a:schemeClr val="accent6">
                    <a:lumMod val="10000"/>
                  </a:schemeClr>
                </a:solidFill>
              </a:rPr>
              <a:t>. Τα διαγράμματα των ημερήσιων μέσων, μέγιστων και ελάχιστων θερμοκρασιών παρουσιάζουν μία ανοδική τάση με το πέρας του χρόνου η οποία όμως περιορίζεται σε μικρή κλίμακα.</a:t>
            </a:r>
          </a:p>
          <a:p>
            <a:pPr marL="285750" indent="-285750">
              <a:buFont typeface="Arial" panose="020B0604020202020204" pitchFamily="34" charset="0"/>
              <a:buChar char="•"/>
            </a:pPr>
            <a:r>
              <a:rPr lang="el-GR" sz="2000" dirty="0">
                <a:solidFill>
                  <a:schemeClr val="accent6">
                    <a:lumMod val="10000"/>
                  </a:schemeClr>
                </a:solidFill>
              </a:rPr>
              <a:t>Το έτος 2024 αποτελεί έτος-ρεκόρ για τον αριθμό των ημερών όπου η μέγιστη θερμοκρασία ξεπέρασε τους 30 </a:t>
            </a:r>
            <a:r>
              <a:rPr lang="en-US" sz="2000" dirty="0">
                <a:solidFill>
                  <a:schemeClr val="accent6">
                    <a:lumMod val="10000"/>
                  </a:schemeClr>
                </a:solidFill>
              </a:rPr>
              <a:t>°C</a:t>
            </a:r>
            <a:r>
              <a:rPr lang="el-GR" sz="2000" b="1" dirty="0">
                <a:solidFill>
                  <a:schemeClr val="accent6">
                    <a:lumMod val="10000"/>
                  </a:schemeClr>
                </a:solidFill>
              </a:rPr>
              <a:t> </a:t>
            </a:r>
            <a:r>
              <a:rPr lang="el-GR" sz="2000" dirty="0">
                <a:solidFill>
                  <a:schemeClr val="accent6">
                    <a:lumMod val="10000"/>
                  </a:schemeClr>
                </a:solidFill>
              </a:rPr>
              <a:t>αλλά και για τον αριθμό των ημερών όπου η ελάχιστη θερμοκρασία δεν έπεσε κάτω από τους 20 </a:t>
            </a:r>
            <a:r>
              <a:rPr lang="en-US" sz="2000" dirty="0">
                <a:solidFill>
                  <a:schemeClr val="accent6">
                    <a:lumMod val="10000"/>
                  </a:schemeClr>
                </a:solidFill>
              </a:rPr>
              <a:t>°C</a:t>
            </a:r>
            <a:r>
              <a:rPr lang="el-GR" sz="2000" dirty="0">
                <a:solidFill>
                  <a:schemeClr val="accent6">
                    <a:lumMod val="10000"/>
                  </a:schemeClr>
                </a:solidFill>
              </a:rPr>
              <a:t>. Αυτό υποδηλώνει μία ιδιαίτερη θερμή χρονιά, με αυξημένες θερμοκρασίες καθ΄ όλη την διάρκεια του έτους. </a:t>
            </a:r>
          </a:p>
          <a:p>
            <a:pPr marL="285750" indent="-285750">
              <a:buFont typeface="Arial" panose="020B0604020202020204" pitchFamily="34" charset="0"/>
              <a:buChar char="•"/>
            </a:pPr>
            <a:r>
              <a:rPr lang="el-GR" sz="2000" dirty="0">
                <a:solidFill>
                  <a:schemeClr val="accent6">
                    <a:lumMod val="10000"/>
                  </a:schemeClr>
                </a:solidFill>
              </a:rPr>
              <a:t>Για τις ημέρες όπου η μέγιστη θερμοκρασία ξεπέρασε τους 30 </a:t>
            </a:r>
            <a:r>
              <a:rPr lang="en-US" sz="2000" dirty="0">
                <a:solidFill>
                  <a:schemeClr val="accent6">
                    <a:lumMod val="10000"/>
                  </a:schemeClr>
                </a:solidFill>
              </a:rPr>
              <a:t>°C</a:t>
            </a:r>
            <a:r>
              <a:rPr lang="el-GR" sz="2000" dirty="0">
                <a:solidFill>
                  <a:schemeClr val="accent6">
                    <a:lumMod val="10000"/>
                  </a:schemeClr>
                </a:solidFill>
              </a:rPr>
              <a:t> παρατηρούμε ότι η μηδενική υπόθεση απορρίπτεται και η τάση είναι στατιστικά σημαντική ενώ για τις ημέρες όπου η ελάχιστη θερμοκρασία ήταν πάνω από τους 20 </a:t>
            </a:r>
            <a:r>
              <a:rPr lang="en-US" sz="2000" dirty="0">
                <a:solidFill>
                  <a:schemeClr val="accent6">
                    <a:lumMod val="10000"/>
                  </a:schemeClr>
                </a:solidFill>
              </a:rPr>
              <a:t>°C</a:t>
            </a:r>
            <a:r>
              <a:rPr lang="el-GR" sz="2000" dirty="0">
                <a:solidFill>
                  <a:schemeClr val="accent6">
                    <a:lumMod val="10000"/>
                  </a:schemeClr>
                </a:solidFill>
              </a:rPr>
              <a:t>, η τάση δεν είναι στατιστικά σημαντική.</a:t>
            </a:r>
            <a:endParaRPr lang="en-US" sz="2000" dirty="0">
              <a:solidFill>
                <a:schemeClr val="accent6">
                  <a:lumMod val="10000"/>
                </a:schemeClr>
              </a:solidFill>
            </a:endParaRPr>
          </a:p>
        </p:txBody>
      </p:sp>
    </p:spTree>
    <p:extLst>
      <p:ext uri="{BB962C8B-B14F-4D97-AF65-F5344CB8AC3E}">
        <p14:creationId xmlns:p14="http://schemas.microsoft.com/office/powerpoint/2010/main" val="18986047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BA2EFB6F-AF4A-0842-BEED-1D6AF7500830}"/>
              </a:ext>
            </a:extLst>
          </p:cNvPr>
          <p:cNvSpPr txBox="1"/>
          <p:nvPr/>
        </p:nvSpPr>
        <p:spPr>
          <a:xfrm>
            <a:off x="2438400" y="2690336"/>
            <a:ext cx="7315200" cy="1477328"/>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dirty="0">
                <a:ln>
                  <a:noFill/>
                </a:ln>
                <a:solidFill>
                  <a:prstClr val="black"/>
                </a:solidFill>
                <a:effectLst/>
                <a:uLnTx/>
                <a:uFillTx/>
                <a:latin typeface="Century Gothic" panose="020B0502020202020204"/>
                <a:ea typeface="+mn-ea"/>
                <a:cs typeface="+mn-cs"/>
              </a:rPr>
              <a:t>Όπως πάντα, ο κώδικας καθώς και τα αρχεία που τον συνοδεύουν μπορούν να βρεθούν στον προσωπικό μου λογαριασμό στο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Github</a:t>
            </a:r>
            <a:r>
              <a:rPr kumimoji="0" lang="el-GR"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l-GR"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hlinkClick r:id="rId3"/>
              </a:rPr>
              <a:t>MSc---Applied-Meteorology-and-Environmental-Physics/</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hlinkClick r:id="rId3"/>
              </a:rPr>
              <a:t>Radiation_and_Atmosphere_Interaction</a:t>
            </a:r>
            <a:r>
              <a:rPr kumimoji="0" lang="el-GR"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188828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4676EC0-25D7-A64E-FAB7-A7598EB8C32B}"/>
              </a:ext>
            </a:extLst>
          </p:cNvPr>
          <p:cNvSpPr txBox="1"/>
          <p:nvPr/>
        </p:nvSpPr>
        <p:spPr>
          <a:xfrm>
            <a:off x="552893" y="1074509"/>
            <a:ext cx="11086214" cy="4708981"/>
          </a:xfrm>
          <a:prstGeom prst="rect">
            <a:avLst/>
          </a:prstGeom>
          <a:noFill/>
        </p:spPr>
        <p:txBody>
          <a:bodyPr wrap="square" rtlCol="0">
            <a:spAutoFit/>
          </a:bodyPr>
          <a:lstStyle/>
          <a:p>
            <a:r>
              <a:rPr lang="el-GR" sz="2000" dirty="0">
                <a:solidFill>
                  <a:schemeClr val="accent6">
                    <a:lumMod val="10000"/>
                  </a:schemeClr>
                </a:solidFill>
              </a:rPr>
              <a:t>Στην μετεωρολογία, όπως και σε άλλες επιστήμες, είναι ιδιαίτερα χρήσιμη η έννοια του </a:t>
            </a:r>
            <a:r>
              <a:rPr lang="el-GR" sz="2000" dirty="0" err="1">
                <a:solidFill>
                  <a:schemeClr val="accent6">
                    <a:lumMod val="10000"/>
                  </a:schemeClr>
                </a:solidFill>
              </a:rPr>
              <a:t>normal</a:t>
            </a:r>
            <a:r>
              <a:rPr lang="el-GR" sz="2000" dirty="0">
                <a:solidFill>
                  <a:schemeClr val="accent6">
                    <a:lumMod val="10000"/>
                  </a:schemeClr>
                </a:solidFill>
              </a:rPr>
              <a:t>, το οποίο ορίζεται ως η μέση τιμή ενός μεγέθους (όπως είναι η θερμοκρασία) κατά την διάρκεια 30 ετών. Για παράδειγμα, το </a:t>
            </a:r>
            <a:r>
              <a:rPr lang="el-GR" sz="2000" dirty="0" err="1">
                <a:solidFill>
                  <a:schemeClr val="accent6">
                    <a:lumMod val="10000"/>
                  </a:schemeClr>
                </a:solidFill>
              </a:rPr>
              <a:t>normal</a:t>
            </a:r>
            <a:r>
              <a:rPr lang="el-GR" sz="2000" dirty="0">
                <a:solidFill>
                  <a:schemeClr val="accent6">
                    <a:lumMod val="10000"/>
                  </a:schemeClr>
                </a:solidFill>
              </a:rPr>
              <a:t> της ελάχιστης θερμοκρασίας για τον μήνα Απρίλιο στην Πάτρα, υπολογίζεται ως την μέση τιμή από τις 30 τιμές του Απριλίου για την μηνιαία μέση ελάχιστη θερμοκρασία για μία ορισμένη 30ετία. Κάθε μία από τις 30 μηνιαίες τιμές προκύπτει από τον υπολογισμό της μέσης τιμής των ημερήσιων ελάχιστων τιμών του σταθμού (</a:t>
            </a:r>
            <a:r>
              <a:rPr lang="en-US" sz="2000" dirty="0">
                <a:solidFill>
                  <a:schemeClr val="accent6">
                    <a:lumMod val="10000"/>
                  </a:schemeClr>
                </a:solidFill>
                <a:hlinkClick r:id="rId2">
                  <a:extLst>
                    <a:ext uri="{A12FA001-AC4F-418D-AE19-62706E023703}">
                      <ahyp:hlinkClr xmlns:ahyp="http://schemas.microsoft.com/office/drawing/2018/hyperlinkcolor" val="tx"/>
                    </a:ext>
                  </a:extLst>
                </a:hlinkClick>
              </a:rPr>
              <a:t>https://www.weather.gov/tbw/newnormals</a:t>
            </a:r>
            <a:r>
              <a:rPr lang="el-GR" sz="2000" dirty="0">
                <a:solidFill>
                  <a:schemeClr val="accent6">
                    <a:lumMod val="10000"/>
                  </a:schemeClr>
                </a:solidFill>
              </a:rPr>
              <a:t>). </a:t>
            </a:r>
          </a:p>
          <a:p>
            <a:r>
              <a:rPr lang="el-GR" sz="2000" dirty="0">
                <a:solidFill>
                  <a:schemeClr val="accent6">
                    <a:lumMod val="10000"/>
                  </a:schemeClr>
                </a:solidFill>
              </a:rPr>
              <a:t>Η έννοια του </a:t>
            </a:r>
            <a:r>
              <a:rPr lang="el-GR" sz="2000" dirty="0" err="1">
                <a:solidFill>
                  <a:schemeClr val="accent6">
                    <a:lumMod val="10000"/>
                  </a:schemeClr>
                </a:solidFill>
              </a:rPr>
              <a:t>normal</a:t>
            </a:r>
            <a:r>
              <a:rPr lang="el-GR" sz="2000" dirty="0">
                <a:solidFill>
                  <a:schemeClr val="accent6">
                    <a:lumMod val="10000"/>
                  </a:schemeClr>
                </a:solidFill>
              </a:rPr>
              <a:t> θεσπίστηκε στα μέσα της δεκαετίας του 1930, όταν πλέον πολλές χώρες διέθεταν κλιματολογικά δεδομένα για περίπου 30 χρόνια, και έκτοτε ο Παγκόσμιος Μετεωρολογικός Οργανισμός (</a:t>
            </a:r>
            <a:r>
              <a:rPr lang="en-US" sz="2000" dirty="0">
                <a:solidFill>
                  <a:schemeClr val="accent6">
                    <a:lumMod val="10000"/>
                  </a:schemeClr>
                </a:solidFill>
                <a:hlinkClick r:id="rId3">
                  <a:extLst>
                    <a:ext uri="{A12FA001-AC4F-418D-AE19-62706E023703}">
                      <ahyp:hlinkClr xmlns:ahyp="http://schemas.microsoft.com/office/drawing/2018/hyperlinkcolor" val="tx"/>
                    </a:ext>
                  </a:extLst>
                </a:hlinkClick>
              </a:rPr>
              <a:t>https://wmo.int/</a:t>
            </a:r>
            <a:r>
              <a:rPr lang="el-GR" sz="2000" dirty="0">
                <a:solidFill>
                  <a:schemeClr val="accent6">
                    <a:lumMod val="10000"/>
                  </a:schemeClr>
                </a:solidFill>
              </a:rPr>
              <a:t>).απαιτεί από τα κράτη μέλη να παράγουν 30ετή </a:t>
            </a:r>
            <a:r>
              <a:rPr lang="el-GR" sz="2000" dirty="0" err="1">
                <a:solidFill>
                  <a:schemeClr val="accent6">
                    <a:lumMod val="10000"/>
                  </a:schemeClr>
                </a:solidFill>
              </a:rPr>
              <a:t>normals</a:t>
            </a:r>
            <a:r>
              <a:rPr lang="el-GR" sz="2000" dirty="0">
                <a:solidFill>
                  <a:schemeClr val="accent6">
                    <a:lumMod val="10000"/>
                  </a:schemeClr>
                </a:solidFill>
              </a:rPr>
              <a:t> κάθε 10 χρόνια έτσι ώστε να αντικατοπτρίζεται η αλλαγή του κλίματος και η επίδρασή του στην καθημερινότητά μας (</a:t>
            </a:r>
            <a:r>
              <a:rPr lang="en-US" sz="2000" dirty="0">
                <a:solidFill>
                  <a:schemeClr val="accent6">
                    <a:lumMod val="10000"/>
                  </a:schemeClr>
                </a:solidFill>
                <a:hlinkClick r:id="rId4">
                  <a:extLst>
                    <a:ext uri="{A12FA001-AC4F-418D-AE19-62706E023703}">
                      <ahyp:hlinkClr xmlns:ahyp="http://schemas.microsoft.com/office/drawing/2018/hyperlinkcolor" val="tx"/>
                    </a:ext>
                  </a:extLst>
                </a:hlinkClick>
              </a:rPr>
              <a:t>https://wmo.int/media/news/updated-30-year-reference-period-reflects-changing-climate</a:t>
            </a:r>
            <a:r>
              <a:rPr lang="el-GR" sz="2000" dirty="0">
                <a:solidFill>
                  <a:schemeClr val="accent6">
                    <a:lumMod val="10000"/>
                  </a:schemeClr>
                </a:solidFill>
              </a:rPr>
              <a:t>). Μέχρι το τέλος του 2020, η πιο πρόσφατη και ευρέως χρησιμοποιούμενη τυπική περίοδος αναφοράς για τον υπολογισμό των </a:t>
            </a:r>
            <a:r>
              <a:rPr lang="el-GR" sz="2000" dirty="0" err="1">
                <a:solidFill>
                  <a:schemeClr val="accent6">
                    <a:lumMod val="10000"/>
                  </a:schemeClr>
                </a:solidFill>
              </a:rPr>
              <a:t>normals</a:t>
            </a:r>
            <a:r>
              <a:rPr lang="el-GR" sz="2000" dirty="0">
                <a:solidFill>
                  <a:schemeClr val="accent6">
                    <a:lumMod val="10000"/>
                  </a:schemeClr>
                </a:solidFill>
              </a:rPr>
              <a:t>, ήταν η περίοδος 30 ετών 1981-2010. Η πρόσφατη συνεδρίαση της Επιτροπής Υπηρεσιών του WMO συνέστησε ότι η νέα περίοδος αναφοράς, θα αποτελέσει η 30ετία 1991-2020, και μάλιστα πολλές ευρωπαϊκές χώρες την έχουν ήδη υιοθετήσει.</a:t>
            </a:r>
          </a:p>
        </p:txBody>
      </p:sp>
    </p:spTree>
    <p:extLst>
      <p:ext uri="{BB962C8B-B14F-4D97-AF65-F5344CB8AC3E}">
        <p14:creationId xmlns:p14="http://schemas.microsoft.com/office/powerpoint/2010/main" val="17914179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72B325E-192D-4902-DC46-6F5B9BBB89E3}"/>
              </a:ext>
            </a:extLst>
          </p:cNvPr>
          <p:cNvSpPr>
            <a:spLocks noGrp="1"/>
          </p:cNvSpPr>
          <p:nvPr>
            <p:ph type="sldNum" sz="quarter" idx="4"/>
          </p:nvPr>
        </p:nvSpPr>
        <p:spPr/>
        <p:txBody>
          <a:bodyPr/>
          <a:lstStyle/>
          <a:p>
            <a:fld id="{58FB4751-880F-D840-AAA9-3A15815CC996}" type="slidenum">
              <a:rPr lang="en-US" smtClean="0"/>
              <a:pPr/>
              <a:t>3</a:t>
            </a:fld>
            <a:endParaRPr lang="en-US" dirty="0"/>
          </a:p>
        </p:txBody>
      </p:sp>
      <p:pic>
        <p:nvPicPr>
          <p:cNvPr id="4" name="Picture 3" descr="A graph showing the temperature of a temperature&#10;&#10;Description automatically generated with medium confidence">
            <a:extLst>
              <a:ext uri="{FF2B5EF4-FFF2-40B4-BE49-F238E27FC236}">
                <a16:creationId xmlns:a16="http://schemas.microsoft.com/office/drawing/2014/main" id="{D3CFC6AE-2B60-C5F9-9202-83973E95A3DF}"/>
              </a:ext>
            </a:extLst>
          </p:cNvPr>
          <p:cNvPicPr>
            <a:picLocks noChangeAspect="1"/>
          </p:cNvPicPr>
          <p:nvPr/>
        </p:nvPicPr>
        <p:blipFill>
          <a:blip r:embed="rId2"/>
          <a:stretch>
            <a:fillRect/>
          </a:stretch>
        </p:blipFill>
        <p:spPr>
          <a:xfrm>
            <a:off x="243828" y="1343295"/>
            <a:ext cx="5852172" cy="4389129"/>
          </a:xfrm>
          <a:prstGeom prst="rect">
            <a:avLst/>
          </a:prstGeom>
        </p:spPr>
      </p:pic>
      <p:sp>
        <p:nvSpPr>
          <p:cNvPr id="5" name="TextBox 4">
            <a:extLst>
              <a:ext uri="{FF2B5EF4-FFF2-40B4-BE49-F238E27FC236}">
                <a16:creationId xmlns:a16="http://schemas.microsoft.com/office/drawing/2014/main" id="{3BACA3ED-FAFE-4B3F-830E-F6D46B6F451A}"/>
              </a:ext>
            </a:extLst>
          </p:cNvPr>
          <p:cNvSpPr txBox="1"/>
          <p:nvPr/>
        </p:nvSpPr>
        <p:spPr>
          <a:xfrm>
            <a:off x="243828" y="249116"/>
            <a:ext cx="8697686" cy="523220"/>
          </a:xfrm>
          <a:prstGeom prst="rect">
            <a:avLst/>
          </a:prstGeom>
          <a:noFill/>
        </p:spPr>
        <p:txBody>
          <a:bodyPr wrap="square" rtlCol="0">
            <a:spAutoFit/>
          </a:bodyPr>
          <a:lstStyle/>
          <a:p>
            <a:r>
              <a:rPr lang="el-GR" sz="2800" dirty="0">
                <a:solidFill>
                  <a:schemeClr val="accent6">
                    <a:lumMod val="10000"/>
                  </a:schemeClr>
                </a:solidFill>
              </a:rPr>
              <a:t>Α) Υπολογισμός Μέσης Ημερήσιας Τιμής</a:t>
            </a:r>
            <a:endParaRPr lang="en-US" sz="2800" dirty="0">
              <a:solidFill>
                <a:schemeClr val="accent6">
                  <a:lumMod val="10000"/>
                </a:schemeClr>
              </a:solidFill>
            </a:endParaRPr>
          </a:p>
        </p:txBody>
      </p:sp>
      <p:sp>
        <p:nvSpPr>
          <p:cNvPr id="6" name="TextBox 5">
            <a:extLst>
              <a:ext uri="{FF2B5EF4-FFF2-40B4-BE49-F238E27FC236}">
                <a16:creationId xmlns:a16="http://schemas.microsoft.com/office/drawing/2014/main" id="{B6512447-25A5-2CE2-D42F-BECE1C676BA2}"/>
              </a:ext>
            </a:extLst>
          </p:cNvPr>
          <p:cNvSpPr txBox="1"/>
          <p:nvPr/>
        </p:nvSpPr>
        <p:spPr>
          <a:xfrm>
            <a:off x="6426578" y="249978"/>
            <a:ext cx="5765422" cy="6524863"/>
          </a:xfrm>
          <a:prstGeom prst="rect">
            <a:avLst/>
          </a:prstGeom>
          <a:noFill/>
        </p:spPr>
        <p:txBody>
          <a:bodyPr wrap="square">
            <a:spAutoFit/>
          </a:bodyPr>
          <a:lstStyle/>
          <a:p>
            <a:r>
              <a:rPr lang="el-GR" sz="1900" dirty="0">
                <a:solidFill>
                  <a:schemeClr val="accent6">
                    <a:lumMod val="10000"/>
                  </a:schemeClr>
                </a:solidFill>
              </a:rPr>
              <a:t>Στην παρούσα εργασία, εξοικειωνόμαστε με την λήψη δεδομένων από το </a:t>
            </a:r>
            <a:r>
              <a:rPr lang="el-GR" sz="1900" dirty="0" err="1">
                <a:solidFill>
                  <a:schemeClr val="accent6">
                    <a:lumMod val="10000"/>
                  </a:schemeClr>
                </a:solidFill>
              </a:rPr>
              <a:t>Copernicus</a:t>
            </a:r>
            <a:r>
              <a:rPr lang="el-GR" sz="1900" dirty="0">
                <a:solidFill>
                  <a:schemeClr val="accent6">
                    <a:lumMod val="10000"/>
                  </a:schemeClr>
                </a:solidFill>
              </a:rPr>
              <a:t> </a:t>
            </a:r>
            <a:r>
              <a:rPr lang="el-GR" sz="1900" dirty="0" err="1">
                <a:solidFill>
                  <a:schemeClr val="accent6">
                    <a:lumMod val="10000"/>
                  </a:schemeClr>
                </a:solidFill>
              </a:rPr>
              <a:t>Climate</a:t>
            </a:r>
            <a:r>
              <a:rPr lang="el-GR" sz="1900" dirty="0">
                <a:solidFill>
                  <a:schemeClr val="accent6">
                    <a:lumMod val="10000"/>
                  </a:schemeClr>
                </a:solidFill>
              </a:rPr>
              <a:t> </a:t>
            </a:r>
            <a:r>
              <a:rPr lang="el-GR" sz="1900" dirty="0" err="1">
                <a:solidFill>
                  <a:schemeClr val="accent6">
                    <a:lumMod val="10000"/>
                  </a:schemeClr>
                </a:solidFill>
              </a:rPr>
              <a:t>Data</a:t>
            </a:r>
            <a:r>
              <a:rPr lang="el-GR" sz="1900" dirty="0">
                <a:solidFill>
                  <a:schemeClr val="accent6">
                    <a:lumMod val="10000"/>
                  </a:schemeClr>
                </a:solidFill>
              </a:rPr>
              <a:t> </a:t>
            </a:r>
            <a:r>
              <a:rPr lang="el-GR" sz="1900" dirty="0" err="1">
                <a:solidFill>
                  <a:schemeClr val="accent6">
                    <a:lumMod val="10000"/>
                  </a:schemeClr>
                </a:solidFill>
              </a:rPr>
              <a:t>Store</a:t>
            </a:r>
            <a:r>
              <a:rPr lang="el-GR" sz="1900" dirty="0">
                <a:solidFill>
                  <a:schemeClr val="accent6">
                    <a:lumMod val="10000"/>
                  </a:schemeClr>
                </a:solidFill>
              </a:rPr>
              <a:t> (</a:t>
            </a:r>
            <a:r>
              <a:rPr lang="en-US" sz="1900" dirty="0" err="1">
                <a:solidFill>
                  <a:schemeClr val="accent6">
                    <a:lumMod val="10000"/>
                  </a:schemeClr>
                </a:solidFill>
                <a:hlinkClick r:id="rId3"/>
              </a:rPr>
              <a:t>copernicus</a:t>
            </a:r>
            <a:r>
              <a:rPr lang="el-GR" sz="1900" dirty="0">
                <a:solidFill>
                  <a:schemeClr val="accent6">
                    <a:lumMod val="10000"/>
                  </a:schemeClr>
                </a:solidFill>
              </a:rPr>
              <a:t>)</a:t>
            </a:r>
            <a:r>
              <a:rPr lang="en-US" sz="1900" dirty="0">
                <a:solidFill>
                  <a:schemeClr val="accent6">
                    <a:lumMod val="10000"/>
                  </a:schemeClr>
                </a:solidFill>
              </a:rPr>
              <a:t> </a:t>
            </a:r>
            <a:r>
              <a:rPr lang="el-GR" sz="1900" dirty="0">
                <a:solidFill>
                  <a:schemeClr val="accent6">
                    <a:lumMod val="10000"/>
                  </a:schemeClr>
                </a:solidFill>
              </a:rPr>
              <a:t>και την επεξεργασία αρχείων τύπου </a:t>
            </a:r>
            <a:r>
              <a:rPr lang="el-GR" sz="1900" dirty="0" err="1">
                <a:solidFill>
                  <a:schemeClr val="accent6">
                    <a:lumMod val="10000"/>
                  </a:schemeClr>
                </a:solidFill>
              </a:rPr>
              <a:t>netcdf</a:t>
            </a:r>
            <a:r>
              <a:rPr lang="el-GR" sz="1900" dirty="0">
                <a:solidFill>
                  <a:schemeClr val="accent6">
                    <a:lumMod val="10000"/>
                  </a:schemeClr>
                </a:solidFill>
              </a:rPr>
              <a:t> με σκοπό την μελέτη δεδομένων και εξαγωγή συμπερασμάτων όσων αφορά την μεταβολή ορισμένων κλιματολογικών παραγόντων. Για την τοποθεσία, επιλέχθηκε η πόλη της Πάτρας (</a:t>
            </a:r>
            <a:r>
              <a:rPr lang="el-GR" sz="1900" dirty="0" err="1">
                <a:solidFill>
                  <a:schemeClr val="accent6">
                    <a:lumMod val="10000"/>
                  </a:schemeClr>
                </a:solidFill>
              </a:rPr>
              <a:t>lat</a:t>
            </a:r>
            <a:r>
              <a:rPr lang="el-GR" sz="1900" dirty="0">
                <a:solidFill>
                  <a:schemeClr val="accent6">
                    <a:lumMod val="10000"/>
                  </a:schemeClr>
                </a:solidFill>
              </a:rPr>
              <a:t> : 38.25, </a:t>
            </a:r>
            <a:r>
              <a:rPr lang="el-GR" sz="1900" dirty="0" err="1">
                <a:solidFill>
                  <a:schemeClr val="accent6">
                    <a:lumMod val="10000"/>
                  </a:schemeClr>
                </a:solidFill>
              </a:rPr>
              <a:t>lon</a:t>
            </a:r>
            <a:r>
              <a:rPr lang="el-GR" sz="1900" dirty="0">
                <a:solidFill>
                  <a:schemeClr val="accent6">
                    <a:lumMod val="10000"/>
                  </a:schemeClr>
                </a:solidFill>
              </a:rPr>
              <a:t>: 21.75) και τα δεδομένα αφορούσαν την τριακονταετία 1995-2025. Η μεταβλητή που μελετήθηκε ήταν η θερμοκρασία στα 2m υψόμετρο και τα δεδομένα ήταν σε ωριαία βάση.</a:t>
            </a:r>
            <a:r>
              <a:rPr lang="en-US" sz="1900" dirty="0">
                <a:solidFill>
                  <a:schemeClr val="accent6">
                    <a:lumMod val="10000"/>
                  </a:schemeClr>
                </a:solidFill>
              </a:rPr>
              <a:t> </a:t>
            </a:r>
            <a:r>
              <a:rPr lang="el-GR" sz="1900" dirty="0">
                <a:solidFill>
                  <a:schemeClr val="accent6">
                    <a:lumMod val="10000"/>
                  </a:schemeClr>
                </a:solidFill>
              </a:rPr>
              <a:t>Μελέτες όπως η παρούσα, είναι πολύ σημαντικές καθώς αποτελούν ένα μέτρο ποσοτικοποίησης της μεταβολής του κλίματος ανά τα χρόνια.</a:t>
            </a:r>
          </a:p>
          <a:p>
            <a:r>
              <a:rPr lang="el-GR" sz="1900" dirty="0">
                <a:solidFill>
                  <a:schemeClr val="accent6">
                    <a:lumMod val="10000"/>
                  </a:schemeClr>
                </a:solidFill>
              </a:rPr>
              <a:t>Στο αριστερά διάγραμμα, βλέπουμε την μεταβολή της μέσης ημερήσιας τιμής που αφορά τα δεδομένα μας. Παρατηρούμε ότι εμφανίζονται «σκαμπανεβάσματα», κάτι που είναι απόλυτα φυσιολογικό καθώς αντικατοπτρίζονται οι ακραίες συνθήκες λόγω των εποχών (καλοκαίρι – χειμώνας). H μέση τιμή για το σύνολο των δεδομένων ισούται με 16.34 </a:t>
            </a:r>
            <a:r>
              <a:rPr lang="en-US" sz="1900" dirty="0">
                <a:solidFill>
                  <a:schemeClr val="accent6">
                    <a:lumMod val="10000"/>
                  </a:schemeClr>
                </a:solidFill>
              </a:rPr>
              <a:t>°C</a:t>
            </a:r>
            <a:r>
              <a:rPr lang="el-GR" sz="1900" dirty="0">
                <a:solidFill>
                  <a:schemeClr val="accent6">
                    <a:lumMod val="10000"/>
                  </a:schemeClr>
                </a:solidFill>
              </a:rPr>
              <a:t>, η μέγιστη με 32.29 </a:t>
            </a:r>
            <a:r>
              <a:rPr lang="en-US" sz="1900" dirty="0">
                <a:solidFill>
                  <a:schemeClr val="accent6">
                    <a:lumMod val="10000"/>
                  </a:schemeClr>
                </a:solidFill>
              </a:rPr>
              <a:t>°C</a:t>
            </a:r>
            <a:r>
              <a:rPr lang="el-GR" sz="1900" dirty="0">
                <a:solidFill>
                  <a:schemeClr val="accent6">
                    <a:lumMod val="10000"/>
                  </a:schemeClr>
                </a:solidFill>
              </a:rPr>
              <a:t>, η ελάχιστη με  -2.09 </a:t>
            </a:r>
            <a:r>
              <a:rPr lang="en-US" sz="1900" dirty="0">
                <a:solidFill>
                  <a:schemeClr val="accent6">
                    <a:lumMod val="10000"/>
                  </a:schemeClr>
                </a:solidFill>
              </a:rPr>
              <a:t>°C</a:t>
            </a:r>
            <a:r>
              <a:rPr lang="el-GR" sz="1900" dirty="0">
                <a:solidFill>
                  <a:schemeClr val="accent6">
                    <a:lumMod val="10000"/>
                  </a:schemeClr>
                </a:solidFill>
              </a:rPr>
              <a:t> και τέλος η τυπική απόκλιση με 6.71 </a:t>
            </a:r>
            <a:r>
              <a:rPr lang="en-US" sz="1900" dirty="0">
                <a:solidFill>
                  <a:schemeClr val="accent6">
                    <a:lumMod val="10000"/>
                  </a:schemeClr>
                </a:solidFill>
              </a:rPr>
              <a:t>°C</a:t>
            </a:r>
            <a:r>
              <a:rPr lang="el-GR" sz="1900" dirty="0">
                <a:solidFill>
                  <a:schemeClr val="accent6">
                    <a:lumMod val="10000"/>
                  </a:schemeClr>
                </a:solidFill>
              </a:rPr>
              <a:t>.</a:t>
            </a:r>
          </a:p>
        </p:txBody>
      </p:sp>
    </p:spTree>
    <p:extLst>
      <p:ext uri="{BB962C8B-B14F-4D97-AF65-F5344CB8AC3E}">
        <p14:creationId xmlns:p14="http://schemas.microsoft.com/office/powerpoint/2010/main" val="3883383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CD1FC58-9A22-EDE2-940A-2133DEAFDB01}"/>
              </a:ext>
            </a:extLst>
          </p:cNvPr>
          <p:cNvSpPr>
            <a:spLocks noGrp="1"/>
          </p:cNvSpPr>
          <p:nvPr>
            <p:ph type="sldNum" sz="quarter" idx="4"/>
          </p:nvPr>
        </p:nvSpPr>
        <p:spPr/>
        <p:txBody>
          <a:bodyPr/>
          <a:lstStyle/>
          <a:p>
            <a:fld id="{58FB4751-880F-D840-AAA9-3A15815CC996}" type="slidenum">
              <a:rPr lang="en-US" smtClean="0"/>
              <a:pPr/>
              <a:t>4</a:t>
            </a:fld>
            <a:endParaRPr lang="en-US" dirty="0"/>
          </a:p>
        </p:txBody>
      </p:sp>
      <p:pic>
        <p:nvPicPr>
          <p:cNvPr id="3" name="Picture 2" descr="A graph with red lines&#10;&#10;Description automatically generated">
            <a:extLst>
              <a:ext uri="{FF2B5EF4-FFF2-40B4-BE49-F238E27FC236}">
                <a16:creationId xmlns:a16="http://schemas.microsoft.com/office/drawing/2014/main" id="{F0155517-5583-015D-A975-8CF7E9167D6D}"/>
              </a:ext>
            </a:extLst>
          </p:cNvPr>
          <p:cNvPicPr>
            <a:picLocks noChangeAspect="1"/>
          </p:cNvPicPr>
          <p:nvPr/>
        </p:nvPicPr>
        <p:blipFill>
          <a:blip r:embed="rId2"/>
          <a:stretch>
            <a:fillRect/>
          </a:stretch>
        </p:blipFill>
        <p:spPr>
          <a:xfrm>
            <a:off x="243828" y="1354181"/>
            <a:ext cx="5852172" cy="4389129"/>
          </a:xfrm>
          <a:prstGeom prst="rect">
            <a:avLst/>
          </a:prstGeom>
        </p:spPr>
      </p:pic>
      <p:sp>
        <p:nvSpPr>
          <p:cNvPr id="4" name="TextBox 3">
            <a:extLst>
              <a:ext uri="{FF2B5EF4-FFF2-40B4-BE49-F238E27FC236}">
                <a16:creationId xmlns:a16="http://schemas.microsoft.com/office/drawing/2014/main" id="{2B67C2E4-2CBC-C945-130F-3DC5FF55822D}"/>
              </a:ext>
            </a:extLst>
          </p:cNvPr>
          <p:cNvSpPr txBox="1"/>
          <p:nvPr/>
        </p:nvSpPr>
        <p:spPr>
          <a:xfrm>
            <a:off x="298256" y="326572"/>
            <a:ext cx="8697686" cy="523220"/>
          </a:xfrm>
          <a:prstGeom prst="rect">
            <a:avLst/>
          </a:prstGeom>
          <a:noFill/>
        </p:spPr>
        <p:txBody>
          <a:bodyPr wrap="square" rtlCol="0">
            <a:spAutoFit/>
          </a:bodyPr>
          <a:lstStyle/>
          <a:p>
            <a:r>
              <a:rPr lang="el-GR" sz="2800" dirty="0">
                <a:solidFill>
                  <a:schemeClr val="accent6">
                    <a:lumMod val="10000"/>
                  </a:schemeClr>
                </a:solidFill>
              </a:rPr>
              <a:t>Α) Υπολογισμός Μέγιστης Ημερήσιας Τιμής</a:t>
            </a:r>
            <a:endParaRPr lang="en-US" sz="2800" dirty="0">
              <a:solidFill>
                <a:schemeClr val="accent6">
                  <a:lumMod val="10000"/>
                </a:schemeClr>
              </a:solidFill>
            </a:endParaRPr>
          </a:p>
        </p:txBody>
      </p:sp>
      <p:sp>
        <p:nvSpPr>
          <p:cNvPr id="5" name="TextBox 4">
            <a:extLst>
              <a:ext uri="{FF2B5EF4-FFF2-40B4-BE49-F238E27FC236}">
                <a16:creationId xmlns:a16="http://schemas.microsoft.com/office/drawing/2014/main" id="{DB1AC5AA-933A-3754-D2CF-AFA9D7F29F19}"/>
              </a:ext>
            </a:extLst>
          </p:cNvPr>
          <p:cNvSpPr txBox="1"/>
          <p:nvPr/>
        </p:nvSpPr>
        <p:spPr>
          <a:xfrm>
            <a:off x="6826103" y="1142838"/>
            <a:ext cx="4655289" cy="5016758"/>
          </a:xfrm>
          <a:prstGeom prst="rect">
            <a:avLst/>
          </a:prstGeom>
          <a:noFill/>
        </p:spPr>
        <p:txBody>
          <a:bodyPr wrap="square" rtlCol="0">
            <a:spAutoFit/>
          </a:bodyPr>
          <a:lstStyle/>
          <a:p>
            <a:r>
              <a:rPr lang="el-GR" sz="2000" dirty="0">
                <a:solidFill>
                  <a:schemeClr val="accent6">
                    <a:lumMod val="10000"/>
                  </a:schemeClr>
                </a:solidFill>
              </a:rPr>
              <a:t>Στην συνέχεια παρουσιάζουμε το ίδιο διάγραμμα για τις αντίστοιχες μέγιστες ημερήσιες τιμές. Κατά την διάρκεια της 30ετίας, η μέγιστη τιμή που παρατηρήθηκε ήταν οι 38.44 </a:t>
            </a:r>
            <a:r>
              <a:rPr lang="en-US" sz="2000" dirty="0">
                <a:solidFill>
                  <a:schemeClr val="accent6">
                    <a:lumMod val="10000"/>
                  </a:schemeClr>
                </a:solidFill>
              </a:rPr>
              <a:t>°C</a:t>
            </a:r>
            <a:r>
              <a:rPr lang="el-GR" sz="2000" dirty="0">
                <a:solidFill>
                  <a:schemeClr val="accent6">
                    <a:lumMod val="10000"/>
                  </a:schemeClr>
                </a:solidFill>
              </a:rPr>
              <a:t>. Η μέση τιμή των μέγιστων ημερήσιων θερμοκρασιών ισούται με 20.31 </a:t>
            </a:r>
            <a:r>
              <a:rPr lang="en-US" sz="2000" dirty="0">
                <a:solidFill>
                  <a:schemeClr val="accent6">
                    <a:lumMod val="10000"/>
                  </a:schemeClr>
                </a:solidFill>
              </a:rPr>
              <a:t>°C</a:t>
            </a:r>
            <a:r>
              <a:rPr lang="el-GR" sz="2000" dirty="0">
                <a:solidFill>
                  <a:schemeClr val="accent6">
                    <a:lumMod val="10000"/>
                  </a:schemeClr>
                </a:solidFill>
              </a:rPr>
              <a:t> και έχει τυπική απόκλιση ίση με 7.39 </a:t>
            </a:r>
            <a:r>
              <a:rPr lang="en-US" sz="2000" dirty="0">
                <a:solidFill>
                  <a:schemeClr val="accent6">
                    <a:lumMod val="10000"/>
                  </a:schemeClr>
                </a:solidFill>
              </a:rPr>
              <a:t>°C</a:t>
            </a:r>
            <a:r>
              <a:rPr lang="el-GR" sz="2000" dirty="0">
                <a:solidFill>
                  <a:schemeClr val="accent6">
                    <a:lumMod val="10000"/>
                  </a:schemeClr>
                </a:solidFill>
              </a:rPr>
              <a:t>. Τέλος, η ελάχιστη μέγιστη ημερήσια τιμή που καταγράφεται στα δεδομένα μας είναι ίση με -0.12 </a:t>
            </a:r>
            <a:r>
              <a:rPr lang="en-US" sz="2000" dirty="0">
                <a:solidFill>
                  <a:schemeClr val="accent6">
                    <a:lumMod val="10000"/>
                  </a:schemeClr>
                </a:solidFill>
              </a:rPr>
              <a:t>°C</a:t>
            </a:r>
            <a:r>
              <a:rPr lang="el-GR" sz="2000" dirty="0">
                <a:solidFill>
                  <a:schemeClr val="accent6">
                    <a:lumMod val="10000"/>
                  </a:schemeClr>
                </a:solidFill>
              </a:rPr>
              <a:t> και καταγράφηκε κατά το έτος 2004. Όπως και στο διάγραμμα για τις μέσες τιμές, έτσι και εδώ παρατηρούμε μεταβολές που αντιστοιχούν στις διαφορετικές εποχές. Μικρή ανοδική τάση είναι εμφανής, κυρίως κατά την τελευταία υπό μελέτη 5ετία.</a:t>
            </a:r>
          </a:p>
        </p:txBody>
      </p:sp>
    </p:spTree>
    <p:extLst>
      <p:ext uri="{BB962C8B-B14F-4D97-AF65-F5344CB8AC3E}">
        <p14:creationId xmlns:p14="http://schemas.microsoft.com/office/powerpoint/2010/main" val="1123995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A1475-4495-2B6F-A932-581443E8642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D3C63F-92D4-54FA-98EC-CB23291CF2FA}"/>
              </a:ext>
            </a:extLst>
          </p:cNvPr>
          <p:cNvSpPr>
            <a:spLocks noGrp="1"/>
          </p:cNvSpPr>
          <p:nvPr>
            <p:ph type="sldNum" sz="quarter" idx="4"/>
          </p:nvPr>
        </p:nvSpPr>
        <p:spPr/>
        <p:txBody>
          <a:bodyPr/>
          <a:lstStyle/>
          <a:p>
            <a:fld id="{58FB4751-880F-D840-AAA9-3A15815CC996}" type="slidenum">
              <a:rPr lang="en-US" smtClean="0"/>
              <a:pPr/>
              <a:t>5</a:t>
            </a:fld>
            <a:endParaRPr lang="en-US" dirty="0"/>
          </a:p>
        </p:txBody>
      </p:sp>
      <p:pic>
        <p:nvPicPr>
          <p:cNvPr id="3" name="Picture 2" descr="A graph of blue lines&#10;&#10;Description automatically generated">
            <a:extLst>
              <a:ext uri="{FF2B5EF4-FFF2-40B4-BE49-F238E27FC236}">
                <a16:creationId xmlns:a16="http://schemas.microsoft.com/office/drawing/2014/main" id="{AFE966CF-452A-7A7D-59BE-7FB8D2BBEC73}"/>
              </a:ext>
            </a:extLst>
          </p:cNvPr>
          <p:cNvPicPr>
            <a:picLocks noChangeAspect="1"/>
          </p:cNvPicPr>
          <p:nvPr/>
        </p:nvPicPr>
        <p:blipFill>
          <a:blip r:embed="rId2"/>
          <a:stretch>
            <a:fillRect/>
          </a:stretch>
        </p:blipFill>
        <p:spPr>
          <a:xfrm>
            <a:off x="243828" y="1365067"/>
            <a:ext cx="5852172" cy="4389129"/>
          </a:xfrm>
          <a:prstGeom prst="rect">
            <a:avLst/>
          </a:prstGeom>
        </p:spPr>
      </p:pic>
      <p:sp>
        <p:nvSpPr>
          <p:cNvPr id="4" name="TextBox 3">
            <a:extLst>
              <a:ext uri="{FF2B5EF4-FFF2-40B4-BE49-F238E27FC236}">
                <a16:creationId xmlns:a16="http://schemas.microsoft.com/office/drawing/2014/main" id="{1D11BDAE-6396-082A-826D-54022D899AA7}"/>
              </a:ext>
            </a:extLst>
          </p:cNvPr>
          <p:cNvSpPr txBox="1"/>
          <p:nvPr/>
        </p:nvSpPr>
        <p:spPr>
          <a:xfrm>
            <a:off x="298256" y="326572"/>
            <a:ext cx="8697686" cy="523220"/>
          </a:xfrm>
          <a:prstGeom prst="rect">
            <a:avLst/>
          </a:prstGeom>
          <a:noFill/>
        </p:spPr>
        <p:txBody>
          <a:bodyPr wrap="square" rtlCol="0">
            <a:spAutoFit/>
          </a:bodyPr>
          <a:lstStyle/>
          <a:p>
            <a:r>
              <a:rPr lang="el-GR" sz="2800" dirty="0">
                <a:solidFill>
                  <a:schemeClr val="accent6">
                    <a:lumMod val="10000"/>
                  </a:schemeClr>
                </a:solidFill>
              </a:rPr>
              <a:t>Α) Υπολογισμός Ελάχιστης Ημερήσιας Τιμής</a:t>
            </a:r>
            <a:endParaRPr lang="en-US" sz="2800" dirty="0">
              <a:solidFill>
                <a:schemeClr val="accent6">
                  <a:lumMod val="10000"/>
                </a:schemeClr>
              </a:solidFill>
            </a:endParaRPr>
          </a:p>
        </p:txBody>
      </p:sp>
      <p:sp>
        <p:nvSpPr>
          <p:cNvPr id="5" name="TextBox 4">
            <a:extLst>
              <a:ext uri="{FF2B5EF4-FFF2-40B4-BE49-F238E27FC236}">
                <a16:creationId xmlns:a16="http://schemas.microsoft.com/office/drawing/2014/main" id="{D663ACC5-CC89-B0F5-BFAE-C0F38CC2FEB4}"/>
              </a:ext>
            </a:extLst>
          </p:cNvPr>
          <p:cNvSpPr txBox="1"/>
          <p:nvPr/>
        </p:nvSpPr>
        <p:spPr>
          <a:xfrm>
            <a:off x="6824331" y="1190872"/>
            <a:ext cx="4723053" cy="5016758"/>
          </a:xfrm>
          <a:prstGeom prst="rect">
            <a:avLst/>
          </a:prstGeom>
          <a:noFill/>
        </p:spPr>
        <p:txBody>
          <a:bodyPr wrap="square" rtlCol="0">
            <a:spAutoFit/>
          </a:bodyPr>
          <a:lstStyle/>
          <a:p>
            <a:r>
              <a:rPr lang="el-GR" sz="2000" dirty="0">
                <a:solidFill>
                  <a:schemeClr val="accent6">
                    <a:lumMod val="10000"/>
                  </a:schemeClr>
                </a:solidFill>
              </a:rPr>
              <a:t>Ομοίως, κάνουμε και το διάγραμμα για τις ελάχιστες τιμές το οποίο και αυτό διατηρεί την μορφολογία των προηγούμενων δύο. Η μέση τιμή των ελάχιστων ημερήσιων θερμοκρασιών ισούται με 12.44 </a:t>
            </a:r>
            <a:r>
              <a:rPr lang="en-US" sz="2000" dirty="0">
                <a:solidFill>
                  <a:schemeClr val="accent6">
                    <a:lumMod val="10000"/>
                  </a:schemeClr>
                </a:solidFill>
              </a:rPr>
              <a:t>°C</a:t>
            </a:r>
            <a:r>
              <a:rPr lang="el-GR" sz="2000" dirty="0">
                <a:solidFill>
                  <a:schemeClr val="accent6">
                    <a:lumMod val="10000"/>
                  </a:schemeClr>
                </a:solidFill>
              </a:rPr>
              <a:t> με τυπική απόκλιση ίση με 6.23 </a:t>
            </a:r>
            <a:r>
              <a:rPr lang="en-US" sz="2000" dirty="0">
                <a:solidFill>
                  <a:schemeClr val="accent6">
                    <a:lumMod val="10000"/>
                  </a:schemeClr>
                </a:solidFill>
              </a:rPr>
              <a:t>°C</a:t>
            </a:r>
            <a:r>
              <a:rPr lang="el-GR" sz="2000" dirty="0">
                <a:solidFill>
                  <a:schemeClr val="accent6">
                    <a:lumMod val="10000"/>
                  </a:schemeClr>
                </a:solidFill>
              </a:rPr>
              <a:t>. Η μέγιστη τιμή εντοπίζεται το έτος 2024 και ισούται με 28.07 </a:t>
            </a:r>
            <a:r>
              <a:rPr lang="en-US" sz="2000" dirty="0">
                <a:solidFill>
                  <a:schemeClr val="accent6">
                    <a:lumMod val="10000"/>
                  </a:schemeClr>
                </a:solidFill>
              </a:rPr>
              <a:t>°C</a:t>
            </a:r>
            <a:r>
              <a:rPr lang="el-GR" sz="2000" dirty="0">
                <a:solidFill>
                  <a:schemeClr val="accent6">
                    <a:lumMod val="10000"/>
                  </a:schemeClr>
                </a:solidFill>
              </a:rPr>
              <a:t> ενώ η ελάχιστη εντοπίζεται το 2002 και ισούται με -7.83 </a:t>
            </a:r>
            <a:r>
              <a:rPr lang="en-US" sz="2000" dirty="0">
                <a:solidFill>
                  <a:schemeClr val="accent6">
                    <a:lumMod val="10000"/>
                  </a:schemeClr>
                </a:solidFill>
              </a:rPr>
              <a:t>°C</a:t>
            </a:r>
            <a:r>
              <a:rPr lang="el-GR" sz="2000" dirty="0">
                <a:solidFill>
                  <a:schemeClr val="accent6">
                    <a:lumMod val="10000"/>
                  </a:schemeClr>
                </a:solidFill>
              </a:rPr>
              <a:t>. Και εδώ, παρατηρείται μία μικρή ανοδική τάση καθώς περνάνε τα χρόνια, κυρίως από το έτος 2021 και έπειτα. Στην επόμενη διαφάνεια, έχουμε τοποθετήσει σε κοινό διάγραμμα τις καμπύλες των ημερήσιων μεγίστων και ελαχίστων ώστε να είναι ευκρινής η μεταξύ τους διαφοροποίηση.</a:t>
            </a:r>
            <a:endParaRPr lang="en-US" sz="2000" dirty="0">
              <a:solidFill>
                <a:schemeClr val="accent6">
                  <a:lumMod val="10000"/>
                </a:schemeClr>
              </a:solidFill>
            </a:endParaRPr>
          </a:p>
        </p:txBody>
      </p:sp>
    </p:spTree>
    <p:extLst>
      <p:ext uri="{BB962C8B-B14F-4D97-AF65-F5344CB8AC3E}">
        <p14:creationId xmlns:p14="http://schemas.microsoft.com/office/powerpoint/2010/main" val="395252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920AAE6-F263-1BA8-3A8A-288F0AD7D303}"/>
              </a:ext>
            </a:extLst>
          </p:cNvPr>
          <p:cNvSpPr>
            <a:spLocks noGrp="1"/>
          </p:cNvSpPr>
          <p:nvPr>
            <p:ph type="sldNum" sz="quarter" idx="4"/>
          </p:nvPr>
        </p:nvSpPr>
        <p:spPr/>
        <p:txBody>
          <a:bodyPr/>
          <a:lstStyle/>
          <a:p>
            <a:fld id="{58FB4751-880F-D840-AAA9-3A15815CC996}" type="slidenum">
              <a:rPr lang="en-US" smtClean="0"/>
              <a:pPr/>
              <a:t>6</a:t>
            </a:fld>
            <a:endParaRPr lang="en-US" dirty="0"/>
          </a:p>
        </p:txBody>
      </p:sp>
      <p:pic>
        <p:nvPicPr>
          <p:cNvPr id="5" name="Picture 4" descr="A graph showing the temperature of a period&#10;&#10;Description automatically generated with medium confidence">
            <a:extLst>
              <a:ext uri="{FF2B5EF4-FFF2-40B4-BE49-F238E27FC236}">
                <a16:creationId xmlns:a16="http://schemas.microsoft.com/office/drawing/2014/main" id="{7D8C62D7-D17A-2A1C-38D0-12364F8943AA}"/>
              </a:ext>
            </a:extLst>
          </p:cNvPr>
          <p:cNvPicPr>
            <a:picLocks noChangeAspect="1"/>
          </p:cNvPicPr>
          <p:nvPr/>
        </p:nvPicPr>
        <p:blipFill>
          <a:blip r:embed="rId2"/>
          <a:stretch>
            <a:fillRect/>
          </a:stretch>
        </p:blipFill>
        <p:spPr>
          <a:xfrm>
            <a:off x="2252028" y="546021"/>
            <a:ext cx="7687943" cy="5765957"/>
          </a:xfrm>
          <a:prstGeom prst="rect">
            <a:avLst/>
          </a:prstGeom>
        </p:spPr>
      </p:pic>
    </p:spTree>
    <p:extLst>
      <p:ext uri="{BB962C8B-B14F-4D97-AF65-F5344CB8AC3E}">
        <p14:creationId xmlns:p14="http://schemas.microsoft.com/office/powerpoint/2010/main" val="11529410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6F47B-1B0D-9F5B-249B-B92A89EFED05}"/>
            </a:ext>
          </a:extLst>
        </p:cNvPr>
        <p:cNvGrpSpPr/>
        <p:nvPr/>
      </p:nvGrpSpPr>
      <p:grpSpPr>
        <a:xfrm>
          <a:off x="0" y="0"/>
          <a:ext cx="0" cy="0"/>
          <a:chOff x="0" y="0"/>
          <a:chExt cx="0" cy="0"/>
        </a:xfrm>
      </p:grpSpPr>
      <p:pic>
        <p:nvPicPr>
          <p:cNvPr id="2" name="Picture 1" descr="A graph with purple lines&#10;&#10;Description automatically generated">
            <a:extLst>
              <a:ext uri="{FF2B5EF4-FFF2-40B4-BE49-F238E27FC236}">
                <a16:creationId xmlns:a16="http://schemas.microsoft.com/office/drawing/2014/main" id="{E954C5D7-7AA4-105D-0DE5-CF56E35E6894}"/>
              </a:ext>
            </a:extLst>
          </p:cNvPr>
          <p:cNvPicPr>
            <a:picLocks noChangeAspect="1"/>
          </p:cNvPicPr>
          <p:nvPr/>
        </p:nvPicPr>
        <p:blipFill>
          <a:blip r:embed="rId2"/>
          <a:stretch>
            <a:fillRect/>
          </a:stretch>
        </p:blipFill>
        <p:spPr>
          <a:xfrm>
            <a:off x="1673991" y="988194"/>
            <a:ext cx="9144018" cy="5486411"/>
          </a:xfrm>
          <a:prstGeom prst="rect">
            <a:avLst/>
          </a:prstGeom>
        </p:spPr>
      </p:pic>
      <p:sp>
        <p:nvSpPr>
          <p:cNvPr id="3" name="TextBox 2">
            <a:extLst>
              <a:ext uri="{FF2B5EF4-FFF2-40B4-BE49-F238E27FC236}">
                <a16:creationId xmlns:a16="http://schemas.microsoft.com/office/drawing/2014/main" id="{AC35A9EF-412D-97A1-C532-18D0DA904F11}"/>
              </a:ext>
            </a:extLst>
          </p:cNvPr>
          <p:cNvSpPr txBox="1"/>
          <p:nvPr/>
        </p:nvSpPr>
        <p:spPr>
          <a:xfrm>
            <a:off x="330914" y="217715"/>
            <a:ext cx="8697686" cy="523220"/>
          </a:xfrm>
          <a:prstGeom prst="rect">
            <a:avLst/>
          </a:prstGeom>
          <a:noFill/>
        </p:spPr>
        <p:txBody>
          <a:bodyPr wrap="square" rtlCol="0">
            <a:spAutoFit/>
          </a:bodyPr>
          <a:lstStyle/>
          <a:p>
            <a:r>
              <a:rPr lang="el-GR" sz="2800" dirty="0">
                <a:solidFill>
                  <a:schemeClr val="accent6">
                    <a:lumMod val="10000"/>
                  </a:schemeClr>
                </a:solidFill>
              </a:rPr>
              <a:t>Β) Υπολογισμός ετήσιου αριθμού ημερών με TMAX &gt; 30  </a:t>
            </a:r>
            <a:endParaRPr lang="en-US" sz="2800" dirty="0">
              <a:solidFill>
                <a:schemeClr val="accent6">
                  <a:lumMod val="10000"/>
                </a:schemeClr>
              </a:solidFill>
            </a:endParaRPr>
          </a:p>
        </p:txBody>
      </p:sp>
    </p:spTree>
    <p:extLst>
      <p:ext uri="{BB962C8B-B14F-4D97-AF65-F5344CB8AC3E}">
        <p14:creationId xmlns:p14="http://schemas.microsoft.com/office/powerpoint/2010/main" val="21455457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8FDE13-FFE3-CCD6-7371-57461E58DFC0}"/>
              </a:ext>
            </a:extLst>
          </p:cNvPr>
          <p:cNvSpPr>
            <a:spLocks noGrp="1"/>
          </p:cNvSpPr>
          <p:nvPr>
            <p:ph type="sldNum" sz="quarter" idx="4"/>
          </p:nvPr>
        </p:nvSpPr>
        <p:spPr/>
        <p:txBody>
          <a:bodyPr/>
          <a:lstStyle/>
          <a:p>
            <a:fld id="{58FB4751-880F-D840-AAA9-3A15815CC996}" type="slidenum">
              <a:rPr lang="en-US" smtClean="0"/>
              <a:pPr/>
              <a:t>8</a:t>
            </a:fld>
            <a:endParaRPr lang="en-US" dirty="0"/>
          </a:p>
        </p:txBody>
      </p:sp>
      <p:sp>
        <p:nvSpPr>
          <p:cNvPr id="4" name="TextBox 3">
            <a:extLst>
              <a:ext uri="{FF2B5EF4-FFF2-40B4-BE49-F238E27FC236}">
                <a16:creationId xmlns:a16="http://schemas.microsoft.com/office/drawing/2014/main" id="{24472999-36FF-C5A6-C941-4BC7FB5FD904}"/>
              </a:ext>
            </a:extLst>
          </p:cNvPr>
          <p:cNvSpPr txBox="1"/>
          <p:nvPr/>
        </p:nvSpPr>
        <p:spPr>
          <a:xfrm>
            <a:off x="461917" y="898566"/>
            <a:ext cx="11268166" cy="5632311"/>
          </a:xfrm>
          <a:prstGeom prst="rect">
            <a:avLst/>
          </a:prstGeom>
          <a:noFill/>
        </p:spPr>
        <p:txBody>
          <a:bodyPr wrap="square">
            <a:spAutoFit/>
          </a:bodyPr>
          <a:lstStyle/>
          <a:p>
            <a:r>
              <a:rPr lang="el-GR" sz="2000" dirty="0">
                <a:solidFill>
                  <a:schemeClr val="accent6">
                    <a:lumMod val="10000"/>
                  </a:schemeClr>
                </a:solidFill>
              </a:rPr>
              <a:t>Στο 2</a:t>
            </a:r>
            <a:r>
              <a:rPr lang="el-GR" sz="2000" baseline="30000" dirty="0">
                <a:solidFill>
                  <a:schemeClr val="accent6">
                    <a:lumMod val="10000"/>
                  </a:schemeClr>
                </a:solidFill>
              </a:rPr>
              <a:t>ο</a:t>
            </a:r>
            <a:r>
              <a:rPr lang="el-GR" sz="2000" dirty="0">
                <a:solidFill>
                  <a:schemeClr val="accent6">
                    <a:lumMod val="10000"/>
                  </a:schemeClr>
                </a:solidFill>
              </a:rPr>
              <a:t> μέρος της εργασίας αυτής επιχειρούμε να απεικονίσουμε μία ποσοτικοποίηση των ημερών μέσα σε ένα έτος κατά τις οποίες η μέγιστη θερμοκρασία ξεπέρασε τους 30 </a:t>
            </a:r>
            <a:r>
              <a:rPr lang="en-US" sz="2000" dirty="0">
                <a:solidFill>
                  <a:schemeClr val="accent6">
                    <a:lumMod val="10000"/>
                  </a:schemeClr>
                </a:solidFill>
              </a:rPr>
              <a:t>°C</a:t>
            </a:r>
            <a:r>
              <a:rPr lang="el-GR" sz="2000" dirty="0">
                <a:solidFill>
                  <a:schemeClr val="accent6">
                    <a:lumMod val="10000"/>
                  </a:schemeClr>
                </a:solidFill>
              </a:rPr>
              <a:t>. Για την υπό μελέτη 30ετία, στην περιοχή της Πάτρας, το έτος με τις περισσότερες μέρες όπου η μέγιστη θερμοκρασία εμφάνισε αυτή τη συμπεριφορά ήταν το 2024 με 84 συνολικά καταγεγραμμένες ημέρες. Για να αντιληφθούμε καλύτερα τι σημαίνει αυτό, εξετάζουμε αν η τιμή αυτή είναι στατιστικά σημαντική. </a:t>
            </a:r>
          </a:p>
          <a:p>
            <a:r>
              <a:rPr lang="el-GR" sz="2000" dirty="0">
                <a:solidFill>
                  <a:schemeClr val="accent6">
                    <a:lumMod val="10000"/>
                  </a:schemeClr>
                </a:solidFill>
              </a:rPr>
              <a:t>Σε ένα </a:t>
            </a:r>
            <a:r>
              <a:rPr lang="en-US" sz="2000" dirty="0">
                <a:solidFill>
                  <a:schemeClr val="accent6">
                    <a:lumMod val="10000"/>
                  </a:schemeClr>
                </a:solidFill>
              </a:rPr>
              <a:t>null-hypothesis significance testing</a:t>
            </a:r>
            <a:r>
              <a:rPr lang="el-GR" sz="2000" dirty="0">
                <a:solidFill>
                  <a:schemeClr val="accent6">
                    <a:lumMod val="10000"/>
                  </a:schemeClr>
                </a:solidFill>
              </a:rPr>
              <a:t>, η τιμή p είναι η πιθανότητα να ληφθούν αποτελέσματα δοκιμής τουλάχιστον τόσο ακραία σε τιμή όσο και το αποτέλεσμα που παρατηρήθηκε στην πραγματικότητα, με την υπόθεση ότι η μηδενική υπόθεση (</a:t>
            </a:r>
            <a:r>
              <a:rPr lang="en-US" sz="2000" dirty="0">
                <a:solidFill>
                  <a:schemeClr val="accent6">
                    <a:lumMod val="10000"/>
                  </a:schemeClr>
                </a:solidFill>
              </a:rPr>
              <a:t>null-hypothesis</a:t>
            </a:r>
            <a:r>
              <a:rPr lang="el-GR" sz="2000" dirty="0">
                <a:solidFill>
                  <a:schemeClr val="accent6">
                    <a:lumMod val="10000"/>
                  </a:schemeClr>
                </a:solidFill>
              </a:rPr>
              <a:t>) είναι σωστή. Μια πολύ μικρή τιμή p σημαίνει ότι ένα τέτοιο ακραίο παρατηρούμενο αποτέλεσμα θα ήταν πολύ απίθανο με τη μηδενική υπόθεση. Στην παρούσα εργασία μας ενδιαφέρει να μελετήσουμε την υπόθεση του αν η τάση στο παραπάνω διάγραμμα της </a:t>
            </a:r>
            <a:r>
              <a:rPr lang="el-GR" sz="2000" dirty="0" err="1">
                <a:solidFill>
                  <a:schemeClr val="accent6">
                    <a:lumMod val="10000"/>
                  </a:schemeClr>
                </a:solidFill>
              </a:rPr>
              <a:t>χρονοσειράς</a:t>
            </a:r>
            <a:r>
              <a:rPr lang="el-GR" sz="2000" dirty="0">
                <a:solidFill>
                  <a:schemeClr val="accent6">
                    <a:lumMod val="10000"/>
                  </a:schemeClr>
                </a:solidFill>
              </a:rPr>
              <a:t> είναι στατιστικά σημαντική ή όχι. Η τιμή p χρησιμοποιείται στο πλαίσιο του ελέγχου μηδενικής υπόθεσης προκειμένου να ποσοτικοποιηθεί η στατιστική σημασία ενός αποτελέσματος. Όσο χαμηλότερη είναι η τιμή p, τόσο μικρότερη είναι η πιθανότητα να ληφθεί αυτό το αποτέλεσμα εάν η μηδενική υπόθεση ήταν αληθής. Ένα αποτέλεσμα λέγεται ότι είναι στατιστικά σημαντικό εάν μας επιτρέπει να απορρίψουμε τη μηδενική υπόθεση. Όταν όλα τα άλλα πράγματα είναι ίσα, οι μικρότερες τιμές p λαμβάνονται ως ισχυρότερη απόδειξη ενάντια στη μηδενική υπόθεση (</a:t>
            </a:r>
            <a:r>
              <a:rPr lang="en-US" sz="2000" dirty="0">
                <a:solidFill>
                  <a:schemeClr val="accent6">
                    <a:lumMod val="10000"/>
                  </a:schemeClr>
                </a:solidFill>
                <a:hlinkClick r:id="rId2">
                  <a:extLst>
                    <a:ext uri="{A12FA001-AC4F-418D-AE19-62706E023703}">
                      <ahyp:hlinkClr xmlns:ahyp="http://schemas.microsoft.com/office/drawing/2018/hyperlinkcolor" val="tx"/>
                    </a:ext>
                  </a:extLst>
                </a:hlinkClick>
              </a:rPr>
              <a:t>https://en.wikipedia.org/wiki/P-value</a:t>
            </a:r>
            <a:r>
              <a:rPr lang="el-GR" sz="2000" dirty="0">
                <a:solidFill>
                  <a:schemeClr val="accent6">
                    <a:lumMod val="10000"/>
                  </a:schemeClr>
                </a:solidFill>
              </a:rPr>
              <a:t>).</a:t>
            </a:r>
          </a:p>
          <a:p>
            <a:r>
              <a:rPr lang="el-GR" sz="2000" dirty="0">
                <a:solidFill>
                  <a:schemeClr val="accent6">
                    <a:lumMod val="10000"/>
                  </a:schemeClr>
                </a:solidFill>
              </a:rPr>
              <a:t>Τυπικά, τιμή p &lt; 0.05 θεωρείται σημαντική. Για το παραπάνω διάγραμμα, η τιμή p ισούται με 0.047 άρα είναι στατιστικά σημαντική και συνεπώς απορρίπτουμε την μηδενική υπόθεση.</a:t>
            </a:r>
          </a:p>
        </p:txBody>
      </p:sp>
      <p:sp>
        <p:nvSpPr>
          <p:cNvPr id="3" name="TextBox 2">
            <a:extLst>
              <a:ext uri="{FF2B5EF4-FFF2-40B4-BE49-F238E27FC236}">
                <a16:creationId xmlns:a16="http://schemas.microsoft.com/office/drawing/2014/main" id="{149C991E-2431-6289-447C-01954A968D46}"/>
              </a:ext>
            </a:extLst>
          </p:cNvPr>
          <p:cNvSpPr txBox="1"/>
          <p:nvPr/>
        </p:nvSpPr>
        <p:spPr>
          <a:xfrm>
            <a:off x="330914" y="217715"/>
            <a:ext cx="8697686" cy="523220"/>
          </a:xfrm>
          <a:prstGeom prst="rect">
            <a:avLst/>
          </a:prstGeom>
          <a:noFill/>
        </p:spPr>
        <p:txBody>
          <a:bodyPr wrap="square" rtlCol="0">
            <a:spAutoFit/>
          </a:bodyPr>
          <a:lstStyle/>
          <a:p>
            <a:r>
              <a:rPr lang="el-GR" sz="2800" dirty="0">
                <a:solidFill>
                  <a:schemeClr val="accent6">
                    <a:lumMod val="10000"/>
                  </a:schemeClr>
                </a:solidFill>
              </a:rPr>
              <a:t>Β) Υπολογισμός ετήσιου αριθμού ημερών με TMAX &gt; 30  </a:t>
            </a:r>
            <a:endParaRPr lang="en-US" sz="2800" dirty="0">
              <a:solidFill>
                <a:schemeClr val="accent6">
                  <a:lumMod val="10000"/>
                </a:schemeClr>
              </a:solidFill>
            </a:endParaRPr>
          </a:p>
        </p:txBody>
      </p:sp>
    </p:spTree>
    <p:extLst>
      <p:ext uri="{BB962C8B-B14F-4D97-AF65-F5344CB8AC3E}">
        <p14:creationId xmlns:p14="http://schemas.microsoft.com/office/powerpoint/2010/main" val="34545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4F03F-4F65-4456-C6AA-9F0C7D5C02BF}"/>
            </a:ext>
          </a:extLst>
        </p:cNvPr>
        <p:cNvGrpSpPr/>
        <p:nvPr/>
      </p:nvGrpSpPr>
      <p:grpSpPr>
        <a:xfrm>
          <a:off x="0" y="0"/>
          <a:ext cx="0" cy="0"/>
          <a:chOff x="0" y="0"/>
          <a:chExt cx="0" cy="0"/>
        </a:xfrm>
      </p:grpSpPr>
      <p:pic>
        <p:nvPicPr>
          <p:cNvPr id="3" name="Picture 2" descr="A graph of purple bars&#10;&#10;Description automatically generated with medium confidence">
            <a:extLst>
              <a:ext uri="{FF2B5EF4-FFF2-40B4-BE49-F238E27FC236}">
                <a16:creationId xmlns:a16="http://schemas.microsoft.com/office/drawing/2014/main" id="{F7105000-71FE-8BE3-3ABE-877969326807}"/>
              </a:ext>
            </a:extLst>
          </p:cNvPr>
          <p:cNvPicPr>
            <a:picLocks noChangeAspect="1"/>
          </p:cNvPicPr>
          <p:nvPr/>
        </p:nvPicPr>
        <p:blipFill>
          <a:blip r:embed="rId2"/>
          <a:stretch>
            <a:fillRect/>
          </a:stretch>
        </p:blipFill>
        <p:spPr>
          <a:xfrm>
            <a:off x="1523991" y="968822"/>
            <a:ext cx="9144018" cy="5486411"/>
          </a:xfrm>
          <a:prstGeom prst="rect">
            <a:avLst/>
          </a:prstGeom>
        </p:spPr>
      </p:pic>
      <p:sp>
        <p:nvSpPr>
          <p:cNvPr id="4" name="TextBox 3">
            <a:extLst>
              <a:ext uri="{FF2B5EF4-FFF2-40B4-BE49-F238E27FC236}">
                <a16:creationId xmlns:a16="http://schemas.microsoft.com/office/drawing/2014/main" id="{4394CC29-795B-650B-FA1E-61DEE053C226}"/>
              </a:ext>
            </a:extLst>
          </p:cNvPr>
          <p:cNvSpPr txBox="1"/>
          <p:nvPr/>
        </p:nvSpPr>
        <p:spPr>
          <a:xfrm>
            <a:off x="287370" y="228601"/>
            <a:ext cx="8697686" cy="523220"/>
          </a:xfrm>
          <a:prstGeom prst="rect">
            <a:avLst/>
          </a:prstGeom>
          <a:noFill/>
        </p:spPr>
        <p:txBody>
          <a:bodyPr wrap="square" rtlCol="0">
            <a:spAutoFit/>
          </a:bodyPr>
          <a:lstStyle/>
          <a:p>
            <a:r>
              <a:rPr lang="el-GR" sz="2800" dirty="0">
                <a:solidFill>
                  <a:schemeClr val="accent6">
                    <a:lumMod val="10000"/>
                  </a:schemeClr>
                </a:solidFill>
              </a:rPr>
              <a:t>Β) Υπολογισμός ετήσιου αριθμού ημερών με TMΙΝ &gt; 20  </a:t>
            </a:r>
            <a:endParaRPr lang="en-US" sz="2800" dirty="0">
              <a:solidFill>
                <a:schemeClr val="accent6">
                  <a:lumMod val="10000"/>
                </a:schemeClr>
              </a:solidFill>
            </a:endParaRPr>
          </a:p>
        </p:txBody>
      </p:sp>
    </p:spTree>
    <p:extLst>
      <p:ext uri="{BB962C8B-B14F-4D97-AF65-F5344CB8AC3E}">
        <p14:creationId xmlns:p14="http://schemas.microsoft.com/office/powerpoint/2010/main" val="364924506"/>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{0560856D-9035-4041-92F8-27BECE9533EF}tf11964407_win32</Template>
  <TotalTime>182</TotalTime>
  <Words>1355</Words>
  <Application>Microsoft Office PowerPoint</Application>
  <PresentationFormat>Widescreen</PresentationFormat>
  <Paragraphs>33</Paragraphs>
  <Slides>12</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Courier New</vt:lpstr>
      <vt:lpstr>Gill Sans Nova Light</vt:lpstr>
      <vt:lpstr>Sagona Book</vt:lpstr>
      <vt:lpstr>Custom</vt:lpstr>
      <vt:lpstr>Δυναμική και Συνοπτική Μετεωρολογία  Εργασία 03 : Reanalysis  Καϊρακτίδη Νάντια  ΑΜ : 1068622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ΣΥΜΠΕΡΑΣΜΑΤΑ</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ΝΕΦΕΛΗ ΖΩΗ</dc:creator>
  <cp:lastModifiedBy>ΚΑΪΡΑΚΤΙΔΗ ΝΕΦΕΛΗ ΖΩΗ</cp:lastModifiedBy>
  <cp:revision>17</cp:revision>
  <dcterms:created xsi:type="dcterms:W3CDTF">2025-01-17T12:22:06Z</dcterms:created>
  <dcterms:modified xsi:type="dcterms:W3CDTF">2025-01-18T09:45:29Z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