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3"/>
  </p:notesMasterIdLst>
  <p:sldIdLst>
    <p:sldId id="256" r:id="rId2"/>
    <p:sldId id="259" r:id="rId3"/>
    <p:sldId id="257" r:id="rId4"/>
    <p:sldId id="267" r:id="rId5"/>
    <p:sldId id="266" r:id="rId6"/>
    <p:sldId id="265" r:id="rId7"/>
    <p:sldId id="264" r:id="rId8"/>
    <p:sldId id="263" r:id="rId9"/>
    <p:sldId id="261" r:id="rId10"/>
    <p:sldId id="262" r:id="rId11"/>
    <p:sldId id="260" r:id="rId12"/>
    <p:sldId id="258" r:id="rId13"/>
    <p:sldId id="275" r:id="rId14"/>
    <p:sldId id="274" r:id="rId15"/>
    <p:sldId id="273" r:id="rId16"/>
    <p:sldId id="272" r:id="rId17"/>
    <p:sldId id="268" r:id="rId18"/>
    <p:sldId id="276" r:id="rId19"/>
    <p:sldId id="271" r:id="rId20"/>
    <p:sldId id="270"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02228-4167-4C05-BCA9-203DCC73BDFE}" type="datetimeFigureOut">
              <a:rPr lang="en-GB" smtClean="0"/>
              <a:t>28/04/2025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51D64-AEC2-4402-AF74-E0CD4646C139}" type="slidenum">
              <a:rPr lang="en-GB" smtClean="0"/>
              <a:t>‹#›</a:t>
            </a:fld>
            <a:endParaRPr lang="en-GB"/>
          </a:p>
        </p:txBody>
      </p:sp>
    </p:spTree>
    <p:extLst>
      <p:ext uri="{BB962C8B-B14F-4D97-AF65-F5344CB8AC3E}">
        <p14:creationId xmlns:p14="http://schemas.microsoft.com/office/powerpoint/2010/main" val="278722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C351D64-AEC2-4402-AF74-E0CD4646C139}" type="slidenum">
              <a:rPr lang="en-GB" smtClean="0"/>
              <a:t>10</a:t>
            </a:fld>
            <a:endParaRPr lang="en-GB"/>
          </a:p>
        </p:txBody>
      </p:sp>
    </p:spTree>
    <p:extLst>
      <p:ext uri="{BB962C8B-B14F-4D97-AF65-F5344CB8AC3E}">
        <p14:creationId xmlns:p14="http://schemas.microsoft.com/office/powerpoint/2010/main" val="117676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650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4/28/2025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319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4/28/2025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115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086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774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489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33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296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3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0558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538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92440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FE00FC4A-5103-C52A-2D18-47B2641C9335}"/>
              </a:ext>
            </a:extLst>
          </p:cNvPr>
          <p:cNvPicPr>
            <a:picLocks noChangeAspect="1"/>
          </p:cNvPicPr>
          <p:nvPr/>
        </p:nvPicPr>
        <p:blipFill>
          <a:blip r:embed="rId2"/>
          <a:srcRect b="24243"/>
          <a:stretch/>
        </p:blipFill>
        <p:spPr>
          <a:xfrm>
            <a:off x="-3"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A4B6A-94B7-16C2-F2C6-7B7AC504F361}"/>
              </a:ext>
            </a:extLst>
          </p:cNvPr>
          <p:cNvSpPr>
            <a:spLocks noGrp="1"/>
          </p:cNvSpPr>
          <p:nvPr>
            <p:ph type="ctrTitle"/>
          </p:nvPr>
        </p:nvSpPr>
        <p:spPr>
          <a:xfrm>
            <a:off x="0" y="3331444"/>
            <a:ext cx="7206483" cy="1229306"/>
          </a:xfrm>
        </p:spPr>
        <p:txBody>
          <a:bodyPr>
            <a:normAutofit/>
          </a:bodyPr>
          <a:lstStyle/>
          <a:p>
            <a:r>
              <a:rPr lang="en-GB" sz="4600" dirty="0">
                <a:solidFill>
                  <a:schemeClr val="tx1"/>
                </a:solidFill>
              </a:rPr>
              <a:t>Parameterization Schemes</a:t>
            </a:r>
          </a:p>
        </p:txBody>
      </p:sp>
      <p:sp>
        <p:nvSpPr>
          <p:cNvPr id="3" name="Subtitle 2">
            <a:extLst>
              <a:ext uri="{FF2B5EF4-FFF2-40B4-BE49-F238E27FC236}">
                <a16:creationId xmlns:a16="http://schemas.microsoft.com/office/drawing/2014/main" id="{D95F0EDC-B6AE-B353-40AF-AEB276EFBEF7}"/>
              </a:ext>
            </a:extLst>
          </p:cNvPr>
          <p:cNvSpPr>
            <a:spLocks noGrp="1"/>
          </p:cNvSpPr>
          <p:nvPr>
            <p:ph type="subTitle" idx="1"/>
          </p:nvPr>
        </p:nvSpPr>
        <p:spPr>
          <a:xfrm>
            <a:off x="735791" y="4735799"/>
            <a:ext cx="6470693" cy="605256"/>
          </a:xfrm>
        </p:spPr>
        <p:txBody>
          <a:bodyPr>
            <a:normAutofit fontScale="92500"/>
          </a:bodyPr>
          <a:lstStyle/>
          <a:p>
            <a:r>
              <a:rPr lang="en-GB" dirty="0"/>
              <a:t>Class : atmospheric Simulations</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5" name="TextBox 4">
            <a:extLst>
              <a:ext uri="{FF2B5EF4-FFF2-40B4-BE49-F238E27FC236}">
                <a16:creationId xmlns:a16="http://schemas.microsoft.com/office/drawing/2014/main" id="{26B7C557-F834-201E-31CB-C31BFBE23544}"/>
              </a:ext>
            </a:extLst>
          </p:cNvPr>
          <p:cNvSpPr txBox="1"/>
          <p:nvPr/>
        </p:nvSpPr>
        <p:spPr>
          <a:xfrm>
            <a:off x="0" y="2314640"/>
            <a:ext cx="3377046" cy="646331"/>
          </a:xfrm>
          <a:prstGeom prst="rect">
            <a:avLst/>
          </a:prstGeom>
          <a:noFill/>
          <a:ln w="28575">
            <a:solidFill>
              <a:schemeClr val="bg1"/>
            </a:solidFill>
          </a:ln>
        </p:spPr>
        <p:txBody>
          <a:bodyPr wrap="square" rtlCol="0">
            <a:spAutoFit/>
          </a:bodyPr>
          <a:lstStyle/>
          <a:p>
            <a:pPr algn="ctr"/>
            <a:r>
              <a:rPr lang="en-GB" dirty="0">
                <a:solidFill>
                  <a:schemeClr val="bg1"/>
                </a:solidFill>
              </a:rPr>
              <a:t>KAIRAKTIDI NADIA</a:t>
            </a:r>
          </a:p>
          <a:p>
            <a:pPr algn="ctr"/>
            <a:r>
              <a:rPr lang="en-GB" dirty="0">
                <a:solidFill>
                  <a:schemeClr val="bg1"/>
                </a:solidFill>
              </a:rPr>
              <a:t>1068622</a:t>
            </a:r>
          </a:p>
        </p:txBody>
      </p:sp>
    </p:spTree>
    <p:extLst>
      <p:ext uri="{BB962C8B-B14F-4D97-AF65-F5344CB8AC3E}">
        <p14:creationId xmlns:p14="http://schemas.microsoft.com/office/powerpoint/2010/main" val="5128408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726B1B3-487E-8216-05B8-9B2FCB737C9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CC44DF-6A03-333E-3FB6-96791E5D091E}"/>
              </a:ext>
            </a:extLst>
          </p:cNvPr>
          <p:cNvSpPr txBox="1"/>
          <p:nvPr/>
        </p:nvSpPr>
        <p:spPr>
          <a:xfrm>
            <a:off x="541282" y="3538919"/>
            <a:ext cx="11109435" cy="3250762"/>
          </a:xfrm>
          <a:prstGeom prst="rect">
            <a:avLst/>
          </a:prstGeom>
          <a:noFill/>
        </p:spPr>
        <p:txBody>
          <a:bodyPr wrap="square">
            <a:spAutoFit/>
          </a:bodyPr>
          <a:lstStyle/>
          <a:p>
            <a:pPr marL="228600" marR="0" algn="just">
              <a:lnSpc>
                <a:spcPct val="115000"/>
              </a:lnSpc>
              <a:spcAft>
                <a:spcPts val="800"/>
              </a:spcAft>
            </a:pPr>
            <a:r>
              <a:rPr lang="el-GR" kern="100" dirty="0">
                <a:effectLst/>
                <a:ea typeface="Aptos" panose="020B0004020202020204" pitchFamily="34" charset="0"/>
                <a:cs typeface="Times New Roman" panose="02020603050405020304" pitchFamily="18" charset="0"/>
              </a:rPr>
              <a:t>Οι παραμετροποιήσεις μεταφοράς, ενεργοποιούν την υγρή μεταφορά σε </a:t>
            </a:r>
            <a:r>
              <a:rPr lang="en-GB" kern="100" dirty="0">
                <a:effectLst/>
                <a:ea typeface="Aptos" panose="020B0004020202020204" pitchFamily="34" charset="0"/>
                <a:cs typeface="Times New Roman" panose="02020603050405020304" pitchFamily="18" charset="0"/>
              </a:rPr>
              <a:t>RH </a:t>
            </a:r>
            <a:r>
              <a:rPr lang="el-GR" kern="100" dirty="0">
                <a:effectLst/>
                <a:ea typeface="Aptos" panose="020B0004020202020204" pitchFamily="34" charset="0"/>
                <a:cs typeface="Times New Roman" panose="02020603050405020304" pitchFamily="18" charset="0"/>
              </a:rPr>
              <a:t>μικρότερη από το σημείο κορεσμού των υδρατμών σε ένα πλεγματικό σημείο. Οι στήλες μεταφοράς είναι σε </a:t>
            </a:r>
            <a:r>
              <a:rPr lang="el-GR" kern="100" dirty="0" err="1">
                <a:effectLst/>
                <a:ea typeface="Aptos" panose="020B0004020202020204" pitchFamily="34" charset="0"/>
                <a:cs typeface="Times New Roman" panose="02020603050405020304" pitchFamily="18" charset="0"/>
              </a:rPr>
              <a:t>υποπλεγματική</a:t>
            </a:r>
            <a:r>
              <a:rPr lang="el-GR" kern="100" dirty="0">
                <a:effectLst/>
                <a:ea typeface="Aptos" panose="020B0004020202020204" pitchFamily="34" charset="0"/>
                <a:cs typeface="Times New Roman" panose="02020603050405020304" pitchFamily="18" charset="0"/>
              </a:rPr>
              <a:t> κλίμακα οπότε η μέση </a:t>
            </a:r>
            <a:r>
              <a:rPr lang="en-GB" kern="100" dirty="0">
                <a:ea typeface="Aptos" panose="020B0004020202020204" pitchFamily="34" charset="0"/>
                <a:cs typeface="Times New Roman" panose="02020603050405020304" pitchFamily="18" charset="0"/>
              </a:rPr>
              <a:t>RH</a:t>
            </a:r>
            <a:r>
              <a:rPr lang="el-GR" kern="100" dirty="0">
                <a:effectLst/>
                <a:ea typeface="Aptos" panose="020B0004020202020204" pitchFamily="34" charset="0"/>
                <a:cs typeface="Times New Roman" panose="02020603050405020304" pitchFamily="18" charset="0"/>
              </a:rPr>
              <a:t> του πλέγματος θα είναι μικρότερη από το σημείο κορεσμού παρότι μέσα στο πλέγμα υπάρχουν και κορεσμένες περιοχές. Τα μοντέλα καθορίζουν επίσης τις επιδράσεις της μεταφοράς σε </a:t>
            </a:r>
            <a:r>
              <a:rPr lang="el-GR" kern="100" dirty="0" err="1">
                <a:effectLst/>
                <a:ea typeface="Aptos" panose="020B0004020202020204" pitchFamily="34" charset="0"/>
                <a:cs typeface="Times New Roman" panose="02020603050405020304" pitchFamily="18" charset="0"/>
              </a:rPr>
              <a:t>υποπλεγματική</a:t>
            </a:r>
            <a:r>
              <a:rPr lang="el-GR" kern="100" dirty="0">
                <a:effectLst/>
                <a:ea typeface="Aptos" panose="020B0004020202020204" pitchFamily="34" charset="0"/>
                <a:cs typeface="Times New Roman" panose="02020603050405020304" pitchFamily="18" charset="0"/>
              </a:rPr>
              <a:t> κλίμακα σε άλλες μεταβλητές κλίμακας πλέγματος. </a:t>
            </a:r>
            <a:r>
              <a:rPr lang="el-GR" kern="100" dirty="0">
                <a:ea typeface="Aptos" panose="020B0004020202020204" pitchFamily="34" charset="0"/>
                <a:cs typeface="Times New Roman" panose="02020603050405020304" pitchFamily="18" charset="0"/>
              </a:rPr>
              <a:t>Σ</a:t>
            </a:r>
            <a:r>
              <a:rPr lang="el-GR" kern="100" dirty="0">
                <a:effectLst/>
                <a:ea typeface="Aptos" panose="020B0004020202020204" pitchFamily="34" charset="0"/>
                <a:cs typeface="Times New Roman" panose="02020603050405020304" pitchFamily="18" charset="0"/>
              </a:rPr>
              <a:t>τόχος είναι ο καθορισμός της μεταφοράς στο σωστό μέρος και χρονική στιγμή με σωστή εξέλιξη και ένταση. Η παραμετροποίηση πρέπει να καθορίζει την κατάλληλη τροποποίηση από τη μεταφορά στο περιβάλλον μεγάλης κλίμακας, έτσι ώστε η επακόλουθη μεταφορά να μπορεί να προβλεφθεί με ακρίβεια. </a:t>
            </a:r>
            <a:r>
              <a:rPr lang="el-GR" kern="100" dirty="0">
                <a:ea typeface="Aptos" panose="020B0004020202020204" pitchFamily="34" charset="0"/>
                <a:cs typeface="Times New Roman" panose="02020603050405020304" pitchFamily="18" charset="0"/>
              </a:rPr>
              <a:t>Ο</a:t>
            </a:r>
            <a:r>
              <a:rPr lang="el-GR" kern="100" dirty="0">
                <a:effectLst/>
                <a:ea typeface="Aptos" panose="020B0004020202020204" pitchFamily="34" charset="0"/>
                <a:cs typeface="Times New Roman" panose="02020603050405020304" pitchFamily="18" charset="0"/>
              </a:rPr>
              <a:t>ι διαδικασίες μεγάλης κλίμακας συνήθως ελέγχουν την υγρή μεταφορά η οποία μεταβάλει την μεγάλη αυτή κλίμακα διατηρώντας την κυκλοφορία </a:t>
            </a:r>
            <a:r>
              <a:rPr lang="el-GR" kern="100" dirty="0">
                <a:ea typeface="Aptos" panose="020B0004020202020204" pitchFamily="34" charset="0"/>
                <a:cs typeface="Times New Roman" panose="02020603050405020304" pitchFamily="18" charset="0"/>
              </a:rPr>
              <a:t>της</a:t>
            </a:r>
            <a:r>
              <a:rPr lang="el-GR" kern="100" dirty="0">
                <a:effectLst/>
                <a:ea typeface="Aptos" panose="020B0004020202020204" pitchFamily="34" charset="0"/>
                <a:cs typeface="Times New Roman" panose="02020603050405020304" pitchFamily="18" charset="0"/>
              </a:rPr>
              <a:t>. Σκοπός της παραμετροποίησης είναι η προσομοίωση της διαδικασίας αυτής.</a:t>
            </a:r>
            <a:endParaRPr lang="en-GB" kern="100" dirty="0">
              <a:effectLst/>
              <a:ea typeface="Aptos" panose="020B0004020202020204" pitchFamily="34" charset="0"/>
              <a:cs typeface="Times New Roman" panose="02020603050405020304" pitchFamily="18" charset="0"/>
            </a:endParaRPr>
          </a:p>
        </p:txBody>
      </p:sp>
      <p:pic>
        <p:nvPicPr>
          <p:cNvPr id="4" name="Picture 3" descr="Diagram of a diagram showing different types of waves&#10;&#10;AI-generated content may be incorrect.">
            <a:extLst>
              <a:ext uri="{FF2B5EF4-FFF2-40B4-BE49-F238E27FC236}">
                <a16:creationId xmlns:a16="http://schemas.microsoft.com/office/drawing/2014/main" id="{5CD2D2E9-DA3C-8FC9-D06E-FA162C5EFAC2}"/>
              </a:ext>
            </a:extLst>
          </p:cNvPr>
          <p:cNvPicPr>
            <a:picLocks noChangeAspect="1"/>
          </p:cNvPicPr>
          <p:nvPr/>
        </p:nvPicPr>
        <p:blipFill>
          <a:blip r:embed="rId3"/>
          <a:stretch>
            <a:fillRect/>
          </a:stretch>
        </p:blipFill>
        <p:spPr>
          <a:xfrm>
            <a:off x="2448910" y="149774"/>
            <a:ext cx="7094482" cy="3279226"/>
          </a:xfrm>
          <a:prstGeom prst="rect">
            <a:avLst/>
          </a:prstGeom>
        </p:spPr>
      </p:pic>
    </p:spTree>
    <p:extLst>
      <p:ext uri="{BB962C8B-B14F-4D97-AF65-F5344CB8AC3E}">
        <p14:creationId xmlns:p14="http://schemas.microsoft.com/office/powerpoint/2010/main" val="149112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55C268-1041-1BA3-38EE-AB3DC447651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7518BE8-A396-A5D9-4717-CFFCEC320D64}"/>
              </a:ext>
            </a:extLst>
          </p:cNvPr>
          <p:cNvSpPr txBox="1"/>
          <p:nvPr/>
        </p:nvSpPr>
        <p:spPr>
          <a:xfrm>
            <a:off x="672662" y="469024"/>
            <a:ext cx="10694275" cy="461665"/>
          </a:xfrm>
          <a:prstGeom prst="rect">
            <a:avLst/>
          </a:prstGeom>
          <a:noFill/>
        </p:spPr>
        <p:txBody>
          <a:bodyPr wrap="square" rtlCol="0">
            <a:spAutoFit/>
          </a:bodyPr>
          <a:lstStyle/>
          <a:p>
            <a:r>
              <a:rPr lang="el-GR" sz="2400" dirty="0"/>
              <a:t>Τύποι παραμετροποίησης της μεταφοράς</a:t>
            </a:r>
            <a:endParaRPr lang="en-GB" sz="2400" dirty="0"/>
          </a:p>
        </p:txBody>
      </p:sp>
      <p:pic>
        <p:nvPicPr>
          <p:cNvPr id="3" name="Picture 2" descr="A graph showing the pressure of a gas station&#10;&#10;AI-generated content may be incorrect.">
            <a:extLst>
              <a:ext uri="{FF2B5EF4-FFF2-40B4-BE49-F238E27FC236}">
                <a16:creationId xmlns:a16="http://schemas.microsoft.com/office/drawing/2014/main" id="{2E7C88AF-C552-6C09-F145-98E61B2508F7}"/>
              </a:ext>
            </a:extLst>
          </p:cNvPr>
          <p:cNvPicPr>
            <a:picLocks noChangeAspect="1"/>
          </p:cNvPicPr>
          <p:nvPr/>
        </p:nvPicPr>
        <p:blipFill>
          <a:blip r:embed="rId2"/>
          <a:stretch>
            <a:fillRect/>
          </a:stretch>
        </p:blipFill>
        <p:spPr>
          <a:xfrm>
            <a:off x="672662" y="1331104"/>
            <a:ext cx="4393324" cy="4913727"/>
          </a:xfrm>
          <a:prstGeom prst="rect">
            <a:avLst/>
          </a:prstGeom>
        </p:spPr>
      </p:pic>
      <p:sp>
        <p:nvSpPr>
          <p:cNvPr id="5" name="TextBox 4">
            <a:extLst>
              <a:ext uri="{FF2B5EF4-FFF2-40B4-BE49-F238E27FC236}">
                <a16:creationId xmlns:a16="http://schemas.microsoft.com/office/drawing/2014/main" id="{788C903D-6DED-2D7C-4E3D-AE9D82851003}"/>
              </a:ext>
            </a:extLst>
          </p:cNvPr>
          <p:cNvSpPr txBox="1"/>
          <p:nvPr/>
        </p:nvSpPr>
        <p:spPr>
          <a:xfrm>
            <a:off x="5633545" y="1125699"/>
            <a:ext cx="6222124" cy="5324535"/>
          </a:xfrm>
          <a:prstGeom prst="rect">
            <a:avLst/>
          </a:prstGeom>
          <a:noFill/>
        </p:spPr>
        <p:txBody>
          <a:bodyPr wrap="square">
            <a:spAutoFit/>
          </a:bodyPr>
          <a:lstStyle/>
          <a:p>
            <a:pPr algn="just"/>
            <a:r>
              <a:rPr lang="el-GR" sz="2000" dirty="0"/>
              <a:t>Ένα κοινό χαρακτηριστικό των περισσότερων παραμετροποιήσεων που αφορούν την μεταφορά είναι ότι υπολογίζουν την </a:t>
            </a:r>
            <a:r>
              <a:rPr lang="el-GR" sz="2000" dirty="0" err="1"/>
              <a:t>Convective</a:t>
            </a:r>
            <a:r>
              <a:rPr lang="el-GR" sz="2000" dirty="0"/>
              <a:t> </a:t>
            </a:r>
            <a:r>
              <a:rPr lang="el-GR" sz="2000" dirty="0" err="1"/>
              <a:t>Available</a:t>
            </a:r>
            <a:r>
              <a:rPr lang="el-GR" sz="2000" dirty="0"/>
              <a:t> </a:t>
            </a:r>
            <a:r>
              <a:rPr lang="el-GR" sz="2000" dirty="0" err="1"/>
              <a:t>Potential</a:t>
            </a:r>
            <a:r>
              <a:rPr lang="el-GR" sz="2000" dirty="0"/>
              <a:t> Energy (CAPE) και την </a:t>
            </a:r>
            <a:r>
              <a:rPr lang="el-GR" sz="2000" dirty="0" err="1"/>
              <a:t>Convective</a:t>
            </a:r>
            <a:r>
              <a:rPr lang="el-GR" sz="2000" dirty="0"/>
              <a:t> </a:t>
            </a:r>
            <a:r>
              <a:rPr lang="el-GR" sz="2000" dirty="0" err="1"/>
              <a:t>INhibition</a:t>
            </a:r>
            <a:r>
              <a:rPr lang="el-GR" sz="2000" dirty="0"/>
              <a:t> (CIN) του περιβάλλοντος προκειμένου να εκτιμηθούν τα χαρακτηριστικά της μεταφοράς. Η διπλανή εικόνα παρουσιάζει γραφικά τις δύο αυτές μεταβλητές για μία τυπική ραδιοβόλιση θερμής περιόδου σε ένα </a:t>
            </a:r>
            <a:r>
              <a:rPr lang="el-GR" sz="2000" dirty="0" err="1"/>
              <a:t>θερμοδυναμικό</a:t>
            </a:r>
            <a:r>
              <a:rPr lang="el-GR" sz="2000" dirty="0"/>
              <a:t> διάγραμμα. Κάτω από τα 800 </a:t>
            </a:r>
            <a:r>
              <a:rPr lang="el-GR" sz="2000" dirty="0" err="1"/>
              <a:t>hPa</a:t>
            </a:r>
            <a:r>
              <a:rPr lang="el-GR" sz="2000" dirty="0"/>
              <a:t> η θερμοβαθμίδα είναι ξηρή </a:t>
            </a:r>
            <a:r>
              <a:rPr lang="el-GR" sz="2000" dirty="0" err="1"/>
              <a:t>αδιαβατική</a:t>
            </a:r>
            <a:r>
              <a:rPr lang="el-GR" sz="2000" dirty="0"/>
              <a:t>, ανάμεσα στα 800 και 700 </a:t>
            </a:r>
            <a:r>
              <a:rPr lang="el-GR" sz="2000" dirty="0" err="1"/>
              <a:t>hPa</a:t>
            </a:r>
            <a:r>
              <a:rPr lang="el-GR" sz="2000" dirty="0"/>
              <a:t> είναι ισόθερμη και σχεδόν ξηρή </a:t>
            </a:r>
            <a:r>
              <a:rPr lang="el-GR" sz="2000" dirty="0" err="1"/>
              <a:t>αδιαβατική</a:t>
            </a:r>
            <a:r>
              <a:rPr lang="el-GR" sz="2000" dirty="0"/>
              <a:t> πάνω από το σημείο αυτό και μέχρι τα 500 </a:t>
            </a:r>
            <a:r>
              <a:rPr lang="el-GR" sz="2000" dirty="0" err="1"/>
              <a:t>hPa</a:t>
            </a:r>
            <a:r>
              <a:rPr lang="el-GR" sz="2000" dirty="0"/>
              <a:t> περίπου. Η έντονη γραμμή, υποδεικνύει την θερμοκρασία ενός πακέτου που ανέρχεται από την επιφάνεια του εδάφους μέσω του </a:t>
            </a:r>
            <a:r>
              <a:rPr lang="el-GR" sz="2000" dirty="0" err="1"/>
              <a:t>Lifting</a:t>
            </a:r>
            <a:r>
              <a:rPr lang="el-GR" sz="2000" dirty="0"/>
              <a:t> </a:t>
            </a:r>
            <a:r>
              <a:rPr lang="el-GR" sz="2000" dirty="0" err="1"/>
              <a:t>Condensation</a:t>
            </a:r>
            <a:r>
              <a:rPr lang="el-GR" sz="2000" dirty="0"/>
              <a:t> </a:t>
            </a:r>
            <a:r>
              <a:rPr lang="el-GR" sz="2000" dirty="0" err="1"/>
              <a:t>Level</a:t>
            </a:r>
            <a:r>
              <a:rPr lang="el-GR" sz="2000" dirty="0"/>
              <a:t> (LCL) στο </a:t>
            </a:r>
            <a:r>
              <a:rPr lang="el-GR" sz="2000" dirty="0" err="1"/>
              <a:t>Level</a:t>
            </a:r>
            <a:r>
              <a:rPr lang="el-GR" sz="2000" dirty="0"/>
              <a:t> of Free </a:t>
            </a:r>
            <a:r>
              <a:rPr lang="el-GR" sz="2000" dirty="0" err="1"/>
              <a:t>Convection</a:t>
            </a:r>
            <a:r>
              <a:rPr lang="el-GR" sz="2000" dirty="0"/>
              <a:t> (LFC). </a:t>
            </a:r>
            <a:endParaRPr lang="en-GB" sz="2000" dirty="0"/>
          </a:p>
        </p:txBody>
      </p:sp>
    </p:spTree>
    <p:extLst>
      <p:ext uri="{BB962C8B-B14F-4D97-AF65-F5344CB8AC3E}">
        <p14:creationId xmlns:p14="http://schemas.microsoft.com/office/powerpoint/2010/main" val="404507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EE21324-8C42-9529-ECA1-18434A45917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18A212A-CF48-3A3D-3983-1CC6197A02DE}"/>
              </a:ext>
            </a:extLst>
          </p:cNvPr>
          <p:cNvSpPr txBox="1"/>
          <p:nvPr/>
        </p:nvSpPr>
        <p:spPr>
          <a:xfrm>
            <a:off x="42041" y="233695"/>
            <a:ext cx="12107917" cy="5632311"/>
          </a:xfrm>
          <a:prstGeom prst="rect">
            <a:avLst/>
          </a:prstGeom>
          <a:noFill/>
        </p:spPr>
        <p:txBody>
          <a:bodyPr wrap="square">
            <a:spAutoFit/>
          </a:bodyPr>
          <a:lstStyle/>
          <a:p>
            <a:pPr algn="just"/>
            <a:r>
              <a:rPr lang="el-GR" dirty="0"/>
              <a:t>Μεταξύ του LCL και του LFC το πακέτο είναι ψυχρότερο και πιο πυκνό από το περιβάλλον του και συνεπώς τείνει να πέφτει προς τα κάτω αντί να συνεχίζει ανοδικά. Για να συνεχίσει το πακέτο να ανέρχεται, απαιτείται ορισμένη ενέργεια, η οποία είναι ανάλογη του εμβαδού της σκιαγραφημένης με ρίγες περιοχής, η οποία περιγράφεται από την εξής σχέση:</a:t>
            </a:r>
          </a:p>
          <a:p>
            <a:pPr algn="just"/>
            <a:endParaRPr lang="el-GR" dirty="0"/>
          </a:p>
          <a:p>
            <a:pPr algn="just"/>
            <a:r>
              <a:rPr lang="el-GR" dirty="0"/>
              <a:t> </a:t>
            </a:r>
          </a:p>
          <a:p>
            <a:pPr algn="just"/>
            <a:endParaRPr lang="el-GR" dirty="0"/>
          </a:p>
          <a:p>
            <a:pPr algn="just"/>
            <a:endParaRPr lang="el-GR" dirty="0"/>
          </a:p>
          <a:p>
            <a:pPr algn="just"/>
            <a:endParaRPr lang="el-GR" dirty="0"/>
          </a:p>
          <a:p>
            <a:pPr algn="just"/>
            <a:endParaRPr lang="el-GR" dirty="0"/>
          </a:p>
          <a:p>
            <a:pPr algn="just"/>
            <a:r>
              <a:rPr lang="el-GR" dirty="0"/>
              <a:t>όπου θ η δυναμική θερμοκρασία ενός πακέτου που ανέρχεται με την ξηρή ή υγρή </a:t>
            </a:r>
            <a:r>
              <a:rPr lang="el-GR" dirty="0" err="1"/>
              <a:t>αδιαβατική</a:t>
            </a:r>
            <a:r>
              <a:rPr lang="el-GR" dirty="0"/>
              <a:t> από το σημείο εκκίνησής του (SL) στο LFC,   η δυναμική θερμοκρασία περιβάλλοντος και το αρνητικό πρόσημο υποδηλώνει ότι η CIN είναι θετική όταν απαιτείται ενέργεια για να μεταφέρει το πακέτο στο LFC. Αν υπάρχει αρκετή ενέργεια έτσι ώστε το πακέτο να ανέλθει πάνω από το LFC, τότε αυτό θα ανέλθει δυναμικά κατά μήκος της έντονης γραμμής μέχρι να φτάσει στο επίπεδο ισορροπίας (EL) όπου πλέον το πακέτο είναι ουδέτερο. Μία υπόθεση που έχουμε κάνει για την θεωρία αυτή είναι ότι δεν υπάρχει ανάμιξη μεταξύ του πακέτου και του περιβάλλοντος. Η CAPE είναι η διαθέσιμη ενέργεια σε ένα ανερχόμενο πακέτο το οποίο ανέρχεται από το LFC στο επίπεδο ισορροπίας του όπου χάνει την άνωσή του και είναι ανάλογη του εμβαδού της σκιαγραφημένης περιοχής στο γράφημα. Ορίζεται ως εξής :</a:t>
            </a:r>
          </a:p>
          <a:p>
            <a:pPr algn="just"/>
            <a:endParaRPr lang="el-GR" dirty="0"/>
          </a:p>
          <a:p>
            <a:pPr algn="just"/>
            <a:r>
              <a:rPr lang="el-GR" dirty="0"/>
              <a:t> </a:t>
            </a:r>
          </a:p>
        </p:txBody>
      </p:sp>
      <p:pic>
        <p:nvPicPr>
          <p:cNvPr id="7" name="Picture 6" descr="A math equations and formulas&#10;&#10;AI-generated content may be incorrect.">
            <a:extLst>
              <a:ext uri="{FF2B5EF4-FFF2-40B4-BE49-F238E27FC236}">
                <a16:creationId xmlns:a16="http://schemas.microsoft.com/office/drawing/2014/main" id="{5422D935-B36B-09C5-1413-5CE29D4DFFAC}"/>
              </a:ext>
            </a:extLst>
          </p:cNvPr>
          <p:cNvPicPr>
            <a:picLocks noChangeAspect="1"/>
          </p:cNvPicPr>
          <p:nvPr/>
        </p:nvPicPr>
        <p:blipFill>
          <a:blip r:embed="rId2"/>
          <a:stretch>
            <a:fillRect/>
          </a:stretch>
        </p:blipFill>
        <p:spPr>
          <a:xfrm>
            <a:off x="4581361" y="1351400"/>
            <a:ext cx="3522116" cy="1181687"/>
          </a:xfrm>
          <a:prstGeom prst="rect">
            <a:avLst/>
          </a:prstGeom>
        </p:spPr>
      </p:pic>
      <p:pic>
        <p:nvPicPr>
          <p:cNvPr id="8" name="Picture 7">
            <a:extLst>
              <a:ext uri="{FF2B5EF4-FFF2-40B4-BE49-F238E27FC236}">
                <a16:creationId xmlns:a16="http://schemas.microsoft.com/office/drawing/2014/main" id="{6772523B-7140-2434-FE5D-92B771EFA2B5}"/>
              </a:ext>
            </a:extLst>
          </p:cNvPr>
          <p:cNvPicPr>
            <a:picLocks noChangeAspect="1"/>
          </p:cNvPicPr>
          <p:nvPr/>
        </p:nvPicPr>
        <p:blipFill>
          <a:blip r:embed="rId3"/>
          <a:stretch>
            <a:fillRect/>
          </a:stretch>
        </p:blipFill>
        <p:spPr>
          <a:xfrm>
            <a:off x="4667203" y="5451668"/>
            <a:ext cx="3436274" cy="1172637"/>
          </a:xfrm>
          <a:prstGeom prst="rect">
            <a:avLst/>
          </a:prstGeom>
        </p:spPr>
      </p:pic>
      <p:pic>
        <p:nvPicPr>
          <p:cNvPr id="9" name="Picture 8" descr="theta bar">
            <a:extLst>
              <a:ext uri="{FF2B5EF4-FFF2-40B4-BE49-F238E27FC236}">
                <a16:creationId xmlns:a16="http://schemas.microsoft.com/office/drawing/2014/main" id="{52608367-D93A-C4B4-8742-B4E5135C1DA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2070" y="3301858"/>
            <a:ext cx="133834" cy="254284"/>
          </a:xfrm>
          <a:prstGeom prst="rect">
            <a:avLst/>
          </a:prstGeom>
          <a:noFill/>
          <a:ln>
            <a:noFill/>
          </a:ln>
        </p:spPr>
      </p:pic>
    </p:spTree>
    <p:extLst>
      <p:ext uri="{BB962C8B-B14F-4D97-AF65-F5344CB8AC3E}">
        <p14:creationId xmlns:p14="http://schemas.microsoft.com/office/powerpoint/2010/main" val="197709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3AACF34-CD9E-4842-0DCF-D6A1E71889D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EF7C972-A14A-6392-385B-092DE7C292AF}"/>
              </a:ext>
            </a:extLst>
          </p:cNvPr>
          <p:cNvSpPr/>
          <p:nvPr/>
        </p:nvSpPr>
        <p:spPr>
          <a:xfrm>
            <a:off x="1786758" y="1731579"/>
            <a:ext cx="8618483" cy="33948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gn="just">
              <a:lnSpc>
                <a:spcPct val="115000"/>
              </a:lnSpc>
              <a:spcAft>
                <a:spcPts val="800"/>
              </a:spcAft>
            </a:pPr>
            <a:r>
              <a:rPr lang="el-GR" sz="2000" kern="100" dirty="0">
                <a:effectLst/>
                <a:ea typeface="Aptos" panose="020B0004020202020204" pitchFamily="34" charset="0"/>
                <a:cs typeface="Times New Roman" panose="02020603050405020304" pitchFamily="18" charset="0"/>
              </a:rPr>
              <a:t>Συνεπώς, για να υπάρξει μεταφορά, πρέπει να υπάρχει διαθέσιμη </a:t>
            </a:r>
            <a:r>
              <a:rPr lang="en-GB" sz="2000" kern="100" dirty="0">
                <a:effectLst/>
                <a:ea typeface="Aptos" panose="020B0004020202020204" pitchFamily="34" charset="0"/>
                <a:cs typeface="Times New Roman" panose="02020603050405020304" pitchFamily="18" charset="0"/>
              </a:rPr>
              <a:t>CAPE</a:t>
            </a:r>
            <a:r>
              <a:rPr lang="el-GR" sz="2000" kern="100" dirty="0">
                <a:effectLst/>
                <a:ea typeface="Aptos" panose="020B0004020202020204" pitchFamily="34" charset="0"/>
                <a:cs typeface="Times New Roman" panose="02020603050405020304" pitchFamily="18" charset="0"/>
              </a:rPr>
              <a:t> για να προσφέρει ανοδική ενέργεια που θα επιταχύνει το πακέτο προς τα πάνω και επιπρόσθετα θα πρέπει να υπάρχει μηχανισμός έτσι ώστε το πακέτο να υπερνικά την επικρατούσα </a:t>
            </a:r>
            <a:r>
              <a:rPr lang="en-GB" sz="2000" kern="100" dirty="0">
                <a:effectLst/>
                <a:ea typeface="Aptos" panose="020B0004020202020204" pitchFamily="34" charset="0"/>
                <a:cs typeface="Times New Roman" panose="02020603050405020304" pitchFamily="18" charset="0"/>
              </a:rPr>
              <a:t>CIN</a:t>
            </a:r>
            <a:r>
              <a:rPr lang="el-GR" sz="2000" kern="100" dirty="0">
                <a:effectLst/>
                <a:ea typeface="Aptos" panose="020B0004020202020204" pitchFamily="34" charset="0"/>
                <a:cs typeface="Times New Roman" panose="02020603050405020304" pitchFamily="18" charset="0"/>
              </a:rPr>
              <a:t>. </a:t>
            </a:r>
            <a:endParaRPr lang="en-GB" sz="20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6540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9B75892-1318-4672-1D62-0F141988D1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171C7E-7D8E-8AAB-77C0-274251B0FDE1}"/>
              </a:ext>
            </a:extLst>
          </p:cNvPr>
          <p:cNvSpPr txBox="1"/>
          <p:nvPr/>
        </p:nvSpPr>
        <p:spPr>
          <a:xfrm>
            <a:off x="325820" y="1520142"/>
            <a:ext cx="10815146" cy="4708981"/>
          </a:xfrm>
          <a:prstGeom prst="rect">
            <a:avLst/>
          </a:prstGeom>
          <a:noFill/>
        </p:spPr>
        <p:txBody>
          <a:bodyPr wrap="square">
            <a:spAutoFit/>
          </a:bodyPr>
          <a:lstStyle/>
          <a:p>
            <a:pPr marL="342900" indent="-342900" algn="just">
              <a:buSzPct val="150000"/>
              <a:buFont typeface="Arial" panose="020B0604020202020204" pitchFamily="34" charset="0"/>
              <a:buChar char="•"/>
            </a:pPr>
            <a:r>
              <a:rPr lang="el-GR" sz="2000" dirty="0">
                <a:ea typeface="Aptos" panose="020B0004020202020204" pitchFamily="34" charset="0"/>
              </a:rPr>
              <a:t>Τ</a:t>
            </a:r>
            <a:r>
              <a:rPr lang="el-GR" sz="2000" dirty="0">
                <a:effectLst/>
                <a:ea typeface="Aptos" panose="020B0004020202020204" pitchFamily="34" charset="0"/>
              </a:rPr>
              <a:t>α σχήματα βαθιάς μεταφοράς, τα οποία ονομάζονται και σχήματα ελέγχου της ισορροπίας, συνδέουν την ανάπτυξη της μεταφοράς με την δημιουργία της </a:t>
            </a:r>
            <a:r>
              <a:rPr lang="en-GB" sz="2000" dirty="0">
                <a:effectLst/>
                <a:ea typeface="Aptos" panose="020B0004020202020204" pitchFamily="34" charset="0"/>
              </a:rPr>
              <a:t>CAPE </a:t>
            </a:r>
            <a:r>
              <a:rPr lang="el-GR" sz="2000" dirty="0">
                <a:effectLst/>
                <a:ea typeface="Aptos" panose="020B0004020202020204" pitchFamily="34" charset="0"/>
              </a:rPr>
              <a:t>μέσω διαδικασιών μεγάλης κλίμακας. Η μεταφορά θεωρείται ότι διατηρεί την αστάθεια σε ένα περιβάλλον μεγάλης κλίμακας που βρίσκεται σε κατάσταση ισορροπίας κοντά στην ουδετερότητα. Εναλλακτικά, σχήματα ελέγχου χαμηλού επιπέδου, τα οποία ονομάζονται επίσης και σχήματα ενεργοποίησης ελέγχου, συσχετίζουν την μεταφορά με την αφαίρεση της </a:t>
            </a:r>
            <a:r>
              <a:rPr lang="en-GB" sz="2000" dirty="0">
                <a:effectLst/>
                <a:ea typeface="Aptos" panose="020B0004020202020204" pitchFamily="34" charset="0"/>
              </a:rPr>
              <a:t>CIN</a:t>
            </a:r>
            <a:r>
              <a:rPr lang="el-GR" sz="2000" dirty="0">
                <a:effectLst/>
                <a:ea typeface="Aptos" panose="020B0004020202020204" pitchFamily="34" charset="0"/>
              </a:rPr>
              <a:t>. Στην πραγματικότητα, πολλές προσεγγίσεις περιλαμβάνουν στοιχεία τόσο της βαθιάς μεταφοράς όσο και του ελέγχου χαμηλού επιπέδου.</a:t>
            </a:r>
          </a:p>
          <a:p>
            <a:pPr marL="342900" indent="-342900" algn="just">
              <a:buSzPct val="140000"/>
              <a:buFont typeface="Arial" panose="020B0604020202020204" pitchFamily="34" charset="0"/>
              <a:buChar char="•"/>
            </a:pPr>
            <a:endParaRPr lang="el-GR" sz="2000" dirty="0">
              <a:effectLst/>
              <a:ea typeface="Aptos" panose="020B0004020202020204" pitchFamily="34" charset="0"/>
            </a:endParaRPr>
          </a:p>
          <a:p>
            <a:pPr marL="342900" indent="-342900" algn="just">
              <a:buSzPct val="150000"/>
              <a:buFont typeface="Arial" panose="020B0604020202020204" pitchFamily="34" charset="0"/>
              <a:buChar char="•"/>
            </a:pPr>
            <a:r>
              <a:rPr lang="el-GR" sz="2000" dirty="0"/>
              <a:t>Τα σχήματα μπορούν να ταξινομηθούν με βάση τις περιβαλλοντικές μεταβλητές  κλίμακας πλέγματος που επηρεάζονται από την μεταφορά. Τα περισσότερα σχήματα καθορίζουν μόνο την επίδραση στην υγρασία και θερμοκρασία του περιβάλλοντος αλλά κάποια αντιμετωπίζουν επίσης και τις επιπτώσεις στην ορμή (π.χ. </a:t>
            </a:r>
            <a:r>
              <a:rPr lang="el-GR" sz="2000" dirty="0" err="1"/>
              <a:t>Fritsch</a:t>
            </a:r>
            <a:r>
              <a:rPr lang="el-GR" sz="2000" dirty="0"/>
              <a:t> and </a:t>
            </a:r>
            <a:r>
              <a:rPr lang="el-GR" sz="2000" dirty="0" err="1"/>
              <a:t>Chappell</a:t>
            </a:r>
            <a:r>
              <a:rPr lang="el-GR" sz="2000" dirty="0"/>
              <a:t> 1980, </a:t>
            </a:r>
            <a:r>
              <a:rPr lang="el-GR" sz="2000" dirty="0" err="1"/>
              <a:t>Han</a:t>
            </a:r>
            <a:r>
              <a:rPr lang="el-GR" sz="2000" dirty="0"/>
              <a:t> and </a:t>
            </a:r>
            <a:r>
              <a:rPr lang="el-GR" sz="2000" dirty="0" err="1"/>
              <a:t>Pan</a:t>
            </a:r>
            <a:r>
              <a:rPr lang="el-GR" sz="2000" dirty="0"/>
              <a:t> 2006).</a:t>
            </a:r>
            <a:endParaRPr lang="en-GB" sz="2000" dirty="0"/>
          </a:p>
          <a:p>
            <a:pPr marL="342900" indent="-342900" algn="just">
              <a:buSzPct val="140000"/>
              <a:buFont typeface="Arial" panose="020B0604020202020204" pitchFamily="34" charset="0"/>
              <a:buChar char="•"/>
            </a:pPr>
            <a:endParaRPr lang="en-GB" sz="2000" dirty="0"/>
          </a:p>
        </p:txBody>
      </p:sp>
      <p:sp>
        <p:nvSpPr>
          <p:cNvPr id="6" name="TextBox 5">
            <a:extLst>
              <a:ext uri="{FF2B5EF4-FFF2-40B4-BE49-F238E27FC236}">
                <a16:creationId xmlns:a16="http://schemas.microsoft.com/office/drawing/2014/main" id="{A7E1DA5C-52AA-AFC4-D058-FCC206FF9B9F}"/>
              </a:ext>
            </a:extLst>
          </p:cNvPr>
          <p:cNvSpPr txBox="1"/>
          <p:nvPr/>
        </p:nvSpPr>
        <p:spPr>
          <a:xfrm>
            <a:off x="672662" y="469024"/>
            <a:ext cx="10694275" cy="461665"/>
          </a:xfrm>
          <a:prstGeom prst="rect">
            <a:avLst/>
          </a:prstGeom>
          <a:noFill/>
        </p:spPr>
        <p:txBody>
          <a:bodyPr wrap="square" rtlCol="0">
            <a:spAutoFit/>
          </a:bodyPr>
          <a:lstStyle/>
          <a:p>
            <a:r>
              <a:rPr lang="el-GR" sz="2400" dirty="0"/>
              <a:t>Τρόποι </a:t>
            </a:r>
            <a:r>
              <a:rPr lang="el-GR" sz="2400" dirty="0">
                <a:effectLst/>
                <a:ea typeface="Aptos" panose="020B0004020202020204" pitchFamily="34" charset="0"/>
              </a:rPr>
              <a:t>κατηγοριοποίησης των σχημάτων παραμετροποίησης (1/2)</a:t>
            </a:r>
            <a:endParaRPr lang="en-GB" sz="2400" dirty="0"/>
          </a:p>
        </p:txBody>
      </p:sp>
    </p:spTree>
    <p:extLst>
      <p:ext uri="{BB962C8B-B14F-4D97-AF65-F5344CB8AC3E}">
        <p14:creationId xmlns:p14="http://schemas.microsoft.com/office/powerpoint/2010/main" val="372903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A404ED6-5343-5101-42A3-D6162BEC02A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C04AC4-8807-CA10-538F-14E7D6F2827E}"/>
              </a:ext>
            </a:extLst>
          </p:cNvPr>
          <p:cNvSpPr txBox="1"/>
          <p:nvPr/>
        </p:nvSpPr>
        <p:spPr>
          <a:xfrm>
            <a:off x="273269" y="1292774"/>
            <a:ext cx="11519338" cy="5223640"/>
          </a:xfrm>
          <a:prstGeom prst="rect">
            <a:avLst/>
          </a:prstGeom>
          <a:noFill/>
        </p:spPr>
        <p:txBody>
          <a:bodyPr wrap="square">
            <a:spAutoFit/>
          </a:bodyPr>
          <a:lstStyle/>
          <a:p>
            <a:pPr marL="342900" marR="0" lvl="0" indent="-342900" algn="just">
              <a:lnSpc>
                <a:spcPct val="115000"/>
              </a:lnSpc>
              <a:spcAft>
                <a:spcPts val="800"/>
              </a:spcAft>
              <a:buFont typeface="Symbol" panose="05050102010706020507" pitchFamily="18" charset="2"/>
              <a:buChar char=""/>
            </a:pPr>
            <a:r>
              <a:rPr lang="el-GR" sz="2000" kern="100" dirty="0">
                <a:effectLst/>
                <a:ea typeface="Aptos" panose="020B0004020202020204" pitchFamily="34" charset="0"/>
                <a:cs typeface="Times New Roman" panose="02020603050405020304" pitchFamily="18" charset="0"/>
              </a:rPr>
              <a:t>Κάποιες μέθοδοι καθορίζουν άμεσα την τελική κατάσταση του περιβάλλοντος αφού η μεταφορά έχει επιδράσει, ενώ άλλες προσπαθούν να προσομοιώσουν την διαδικασία με την οποία πραγματοποιείται η αλλαγή αυτή λόγω της μεταφοράς. Οι πρώτες, που γενικά είναι πιο απλές, αποκαλούνται στατικά σχήματα, ενώ οι δεύτερες αναφέρονται ως δυναμικά σχήματα. </a:t>
            </a:r>
          </a:p>
          <a:p>
            <a:pPr marL="342900" indent="-342900" algn="just">
              <a:lnSpc>
                <a:spcPct val="115000"/>
              </a:lnSpc>
              <a:spcAft>
                <a:spcPts val="800"/>
              </a:spcAft>
              <a:buFont typeface="Symbol" panose="05050102010706020507" pitchFamily="18" charset="2"/>
              <a:buChar char=""/>
            </a:pPr>
            <a:r>
              <a:rPr lang="el-GR" sz="2000" kern="100" dirty="0">
                <a:effectLst/>
                <a:ea typeface="Aptos" panose="020B0004020202020204" pitchFamily="34" charset="0"/>
                <a:cs typeface="Times New Roman" panose="02020603050405020304" pitchFamily="18" charset="0"/>
              </a:rPr>
              <a:t> Οι κλίμακες που επιλύονται από τα μοντέλα αποτελούν έναν τρόπο ταξινόμησης των σχημάτων αυτών. Υπάρχουν παραμετροποιήσεις μοντέλων </a:t>
            </a:r>
            <a:r>
              <a:rPr lang="el-GR" sz="2000" kern="100" dirty="0" err="1">
                <a:effectLst/>
                <a:ea typeface="Aptos" panose="020B0004020202020204" pitchFamily="34" charset="0"/>
                <a:cs typeface="Times New Roman" panose="02020603050405020304" pitchFamily="18" charset="0"/>
              </a:rPr>
              <a:t>μεσοκλίμακας</a:t>
            </a:r>
            <a:r>
              <a:rPr lang="el-GR" sz="2000" kern="100" dirty="0">
                <a:effectLst/>
                <a:ea typeface="Aptos" panose="020B0004020202020204" pitchFamily="34" charset="0"/>
                <a:cs typeface="Times New Roman" panose="02020603050405020304" pitchFamily="18" charset="0"/>
              </a:rPr>
              <a:t> και παραμετροποιήσεις </a:t>
            </a:r>
            <a:r>
              <a:rPr lang="en-GB" sz="2000" kern="100" dirty="0">
                <a:effectLst/>
                <a:ea typeface="Aptos" panose="020B0004020202020204" pitchFamily="34" charset="0"/>
                <a:cs typeface="Times New Roman" panose="02020603050405020304" pitchFamily="18" charset="0"/>
              </a:rPr>
              <a:t>coarse</a:t>
            </a:r>
            <a:r>
              <a:rPr lang="el-GR" sz="2000" kern="100" dirty="0">
                <a:effectLst/>
                <a:ea typeface="Aptos" panose="020B0004020202020204" pitchFamily="34" charset="0"/>
                <a:cs typeface="Times New Roman" panose="02020603050405020304" pitchFamily="18" charset="0"/>
              </a:rPr>
              <a:t>-</a:t>
            </a:r>
            <a:r>
              <a:rPr lang="en-GB" sz="2000" kern="100" dirty="0">
                <a:effectLst/>
                <a:ea typeface="Aptos" panose="020B0004020202020204" pitchFamily="34" charset="0"/>
                <a:cs typeface="Times New Roman" panose="02020603050405020304" pitchFamily="18" charset="0"/>
              </a:rPr>
              <a:t>grid </a:t>
            </a:r>
            <a:r>
              <a:rPr lang="el-GR" sz="2000" kern="100" dirty="0">
                <a:effectLst/>
                <a:ea typeface="Aptos" panose="020B0004020202020204" pitchFamily="34" charset="0"/>
                <a:cs typeface="Times New Roman" panose="02020603050405020304" pitchFamily="18" charset="0"/>
              </a:rPr>
              <a:t>μοντέλων. Η ιδιαίτερη διάκριση είναι ότι τα μοντέλα </a:t>
            </a:r>
            <a:r>
              <a:rPr lang="el-GR" sz="2000" kern="100" dirty="0" err="1">
                <a:effectLst/>
                <a:ea typeface="Aptos" panose="020B0004020202020204" pitchFamily="34" charset="0"/>
                <a:cs typeface="Times New Roman" panose="02020603050405020304" pitchFamily="18" charset="0"/>
              </a:rPr>
              <a:t>μεσοκλίμακας</a:t>
            </a:r>
            <a:r>
              <a:rPr lang="el-GR" sz="2000" kern="100" dirty="0">
                <a:effectLst/>
                <a:ea typeface="Aptos" panose="020B0004020202020204" pitchFamily="34" charset="0"/>
                <a:cs typeface="Times New Roman" panose="02020603050405020304" pitchFamily="18" charset="0"/>
              </a:rPr>
              <a:t> (αυξήσεις κλίμακας 5–50 </a:t>
            </a:r>
            <a:r>
              <a:rPr lang="el-GR" sz="2000" kern="100" dirty="0" err="1">
                <a:effectLst/>
                <a:ea typeface="Aptos" panose="020B0004020202020204" pitchFamily="34" charset="0"/>
                <a:cs typeface="Times New Roman" panose="02020603050405020304" pitchFamily="18" charset="0"/>
              </a:rPr>
              <a:t>km</a:t>
            </a:r>
            <a:r>
              <a:rPr lang="el-GR" sz="2000" kern="100" dirty="0">
                <a:effectLst/>
                <a:ea typeface="Aptos" panose="020B0004020202020204" pitchFamily="34" charset="0"/>
                <a:cs typeface="Times New Roman" panose="02020603050405020304" pitchFamily="18" charset="0"/>
              </a:rPr>
              <a:t>) έχουν επαρκή οριζόντια ανάλυση για να επιλύσουν ρητά τις κυκλοφορίες που συσχετίζονται με την μεταφορά. Συνεπώς, τα μοντέλα </a:t>
            </a:r>
            <a:r>
              <a:rPr lang="el-GR" sz="2000" kern="100" dirty="0" err="1">
                <a:effectLst/>
                <a:ea typeface="Aptos" panose="020B0004020202020204" pitchFamily="34" charset="0"/>
                <a:cs typeface="Times New Roman" panose="02020603050405020304" pitchFamily="18" charset="0"/>
              </a:rPr>
              <a:t>μεσοκλίμακας</a:t>
            </a:r>
            <a:r>
              <a:rPr lang="el-GR" sz="2000" kern="100" dirty="0">
                <a:effectLst/>
                <a:ea typeface="Aptos" panose="020B0004020202020204" pitchFamily="34" charset="0"/>
                <a:cs typeface="Times New Roman" panose="02020603050405020304" pitchFamily="18" charset="0"/>
              </a:rPr>
              <a:t> πρέπει να </a:t>
            </a:r>
            <a:r>
              <a:rPr lang="el-GR" sz="2000" kern="100" dirty="0" err="1">
                <a:effectLst/>
                <a:ea typeface="Aptos" panose="020B0004020202020204" pitchFamily="34" charset="0"/>
                <a:cs typeface="Times New Roman" panose="02020603050405020304" pitchFamily="18" charset="0"/>
              </a:rPr>
              <a:t>παραμετροποιούν</a:t>
            </a:r>
            <a:r>
              <a:rPr lang="el-GR" sz="2000" kern="100" dirty="0">
                <a:effectLst/>
                <a:ea typeface="Aptos" panose="020B0004020202020204" pitchFamily="34" charset="0"/>
                <a:cs typeface="Times New Roman" panose="02020603050405020304" pitchFamily="18" charset="0"/>
              </a:rPr>
              <a:t> τις διαδικασίες αυτές που είναι ίδιας κλίμακας με την μεταφορά (π.χ. </a:t>
            </a:r>
            <a:r>
              <a:rPr lang="el-GR" sz="2000" kern="100" dirty="0" err="1">
                <a:effectLst/>
                <a:ea typeface="Aptos" panose="020B0004020202020204" pitchFamily="34" charset="0"/>
                <a:cs typeface="Times New Roman" panose="02020603050405020304" pitchFamily="18" charset="0"/>
              </a:rPr>
              <a:t>Stensrud</a:t>
            </a:r>
            <a:r>
              <a:rPr lang="el-GR" sz="2000" kern="100" dirty="0">
                <a:effectLst/>
                <a:ea typeface="Aptos" panose="020B0004020202020204" pitchFamily="34" charset="0"/>
                <a:cs typeface="Times New Roman" panose="02020603050405020304" pitchFamily="18" charset="0"/>
              </a:rPr>
              <a:t> and </a:t>
            </a:r>
            <a:r>
              <a:rPr lang="el-GR" sz="2000" kern="100" dirty="0" err="1">
                <a:effectLst/>
                <a:ea typeface="Aptos" panose="020B0004020202020204" pitchFamily="34" charset="0"/>
                <a:cs typeface="Times New Roman" panose="02020603050405020304" pitchFamily="18" charset="0"/>
              </a:rPr>
              <a:t>Fritsch</a:t>
            </a:r>
            <a:r>
              <a:rPr lang="el-GR" sz="2000" kern="100" dirty="0">
                <a:effectLst/>
                <a:ea typeface="Aptos" panose="020B0004020202020204" pitchFamily="34" charset="0"/>
                <a:cs typeface="Times New Roman" panose="02020603050405020304" pitchFamily="18" charset="0"/>
              </a:rPr>
              <a:t> 1994, </a:t>
            </a:r>
            <a:r>
              <a:rPr lang="el-GR" sz="2000" kern="100" dirty="0" err="1">
                <a:effectLst/>
                <a:ea typeface="Aptos" panose="020B0004020202020204" pitchFamily="34" charset="0"/>
                <a:cs typeface="Times New Roman" panose="02020603050405020304" pitchFamily="18" charset="0"/>
              </a:rPr>
              <a:t>Zheng</a:t>
            </a:r>
            <a:r>
              <a:rPr lang="el-GR" sz="2000" kern="100" dirty="0">
                <a:effectLst/>
                <a:ea typeface="Aptos" panose="020B0004020202020204" pitchFamily="34" charset="0"/>
                <a:cs typeface="Times New Roman" panose="02020603050405020304" pitchFamily="18" charset="0"/>
              </a:rPr>
              <a:t> </a:t>
            </a:r>
            <a:r>
              <a:rPr lang="el-GR" sz="2000" kern="100" dirty="0" err="1">
                <a:effectLst/>
                <a:ea typeface="Aptos" panose="020B0004020202020204" pitchFamily="34" charset="0"/>
                <a:cs typeface="Times New Roman" panose="02020603050405020304" pitchFamily="18" charset="0"/>
              </a:rPr>
              <a:t>et</a:t>
            </a:r>
            <a:r>
              <a:rPr lang="el-GR" sz="2000" kern="100" dirty="0">
                <a:effectLst/>
                <a:ea typeface="Aptos" panose="020B0004020202020204" pitchFamily="34" charset="0"/>
                <a:cs typeface="Times New Roman" panose="02020603050405020304" pitchFamily="18" charset="0"/>
              </a:rPr>
              <a:t> </a:t>
            </a:r>
            <a:r>
              <a:rPr lang="el-GR" sz="2000" kern="100" dirty="0" err="1">
                <a:effectLst/>
                <a:ea typeface="Aptos" panose="020B0004020202020204" pitchFamily="34" charset="0"/>
                <a:cs typeface="Times New Roman" panose="02020603050405020304" pitchFamily="18" charset="0"/>
              </a:rPr>
              <a:t>al</a:t>
            </a:r>
            <a:r>
              <a:rPr lang="el-GR" sz="2000" kern="100" dirty="0">
                <a:effectLst/>
                <a:ea typeface="Aptos" panose="020B0004020202020204" pitchFamily="34" charset="0"/>
                <a:cs typeface="Times New Roman" panose="02020603050405020304" pitchFamily="18" charset="0"/>
              </a:rPr>
              <a:t>. 1995) ενώ τα </a:t>
            </a:r>
            <a:r>
              <a:rPr lang="el-GR" sz="2000" kern="100" dirty="0" err="1">
                <a:effectLst/>
                <a:ea typeface="Aptos" panose="020B0004020202020204" pitchFamily="34" charset="0"/>
                <a:cs typeface="Times New Roman" panose="02020603050405020304" pitchFamily="18" charset="0"/>
              </a:rPr>
              <a:t>coarse-grid</a:t>
            </a:r>
            <a:r>
              <a:rPr lang="el-GR" sz="2000" kern="100" dirty="0">
                <a:effectLst/>
                <a:ea typeface="Aptos" panose="020B0004020202020204" pitchFamily="34" charset="0"/>
                <a:cs typeface="Times New Roman" panose="02020603050405020304" pitchFamily="18" charset="0"/>
              </a:rPr>
              <a:t> μοντέλα πρέπει να </a:t>
            </a:r>
            <a:r>
              <a:rPr lang="el-GR" sz="2000" kern="100" dirty="0" err="1">
                <a:effectLst/>
                <a:ea typeface="Aptos" panose="020B0004020202020204" pitchFamily="34" charset="0"/>
                <a:cs typeface="Times New Roman" panose="02020603050405020304" pitchFamily="18" charset="0"/>
              </a:rPr>
              <a:t>παραμετροποιούν</a:t>
            </a:r>
            <a:r>
              <a:rPr lang="el-GR" sz="2000" kern="100" dirty="0">
                <a:effectLst/>
                <a:ea typeface="Aptos" panose="020B0004020202020204" pitchFamily="34" charset="0"/>
                <a:cs typeface="Times New Roman" panose="02020603050405020304" pitchFamily="18" charset="0"/>
              </a:rPr>
              <a:t> τόσο την </a:t>
            </a:r>
            <a:r>
              <a:rPr lang="el-GR" sz="2000" kern="100" dirty="0" err="1">
                <a:effectLst/>
                <a:ea typeface="Aptos" panose="020B0004020202020204" pitchFamily="34" charset="0"/>
                <a:cs typeface="Times New Roman" panose="02020603050405020304" pitchFamily="18" charset="0"/>
              </a:rPr>
              <a:t>μεσοκλίμακα</a:t>
            </a:r>
            <a:r>
              <a:rPr lang="el-GR" sz="2000" kern="100" dirty="0">
                <a:effectLst/>
                <a:ea typeface="Aptos" panose="020B0004020202020204" pitchFamily="34" charset="0"/>
                <a:cs typeface="Times New Roman" panose="02020603050405020304" pitchFamily="18" charset="0"/>
              </a:rPr>
              <a:t> όσο και τις διαδικασίες που είναι ίδιας κλίμακας με την μεταφορά καθώς και τις μεταξύ τους αλληλεπιδράσεις (π.χ. </a:t>
            </a:r>
            <a:r>
              <a:rPr lang="el-GR" sz="2000" kern="100" dirty="0" err="1">
                <a:effectLst/>
                <a:ea typeface="Aptos" panose="020B0004020202020204" pitchFamily="34" charset="0"/>
                <a:cs typeface="Times New Roman" panose="02020603050405020304" pitchFamily="18" charset="0"/>
              </a:rPr>
              <a:t>Frank</a:t>
            </a:r>
            <a:r>
              <a:rPr lang="el-GR" sz="2000" kern="100" dirty="0">
                <a:effectLst/>
                <a:ea typeface="Aptos" panose="020B0004020202020204" pitchFamily="34" charset="0"/>
                <a:cs typeface="Times New Roman" panose="02020603050405020304" pitchFamily="18" charset="0"/>
              </a:rPr>
              <a:t> 1983).</a:t>
            </a:r>
            <a:endParaRPr lang="en-GB" sz="2000" kern="100" dirty="0">
              <a:effectLst/>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Font typeface="Symbol" panose="05050102010706020507" pitchFamily="18" charset="2"/>
              <a:buChar char=""/>
            </a:pPr>
            <a:endParaRPr lang="en-GB" sz="2000" kern="100" dirty="0">
              <a:effectLst/>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4E812C2-4654-8F21-1B95-A3E0D6BA197F}"/>
              </a:ext>
            </a:extLst>
          </p:cNvPr>
          <p:cNvSpPr txBox="1"/>
          <p:nvPr/>
        </p:nvSpPr>
        <p:spPr>
          <a:xfrm>
            <a:off x="672662" y="469024"/>
            <a:ext cx="10694275" cy="461665"/>
          </a:xfrm>
          <a:prstGeom prst="rect">
            <a:avLst/>
          </a:prstGeom>
          <a:noFill/>
        </p:spPr>
        <p:txBody>
          <a:bodyPr wrap="square" rtlCol="0">
            <a:spAutoFit/>
          </a:bodyPr>
          <a:lstStyle/>
          <a:p>
            <a:r>
              <a:rPr lang="el-GR" sz="2400" dirty="0"/>
              <a:t>Τρόποι </a:t>
            </a:r>
            <a:r>
              <a:rPr lang="el-GR" sz="2400" dirty="0">
                <a:effectLst/>
                <a:ea typeface="Aptos" panose="020B0004020202020204" pitchFamily="34" charset="0"/>
              </a:rPr>
              <a:t>κατηγοριοποίησης των σχημάτων παραμετροποίησης (2/2)</a:t>
            </a:r>
            <a:endParaRPr lang="en-GB" sz="2400" dirty="0"/>
          </a:p>
        </p:txBody>
      </p:sp>
    </p:spTree>
    <p:extLst>
      <p:ext uri="{BB962C8B-B14F-4D97-AF65-F5344CB8AC3E}">
        <p14:creationId xmlns:p14="http://schemas.microsoft.com/office/powerpoint/2010/main" val="135355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7AEB4E6-7A3A-4134-BD25-7FD31EF1A9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EF99EA0-60DA-34B9-7A73-D49FAB0E4AEA}"/>
              </a:ext>
            </a:extLst>
          </p:cNvPr>
          <p:cNvSpPr txBox="1"/>
          <p:nvPr/>
        </p:nvSpPr>
        <p:spPr>
          <a:xfrm>
            <a:off x="672662" y="469024"/>
            <a:ext cx="10694275" cy="461665"/>
          </a:xfrm>
          <a:prstGeom prst="rect">
            <a:avLst/>
          </a:prstGeom>
          <a:noFill/>
        </p:spPr>
        <p:txBody>
          <a:bodyPr wrap="square" rtlCol="0">
            <a:spAutoFit/>
          </a:bodyPr>
          <a:lstStyle/>
          <a:p>
            <a:r>
              <a:rPr lang="el-GR" sz="2400" dirty="0"/>
              <a:t>Ζητήματα Κλίμακας</a:t>
            </a:r>
            <a:endParaRPr lang="en-GB" sz="2400" dirty="0"/>
          </a:p>
        </p:txBody>
      </p:sp>
      <p:pic>
        <p:nvPicPr>
          <p:cNvPr id="3" name="Picture 2" descr="A diagram of a number of objects&#10;&#10;AI-generated content may be incorrect.">
            <a:extLst>
              <a:ext uri="{FF2B5EF4-FFF2-40B4-BE49-F238E27FC236}">
                <a16:creationId xmlns:a16="http://schemas.microsoft.com/office/drawing/2014/main" id="{55AB34E9-657B-70E1-4686-FE4BBA3640DD}"/>
              </a:ext>
            </a:extLst>
          </p:cNvPr>
          <p:cNvPicPr>
            <a:picLocks noChangeAspect="1"/>
          </p:cNvPicPr>
          <p:nvPr/>
        </p:nvPicPr>
        <p:blipFill>
          <a:blip r:embed="rId2"/>
          <a:stretch>
            <a:fillRect/>
          </a:stretch>
        </p:blipFill>
        <p:spPr>
          <a:xfrm>
            <a:off x="672662" y="1543772"/>
            <a:ext cx="4551045" cy="4232910"/>
          </a:xfrm>
          <a:prstGeom prst="rect">
            <a:avLst/>
          </a:prstGeom>
        </p:spPr>
      </p:pic>
      <p:sp>
        <p:nvSpPr>
          <p:cNvPr id="6" name="TextBox 5">
            <a:extLst>
              <a:ext uri="{FF2B5EF4-FFF2-40B4-BE49-F238E27FC236}">
                <a16:creationId xmlns:a16="http://schemas.microsoft.com/office/drawing/2014/main" id="{97C332B7-F697-566A-5DAE-F5B2E721068B}"/>
              </a:ext>
            </a:extLst>
          </p:cNvPr>
          <p:cNvSpPr txBox="1"/>
          <p:nvPr/>
        </p:nvSpPr>
        <p:spPr>
          <a:xfrm>
            <a:off x="5633542" y="699856"/>
            <a:ext cx="6390291" cy="5940088"/>
          </a:xfrm>
          <a:prstGeom prst="rect">
            <a:avLst/>
          </a:prstGeom>
          <a:noFill/>
        </p:spPr>
        <p:txBody>
          <a:bodyPr wrap="square">
            <a:spAutoFit/>
          </a:bodyPr>
          <a:lstStyle/>
          <a:p>
            <a:pPr algn="just"/>
            <a:r>
              <a:rPr lang="el-GR" sz="2000" kern="100" dirty="0">
                <a:effectLst/>
                <a:ea typeface="Aptos" panose="020B0004020202020204" pitchFamily="34" charset="0"/>
                <a:cs typeface="Times New Roman" panose="02020603050405020304" pitchFamily="18" charset="0"/>
              </a:rPr>
              <a:t>Η παραμετροποίηση εξαρτάται και από άλλα θέματα σχετικά με την κλίμακα. Στην διπλανή εικόνα απεικονίζονται οι περιοχές κλίμακας που σχετίζονται με την παραμετροποίηση της μεταφοράς .</a:t>
            </a:r>
            <a:endParaRPr lang="en-GB" sz="2000" kern="100" dirty="0">
              <a:effectLst/>
              <a:ea typeface="Aptos" panose="020B0004020202020204" pitchFamily="34" charset="0"/>
              <a:cs typeface="Times New Roman" panose="02020603050405020304" pitchFamily="18" charset="0"/>
            </a:endParaRPr>
          </a:p>
          <a:p>
            <a:pPr algn="just"/>
            <a:r>
              <a:rPr lang="el-GR" sz="2000" dirty="0"/>
              <a:t>Η τετμημένη αποτελεί την φυσική κλίμακα μήκους (L) της διαδικασίας και η τεταγμένη είναι η δυναμική κλίμακα μήκους εκφρασμένη σε όρους της ακτίνας παραμόρφωσης </a:t>
            </a:r>
            <a:r>
              <a:rPr lang="el-GR" sz="2000" dirty="0" err="1"/>
              <a:t>Rossby</a:t>
            </a:r>
            <a:r>
              <a:rPr lang="el-GR" sz="2000" dirty="0"/>
              <a:t> (R). </a:t>
            </a:r>
            <a:r>
              <a:rPr lang="el-GR" sz="2000" kern="100" dirty="0">
                <a:effectLst/>
                <a:ea typeface="Aptos" panose="020B0004020202020204" pitchFamily="34" charset="0"/>
                <a:cs typeface="Times New Roman" panose="02020603050405020304" pitchFamily="18" charset="0"/>
              </a:rPr>
              <a:t>Στην περιοχή Ι, με κλίμακες μήκους μικρότερες των 10 </a:t>
            </a:r>
            <a:r>
              <a:rPr lang="en-GB" sz="2000" kern="100" dirty="0">
                <a:effectLst/>
                <a:ea typeface="Aptos" panose="020B0004020202020204" pitchFamily="34" charset="0"/>
                <a:cs typeface="Times New Roman" panose="02020603050405020304" pitchFamily="18" charset="0"/>
              </a:rPr>
              <a:t>km</a:t>
            </a:r>
            <a:r>
              <a:rPr lang="el-GR" sz="2000" kern="100" dirty="0">
                <a:effectLst/>
                <a:ea typeface="Aptos" panose="020B0004020202020204" pitchFamily="34" charset="0"/>
                <a:cs typeface="Times New Roman" panose="02020603050405020304" pitchFamily="18" charset="0"/>
              </a:rPr>
              <a:t>, υπάρχουν μεμονωμένα κύτταρα μεταφοράς και νέφη. Οι περιοχές Ι και ΙΙ αφορούν φαινόμενα τα οποία αναφέρονται ως δυναμικά μικρά όπου </a:t>
            </a:r>
            <a:r>
              <a:rPr lang="en-GB" sz="2000" kern="100" dirty="0">
                <a:effectLst/>
                <a:ea typeface="Aptos" panose="020B0004020202020204" pitchFamily="34" charset="0"/>
                <a:cs typeface="Times New Roman" panose="02020603050405020304" pitchFamily="18" charset="0"/>
              </a:rPr>
              <a:t>L</a:t>
            </a:r>
            <a:r>
              <a:rPr lang="el-GR" sz="2000" kern="100" dirty="0">
                <a:effectLst/>
                <a:ea typeface="Aptos" panose="020B0004020202020204" pitchFamily="34" charset="0"/>
                <a:cs typeface="Times New Roman" panose="02020603050405020304" pitchFamily="18" charset="0"/>
              </a:rPr>
              <a:t> &lt; </a:t>
            </a:r>
            <a:r>
              <a:rPr lang="en-GB" sz="2000" kern="100" dirty="0">
                <a:effectLst/>
                <a:ea typeface="Aptos" panose="020B0004020202020204" pitchFamily="34" charset="0"/>
                <a:cs typeface="Times New Roman" panose="02020603050405020304" pitchFamily="18" charset="0"/>
              </a:rPr>
              <a:t>R </a:t>
            </a:r>
            <a:r>
              <a:rPr lang="el-GR" sz="2000" kern="100" dirty="0">
                <a:effectLst/>
                <a:ea typeface="Aptos" panose="020B0004020202020204" pitchFamily="34" charset="0"/>
                <a:cs typeface="Times New Roman" panose="02020603050405020304" pitchFamily="18" charset="0"/>
              </a:rPr>
              <a:t>και η περιοχή ΙΙΙ αναφέρεται σε δυναμικά μεγάλα φαινόμενα όπου </a:t>
            </a:r>
            <a:r>
              <a:rPr lang="en-GB" sz="2000" kern="100" dirty="0">
                <a:effectLst/>
                <a:ea typeface="Aptos" panose="020B0004020202020204" pitchFamily="34" charset="0"/>
                <a:cs typeface="Times New Roman" panose="02020603050405020304" pitchFamily="18" charset="0"/>
              </a:rPr>
              <a:t>L</a:t>
            </a:r>
            <a:r>
              <a:rPr lang="el-GR" sz="2000" kern="100" dirty="0">
                <a:effectLst/>
                <a:ea typeface="Aptos" panose="020B0004020202020204" pitchFamily="34" charset="0"/>
                <a:cs typeface="Times New Roman" panose="02020603050405020304" pitchFamily="18" charset="0"/>
              </a:rPr>
              <a:t> &gt; </a:t>
            </a:r>
            <a:r>
              <a:rPr lang="en-GB" sz="2000" kern="100" dirty="0">
                <a:effectLst/>
                <a:ea typeface="Aptos" panose="020B0004020202020204" pitchFamily="34" charset="0"/>
                <a:cs typeface="Times New Roman" panose="02020603050405020304" pitchFamily="18" charset="0"/>
              </a:rPr>
              <a:t>R</a:t>
            </a:r>
            <a:r>
              <a:rPr lang="el-GR" sz="2000" kern="100" dirty="0">
                <a:effectLst/>
                <a:ea typeface="Aptos" panose="020B0004020202020204" pitchFamily="34" charset="0"/>
                <a:cs typeface="Times New Roman" panose="02020603050405020304" pitchFamily="18" charset="0"/>
              </a:rPr>
              <a:t>. Υπάρχουν ισχυρισμοί ότι το πρόβλημα της παραμετροποίησης είναι απλούστερο για διαδικασίες της περιοχής ΙΙΙ καθώς υπάρχει ισχυρότερη σχέση ανάμεσα στην ροή μεγάλης κλίμακας και στην μεταφορά.</a:t>
            </a:r>
            <a:endParaRPr lang="en-GB" sz="2000" kern="100" dirty="0">
              <a:effectLst/>
              <a:ea typeface="Aptos" panose="020B0004020202020204" pitchFamily="34" charset="0"/>
              <a:cs typeface="Times New Roman" panose="02020603050405020304" pitchFamily="18" charset="0"/>
            </a:endParaRPr>
          </a:p>
          <a:p>
            <a:pPr algn="just"/>
            <a:endParaRPr lang="en-GB" sz="2000" dirty="0"/>
          </a:p>
        </p:txBody>
      </p:sp>
    </p:spTree>
    <p:extLst>
      <p:ext uri="{BB962C8B-B14F-4D97-AF65-F5344CB8AC3E}">
        <p14:creationId xmlns:p14="http://schemas.microsoft.com/office/powerpoint/2010/main" val="10582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662180-C579-4429-FEB7-87B3BFF4DB0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7AF876-E63F-18AD-563E-F22F93EB247D}"/>
              </a:ext>
            </a:extLst>
          </p:cNvPr>
          <p:cNvSpPr txBox="1"/>
          <p:nvPr/>
        </p:nvSpPr>
        <p:spPr>
          <a:xfrm>
            <a:off x="441435" y="605658"/>
            <a:ext cx="10815146" cy="461665"/>
          </a:xfrm>
          <a:prstGeom prst="rect">
            <a:avLst/>
          </a:prstGeom>
          <a:noFill/>
        </p:spPr>
        <p:txBody>
          <a:bodyPr wrap="square" rtlCol="0">
            <a:spAutoFit/>
          </a:bodyPr>
          <a:lstStyle/>
          <a:p>
            <a:r>
              <a:rPr lang="el-GR" sz="2400" dirty="0"/>
              <a:t>Αλληλεπίδραση της μεταφοράς με την </a:t>
            </a:r>
            <a:r>
              <a:rPr lang="el-GR" sz="2400" dirty="0" err="1"/>
              <a:t>μικροφυσική</a:t>
            </a:r>
            <a:endParaRPr lang="el-GR" sz="2400" dirty="0"/>
          </a:p>
        </p:txBody>
      </p:sp>
      <p:sp>
        <p:nvSpPr>
          <p:cNvPr id="4" name="TextBox 3">
            <a:extLst>
              <a:ext uri="{FF2B5EF4-FFF2-40B4-BE49-F238E27FC236}">
                <a16:creationId xmlns:a16="http://schemas.microsoft.com/office/drawing/2014/main" id="{D5C8EAB9-0A99-75D8-6A74-3DEAC7CD1F6B}"/>
              </a:ext>
            </a:extLst>
          </p:cNvPr>
          <p:cNvSpPr txBox="1"/>
          <p:nvPr/>
        </p:nvSpPr>
        <p:spPr>
          <a:xfrm>
            <a:off x="441435" y="1436291"/>
            <a:ext cx="11525976" cy="5016758"/>
          </a:xfrm>
          <a:prstGeom prst="rect">
            <a:avLst/>
          </a:prstGeom>
          <a:noFill/>
        </p:spPr>
        <p:txBody>
          <a:bodyPr wrap="square">
            <a:spAutoFit/>
          </a:bodyPr>
          <a:lstStyle/>
          <a:p>
            <a:pPr algn="just"/>
            <a:r>
              <a:rPr lang="el-GR" sz="2000" dirty="0"/>
              <a:t>Ο υετός μπορεί να παραχθεί από το μοντέλο τόσο όταν ενεργοποιείται η παραμετροποίηση της μεταφοράς όσο και όταν οι διεργασίες που αναπαρίστανται από την </a:t>
            </a:r>
            <a:r>
              <a:rPr lang="el-GR" sz="2000" dirty="0" err="1"/>
              <a:t>μικροφυσική</a:t>
            </a:r>
            <a:r>
              <a:rPr lang="el-GR" sz="2000" dirty="0"/>
              <a:t> παραμετροποίηση παράγουν επιλυμένης κλίμακας υετό που φτάνει στο έδαφος. Στην πρώτη περίπτωση, ο υετός </a:t>
            </a:r>
            <a:r>
              <a:rPr lang="el-GR" sz="2000" dirty="0" err="1"/>
              <a:t>υποπλέγματος</a:t>
            </a:r>
            <a:r>
              <a:rPr lang="el-GR" sz="2000" dirty="0"/>
              <a:t> αναπαρίσταται από παραμετροποίηση στην κλίμακα πλέγματος για ένα επιλυμένο μοντέλο και για συνθήκες </a:t>
            </a:r>
            <a:r>
              <a:rPr lang="el-GR" sz="2000" dirty="0" err="1"/>
              <a:t>υποκορεσμένου</a:t>
            </a:r>
            <a:r>
              <a:rPr lang="el-GR" sz="2000" dirty="0"/>
              <a:t> πλέγματος. Στην δεύτερη περίπτωση, ο κορεσμός του πλέγματος είναι αναγκαίος για κάποιο σημείο στην στήλη. Υπάρχουν δύο μεταβλητές υετού που ορίζονται στο πλέγμα μοντέλου στην επιφάνεια: η μία είναι ο υετός μεταφοράς και η άλλη ο υετός επιλυμένης κλίμακας. Παρόλο που το άθροισμα των μεταβλητών αυτών δίνει το συνολικό πεδίο βροχόπτωσης, συνήθως οι δημιουργοί των μοντέλων εξετάζουν τα δύο πεδία ανεξάρτητα έτσι ώστε να κατανοήσουν καλύτερα τις εσωτερικές διεργασίες του μοντέλου. Αυτή η διπλή αντιμετώπιση των διεργασιών υετού οδηγεί σε εννοιολογικές και πραγματικές δυσκολίες. Για παράδειγμα, η παραμετροποίηση μεταφοράς συχνά δεν παράγει νερό νεφών και πάγο στην κλίμακα πλέγματος, παρόλο που η βροχόπτωση έχει δημιουργηθεί, και έτσι δεν αποδίδονται οι ακτινοβολούσες επιδράσεις των νεφών στο μοντέλο. Και ο υετός που παράγεται σε μία γεωγραφική περιοχή ενός μετεωρολογικού γεγονότος θα παράγεται από την </a:t>
            </a:r>
            <a:r>
              <a:rPr lang="el-GR" sz="2000" dirty="0" err="1"/>
              <a:t>μικροφυσική</a:t>
            </a:r>
            <a:r>
              <a:rPr lang="el-GR" sz="2000" dirty="0"/>
              <a:t> παραμετροποίηση σε διαφορετική γεωγραφική περιοχή. </a:t>
            </a:r>
            <a:endParaRPr lang="en-GB" sz="2000" dirty="0"/>
          </a:p>
        </p:txBody>
      </p:sp>
    </p:spTree>
    <p:extLst>
      <p:ext uri="{BB962C8B-B14F-4D97-AF65-F5344CB8AC3E}">
        <p14:creationId xmlns:p14="http://schemas.microsoft.com/office/powerpoint/2010/main" val="3004543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41513B3-085D-B0E4-0C29-A56103D517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D9976A9-8905-108E-B75D-7155420501A2}"/>
              </a:ext>
            </a:extLst>
          </p:cNvPr>
          <p:cNvSpPr txBox="1"/>
          <p:nvPr/>
        </p:nvSpPr>
        <p:spPr>
          <a:xfrm>
            <a:off x="441435" y="605658"/>
            <a:ext cx="10815146" cy="830997"/>
          </a:xfrm>
          <a:prstGeom prst="rect">
            <a:avLst/>
          </a:prstGeom>
          <a:noFill/>
        </p:spPr>
        <p:txBody>
          <a:bodyPr wrap="square" rtlCol="0">
            <a:spAutoFit/>
          </a:bodyPr>
          <a:lstStyle/>
          <a:p>
            <a:r>
              <a:rPr lang="el-GR" sz="2400" dirty="0"/>
              <a:t>Η επιλογή της παραμετροποίησης μεταφοράς και η επίδρασή της στην προσομοίωση </a:t>
            </a:r>
          </a:p>
        </p:txBody>
      </p:sp>
      <p:sp>
        <p:nvSpPr>
          <p:cNvPr id="5" name="TextBox 4">
            <a:extLst>
              <a:ext uri="{FF2B5EF4-FFF2-40B4-BE49-F238E27FC236}">
                <a16:creationId xmlns:a16="http://schemas.microsoft.com/office/drawing/2014/main" id="{D20EFF64-F73E-DD6A-1E1B-32310027181C}"/>
              </a:ext>
            </a:extLst>
          </p:cNvPr>
          <p:cNvSpPr txBox="1"/>
          <p:nvPr/>
        </p:nvSpPr>
        <p:spPr>
          <a:xfrm>
            <a:off x="441434" y="1556084"/>
            <a:ext cx="4675997" cy="4696258"/>
          </a:xfrm>
          <a:prstGeom prst="rect">
            <a:avLst/>
          </a:prstGeom>
          <a:noFill/>
        </p:spPr>
        <p:txBody>
          <a:bodyPr wrap="square">
            <a:spAutoFit/>
          </a:bodyPr>
          <a:lstStyle/>
          <a:p>
            <a:pPr algn="just"/>
            <a:r>
              <a:rPr lang="el-GR" sz="2000" dirty="0"/>
              <a:t>Οι παραμετροποιήσεις μεταφοράς χρησιμοποιούν μία ευρεία ποικιλία προσεγγίσεων για ένα πρόβλημα, καθώς και υποθέσεις και συνεπώς αναπόφευκτα αποδίδουν καλύτερα για τις καταστάσεις εκείνες όπου οι υποθέσεις αυτές ικανοποιούνται βέλτιστα. Αυτό ενδεχομένως τις καθιστά εξαρτημένες από την γεωγραφική περιοχή και τις επικρατούσες μετεωρολογικές διαδικασίες. Όμως, οι παραμετροποιήσεις σε διεθνή μοντέλα πρέπει να ανταποκρίνονται επαρκώς για όλα τα κλίματα και για όλα τα σενάρια καιρού.</a:t>
            </a:r>
            <a:endParaRPr lang="en-GB" sz="2000" dirty="0"/>
          </a:p>
        </p:txBody>
      </p:sp>
      <p:pic>
        <p:nvPicPr>
          <p:cNvPr id="3" name="Picture 2" descr="A diagram of a cloud formation&#10;&#10;AI-generated content may be incorrect.">
            <a:extLst>
              <a:ext uri="{FF2B5EF4-FFF2-40B4-BE49-F238E27FC236}">
                <a16:creationId xmlns:a16="http://schemas.microsoft.com/office/drawing/2014/main" id="{7F4A3249-BEF3-1F80-3589-056355D02BB8}"/>
              </a:ext>
            </a:extLst>
          </p:cNvPr>
          <p:cNvPicPr>
            <a:picLocks noChangeAspect="1"/>
          </p:cNvPicPr>
          <p:nvPr/>
        </p:nvPicPr>
        <p:blipFill>
          <a:blip r:embed="rId2"/>
          <a:stretch>
            <a:fillRect/>
          </a:stretch>
        </p:blipFill>
        <p:spPr>
          <a:xfrm>
            <a:off x="5482433" y="1949400"/>
            <a:ext cx="6268132" cy="4042593"/>
          </a:xfrm>
          <a:prstGeom prst="rect">
            <a:avLst/>
          </a:prstGeom>
        </p:spPr>
      </p:pic>
    </p:spTree>
    <p:extLst>
      <p:ext uri="{BB962C8B-B14F-4D97-AF65-F5344CB8AC3E}">
        <p14:creationId xmlns:p14="http://schemas.microsoft.com/office/powerpoint/2010/main" val="187222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7B64A31-E6B4-83B0-25A1-74431F5007F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CD3B9E8-446F-13ED-CD97-FC0F48A7C52E}"/>
              </a:ext>
            </a:extLst>
          </p:cNvPr>
          <p:cNvSpPr txBox="1"/>
          <p:nvPr/>
        </p:nvSpPr>
        <p:spPr>
          <a:xfrm>
            <a:off x="1245476" y="1074509"/>
            <a:ext cx="9701047" cy="4708981"/>
          </a:xfrm>
          <a:prstGeom prst="rect">
            <a:avLst/>
          </a:prstGeom>
          <a:noFill/>
        </p:spPr>
        <p:txBody>
          <a:bodyPr wrap="square">
            <a:spAutoFit/>
          </a:bodyPr>
          <a:lstStyle/>
          <a:p>
            <a:pPr algn="just"/>
            <a:r>
              <a:rPr lang="el-GR" sz="2000" dirty="0"/>
              <a:t>Αναφέραμε το ότι οι μέθοδοι παραμετροποίησης που χρησιμοποιούνται για μοντέλα </a:t>
            </a:r>
            <a:r>
              <a:rPr lang="el-GR" sz="2000" dirty="0" err="1"/>
              <a:t>coarse-grid</a:t>
            </a:r>
            <a:r>
              <a:rPr lang="el-GR" sz="2000" dirty="0"/>
              <a:t> ανάλυσης πρέπει να αναπαριστούν και τις διεργασίες κλίμακας μεταφοράς όσο και τις διεργασίες </a:t>
            </a:r>
            <a:r>
              <a:rPr lang="el-GR" sz="2000" dirty="0" err="1"/>
              <a:t>μεσοκλίμακας</a:t>
            </a:r>
            <a:r>
              <a:rPr lang="el-GR" sz="2000" dirty="0"/>
              <a:t> που σχετίζονται με την μεταφορά. Εν αντιθέσει, σχήματα που χρησιμοποιούνται σε μοντέλα </a:t>
            </a:r>
            <a:r>
              <a:rPr lang="el-GR" sz="2000" dirty="0" err="1"/>
              <a:t>μεσοκλίμακας</a:t>
            </a:r>
            <a:r>
              <a:rPr lang="el-GR" sz="2000" dirty="0"/>
              <a:t> χρειάζεται να </a:t>
            </a:r>
            <a:r>
              <a:rPr lang="el-GR" sz="2000" dirty="0" err="1"/>
              <a:t>παραμετροποιήσουν</a:t>
            </a:r>
            <a:r>
              <a:rPr lang="el-GR" sz="2000" dirty="0"/>
              <a:t> μόνο τις διεργασίες κλίμακας μεταφοράς. Σε ένα σύνθετο (</a:t>
            </a:r>
            <a:r>
              <a:rPr lang="el-GR" sz="2000" dirty="0" err="1"/>
              <a:t>nested</a:t>
            </a:r>
            <a:r>
              <a:rPr lang="el-GR" sz="2000" dirty="0"/>
              <a:t>) σύστημα πλεγμάτων δεν είναι μη ρεαλιστική η χρησιμοποίηση διαφορετικών παραμετροποιήσεων για διαφορετικά πλέγματα. Για ένα υψηλής ανάλυσης πλέγμα που επιλύει αποκλειστικά την μεταφορά, θα ήταν κατάλληλο να μην χρησιμοποιηθεί καμία παραμετροποίηση. Δυστυχώς όμως, οι περισσότερες παραμετροποιήσεις σχεδιάστηκαν για μοντέλα με προσαυξήσεις πλέγματος ίσες με 20–30 </a:t>
            </a:r>
            <a:r>
              <a:rPr lang="el-GR" sz="2000" dirty="0" err="1"/>
              <a:t>km</a:t>
            </a:r>
            <a:r>
              <a:rPr lang="el-GR" sz="2000" dirty="0"/>
              <a:t> ή και μεγαλύτερες. Παρόλο που υπάρχουν ενδείξεις ότι κάποιες παραμετροποιήσεις μπορούν να χρησιμοποιηθούν και για μικρότερες προσαυξήσεις (π.χ. 10 </a:t>
            </a:r>
            <a:r>
              <a:rPr lang="el-GR" sz="2000" dirty="0" err="1"/>
              <a:t>km</a:t>
            </a:r>
            <a:r>
              <a:rPr lang="el-GR" sz="2000" dirty="0"/>
              <a:t>), προς το παρόν δεν υπάρχει κάποια καλή λύση για το πρόβλημα του τρόπου αναπαράστασης της μεταφοράς αυτής της ανάλυσης και εκείνων των παραμέτρων που απαιτούνται για να επιλυθεί ρητά η μεταφορά. </a:t>
            </a:r>
            <a:endParaRPr lang="en-GB" sz="2000" dirty="0"/>
          </a:p>
        </p:txBody>
      </p:sp>
    </p:spTree>
    <p:extLst>
      <p:ext uri="{BB962C8B-B14F-4D97-AF65-F5344CB8AC3E}">
        <p14:creationId xmlns:p14="http://schemas.microsoft.com/office/powerpoint/2010/main" val="251267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48B8ADD-0E9A-C71D-D10B-40C2A6A0608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EDA325A-6655-8F01-1382-811357DCF2DF}"/>
              </a:ext>
            </a:extLst>
          </p:cNvPr>
          <p:cNvSpPr txBox="1"/>
          <p:nvPr/>
        </p:nvSpPr>
        <p:spPr>
          <a:xfrm>
            <a:off x="672662" y="474122"/>
            <a:ext cx="9524523" cy="461665"/>
          </a:xfrm>
          <a:prstGeom prst="rect">
            <a:avLst/>
          </a:prstGeom>
          <a:noFill/>
        </p:spPr>
        <p:txBody>
          <a:bodyPr wrap="square" rtlCol="0">
            <a:spAutoFit/>
          </a:bodyPr>
          <a:lstStyle/>
          <a:p>
            <a:r>
              <a:rPr lang="el-GR" sz="2400" dirty="0"/>
              <a:t>Τι ονομάζουμε παραμετροποίηση</a:t>
            </a:r>
            <a:endParaRPr lang="en-GB" sz="2400" dirty="0"/>
          </a:p>
        </p:txBody>
      </p:sp>
      <p:sp>
        <p:nvSpPr>
          <p:cNvPr id="8" name="Rectangle 7">
            <a:extLst>
              <a:ext uri="{FF2B5EF4-FFF2-40B4-BE49-F238E27FC236}">
                <a16:creationId xmlns:a16="http://schemas.microsoft.com/office/drawing/2014/main" id="{67CB7EBF-7B2B-2FD0-A844-A906AB349924}"/>
              </a:ext>
            </a:extLst>
          </p:cNvPr>
          <p:cNvSpPr/>
          <p:nvPr/>
        </p:nvSpPr>
        <p:spPr>
          <a:xfrm>
            <a:off x="1174945" y="1460245"/>
            <a:ext cx="10195035" cy="42645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l-GR" sz="2000" dirty="0"/>
              <a:t>Η </a:t>
            </a:r>
            <a:r>
              <a:rPr lang="el-GR" sz="2000" dirty="0" err="1"/>
              <a:t>διακριτοποίηση</a:t>
            </a:r>
            <a:r>
              <a:rPr lang="el-GR" sz="2000" dirty="0"/>
              <a:t> της εξίσωσης που περιγράφει την ατμόσφαιρα περιορίζεται από την ακρίβεια του εκάστου μοντέλου δηλαδή από το μέγεθος της μικρότερης επιλύσιμης κλίμακας. Σε ένα σχήμα πεπερασμένων διαφορών, οι μικρότερες κλίμακες της κίνησης που μπορούν να επιλυθούν, είναι εκείνες που έχουν μήκος κύματος ίσο με 2 μεγέθη του πλέγματος (</a:t>
            </a:r>
            <a:r>
              <a:rPr lang="el-GR" sz="2000" dirty="0" err="1"/>
              <a:t>grid</a:t>
            </a:r>
            <a:r>
              <a:rPr lang="el-GR" sz="2000" dirty="0"/>
              <a:t>). Επομένως, οι διαδικασίες μικρής κλίμακας δεν επιλύονται από μοντέλα μεγάλης κλίμακας καθώς είναι </a:t>
            </a:r>
            <a:r>
              <a:rPr lang="el-GR" sz="2000" dirty="0" err="1"/>
              <a:t>υποπλεγματικές</a:t>
            </a:r>
            <a:r>
              <a:rPr lang="el-GR" sz="2000" dirty="0"/>
              <a:t>. Αυτές οι διεργασίες εξαρτώνται και επηρεάζουν τις διεργασίες εκείνες που επιλύονται αποκλειστικά από αριθμητικά μοντέλα. Η επίδραση των </a:t>
            </a:r>
            <a:r>
              <a:rPr lang="el-GR" sz="2000" dirty="0" err="1"/>
              <a:t>υποπλεγματικών</a:t>
            </a:r>
            <a:r>
              <a:rPr lang="el-GR" sz="2000" dirty="0"/>
              <a:t> διεργασιών σε μεγάλη κλίμακα μπορεί να αναπαρασταθεί μόνο στατιστικά. Η διαδικασία της έκφρασης της επίδρασης των </a:t>
            </a:r>
            <a:r>
              <a:rPr lang="el-GR" sz="2000" dirty="0" err="1"/>
              <a:t>υποπλεγματικών</a:t>
            </a:r>
            <a:r>
              <a:rPr lang="el-GR" sz="2000" dirty="0"/>
              <a:t> διεργασιών ονομάζεται παραμετροποίηση. </a:t>
            </a:r>
            <a:endParaRPr lang="en-GB" sz="2000" dirty="0"/>
          </a:p>
        </p:txBody>
      </p:sp>
    </p:spTree>
    <p:extLst>
      <p:ext uri="{BB962C8B-B14F-4D97-AF65-F5344CB8AC3E}">
        <p14:creationId xmlns:p14="http://schemas.microsoft.com/office/powerpoint/2010/main" val="1812552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908399F-8273-5742-41EF-A9FEBB29619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3CD3866-9037-9A9B-E0EE-4D5DB796DE73}"/>
              </a:ext>
            </a:extLst>
          </p:cNvPr>
          <p:cNvSpPr txBox="1"/>
          <p:nvPr/>
        </p:nvSpPr>
        <p:spPr>
          <a:xfrm>
            <a:off x="704193" y="658210"/>
            <a:ext cx="10694275" cy="461665"/>
          </a:xfrm>
          <a:prstGeom prst="rect">
            <a:avLst/>
          </a:prstGeom>
          <a:noFill/>
        </p:spPr>
        <p:txBody>
          <a:bodyPr wrap="square" rtlCol="0">
            <a:spAutoFit/>
          </a:bodyPr>
          <a:lstStyle/>
          <a:p>
            <a:r>
              <a:rPr lang="el-GR" sz="2400" dirty="0"/>
              <a:t>Γενικό συμπέρασμα </a:t>
            </a:r>
            <a:endParaRPr lang="en-GB" sz="2400" dirty="0"/>
          </a:p>
        </p:txBody>
      </p:sp>
      <p:sp>
        <p:nvSpPr>
          <p:cNvPr id="5" name="Rectangle: Rounded Corners 4">
            <a:extLst>
              <a:ext uri="{FF2B5EF4-FFF2-40B4-BE49-F238E27FC236}">
                <a16:creationId xmlns:a16="http://schemas.microsoft.com/office/drawing/2014/main" id="{DDEB1FC2-B54E-4ED5-0076-ED010ACC779E}"/>
              </a:ext>
            </a:extLst>
          </p:cNvPr>
          <p:cNvSpPr/>
          <p:nvPr/>
        </p:nvSpPr>
        <p:spPr>
          <a:xfrm>
            <a:off x="704193" y="1922080"/>
            <a:ext cx="10783613" cy="39098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l-GR" sz="2200" dirty="0"/>
              <a:t>Συνεπώς, από τα παραπάνω, καταλήγουμε στο συμπέρασμα ότι η κατάλληλη παραμετροποίηση των διεργασιών είναι κρίσιμη για την ακριβή αναπαράσταση του καιρού και του κλίματος. Η επιλογή κατάλληλων σχημάτων παραμετροποίησης ανάλογα με την ανάλυση και τον σκοπό του μοντέλου διαδραματίζει βασικό ρόλο στην επιτυχία της προσομοίωσης.</a:t>
            </a:r>
            <a:endParaRPr lang="en-GB" sz="2200" dirty="0"/>
          </a:p>
        </p:txBody>
      </p:sp>
    </p:spTree>
    <p:extLst>
      <p:ext uri="{BB962C8B-B14F-4D97-AF65-F5344CB8AC3E}">
        <p14:creationId xmlns:p14="http://schemas.microsoft.com/office/powerpoint/2010/main" val="408292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B7FD8DB-733A-FFAC-90CC-4C56322C6632}"/>
            </a:ext>
          </a:extLst>
        </p:cNvPr>
        <p:cNvGrpSpPr/>
        <p:nvPr/>
      </p:nvGrpSpPr>
      <p:grpSpPr>
        <a:xfrm>
          <a:off x="0" y="0"/>
          <a:ext cx="0" cy="0"/>
          <a:chOff x="0" y="0"/>
          <a:chExt cx="0" cy="0"/>
        </a:xfrm>
      </p:grpSpPr>
      <p:pic>
        <p:nvPicPr>
          <p:cNvPr id="1026" name="Picture 2" descr="👏 Clapping Hands Emoji: Meaning &amp; Usage">
            <a:extLst>
              <a:ext uri="{FF2B5EF4-FFF2-40B4-BE49-F238E27FC236}">
                <a16:creationId xmlns:a16="http://schemas.microsoft.com/office/drawing/2014/main" id="{F934A20D-0F09-0C63-E949-8795B81F7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373" y="1363311"/>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7D0263-F059-4458-3B03-76D7A17B3403}"/>
              </a:ext>
            </a:extLst>
          </p:cNvPr>
          <p:cNvSpPr txBox="1"/>
          <p:nvPr/>
        </p:nvSpPr>
        <p:spPr>
          <a:xfrm>
            <a:off x="4414345" y="840091"/>
            <a:ext cx="2900856" cy="523220"/>
          </a:xfrm>
          <a:prstGeom prst="rect">
            <a:avLst/>
          </a:prstGeom>
          <a:noFill/>
        </p:spPr>
        <p:txBody>
          <a:bodyPr wrap="square">
            <a:spAutoFit/>
          </a:bodyPr>
          <a:lstStyle/>
          <a:p>
            <a:r>
              <a:rPr lang="en-GB" sz="2800" dirty="0">
                <a:solidFill>
                  <a:schemeClr val="bg1"/>
                </a:solidFill>
              </a:rPr>
              <a:t>* </a:t>
            </a:r>
            <a:r>
              <a:rPr lang="el-GR" sz="2800" dirty="0">
                <a:solidFill>
                  <a:schemeClr val="bg1"/>
                </a:solidFill>
              </a:rPr>
              <a:t>Χειροκρότημα </a:t>
            </a:r>
            <a:r>
              <a:rPr lang="en-GB" sz="2800" dirty="0">
                <a:solidFill>
                  <a:schemeClr val="bg1"/>
                </a:solidFill>
              </a:rPr>
              <a:t>*</a:t>
            </a:r>
          </a:p>
        </p:txBody>
      </p:sp>
    </p:spTree>
    <p:extLst>
      <p:ext uri="{BB962C8B-B14F-4D97-AF65-F5344CB8AC3E}">
        <p14:creationId xmlns:p14="http://schemas.microsoft.com/office/powerpoint/2010/main" val="21224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87C1C-37F3-59C0-B3D7-6B27C29EB50C}"/>
              </a:ext>
            </a:extLst>
          </p:cNvPr>
          <p:cNvSpPr txBox="1"/>
          <p:nvPr/>
        </p:nvSpPr>
        <p:spPr>
          <a:xfrm>
            <a:off x="672662" y="1850272"/>
            <a:ext cx="11035862" cy="4093428"/>
          </a:xfrm>
          <a:prstGeom prst="rect">
            <a:avLst/>
          </a:prstGeom>
          <a:noFill/>
        </p:spPr>
        <p:txBody>
          <a:bodyPr wrap="square">
            <a:spAutoFit/>
          </a:bodyPr>
          <a:lstStyle/>
          <a:p>
            <a:pPr algn="just"/>
            <a:r>
              <a:rPr lang="el-GR" sz="2000" dirty="0"/>
              <a:t>Κατά τη δημιουργία μοντέλων προσομοίωσης της ατμόσφαιρας, είναι σημαντική η παραμετροποίηση ορισμένων παραγόντων που επηρεάζουν διεργασίες που συμβαίνουν σε </a:t>
            </a:r>
            <a:r>
              <a:rPr lang="el-GR" sz="2000" dirty="0" err="1"/>
              <a:t>υποπλεγματική</a:t>
            </a:r>
            <a:r>
              <a:rPr lang="el-GR" sz="2000" dirty="0"/>
              <a:t> κλίμακα, καθώς οι διεργασίες αυτές επηρεάζουν την ακρίβεια των αριθμητικών μοντέλων πρόγνωσης καιρού και κλίματος. Το πρόβλημα της παραμετροποίησης περιλαμβάνει την αλγοριθμική ή στατιστική συσχέτιση των αποτελεσμάτων των φυσικών διεργασιών οι οποίες δεν δύνανται να αναπαρασταθούν άμεσα σε ένα μοντέλο, με μεταβλητές οι οποίες μπορούν να συμπεριληφθούν στο μοντέλο. Μερικοί από τους λόγους για τους οποίους είναι απαραίτητη η παραμετροποίηση των φυσικών διεργασιών είναι το γεγονός ότι </a:t>
            </a:r>
          </a:p>
          <a:p>
            <a:pPr algn="just"/>
            <a:endParaRPr lang="el-GR" sz="2000" dirty="0"/>
          </a:p>
          <a:p>
            <a:pPr marL="457200" indent="-457200" algn="just">
              <a:buAutoNum type="arabicPeriod"/>
            </a:pPr>
            <a:r>
              <a:rPr lang="el-GR" sz="2000" dirty="0"/>
              <a:t>Οι μικρές κλίμακες που εμπλέκονται καθώς και η περιπλοκότητα αυτών καθιστούν υπολογιστικά πολύ δαπανηρή την αναπαράστασή τους και </a:t>
            </a:r>
          </a:p>
          <a:p>
            <a:pPr marL="457200" indent="-457200" algn="just">
              <a:buAutoNum type="arabicPeriod"/>
            </a:pPr>
            <a:r>
              <a:rPr lang="el-GR" sz="2000" dirty="0"/>
              <a:t>επιπρόσθετα δεν υπάρχουν επαρκείς γνώσεις για ορισμένες διεργασίες έτσι ώστε αυτές να αναπαρασταθούν ρητά με μαθηματικό τρόπο.</a:t>
            </a:r>
            <a:endParaRPr lang="en-GB" sz="2000" dirty="0"/>
          </a:p>
        </p:txBody>
      </p:sp>
      <p:sp>
        <p:nvSpPr>
          <p:cNvPr id="4" name="TextBox 3">
            <a:extLst>
              <a:ext uri="{FF2B5EF4-FFF2-40B4-BE49-F238E27FC236}">
                <a16:creationId xmlns:a16="http://schemas.microsoft.com/office/drawing/2014/main" id="{29E323C3-B0EF-3765-18BE-3B419CA2CAC3}"/>
              </a:ext>
            </a:extLst>
          </p:cNvPr>
          <p:cNvSpPr txBox="1"/>
          <p:nvPr/>
        </p:nvSpPr>
        <p:spPr>
          <a:xfrm>
            <a:off x="672662" y="469024"/>
            <a:ext cx="9524523" cy="830997"/>
          </a:xfrm>
          <a:prstGeom prst="rect">
            <a:avLst/>
          </a:prstGeom>
          <a:noFill/>
        </p:spPr>
        <p:txBody>
          <a:bodyPr wrap="square" rtlCol="0">
            <a:spAutoFit/>
          </a:bodyPr>
          <a:lstStyle/>
          <a:p>
            <a:r>
              <a:rPr lang="el-GR" sz="2400" dirty="0"/>
              <a:t>Παραμετροποίηση σε μοντέλα προσομοίωσης της Ατμόσφαιρας : Γιατί είναι απαραίτητη; </a:t>
            </a:r>
            <a:endParaRPr lang="en-GB" sz="2400" dirty="0"/>
          </a:p>
        </p:txBody>
      </p:sp>
    </p:spTree>
    <p:extLst>
      <p:ext uri="{BB962C8B-B14F-4D97-AF65-F5344CB8AC3E}">
        <p14:creationId xmlns:p14="http://schemas.microsoft.com/office/powerpoint/2010/main" val="56847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7298625-211B-7B4C-5CAD-F807E1B632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399088-8B12-945D-31A6-FE34690AD22B}"/>
              </a:ext>
            </a:extLst>
          </p:cNvPr>
          <p:cNvSpPr txBox="1"/>
          <p:nvPr/>
        </p:nvSpPr>
        <p:spPr>
          <a:xfrm>
            <a:off x="672662" y="469024"/>
            <a:ext cx="10694275" cy="830997"/>
          </a:xfrm>
          <a:prstGeom prst="rect">
            <a:avLst/>
          </a:prstGeom>
          <a:noFill/>
        </p:spPr>
        <p:txBody>
          <a:bodyPr wrap="square" rtlCol="0">
            <a:spAutoFit/>
          </a:bodyPr>
          <a:lstStyle/>
          <a:p>
            <a:r>
              <a:rPr lang="el-GR" sz="2400" dirty="0"/>
              <a:t>Ποιες διεργασίες μικρής κλίμακας παραμετροποιούνται στα ατμοσφαιρικά μοντέλα :</a:t>
            </a:r>
            <a:endParaRPr lang="en-GB" sz="2400" dirty="0"/>
          </a:p>
        </p:txBody>
      </p:sp>
      <p:sp>
        <p:nvSpPr>
          <p:cNvPr id="4" name="TextBox 3">
            <a:extLst>
              <a:ext uri="{FF2B5EF4-FFF2-40B4-BE49-F238E27FC236}">
                <a16:creationId xmlns:a16="http://schemas.microsoft.com/office/drawing/2014/main" id="{30376BD2-F955-9715-1CEE-8B675199DD60}"/>
              </a:ext>
            </a:extLst>
          </p:cNvPr>
          <p:cNvSpPr txBox="1"/>
          <p:nvPr/>
        </p:nvSpPr>
        <p:spPr>
          <a:xfrm>
            <a:off x="656896" y="1307270"/>
            <a:ext cx="10878208" cy="3970318"/>
          </a:xfrm>
          <a:prstGeom prst="rect">
            <a:avLst/>
          </a:prstGeom>
          <a:noFill/>
        </p:spPr>
        <p:txBody>
          <a:bodyPr wrap="square">
            <a:spAutoFit/>
          </a:bodyPr>
          <a:lstStyle/>
          <a:p>
            <a:r>
              <a:rPr lang="el-GR" dirty="0"/>
              <a:t>•	Οριακό στρώμα : Συνεισφέρει στην θερμοκρασία και την υγρασία λόγω της έντονης ανάμιξης που συμβαίνει στο στρώμα αυτό. Συνδέεται με τον υπολογισμό της επιφανειακής ροής.</a:t>
            </a:r>
          </a:p>
          <a:p>
            <a:endParaRPr lang="el-GR" dirty="0"/>
          </a:p>
          <a:p>
            <a:r>
              <a:rPr lang="el-GR" dirty="0"/>
              <a:t>•	Επιφάνεια εδάφους : Υπολογίζει το ισοζύγιο ενέργειας, την αισθητή θερμοκρασία και την εξατμισοδιαπνοή.</a:t>
            </a:r>
          </a:p>
          <a:p>
            <a:endParaRPr lang="el-GR" dirty="0"/>
          </a:p>
          <a:p>
            <a:r>
              <a:rPr lang="el-GR" dirty="0"/>
              <a:t>•	Μικροφυσική των νεφών και του υετού : Συνεισφέρει στην θερμοκρασία και την υγρασία λόγω της βροχόπτωσης στην κλίμακα του πλέγματος (ολόκληρη η κυψελίδα είναι κορεσμένη)</a:t>
            </a:r>
          </a:p>
          <a:p>
            <a:endParaRPr lang="el-GR" dirty="0"/>
          </a:p>
          <a:p>
            <a:r>
              <a:rPr lang="el-GR" dirty="0"/>
              <a:t>•	</a:t>
            </a:r>
            <a:r>
              <a:rPr lang="el-GR" dirty="0" err="1"/>
              <a:t>Cumulus</a:t>
            </a:r>
            <a:r>
              <a:rPr lang="el-GR" dirty="0"/>
              <a:t> </a:t>
            </a:r>
            <a:r>
              <a:rPr lang="el-GR" dirty="0" err="1"/>
              <a:t>convection</a:t>
            </a:r>
            <a:r>
              <a:rPr lang="el-GR" dirty="0"/>
              <a:t>: Συμβάλλει στη θερμοκρασία και την υγρασία σε κλίμακα πλέγματος λόγω της μεταφοράς νεφών </a:t>
            </a:r>
            <a:r>
              <a:rPr lang="el-GR" dirty="0" err="1"/>
              <a:t>cumulus</a:t>
            </a:r>
            <a:r>
              <a:rPr lang="el-GR" dirty="0"/>
              <a:t> σε </a:t>
            </a:r>
            <a:r>
              <a:rPr lang="el-GR" dirty="0" err="1"/>
              <a:t>υποπλεγματική</a:t>
            </a:r>
            <a:r>
              <a:rPr lang="el-GR" dirty="0"/>
              <a:t> κλίμακα (η κυψελίδα δεν είναι ολόκληρη κορεσμένη)</a:t>
            </a:r>
          </a:p>
          <a:p>
            <a:endParaRPr lang="el-GR" dirty="0"/>
          </a:p>
          <a:p>
            <a:r>
              <a:rPr lang="el-GR" dirty="0"/>
              <a:t>•	Ακτινοβολία : Μόρια, σωματίδια και σταγονίδια στα νέφη επηρεάζουν την ατμόσφαιρα μέσω των διεργασιών απορρόφησης, σκέδασης και επανεκπομπής της ακτινοβολίας.</a:t>
            </a:r>
          </a:p>
        </p:txBody>
      </p:sp>
      <p:sp>
        <p:nvSpPr>
          <p:cNvPr id="7" name="Rectangle 6">
            <a:extLst>
              <a:ext uri="{FF2B5EF4-FFF2-40B4-BE49-F238E27FC236}">
                <a16:creationId xmlns:a16="http://schemas.microsoft.com/office/drawing/2014/main" id="{4AF06B1B-9C1E-8E8B-5AC8-04374612FCAC}"/>
              </a:ext>
            </a:extLst>
          </p:cNvPr>
          <p:cNvSpPr/>
          <p:nvPr/>
        </p:nvSpPr>
        <p:spPr>
          <a:xfrm>
            <a:off x="777765" y="5535046"/>
            <a:ext cx="10878208" cy="12428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1800"/>
              <a:t>Οι διεργασίες αυτές δεν είναι ανεξάρτητες αλλά αλληλεπιδρούν η μία με την άλλη και συνεπώς η ρεαλιστική αναπαράσταση αυτής της αλληλεπίδρασης καθορίζει την ακρίβεια του μοντέλου. Η απόδοση ορισμένων παραμετροποιήσεων επίσης, μπορεί να εξαρτάται από την εποχή και τις μετεωρολογικές διεργασίες που επικρατούν σε ορισμένες γεωγραφικές περιοχές. </a:t>
            </a:r>
            <a:endParaRPr lang="en-GB" sz="1800" dirty="0"/>
          </a:p>
        </p:txBody>
      </p:sp>
    </p:spTree>
    <p:extLst>
      <p:ext uri="{BB962C8B-B14F-4D97-AF65-F5344CB8AC3E}">
        <p14:creationId xmlns:p14="http://schemas.microsoft.com/office/powerpoint/2010/main" val="85011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378A5C5-A861-F30B-7E9F-FF2E7B9E1F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070AEE-365E-7A01-DB8B-F5D1BAC7402A}"/>
              </a:ext>
            </a:extLst>
          </p:cNvPr>
          <p:cNvSpPr txBox="1"/>
          <p:nvPr/>
        </p:nvSpPr>
        <p:spPr>
          <a:xfrm>
            <a:off x="672662" y="469024"/>
            <a:ext cx="10804635" cy="461665"/>
          </a:xfrm>
          <a:prstGeom prst="rect">
            <a:avLst/>
          </a:prstGeom>
          <a:noFill/>
        </p:spPr>
        <p:txBody>
          <a:bodyPr wrap="square" rtlCol="0">
            <a:spAutoFit/>
          </a:bodyPr>
          <a:lstStyle/>
          <a:p>
            <a:r>
              <a:rPr lang="el-GR" sz="2400" dirty="0"/>
              <a:t>Πως οι παραμετροποιήσεις εντάσσονται στο συνολικό πλαίσιο ενός μοντέλου :</a:t>
            </a:r>
            <a:endParaRPr lang="en-GB" sz="2400" dirty="0"/>
          </a:p>
        </p:txBody>
      </p:sp>
      <p:pic>
        <p:nvPicPr>
          <p:cNvPr id="3" name="Picture 2" descr="A diagram of a algorithm&#10;&#10;AI-generated content may be incorrect.">
            <a:extLst>
              <a:ext uri="{FF2B5EF4-FFF2-40B4-BE49-F238E27FC236}">
                <a16:creationId xmlns:a16="http://schemas.microsoft.com/office/drawing/2014/main" id="{13EFDE20-1509-FEA9-59A4-09C592F6A5B6}"/>
              </a:ext>
            </a:extLst>
          </p:cNvPr>
          <p:cNvPicPr>
            <a:picLocks noChangeAspect="1"/>
          </p:cNvPicPr>
          <p:nvPr/>
        </p:nvPicPr>
        <p:blipFill>
          <a:blip r:embed="rId2"/>
          <a:stretch>
            <a:fillRect/>
          </a:stretch>
        </p:blipFill>
        <p:spPr>
          <a:xfrm>
            <a:off x="672662" y="1863984"/>
            <a:ext cx="4956448" cy="3511161"/>
          </a:xfrm>
          <a:prstGeom prst="rect">
            <a:avLst/>
          </a:prstGeom>
        </p:spPr>
      </p:pic>
      <p:sp>
        <p:nvSpPr>
          <p:cNvPr id="5" name="TextBox 4">
            <a:extLst>
              <a:ext uri="{FF2B5EF4-FFF2-40B4-BE49-F238E27FC236}">
                <a16:creationId xmlns:a16="http://schemas.microsoft.com/office/drawing/2014/main" id="{BCC14AC8-691B-9C74-5AE1-73CCAB0FA66A}"/>
              </a:ext>
            </a:extLst>
          </p:cNvPr>
          <p:cNvSpPr txBox="1"/>
          <p:nvPr/>
        </p:nvSpPr>
        <p:spPr>
          <a:xfrm>
            <a:off x="6096000" y="1376563"/>
            <a:ext cx="5536326" cy="4801314"/>
          </a:xfrm>
          <a:prstGeom prst="rect">
            <a:avLst/>
          </a:prstGeom>
          <a:noFill/>
        </p:spPr>
        <p:txBody>
          <a:bodyPr wrap="square">
            <a:spAutoFit/>
          </a:bodyPr>
          <a:lstStyle/>
          <a:p>
            <a:r>
              <a:rPr lang="el-GR" dirty="0"/>
              <a:t>Στην διπλανή φωτογραφία απεικονίζεται ένα σχεδιάγραμμα που παρουσιάζει το πως οι παραμετροποιήσεις εντάσσονται στα ατμοσφαιρικά μοντέλα. Με τον όρο </a:t>
            </a:r>
            <a:r>
              <a:rPr lang="en-GB" dirty="0"/>
              <a:t>resolved processes </a:t>
            </a:r>
            <a:r>
              <a:rPr lang="el-GR" dirty="0"/>
              <a:t>αναφερόμαστε στις διαδικασίες κλίμακας πλαισίου εκείνες που δεν χρειάζεται να </a:t>
            </a:r>
            <a:r>
              <a:rPr lang="el-GR" dirty="0" err="1"/>
              <a:t>παραμετροποιηθούν</a:t>
            </a:r>
            <a:r>
              <a:rPr lang="el-GR" dirty="0"/>
              <a:t>. Τα κύρια </a:t>
            </a:r>
            <a:r>
              <a:rPr lang="el-GR" dirty="0" err="1"/>
              <a:t>inputs</a:t>
            </a:r>
            <a:r>
              <a:rPr lang="el-GR" dirty="0"/>
              <a:t> για την παραμετροποίηση οποιουδήποτε τύπου είναι οι δομές της ατμόσφαιρας που ελέγχουν την διαδικασία η οποία </a:t>
            </a:r>
            <a:r>
              <a:rPr lang="el-GR" dirty="0" err="1"/>
              <a:t>παραμετροποιείται</a:t>
            </a:r>
            <a:r>
              <a:rPr lang="el-GR" dirty="0"/>
              <a:t>. Έτσι, μία παραμετροποίηση μπορεί να συσχετίζει τις μεταβλητές εισόδου επιλυμένης κλίμακας με τα αποτελέσματα (∂ΦP/∂t) της </a:t>
            </a:r>
            <a:r>
              <a:rPr lang="el-GR" dirty="0" err="1"/>
              <a:t>παραμετροποιημένης</a:t>
            </a:r>
            <a:r>
              <a:rPr lang="el-GR" dirty="0"/>
              <a:t> διαδικασίας. Οι διεργασίες που αναπαρίστανται με αλγοριθμικό τρόπο μπορεί να είναι ένας απλός πίνακας αναζήτησης ή μπορεί να είναι τόσο υπολογιστικά δύσκολες ώστε να μην είναι δυνατό να υπολογίζονται σε κάθε χρονικό βήμα.</a:t>
            </a:r>
            <a:endParaRPr lang="en-GB" dirty="0"/>
          </a:p>
        </p:txBody>
      </p:sp>
    </p:spTree>
    <p:extLst>
      <p:ext uri="{BB962C8B-B14F-4D97-AF65-F5344CB8AC3E}">
        <p14:creationId xmlns:p14="http://schemas.microsoft.com/office/powerpoint/2010/main" val="76902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D1AF8C7-2561-6F5A-CA19-7C3B0CC6DE5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19FDBD-38F4-FA49-1482-C65499294481}"/>
              </a:ext>
            </a:extLst>
          </p:cNvPr>
          <p:cNvSpPr txBox="1"/>
          <p:nvPr/>
        </p:nvSpPr>
        <p:spPr>
          <a:xfrm>
            <a:off x="672662" y="469024"/>
            <a:ext cx="10694275" cy="461665"/>
          </a:xfrm>
          <a:prstGeom prst="rect">
            <a:avLst/>
          </a:prstGeom>
          <a:noFill/>
        </p:spPr>
        <p:txBody>
          <a:bodyPr wrap="square" rtlCol="0">
            <a:spAutoFit/>
          </a:bodyPr>
          <a:lstStyle/>
          <a:p>
            <a:r>
              <a:rPr lang="el-GR" sz="2400" dirty="0"/>
              <a:t>Ο ρόλος των προσαυξήσεων του πλέγματος :</a:t>
            </a:r>
            <a:endParaRPr lang="en-GB" sz="2400" dirty="0"/>
          </a:p>
        </p:txBody>
      </p:sp>
      <p:sp>
        <p:nvSpPr>
          <p:cNvPr id="4" name="TextBox 3">
            <a:extLst>
              <a:ext uri="{FF2B5EF4-FFF2-40B4-BE49-F238E27FC236}">
                <a16:creationId xmlns:a16="http://schemas.microsoft.com/office/drawing/2014/main" id="{9644725B-62C1-45EA-93D0-5E3E039F4686}"/>
              </a:ext>
            </a:extLst>
          </p:cNvPr>
          <p:cNvSpPr txBox="1"/>
          <p:nvPr/>
        </p:nvSpPr>
        <p:spPr>
          <a:xfrm>
            <a:off x="672662" y="1675151"/>
            <a:ext cx="10825655" cy="3785652"/>
          </a:xfrm>
          <a:prstGeom prst="rect">
            <a:avLst/>
          </a:prstGeom>
          <a:noFill/>
        </p:spPr>
        <p:txBody>
          <a:bodyPr wrap="square">
            <a:spAutoFit/>
          </a:bodyPr>
          <a:lstStyle/>
          <a:p>
            <a:r>
              <a:rPr lang="el-GR" sz="2000" dirty="0"/>
              <a:t>Οι παραμετροποιήσεις αναπτύσσονται λαμβάνοντας υπόψιν ορισμένες προσαυξήσεις πλέγματος (</a:t>
            </a:r>
            <a:r>
              <a:rPr lang="el-GR" sz="2000" dirty="0" err="1"/>
              <a:t>grid</a:t>
            </a:r>
            <a:r>
              <a:rPr lang="el-GR" sz="2000" dirty="0"/>
              <a:t> </a:t>
            </a:r>
            <a:r>
              <a:rPr lang="el-GR" sz="2000" dirty="0" err="1"/>
              <a:t>increments</a:t>
            </a:r>
            <a:r>
              <a:rPr lang="el-GR" sz="2000" dirty="0"/>
              <a:t>), δηλαδή λαμβάνοντας υπόψιν τις πτυχές εκείνες του φυσικού συστήματος οι οποίες δεν επιλύονται από το μοντέλο αλλά χρειάζεται να </a:t>
            </a:r>
            <a:r>
              <a:rPr lang="el-GR" sz="2000" dirty="0" err="1"/>
              <a:t>παραμετροποιηθούν</a:t>
            </a:r>
            <a:r>
              <a:rPr lang="el-GR" sz="2000" dirty="0"/>
              <a:t>. Κατά την ανάπτυξη τέτοιων μοντέλων, πρέπει να γνωρίζουμε αυτές τις παραδοχές έτσι ώστε να αποφασίσουμε ποιες παραμετροποιήσεις θα αξιοποιήσουμε για έναν ορισμένο σκοπό. Όσο οι προσαυξήσεις του πλέγματος μικραίνουν, τόσο μεγαλύτερη είναι η απαιτούμενη υπολογιστική δύναμη και τα μοντέλα αρχίζουν να επιλύουν ορισμένες παραμετροποιημένες διαδικασίες, κάτι που δεν είναι θεμιτό καθώς διατρέχουμε τον κίνδυνο να λάβουμε υπόψιν κάποια διαδικασία δύο φορές. Συνεπώς, υπάρχει μια περιοχή προσαυξήσεων πλέγματος για την οποία μια διεργασία δεν έχει επιλυθεί επαρκώς για να αναπαρασταθεί ρητά, αλλά δεν υπάρχει επαρκής διαχωρισμός μεταξύ επιλυμένης και </a:t>
            </a:r>
            <a:r>
              <a:rPr lang="el-GR" sz="2000" dirty="0" err="1"/>
              <a:t>παραμετροποιημένης</a:t>
            </a:r>
            <a:r>
              <a:rPr lang="el-GR" sz="2000" dirty="0"/>
              <a:t> κλίμακας έτσι ώστε οι παραμετροποιήσεις να είναι έγκυρες.</a:t>
            </a:r>
            <a:endParaRPr lang="en-GB" sz="2000" dirty="0"/>
          </a:p>
        </p:txBody>
      </p:sp>
    </p:spTree>
    <p:extLst>
      <p:ext uri="{BB962C8B-B14F-4D97-AF65-F5344CB8AC3E}">
        <p14:creationId xmlns:p14="http://schemas.microsoft.com/office/powerpoint/2010/main" val="217875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A11B705-D9C5-C0D9-2FEE-E456D390ED9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6FFB3DC-423C-15F2-8CC3-EA6143B21014}"/>
              </a:ext>
            </a:extLst>
          </p:cNvPr>
          <p:cNvSpPr txBox="1"/>
          <p:nvPr/>
        </p:nvSpPr>
        <p:spPr>
          <a:xfrm>
            <a:off x="672662" y="469024"/>
            <a:ext cx="10694275" cy="461665"/>
          </a:xfrm>
          <a:prstGeom prst="rect">
            <a:avLst/>
          </a:prstGeom>
          <a:noFill/>
        </p:spPr>
        <p:txBody>
          <a:bodyPr wrap="square" rtlCol="0">
            <a:spAutoFit/>
          </a:bodyPr>
          <a:lstStyle/>
          <a:p>
            <a:r>
              <a:rPr lang="en-GB" sz="2400" dirty="0"/>
              <a:t>Cumulus convection (CP – subgrid scale)</a:t>
            </a:r>
          </a:p>
        </p:txBody>
      </p:sp>
      <p:sp>
        <p:nvSpPr>
          <p:cNvPr id="4" name="TextBox 3">
            <a:extLst>
              <a:ext uri="{FF2B5EF4-FFF2-40B4-BE49-F238E27FC236}">
                <a16:creationId xmlns:a16="http://schemas.microsoft.com/office/drawing/2014/main" id="{DBE871BA-9876-43C5-9F48-9ABA461F6634}"/>
              </a:ext>
            </a:extLst>
          </p:cNvPr>
          <p:cNvSpPr txBox="1"/>
          <p:nvPr/>
        </p:nvSpPr>
        <p:spPr>
          <a:xfrm>
            <a:off x="672661" y="1091661"/>
            <a:ext cx="11256579" cy="5896999"/>
          </a:xfrm>
          <a:prstGeom prst="rect">
            <a:avLst/>
          </a:prstGeom>
          <a:noFill/>
        </p:spPr>
        <p:txBody>
          <a:bodyPr wrap="square">
            <a:spAutoFit/>
          </a:bodyPr>
          <a:lstStyle/>
          <a:p>
            <a:r>
              <a:rPr lang="el-GR" sz="1900" dirty="0">
                <a:effectLst/>
                <a:ea typeface="Aptos" panose="020B0004020202020204" pitchFamily="34" charset="0"/>
              </a:rPr>
              <a:t>Η μεταφορά λαμβάνει χώρα σε χωρικές και χρονικές κλίμακες που δεν μπορούν να λυθούν άμεσα από τα αριθμητικά μοντέλα λόγω περιορισμένης ανάλυσης και υπολογιστικών πόρων. Επηρεάζει τις διεργασίες μεγαλύτερης κλίμακας με τους εξής τρόπους :</a:t>
            </a:r>
            <a:endParaRPr lang="en-GB" sz="1900" dirty="0">
              <a:effectLst/>
              <a:ea typeface="Aptos" panose="020B0004020202020204" pitchFamily="34" charset="0"/>
            </a:endParaRPr>
          </a:p>
          <a:p>
            <a:endParaRPr lang="en-GB" sz="1900" dirty="0">
              <a:effectLst/>
              <a:ea typeface="Aptos" panose="020B0004020202020204" pitchFamily="34" charset="0"/>
            </a:endParaRPr>
          </a:p>
          <a:p>
            <a:pPr marL="342900" marR="0" lvl="0" indent="-342900" algn="just">
              <a:lnSpc>
                <a:spcPct val="115000"/>
              </a:lnSpc>
              <a:buFont typeface="Symbol" panose="05050102010706020507" pitchFamily="18" charset="2"/>
              <a:buChar char=""/>
            </a:pPr>
            <a:r>
              <a:rPr lang="el-GR" sz="1900" kern="100" dirty="0">
                <a:effectLst/>
                <a:ea typeface="Aptos" panose="020B0004020202020204" pitchFamily="34" charset="0"/>
                <a:cs typeface="Times New Roman" panose="02020603050405020304" pitchFamily="18" charset="0"/>
              </a:rPr>
              <a:t>Ανακατανομή θερμότητας, υγρασίας, ορμής</a:t>
            </a:r>
            <a:endParaRPr lang="en-GB" sz="1900" kern="100" dirty="0">
              <a:effectLst/>
              <a:ea typeface="Aptos" panose="020B0004020202020204" pitchFamily="34" charset="0"/>
              <a:cs typeface="Times New Roman" panose="02020603050405020304" pitchFamily="18" charset="0"/>
            </a:endParaRPr>
          </a:p>
          <a:p>
            <a:pPr marL="342900" marR="0" lvl="0" indent="-342900" algn="just">
              <a:lnSpc>
                <a:spcPct val="115000"/>
              </a:lnSpc>
              <a:buFont typeface="Symbol" panose="05050102010706020507" pitchFamily="18" charset="2"/>
              <a:buChar char=""/>
            </a:pPr>
            <a:r>
              <a:rPr lang="el-GR" sz="1900" kern="100" dirty="0">
                <a:effectLst/>
                <a:ea typeface="Aptos" panose="020B0004020202020204" pitchFamily="34" charset="0"/>
                <a:cs typeface="Times New Roman" panose="02020603050405020304" pitchFamily="18" charset="0"/>
              </a:rPr>
              <a:t>Αποτροπή μη ρεαλιστικών ασταθειών και σταθεροποίηση της ατμόσφαιρας</a:t>
            </a:r>
            <a:endParaRPr lang="en-GB" sz="1900" kern="100" dirty="0">
              <a:effectLst/>
              <a:ea typeface="Aptos" panose="020B0004020202020204" pitchFamily="34" charset="0"/>
              <a:cs typeface="Times New Roman" panose="02020603050405020304" pitchFamily="18" charset="0"/>
            </a:endParaRPr>
          </a:p>
          <a:p>
            <a:pPr marL="342900" marR="0" lvl="0" indent="-342900" algn="just">
              <a:lnSpc>
                <a:spcPct val="115000"/>
              </a:lnSpc>
              <a:buFont typeface="Symbol" panose="05050102010706020507" pitchFamily="18" charset="2"/>
              <a:buChar char=""/>
            </a:pPr>
            <a:r>
              <a:rPr lang="el-GR" sz="1900" kern="100" dirty="0">
                <a:effectLst/>
                <a:ea typeface="Aptos" panose="020B0004020202020204" pitchFamily="34" charset="0"/>
                <a:cs typeface="Times New Roman" panose="02020603050405020304" pitchFamily="18" charset="0"/>
              </a:rPr>
              <a:t>Δημιουργία βροχόπτωσης σε ακόρεστα πλέγματα του μοντέλου</a:t>
            </a:r>
            <a:endParaRPr lang="en-GB" sz="1900" kern="100" dirty="0">
              <a:effectLst/>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Font typeface="Symbol" panose="05050102010706020507" pitchFamily="18" charset="2"/>
              <a:buChar char=""/>
            </a:pPr>
            <a:r>
              <a:rPr lang="el-GR" sz="1900" kern="100" dirty="0">
                <a:effectLst/>
                <a:ea typeface="Aptos" panose="020B0004020202020204" pitchFamily="34" charset="0"/>
                <a:cs typeface="Times New Roman" panose="02020603050405020304" pitchFamily="18" charset="0"/>
              </a:rPr>
              <a:t>Δημιουργία σημαντικών μετεωρολογικών χαρακτηριστικών </a:t>
            </a:r>
            <a:endParaRPr lang="en-GB" sz="1900" kern="100" dirty="0">
              <a:effectLst/>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Font typeface="Symbol" panose="05050102010706020507" pitchFamily="18" charset="2"/>
              <a:buChar char=""/>
            </a:pPr>
            <a:endParaRPr lang="en-GB" sz="1900" kern="100" dirty="0">
              <a:ea typeface="Aptos" panose="020B0004020202020204" pitchFamily="34" charset="0"/>
              <a:cs typeface="Times New Roman" panose="02020603050405020304" pitchFamily="18" charset="0"/>
            </a:endParaRPr>
          </a:p>
          <a:p>
            <a:pPr marR="0" lvl="0" algn="just">
              <a:lnSpc>
                <a:spcPct val="115000"/>
              </a:lnSpc>
              <a:spcAft>
                <a:spcPts val="800"/>
              </a:spcAft>
            </a:pPr>
            <a:r>
              <a:rPr lang="el-GR" sz="1900" dirty="0">
                <a:effectLst/>
                <a:ea typeface="Aptos" panose="020B0004020202020204" pitchFamily="34" charset="0"/>
              </a:rPr>
              <a:t>Τα μοντέλα αριθμητικής πρόγνωσης του καιρού (NWP) δεν μπορούν να επιλύσουν ρητά τη μεταφορά όταν η ανάλυση του πλέγματος υπερβαίνει τα 10-20km. Η παραμετροποίηση προσπαθεί να εκτιμήσει την επίδραση της μεταφοράς μάζας, θερμότητας και υγρασίας σε κάθε βήμα πρόγνωσης. Το σχήμα CP δημιουργεί βροχοπτώσεις λόγω συστημάτων υετού που είναι ανεπίλυτα στο πλέγμα. Το σχήμα αυτό συνήθως δεν προβλέπει το πεδίο των νεφών αλλά αφαιρεί τους υδρατμούς από το πλέγμα και εναποθέτει τον υετό που συμβαίνει ενώ το πλέγμα δεν είναι πλήρως κορεσμένο. Για πλέγματα μικρότερα των 4-5 </a:t>
            </a:r>
            <a:r>
              <a:rPr lang="el-GR" sz="1900" dirty="0" err="1">
                <a:effectLst/>
                <a:ea typeface="Aptos" panose="020B0004020202020204" pitchFamily="34" charset="0"/>
              </a:rPr>
              <a:t>km</a:t>
            </a:r>
            <a:r>
              <a:rPr lang="el-GR" sz="1900" dirty="0">
                <a:effectLst/>
                <a:ea typeface="Aptos" panose="020B0004020202020204" pitchFamily="34" charset="0"/>
              </a:rPr>
              <a:t> δεν είναι απαραίτητη η χρησιμοποίηση του σχήματος </a:t>
            </a:r>
            <a:r>
              <a:rPr lang="en-GB" sz="1900" dirty="0">
                <a:effectLst/>
                <a:ea typeface="Aptos" panose="020B0004020202020204" pitchFamily="34" charset="0"/>
              </a:rPr>
              <a:t>CP.</a:t>
            </a:r>
            <a:endParaRPr lang="en-GB" sz="1900" kern="100" dirty="0">
              <a:effectLst/>
              <a:ea typeface="Aptos" panose="020B0004020202020204" pitchFamily="34" charset="0"/>
              <a:cs typeface="Times New Roman" panose="02020603050405020304" pitchFamily="18" charset="0"/>
            </a:endParaRPr>
          </a:p>
          <a:p>
            <a:endParaRPr lang="en-GB" sz="1900" dirty="0"/>
          </a:p>
        </p:txBody>
      </p:sp>
    </p:spTree>
    <p:extLst>
      <p:ext uri="{BB962C8B-B14F-4D97-AF65-F5344CB8AC3E}">
        <p14:creationId xmlns:p14="http://schemas.microsoft.com/office/powerpoint/2010/main" val="428330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86C8612-CE45-F85F-DB55-9C2BCFBD2BE1}"/>
            </a:ext>
          </a:extLst>
        </p:cNvPr>
        <p:cNvGrpSpPr/>
        <p:nvPr/>
      </p:nvGrpSpPr>
      <p:grpSpPr>
        <a:xfrm>
          <a:off x="0" y="0"/>
          <a:ext cx="0" cy="0"/>
          <a:chOff x="0" y="0"/>
          <a:chExt cx="0" cy="0"/>
        </a:xfrm>
      </p:grpSpPr>
      <p:pic>
        <p:nvPicPr>
          <p:cNvPr id="4" name="Picture 3" descr="A diagram of a storm&#10;&#10;AI-generated content may be incorrect.">
            <a:extLst>
              <a:ext uri="{FF2B5EF4-FFF2-40B4-BE49-F238E27FC236}">
                <a16:creationId xmlns:a16="http://schemas.microsoft.com/office/drawing/2014/main" id="{545D6881-7075-FE5F-15C8-EE5D1E159600}"/>
              </a:ext>
            </a:extLst>
          </p:cNvPr>
          <p:cNvPicPr>
            <a:picLocks noChangeAspect="1"/>
          </p:cNvPicPr>
          <p:nvPr/>
        </p:nvPicPr>
        <p:blipFill>
          <a:blip r:embed="rId2"/>
          <a:stretch>
            <a:fillRect/>
          </a:stretch>
        </p:blipFill>
        <p:spPr>
          <a:xfrm>
            <a:off x="0" y="-2785"/>
            <a:ext cx="6096000" cy="3431786"/>
          </a:xfrm>
          <a:prstGeom prst="rect">
            <a:avLst/>
          </a:prstGeom>
        </p:spPr>
      </p:pic>
      <p:pic>
        <p:nvPicPr>
          <p:cNvPr id="5" name="Picture 4" descr="A diagram of a diagram&#10;&#10;AI-generated content may be incorrect.">
            <a:extLst>
              <a:ext uri="{FF2B5EF4-FFF2-40B4-BE49-F238E27FC236}">
                <a16:creationId xmlns:a16="http://schemas.microsoft.com/office/drawing/2014/main" id="{01B6C0C0-9EEE-8591-F6E6-F3AD5FCE9615}"/>
              </a:ext>
            </a:extLst>
          </p:cNvPr>
          <p:cNvPicPr>
            <a:picLocks noChangeAspect="1"/>
          </p:cNvPicPr>
          <p:nvPr/>
        </p:nvPicPr>
        <p:blipFill>
          <a:blip r:embed="rId3"/>
          <a:stretch>
            <a:fillRect/>
          </a:stretch>
        </p:blipFill>
        <p:spPr>
          <a:xfrm>
            <a:off x="6095999" y="-2786"/>
            <a:ext cx="6096001" cy="3431786"/>
          </a:xfrm>
          <a:prstGeom prst="rect">
            <a:avLst/>
          </a:prstGeom>
        </p:spPr>
      </p:pic>
      <p:pic>
        <p:nvPicPr>
          <p:cNvPr id="6" name="Picture 5" descr="A diagram of a cell&#10;&#10;AI-generated content may be incorrect.">
            <a:extLst>
              <a:ext uri="{FF2B5EF4-FFF2-40B4-BE49-F238E27FC236}">
                <a16:creationId xmlns:a16="http://schemas.microsoft.com/office/drawing/2014/main" id="{5CA3C955-1F41-E766-0E36-1382DD8C94B2}"/>
              </a:ext>
            </a:extLst>
          </p:cNvPr>
          <p:cNvPicPr>
            <a:picLocks noChangeAspect="1"/>
          </p:cNvPicPr>
          <p:nvPr/>
        </p:nvPicPr>
        <p:blipFill>
          <a:blip r:embed="rId4"/>
          <a:stretch>
            <a:fillRect/>
          </a:stretch>
        </p:blipFill>
        <p:spPr>
          <a:xfrm>
            <a:off x="0" y="3429000"/>
            <a:ext cx="6096001" cy="3488622"/>
          </a:xfrm>
          <a:prstGeom prst="rect">
            <a:avLst/>
          </a:prstGeom>
        </p:spPr>
      </p:pic>
      <p:pic>
        <p:nvPicPr>
          <p:cNvPr id="7" name="Picture 6" descr="A diagram of a cell&#10;&#10;AI-generated content may be incorrect.">
            <a:extLst>
              <a:ext uri="{FF2B5EF4-FFF2-40B4-BE49-F238E27FC236}">
                <a16:creationId xmlns:a16="http://schemas.microsoft.com/office/drawing/2014/main" id="{974697AF-B95B-1174-8721-42F12A413257}"/>
              </a:ext>
            </a:extLst>
          </p:cNvPr>
          <p:cNvPicPr>
            <a:picLocks noChangeAspect="1"/>
          </p:cNvPicPr>
          <p:nvPr/>
        </p:nvPicPr>
        <p:blipFill>
          <a:blip r:embed="rId5"/>
          <a:stretch>
            <a:fillRect/>
          </a:stretch>
        </p:blipFill>
        <p:spPr>
          <a:xfrm>
            <a:off x="6095998" y="3428998"/>
            <a:ext cx="6096002" cy="3439351"/>
          </a:xfrm>
          <a:prstGeom prst="rect">
            <a:avLst/>
          </a:prstGeom>
        </p:spPr>
      </p:pic>
    </p:spTree>
    <p:extLst>
      <p:ext uri="{BB962C8B-B14F-4D97-AF65-F5344CB8AC3E}">
        <p14:creationId xmlns:p14="http://schemas.microsoft.com/office/powerpoint/2010/main" val="381794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422331A-A490-A5D9-56A2-4DE23850BA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FEBFC6A-3858-B3F1-7377-7AA0BA47F110}"/>
              </a:ext>
            </a:extLst>
          </p:cNvPr>
          <p:cNvSpPr txBox="1"/>
          <p:nvPr/>
        </p:nvSpPr>
        <p:spPr>
          <a:xfrm>
            <a:off x="672662" y="469024"/>
            <a:ext cx="10694275" cy="461665"/>
          </a:xfrm>
          <a:prstGeom prst="rect">
            <a:avLst/>
          </a:prstGeom>
          <a:noFill/>
        </p:spPr>
        <p:txBody>
          <a:bodyPr wrap="square" rtlCol="0">
            <a:spAutoFit/>
          </a:bodyPr>
          <a:lstStyle/>
          <a:p>
            <a:r>
              <a:rPr lang="el-GR" sz="2400" dirty="0"/>
              <a:t>Τύποι μεταφοράς</a:t>
            </a:r>
            <a:endParaRPr lang="en-GB" sz="2400" dirty="0"/>
          </a:p>
        </p:txBody>
      </p:sp>
      <p:sp>
        <p:nvSpPr>
          <p:cNvPr id="5" name="TextBox 4">
            <a:extLst>
              <a:ext uri="{FF2B5EF4-FFF2-40B4-BE49-F238E27FC236}">
                <a16:creationId xmlns:a16="http://schemas.microsoft.com/office/drawing/2014/main" id="{844567D1-00A6-486C-42F8-7D555F349FA4}"/>
              </a:ext>
            </a:extLst>
          </p:cNvPr>
          <p:cNvSpPr txBox="1"/>
          <p:nvPr/>
        </p:nvSpPr>
        <p:spPr>
          <a:xfrm>
            <a:off x="672662" y="1132650"/>
            <a:ext cx="4330262" cy="5371407"/>
          </a:xfrm>
          <a:prstGeom prst="rect">
            <a:avLst/>
          </a:prstGeom>
          <a:noFill/>
        </p:spPr>
        <p:txBody>
          <a:bodyPr wrap="square">
            <a:spAutoFit/>
          </a:bodyPr>
          <a:lstStyle/>
          <a:p>
            <a:pPr marL="342900" marR="0" lvl="0" indent="-342900" algn="just">
              <a:lnSpc>
                <a:spcPct val="115000"/>
              </a:lnSpc>
              <a:buFont typeface="Symbol" panose="05050102010706020507" pitchFamily="18" charset="2"/>
              <a:buChar char=""/>
            </a:pPr>
            <a:r>
              <a:rPr lang="el-GR" sz="2000" kern="100" dirty="0">
                <a:effectLst/>
                <a:ea typeface="Aptos" panose="020B0004020202020204" pitchFamily="34" charset="0"/>
                <a:cs typeface="Times New Roman" panose="02020603050405020304" pitchFamily="18" charset="0"/>
              </a:rPr>
              <a:t>Βαθιά μεταφορά η οποία εκτείνεται κατακόρυφα σ’ ένα μεγάλο μέρος του βάθους της τροπόσφαιρας και συνδέεται με την σύγκλιση χαμηλού επιπέδου που υπάρχει σε κλίμακα μεγαλύτερη από τα επιμέρους ανοδικά ρεύματα και στην βαθιά υπό συνθήκες αστάθεια.</a:t>
            </a:r>
            <a:endParaRPr lang="en-GB" sz="2000" kern="100" dirty="0">
              <a:effectLst/>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Font typeface="Symbol" panose="05050102010706020507" pitchFamily="18" charset="2"/>
              <a:buChar char=""/>
            </a:pPr>
            <a:r>
              <a:rPr lang="el-GR" sz="2000" kern="100" dirty="0">
                <a:effectLst/>
                <a:ea typeface="Aptos" panose="020B0004020202020204" pitchFamily="34" charset="0"/>
                <a:cs typeface="Times New Roman" panose="02020603050405020304" pitchFamily="18" charset="0"/>
              </a:rPr>
              <a:t>Ρηχή μεταφορά η οποία εκτείνεται σε μικρό μονάχα μέρος αυτού του βάθους, με κορυφές νεφών σε μερικά χιλιόμετρα πάνω από την επιφάνεια του εδάφους.</a:t>
            </a:r>
            <a:endParaRPr lang="en-GB" sz="2000" kern="100" dirty="0">
              <a:effectLst/>
              <a:ea typeface="Aptos" panose="020B0004020202020204" pitchFamily="34" charset="0"/>
              <a:cs typeface="Times New Roman" panose="02020603050405020304" pitchFamily="18" charset="0"/>
            </a:endParaRPr>
          </a:p>
        </p:txBody>
      </p:sp>
      <p:sp>
        <p:nvSpPr>
          <p:cNvPr id="6" name="Cloud 5">
            <a:extLst>
              <a:ext uri="{FF2B5EF4-FFF2-40B4-BE49-F238E27FC236}">
                <a16:creationId xmlns:a16="http://schemas.microsoft.com/office/drawing/2014/main" id="{2545EDDD-EB8A-288A-38C4-A9B2266E4920}"/>
              </a:ext>
            </a:extLst>
          </p:cNvPr>
          <p:cNvSpPr/>
          <p:nvPr/>
        </p:nvSpPr>
        <p:spPr>
          <a:xfrm>
            <a:off x="5507420" y="748711"/>
            <a:ext cx="6243145" cy="5371407"/>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1700" dirty="0"/>
              <a:t>Η κατακρήμνιση βαθιάς μεταφοράς στεγνώνει το περιβάλλον αφαιρώντας τους υδρατμούς και το θερμαίνοντας το ως αποτέλεσμα της αντισταθμιστικής καθίζησης.  Ωστόσο, η μη </a:t>
            </a:r>
            <a:r>
              <a:rPr lang="el-GR" sz="1700" dirty="0" err="1"/>
              <a:t>κατακρημνιζόμενη</a:t>
            </a:r>
            <a:r>
              <a:rPr lang="el-GR" sz="1700" dirty="0"/>
              <a:t>, ρηχή, υγρή μεταφορά δεν έχει άμεση επίδραση στο περιβάλλον. Η επίδρασή της επηρεάζει έμμεσα το περιβάλλον καθώς τα νέφη ανακλούν την ηλιακή ακτινοβολία και η σκίαση αυτή συνεπάγεται πιο ψυχρό οριακό στρώμα.</a:t>
            </a:r>
            <a:endParaRPr lang="en-GB" sz="1700" dirty="0"/>
          </a:p>
        </p:txBody>
      </p:sp>
    </p:spTree>
    <p:extLst>
      <p:ext uri="{BB962C8B-B14F-4D97-AF65-F5344CB8AC3E}">
        <p14:creationId xmlns:p14="http://schemas.microsoft.com/office/powerpoint/2010/main" val="105550461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163</TotalTime>
  <Words>2546</Words>
  <Application>Microsoft Office PowerPoint</Application>
  <PresentationFormat>Widescreen</PresentationFormat>
  <Paragraphs>72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Calibri</vt:lpstr>
      <vt:lpstr>Symbol</vt:lpstr>
      <vt:lpstr>RetrospectVTI</vt:lpstr>
      <vt:lpstr>Parameterization Schemes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42</cp:revision>
  <dcterms:created xsi:type="dcterms:W3CDTF">2025-04-27T19:38:48Z</dcterms:created>
  <dcterms:modified xsi:type="dcterms:W3CDTF">2025-04-28T06:08:24Z</dcterms:modified>
</cp:coreProperties>
</file>