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6" r:id="rId8"/>
    <p:sldId id="272" r:id="rId9"/>
    <p:sldId id="268" r:id="rId10"/>
    <p:sldId id="259" r:id="rId11"/>
    <p:sldId id="263" r:id="rId12"/>
    <p:sldId id="264" r:id="rId13"/>
    <p:sldId id="265" r:id="rId14"/>
    <p:sldId id="267" r:id="rId15"/>
    <p:sldId id="271" r:id="rId16"/>
    <p:sldId id="269" r:id="rId17"/>
    <p:sldId id="270" r:id="rId18"/>
    <p:sldId id="273" r:id="rId19"/>
    <p:sldId id="274" r:id="rId20"/>
    <p:sldId id="277"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47FB6C-3B7A-1714-9AA0-1FA8D7522621}"/>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GB"/>
          </a:p>
        </p:txBody>
      </p:sp>
      <p:sp>
        <p:nvSpPr>
          <p:cNvPr id="3" name="Υπότιτλος 2">
            <a:extLst>
              <a:ext uri="{FF2B5EF4-FFF2-40B4-BE49-F238E27FC236}">
                <a16:creationId xmlns:a16="http://schemas.microsoft.com/office/drawing/2014/main" id="{AA9A418F-3E7F-EE20-7B9D-C9A7C41F5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GB"/>
          </a:p>
        </p:txBody>
      </p:sp>
      <p:sp>
        <p:nvSpPr>
          <p:cNvPr id="4" name="Θέση ημερομηνίας 3">
            <a:extLst>
              <a:ext uri="{FF2B5EF4-FFF2-40B4-BE49-F238E27FC236}">
                <a16:creationId xmlns:a16="http://schemas.microsoft.com/office/drawing/2014/main" id="{A4980B01-E2F6-668A-0BB7-442C9E969D87}"/>
              </a:ext>
            </a:extLst>
          </p:cNvPr>
          <p:cNvSpPr>
            <a:spLocks noGrp="1"/>
          </p:cNvSpPr>
          <p:nvPr>
            <p:ph type="dt" sz="half" idx="10"/>
          </p:nvPr>
        </p:nvSpPr>
        <p:spPr/>
        <p:txBody>
          <a:bodyPr/>
          <a:lstStyle/>
          <a:p>
            <a:fld id="{B46C3591-467A-4A98-B385-2B91026573D5}" type="datetimeFigureOut">
              <a:rPr lang="en-GB" smtClean="0"/>
              <a:t>18/11/2024</a:t>
            </a:fld>
            <a:endParaRPr lang="en-GB"/>
          </a:p>
        </p:txBody>
      </p:sp>
      <p:sp>
        <p:nvSpPr>
          <p:cNvPr id="5" name="Θέση υποσέλιδου 4">
            <a:extLst>
              <a:ext uri="{FF2B5EF4-FFF2-40B4-BE49-F238E27FC236}">
                <a16:creationId xmlns:a16="http://schemas.microsoft.com/office/drawing/2014/main" id="{C7D8FE84-B28C-5432-ACBA-712C01CBB0BB}"/>
              </a:ext>
            </a:extLst>
          </p:cNvPr>
          <p:cNvSpPr>
            <a:spLocks noGrp="1"/>
          </p:cNvSpPr>
          <p:nvPr>
            <p:ph type="ftr" sz="quarter" idx="11"/>
          </p:nvPr>
        </p:nvSpPr>
        <p:spPr/>
        <p:txBody>
          <a:bodyPr/>
          <a:lstStyle/>
          <a:p>
            <a:endParaRPr lang="en-GB"/>
          </a:p>
        </p:txBody>
      </p:sp>
      <p:sp>
        <p:nvSpPr>
          <p:cNvPr id="6" name="Θέση αριθμού διαφάνειας 5">
            <a:extLst>
              <a:ext uri="{FF2B5EF4-FFF2-40B4-BE49-F238E27FC236}">
                <a16:creationId xmlns:a16="http://schemas.microsoft.com/office/drawing/2014/main" id="{F3BD70B9-C71E-0F32-133A-C94A37855338}"/>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292997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74A882-4261-BE98-FD22-01F182560C22}"/>
              </a:ext>
            </a:extLst>
          </p:cNvPr>
          <p:cNvSpPr>
            <a:spLocks noGrp="1"/>
          </p:cNvSpPr>
          <p:nvPr>
            <p:ph type="title"/>
          </p:nvPr>
        </p:nvSpPr>
        <p:spPr/>
        <p:txBody>
          <a:bodyPr/>
          <a:lstStyle/>
          <a:p>
            <a:r>
              <a:rPr lang="el-GR"/>
              <a:t>Κάντε κλικ για να επεξεργαστείτε τον τίτλο υποδείγματος</a:t>
            </a:r>
            <a:endParaRPr lang="en-GB"/>
          </a:p>
        </p:txBody>
      </p:sp>
      <p:sp>
        <p:nvSpPr>
          <p:cNvPr id="3" name="Θέση κατακόρυφου κειμένου 2">
            <a:extLst>
              <a:ext uri="{FF2B5EF4-FFF2-40B4-BE49-F238E27FC236}">
                <a16:creationId xmlns:a16="http://schemas.microsoft.com/office/drawing/2014/main" id="{478FFE11-AF57-0DC7-B7A9-18186C73D72C}"/>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4" name="Θέση ημερομηνίας 3">
            <a:extLst>
              <a:ext uri="{FF2B5EF4-FFF2-40B4-BE49-F238E27FC236}">
                <a16:creationId xmlns:a16="http://schemas.microsoft.com/office/drawing/2014/main" id="{8D8449F8-BD71-6C98-9F0C-8EFB56365459}"/>
              </a:ext>
            </a:extLst>
          </p:cNvPr>
          <p:cNvSpPr>
            <a:spLocks noGrp="1"/>
          </p:cNvSpPr>
          <p:nvPr>
            <p:ph type="dt" sz="half" idx="10"/>
          </p:nvPr>
        </p:nvSpPr>
        <p:spPr/>
        <p:txBody>
          <a:bodyPr/>
          <a:lstStyle/>
          <a:p>
            <a:fld id="{B46C3591-467A-4A98-B385-2B91026573D5}" type="datetimeFigureOut">
              <a:rPr lang="en-GB" smtClean="0"/>
              <a:t>18/11/2024</a:t>
            </a:fld>
            <a:endParaRPr lang="en-GB"/>
          </a:p>
        </p:txBody>
      </p:sp>
      <p:sp>
        <p:nvSpPr>
          <p:cNvPr id="5" name="Θέση υποσέλιδου 4">
            <a:extLst>
              <a:ext uri="{FF2B5EF4-FFF2-40B4-BE49-F238E27FC236}">
                <a16:creationId xmlns:a16="http://schemas.microsoft.com/office/drawing/2014/main" id="{C5929534-75F4-04C2-2F3C-C084C2572A11}"/>
              </a:ext>
            </a:extLst>
          </p:cNvPr>
          <p:cNvSpPr>
            <a:spLocks noGrp="1"/>
          </p:cNvSpPr>
          <p:nvPr>
            <p:ph type="ftr" sz="quarter" idx="11"/>
          </p:nvPr>
        </p:nvSpPr>
        <p:spPr/>
        <p:txBody>
          <a:bodyPr/>
          <a:lstStyle/>
          <a:p>
            <a:endParaRPr lang="en-GB"/>
          </a:p>
        </p:txBody>
      </p:sp>
      <p:sp>
        <p:nvSpPr>
          <p:cNvPr id="6" name="Θέση αριθμού διαφάνειας 5">
            <a:extLst>
              <a:ext uri="{FF2B5EF4-FFF2-40B4-BE49-F238E27FC236}">
                <a16:creationId xmlns:a16="http://schemas.microsoft.com/office/drawing/2014/main" id="{C057DCAE-9390-93FA-3084-614BBDFF6182}"/>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41491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525DC19B-5484-C41F-E91A-32DB0E6439EA}"/>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GB"/>
          </a:p>
        </p:txBody>
      </p:sp>
      <p:sp>
        <p:nvSpPr>
          <p:cNvPr id="3" name="Θέση κατακόρυφου κειμένου 2">
            <a:extLst>
              <a:ext uri="{FF2B5EF4-FFF2-40B4-BE49-F238E27FC236}">
                <a16:creationId xmlns:a16="http://schemas.microsoft.com/office/drawing/2014/main" id="{B282D86D-45C9-C1A3-5BE4-BEBEE94C5B99}"/>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4" name="Θέση ημερομηνίας 3">
            <a:extLst>
              <a:ext uri="{FF2B5EF4-FFF2-40B4-BE49-F238E27FC236}">
                <a16:creationId xmlns:a16="http://schemas.microsoft.com/office/drawing/2014/main" id="{23BADE40-088D-9D18-86A2-5D75CCF6DB05}"/>
              </a:ext>
            </a:extLst>
          </p:cNvPr>
          <p:cNvSpPr>
            <a:spLocks noGrp="1"/>
          </p:cNvSpPr>
          <p:nvPr>
            <p:ph type="dt" sz="half" idx="10"/>
          </p:nvPr>
        </p:nvSpPr>
        <p:spPr/>
        <p:txBody>
          <a:bodyPr/>
          <a:lstStyle/>
          <a:p>
            <a:fld id="{B46C3591-467A-4A98-B385-2B91026573D5}" type="datetimeFigureOut">
              <a:rPr lang="en-GB" smtClean="0"/>
              <a:t>18/11/2024</a:t>
            </a:fld>
            <a:endParaRPr lang="en-GB"/>
          </a:p>
        </p:txBody>
      </p:sp>
      <p:sp>
        <p:nvSpPr>
          <p:cNvPr id="5" name="Θέση υποσέλιδου 4">
            <a:extLst>
              <a:ext uri="{FF2B5EF4-FFF2-40B4-BE49-F238E27FC236}">
                <a16:creationId xmlns:a16="http://schemas.microsoft.com/office/drawing/2014/main" id="{561669DF-55F0-F273-0E14-15E1C4E3B765}"/>
              </a:ext>
            </a:extLst>
          </p:cNvPr>
          <p:cNvSpPr>
            <a:spLocks noGrp="1"/>
          </p:cNvSpPr>
          <p:nvPr>
            <p:ph type="ftr" sz="quarter" idx="11"/>
          </p:nvPr>
        </p:nvSpPr>
        <p:spPr/>
        <p:txBody>
          <a:bodyPr/>
          <a:lstStyle/>
          <a:p>
            <a:endParaRPr lang="en-GB"/>
          </a:p>
        </p:txBody>
      </p:sp>
      <p:sp>
        <p:nvSpPr>
          <p:cNvPr id="6" name="Θέση αριθμού διαφάνειας 5">
            <a:extLst>
              <a:ext uri="{FF2B5EF4-FFF2-40B4-BE49-F238E27FC236}">
                <a16:creationId xmlns:a16="http://schemas.microsoft.com/office/drawing/2014/main" id="{08A3FD39-4BCE-FE7B-596B-0EA9BDE01C24}"/>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101495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EB19A02-1310-3549-F0FD-E9F61BDA25BE}"/>
              </a:ext>
            </a:extLst>
          </p:cNvPr>
          <p:cNvSpPr>
            <a:spLocks noGrp="1"/>
          </p:cNvSpPr>
          <p:nvPr>
            <p:ph type="title"/>
          </p:nvPr>
        </p:nvSpPr>
        <p:spPr/>
        <p:txBody>
          <a:bodyPr/>
          <a:lstStyle/>
          <a:p>
            <a:r>
              <a:rPr lang="el-GR"/>
              <a:t>Κάντε κλικ για να επεξεργαστείτε τον τίτλο υποδείγματος</a:t>
            </a:r>
            <a:endParaRPr lang="en-GB"/>
          </a:p>
        </p:txBody>
      </p:sp>
      <p:sp>
        <p:nvSpPr>
          <p:cNvPr id="3" name="Θέση περιεχομένου 2">
            <a:extLst>
              <a:ext uri="{FF2B5EF4-FFF2-40B4-BE49-F238E27FC236}">
                <a16:creationId xmlns:a16="http://schemas.microsoft.com/office/drawing/2014/main" id="{C54A419E-AC55-C3EE-A7DA-E4512B393F8C}"/>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4" name="Θέση ημερομηνίας 3">
            <a:extLst>
              <a:ext uri="{FF2B5EF4-FFF2-40B4-BE49-F238E27FC236}">
                <a16:creationId xmlns:a16="http://schemas.microsoft.com/office/drawing/2014/main" id="{6C286AE4-98CD-3646-54ED-68A0B87738A1}"/>
              </a:ext>
            </a:extLst>
          </p:cNvPr>
          <p:cNvSpPr>
            <a:spLocks noGrp="1"/>
          </p:cNvSpPr>
          <p:nvPr>
            <p:ph type="dt" sz="half" idx="10"/>
          </p:nvPr>
        </p:nvSpPr>
        <p:spPr/>
        <p:txBody>
          <a:bodyPr/>
          <a:lstStyle/>
          <a:p>
            <a:fld id="{B46C3591-467A-4A98-B385-2B91026573D5}" type="datetimeFigureOut">
              <a:rPr lang="en-GB" smtClean="0"/>
              <a:t>18/11/2024</a:t>
            </a:fld>
            <a:endParaRPr lang="en-GB"/>
          </a:p>
        </p:txBody>
      </p:sp>
      <p:sp>
        <p:nvSpPr>
          <p:cNvPr id="5" name="Θέση υποσέλιδου 4">
            <a:extLst>
              <a:ext uri="{FF2B5EF4-FFF2-40B4-BE49-F238E27FC236}">
                <a16:creationId xmlns:a16="http://schemas.microsoft.com/office/drawing/2014/main" id="{D0F518A1-408E-275C-127C-2E6F57CEA1C4}"/>
              </a:ext>
            </a:extLst>
          </p:cNvPr>
          <p:cNvSpPr>
            <a:spLocks noGrp="1"/>
          </p:cNvSpPr>
          <p:nvPr>
            <p:ph type="ftr" sz="quarter" idx="11"/>
          </p:nvPr>
        </p:nvSpPr>
        <p:spPr/>
        <p:txBody>
          <a:bodyPr/>
          <a:lstStyle/>
          <a:p>
            <a:endParaRPr lang="en-GB"/>
          </a:p>
        </p:txBody>
      </p:sp>
      <p:sp>
        <p:nvSpPr>
          <p:cNvPr id="6" name="Θέση αριθμού διαφάνειας 5">
            <a:extLst>
              <a:ext uri="{FF2B5EF4-FFF2-40B4-BE49-F238E27FC236}">
                <a16:creationId xmlns:a16="http://schemas.microsoft.com/office/drawing/2014/main" id="{DBAF9CC3-016F-66CA-4295-5104AC9114EF}"/>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932077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1977E6-B809-14C9-B48F-697C522D70E5}"/>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GB"/>
          </a:p>
        </p:txBody>
      </p:sp>
      <p:sp>
        <p:nvSpPr>
          <p:cNvPr id="3" name="Θέση κειμένου 2">
            <a:extLst>
              <a:ext uri="{FF2B5EF4-FFF2-40B4-BE49-F238E27FC236}">
                <a16:creationId xmlns:a16="http://schemas.microsoft.com/office/drawing/2014/main" id="{4A8EFF5D-E8AB-F65E-FD07-098786FE90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95C2567A-0521-368B-A0E3-B5E3815732C8}"/>
              </a:ext>
            </a:extLst>
          </p:cNvPr>
          <p:cNvSpPr>
            <a:spLocks noGrp="1"/>
          </p:cNvSpPr>
          <p:nvPr>
            <p:ph type="dt" sz="half" idx="10"/>
          </p:nvPr>
        </p:nvSpPr>
        <p:spPr/>
        <p:txBody>
          <a:bodyPr/>
          <a:lstStyle/>
          <a:p>
            <a:fld id="{B46C3591-467A-4A98-B385-2B91026573D5}" type="datetimeFigureOut">
              <a:rPr lang="en-GB" smtClean="0"/>
              <a:t>18/11/2024</a:t>
            </a:fld>
            <a:endParaRPr lang="en-GB"/>
          </a:p>
        </p:txBody>
      </p:sp>
      <p:sp>
        <p:nvSpPr>
          <p:cNvPr id="5" name="Θέση υποσέλιδου 4">
            <a:extLst>
              <a:ext uri="{FF2B5EF4-FFF2-40B4-BE49-F238E27FC236}">
                <a16:creationId xmlns:a16="http://schemas.microsoft.com/office/drawing/2014/main" id="{F37EC9F9-620F-00B2-543E-8375F57628F1}"/>
              </a:ext>
            </a:extLst>
          </p:cNvPr>
          <p:cNvSpPr>
            <a:spLocks noGrp="1"/>
          </p:cNvSpPr>
          <p:nvPr>
            <p:ph type="ftr" sz="quarter" idx="11"/>
          </p:nvPr>
        </p:nvSpPr>
        <p:spPr/>
        <p:txBody>
          <a:bodyPr/>
          <a:lstStyle/>
          <a:p>
            <a:endParaRPr lang="en-GB"/>
          </a:p>
        </p:txBody>
      </p:sp>
      <p:sp>
        <p:nvSpPr>
          <p:cNvPr id="6" name="Θέση αριθμού διαφάνειας 5">
            <a:extLst>
              <a:ext uri="{FF2B5EF4-FFF2-40B4-BE49-F238E27FC236}">
                <a16:creationId xmlns:a16="http://schemas.microsoft.com/office/drawing/2014/main" id="{A9E54448-1CB9-30EA-88DA-A36C3FED2AF8}"/>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399128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BD05264-2F7D-4848-2313-C325EB084C21}"/>
              </a:ext>
            </a:extLst>
          </p:cNvPr>
          <p:cNvSpPr>
            <a:spLocks noGrp="1"/>
          </p:cNvSpPr>
          <p:nvPr>
            <p:ph type="title"/>
          </p:nvPr>
        </p:nvSpPr>
        <p:spPr/>
        <p:txBody>
          <a:bodyPr/>
          <a:lstStyle/>
          <a:p>
            <a:r>
              <a:rPr lang="el-GR"/>
              <a:t>Κάντε κλικ για να επεξεργαστείτε τον τίτλο υποδείγματος</a:t>
            </a:r>
            <a:endParaRPr lang="en-GB"/>
          </a:p>
        </p:txBody>
      </p:sp>
      <p:sp>
        <p:nvSpPr>
          <p:cNvPr id="3" name="Θέση περιεχομένου 2">
            <a:extLst>
              <a:ext uri="{FF2B5EF4-FFF2-40B4-BE49-F238E27FC236}">
                <a16:creationId xmlns:a16="http://schemas.microsoft.com/office/drawing/2014/main" id="{2C3B37D7-EE99-7806-0E82-F5BCFAE58B62}"/>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4" name="Θέση περιεχομένου 3">
            <a:extLst>
              <a:ext uri="{FF2B5EF4-FFF2-40B4-BE49-F238E27FC236}">
                <a16:creationId xmlns:a16="http://schemas.microsoft.com/office/drawing/2014/main" id="{FAE891CB-B861-FF6D-8BFA-1ADF15C5272B}"/>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5" name="Θέση ημερομηνίας 4">
            <a:extLst>
              <a:ext uri="{FF2B5EF4-FFF2-40B4-BE49-F238E27FC236}">
                <a16:creationId xmlns:a16="http://schemas.microsoft.com/office/drawing/2014/main" id="{C3D652E8-FD1E-DB2C-A4AC-870525F032B9}"/>
              </a:ext>
            </a:extLst>
          </p:cNvPr>
          <p:cNvSpPr>
            <a:spLocks noGrp="1"/>
          </p:cNvSpPr>
          <p:nvPr>
            <p:ph type="dt" sz="half" idx="10"/>
          </p:nvPr>
        </p:nvSpPr>
        <p:spPr/>
        <p:txBody>
          <a:bodyPr/>
          <a:lstStyle/>
          <a:p>
            <a:fld id="{B46C3591-467A-4A98-B385-2B91026573D5}" type="datetimeFigureOut">
              <a:rPr lang="en-GB" smtClean="0"/>
              <a:t>18/11/2024</a:t>
            </a:fld>
            <a:endParaRPr lang="en-GB"/>
          </a:p>
        </p:txBody>
      </p:sp>
      <p:sp>
        <p:nvSpPr>
          <p:cNvPr id="6" name="Θέση υποσέλιδου 5">
            <a:extLst>
              <a:ext uri="{FF2B5EF4-FFF2-40B4-BE49-F238E27FC236}">
                <a16:creationId xmlns:a16="http://schemas.microsoft.com/office/drawing/2014/main" id="{EE3764B9-B070-8AA1-3E43-E56C49F5192B}"/>
              </a:ext>
            </a:extLst>
          </p:cNvPr>
          <p:cNvSpPr>
            <a:spLocks noGrp="1"/>
          </p:cNvSpPr>
          <p:nvPr>
            <p:ph type="ftr" sz="quarter" idx="11"/>
          </p:nvPr>
        </p:nvSpPr>
        <p:spPr/>
        <p:txBody>
          <a:bodyPr/>
          <a:lstStyle/>
          <a:p>
            <a:endParaRPr lang="en-GB"/>
          </a:p>
        </p:txBody>
      </p:sp>
      <p:sp>
        <p:nvSpPr>
          <p:cNvPr id="7" name="Θέση αριθμού διαφάνειας 6">
            <a:extLst>
              <a:ext uri="{FF2B5EF4-FFF2-40B4-BE49-F238E27FC236}">
                <a16:creationId xmlns:a16="http://schemas.microsoft.com/office/drawing/2014/main" id="{4C8BB93A-345E-D2E1-1472-CBFC82BE86FB}"/>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246585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CFF4CBC-9000-A22B-FE2F-079D13FC0871}"/>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GB"/>
          </a:p>
        </p:txBody>
      </p:sp>
      <p:sp>
        <p:nvSpPr>
          <p:cNvPr id="3" name="Θέση κειμένου 2">
            <a:extLst>
              <a:ext uri="{FF2B5EF4-FFF2-40B4-BE49-F238E27FC236}">
                <a16:creationId xmlns:a16="http://schemas.microsoft.com/office/drawing/2014/main" id="{4E762146-997B-EF19-4E3D-2C8BB7D65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CF0F0583-F6AD-928B-77CD-1F1ABA3BFFC2}"/>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5" name="Θέση κειμένου 4">
            <a:extLst>
              <a:ext uri="{FF2B5EF4-FFF2-40B4-BE49-F238E27FC236}">
                <a16:creationId xmlns:a16="http://schemas.microsoft.com/office/drawing/2014/main" id="{1BD177A5-AEB2-236F-8234-97D854B0E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04A91ACC-6495-B26B-403E-FC627719087E}"/>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7" name="Θέση ημερομηνίας 6">
            <a:extLst>
              <a:ext uri="{FF2B5EF4-FFF2-40B4-BE49-F238E27FC236}">
                <a16:creationId xmlns:a16="http://schemas.microsoft.com/office/drawing/2014/main" id="{646B39EF-E509-4A98-DB3C-C13D8831B405}"/>
              </a:ext>
            </a:extLst>
          </p:cNvPr>
          <p:cNvSpPr>
            <a:spLocks noGrp="1"/>
          </p:cNvSpPr>
          <p:nvPr>
            <p:ph type="dt" sz="half" idx="10"/>
          </p:nvPr>
        </p:nvSpPr>
        <p:spPr/>
        <p:txBody>
          <a:bodyPr/>
          <a:lstStyle/>
          <a:p>
            <a:fld id="{B46C3591-467A-4A98-B385-2B91026573D5}" type="datetimeFigureOut">
              <a:rPr lang="en-GB" smtClean="0"/>
              <a:t>18/11/2024</a:t>
            </a:fld>
            <a:endParaRPr lang="en-GB"/>
          </a:p>
        </p:txBody>
      </p:sp>
      <p:sp>
        <p:nvSpPr>
          <p:cNvPr id="8" name="Θέση υποσέλιδου 7">
            <a:extLst>
              <a:ext uri="{FF2B5EF4-FFF2-40B4-BE49-F238E27FC236}">
                <a16:creationId xmlns:a16="http://schemas.microsoft.com/office/drawing/2014/main" id="{538B4595-CFAB-1DAC-7A82-9C8144144CFF}"/>
              </a:ext>
            </a:extLst>
          </p:cNvPr>
          <p:cNvSpPr>
            <a:spLocks noGrp="1"/>
          </p:cNvSpPr>
          <p:nvPr>
            <p:ph type="ftr" sz="quarter" idx="11"/>
          </p:nvPr>
        </p:nvSpPr>
        <p:spPr/>
        <p:txBody>
          <a:bodyPr/>
          <a:lstStyle/>
          <a:p>
            <a:endParaRPr lang="en-GB"/>
          </a:p>
        </p:txBody>
      </p:sp>
      <p:sp>
        <p:nvSpPr>
          <p:cNvPr id="9" name="Θέση αριθμού διαφάνειας 8">
            <a:extLst>
              <a:ext uri="{FF2B5EF4-FFF2-40B4-BE49-F238E27FC236}">
                <a16:creationId xmlns:a16="http://schemas.microsoft.com/office/drawing/2014/main" id="{BDE13174-3F44-3357-1EB9-A191761A2AED}"/>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107377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657F47-A4D5-D94F-E976-61151BD6F899}"/>
              </a:ext>
            </a:extLst>
          </p:cNvPr>
          <p:cNvSpPr>
            <a:spLocks noGrp="1"/>
          </p:cNvSpPr>
          <p:nvPr>
            <p:ph type="title"/>
          </p:nvPr>
        </p:nvSpPr>
        <p:spPr/>
        <p:txBody>
          <a:bodyPr/>
          <a:lstStyle/>
          <a:p>
            <a:r>
              <a:rPr lang="el-GR"/>
              <a:t>Κάντε κλικ για να επεξεργαστείτε τον τίτλο υποδείγματος</a:t>
            </a:r>
            <a:endParaRPr lang="en-GB"/>
          </a:p>
        </p:txBody>
      </p:sp>
      <p:sp>
        <p:nvSpPr>
          <p:cNvPr id="3" name="Θέση ημερομηνίας 2">
            <a:extLst>
              <a:ext uri="{FF2B5EF4-FFF2-40B4-BE49-F238E27FC236}">
                <a16:creationId xmlns:a16="http://schemas.microsoft.com/office/drawing/2014/main" id="{5C1016CB-43C8-2B40-7869-C755371768EC}"/>
              </a:ext>
            </a:extLst>
          </p:cNvPr>
          <p:cNvSpPr>
            <a:spLocks noGrp="1"/>
          </p:cNvSpPr>
          <p:nvPr>
            <p:ph type="dt" sz="half" idx="10"/>
          </p:nvPr>
        </p:nvSpPr>
        <p:spPr/>
        <p:txBody>
          <a:bodyPr/>
          <a:lstStyle/>
          <a:p>
            <a:fld id="{B46C3591-467A-4A98-B385-2B91026573D5}" type="datetimeFigureOut">
              <a:rPr lang="en-GB" smtClean="0"/>
              <a:t>18/11/2024</a:t>
            </a:fld>
            <a:endParaRPr lang="en-GB"/>
          </a:p>
        </p:txBody>
      </p:sp>
      <p:sp>
        <p:nvSpPr>
          <p:cNvPr id="4" name="Θέση υποσέλιδου 3">
            <a:extLst>
              <a:ext uri="{FF2B5EF4-FFF2-40B4-BE49-F238E27FC236}">
                <a16:creationId xmlns:a16="http://schemas.microsoft.com/office/drawing/2014/main" id="{23A34D9A-4AB4-E156-2D17-B0C0382E3A8E}"/>
              </a:ext>
            </a:extLst>
          </p:cNvPr>
          <p:cNvSpPr>
            <a:spLocks noGrp="1"/>
          </p:cNvSpPr>
          <p:nvPr>
            <p:ph type="ftr" sz="quarter" idx="11"/>
          </p:nvPr>
        </p:nvSpPr>
        <p:spPr/>
        <p:txBody>
          <a:bodyPr/>
          <a:lstStyle/>
          <a:p>
            <a:endParaRPr lang="en-GB"/>
          </a:p>
        </p:txBody>
      </p:sp>
      <p:sp>
        <p:nvSpPr>
          <p:cNvPr id="5" name="Θέση αριθμού διαφάνειας 4">
            <a:extLst>
              <a:ext uri="{FF2B5EF4-FFF2-40B4-BE49-F238E27FC236}">
                <a16:creationId xmlns:a16="http://schemas.microsoft.com/office/drawing/2014/main" id="{2F5F0056-5ACF-45CE-9972-91B4FCC5EFF4}"/>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793709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956393F7-253C-D2D6-47CA-328F75FE16CE}"/>
              </a:ext>
            </a:extLst>
          </p:cNvPr>
          <p:cNvSpPr>
            <a:spLocks noGrp="1"/>
          </p:cNvSpPr>
          <p:nvPr>
            <p:ph type="dt" sz="half" idx="10"/>
          </p:nvPr>
        </p:nvSpPr>
        <p:spPr/>
        <p:txBody>
          <a:bodyPr/>
          <a:lstStyle/>
          <a:p>
            <a:fld id="{B46C3591-467A-4A98-B385-2B91026573D5}" type="datetimeFigureOut">
              <a:rPr lang="en-GB" smtClean="0"/>
              <a:t>18/11/2024</a:t>
            </a:fld>
            <a:endParaRPr lang="en-GB"/>
          </a:p>
        </p:txBody>
      </p:sp>
      <p:sp>
        <p:nvSpPr>
          <p:cNvPr id="3" name="Θέση υποσέλιδου 2">
            <a:extLst>
              <a:ext uri="{FF2B5EF4-FFF2-40B4-BE49-F238E27FC236}">
                <a16:creationId xmlns:a16="http://schemas.microsoft.com/office/drawing/2014/main" id="{C0EC39CE-CB88-2D90-1897-DACD113443BE}"/>
              </a:ext>
            </a:extLst>
          </p:cNvPr>
          <p:cNvSpPr>
            <a:spLocks noGrp="1"/>
          </p:cNvSpPr>
          <p:nvPr>
            <p:ph type="ftr" sz="quarter" idx="11"/>
          </p:nvPr>
        </p:nvSpPr>
        <p:spPr/>
        <p:txBody>
          <a:bodyPr/>
          <a:lstStyle/>
          <a:p>
            <a:endParaRPr lang="en-GB"/>
          </a:p>
        </p:txBody>
      </p:sp>
      <p:sp>
        <p:nvSpPr>
          <p:cNvPr id="4" name="Θέση αριθμού διαφάνειας 3">
            <a:extLst>
              <a:ext uri="{FF2B5EF4-FFF2-40B4-BE49-F238E27FC236}">
                <a16:creationId xmlns:a16="http://schemas.microsoft.com/office/drawing/2014/main" id="{86CB63E3-5AEE-547A-9CEF-126BAA1E6279}"/>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67967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AB1C8C5-7BD5-AC00-6C31-89AE94F8D126}"/>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GB"/>
          </a:p>
        </p:txBody>
      </p:sp>
      <p:sp>
        <p:nvSpPr>
          <p:cNvPr id="3" name="Θέση περιεχομένου 2">
            <a:extLst>
              <a:ext uri="{FF2B5EF4-FFF2-40B4-BE49-F238E27FC236}">
                <a16:creationId xmlns:a16="http://schemas.microsoft.com/office/drawing/2014/main" id="{2056223D-A837-5E28-F445-07FBBC4B8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4" name="Θέση κειμένου 3">
            <a:extLst>
              <a:ext uri="{FF2B5EF4-FFF2-40B4-BE49-F238E27FC236}">
                <a16:creationId xmlns:a16="http://schemas.microsoft.com/office/drawing/2014/main" id="{A28C3B04-9E6B-5D08-AA88-6B06EC080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56CDCA4-F654-54FA-CC60-F77E167DC4A8}"/>
              </a:ext>
            </a:extLst>
          </p:cNvPr>
          <p:cNvSpPr>
            <a:spLocks noGrp="1"/>
          </p:cNvSpPr>
          <p:nvPr>
            <p:ph type="dt" sz="half" idx="10"/>
          </p:nvPr>
        </p:nvSpPr>
        <p:spPr/>
        <p:txBody>
          <a:bodyPr/>
          <a:lstStyle/>
          <a:p>
            <a:fld id="{B46C3591-467A-4A98-B385-2B91026573D5}" type="datetimeFigureOut">
              <a:rPr lang="en-GB" smtClean="0"/>
              <a:t>18/11/2024</a:t>
            </a:fld>
            <a:endParaRPr lang="en-GB"/>
          </a:p>
        </p:txBody>
      </p:sp>
      <p:sp>
        <p:nvSpPr>
          <p:cNvPr id="6" name="Θέση υποσέλιδου 5">
            <a:extLst>
              <a:ext uri="{FF2B5EF4-FFF2-40B4-BE49-F238E27FC236}">
                <a16:creationId xmlns:a16="http://schemas.microsoft.com/office/drawing/2014/main" id="{434C4D3D-AAC7-DC94-7644-8077CA0999B6}"/>
              </a:ext>
            </a:extLst>
          </p:cNvPr>
          <p:cNvSpPr>
            <a:spLocks noGrp="1"/>
          </p:cNvSpPr>
          <p:nvPr>
            <p:ph type="ftr" sz="quarter" idx="11"/>
          </p:nvPr>
        </p:nvSpPr>
        <p:spPr/>
        <p:txBody>
          <a:bodyPr/>
          <a:lstStyle/>
          <a:p>
            <a:endParaRPr lang="en-GB"/>
          </a:p>
        </p:txBody>
      </p:sp>
      <p:sp>
        <p:nvSpPr>
          <p:cNvPr id="7" name="Θέση αριθμού διαφάνειας 6">
            <a:extLst>
              <a:ext uri="{FF2B5EF4-FFF2-40B4-BE49-F238E27FC236}">
                <a16:creationId xmlns:a16="http://schemas.microsoft.com/office/drawing/2014/main" id="{E808D287-A134-273D-BF29-37D16758951E}"/>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74623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9AE959B-4080-E1F3-9AD6-74852534974E}"/>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GB"/>
          </a:p>
        </p:txBody>
      </p:sp>
      <p:sp>
        <p:nvSpPr>
          <p:cNvPr id="3" name="Θέση εικόνας 2">
            <a:extLst>
              <a:ext uri="{FF2B5EF4-FFF2-40B4-BE49-F238E27FC236}">
                <a16:creationId xmlns:a16="http://schemas.microsoft.com/office/drawing/2014/main" id="{CA8BACDC-1013-398E-6DF9-8A99CB527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Θέση κειμένου 3">
            <a:extLst>
              <a:ext uri="{FF2B5EF4-FFF2-40B4-BE49-F238E27FC236}">
                <a16:creationId xmlns:a16="http://schemas.microsoft.com/office/drawing/2014/main" id="{05B9C608-79DE-10EA-3969-B0BFD9F15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2E6FB8F-F0F1-20CB-DC61-B646EE7F977B}"/>
              </a:ext>
            </a:extLst>
          </p:cNvPr>
          <p:cNvSpPr>
            <a:spLocks noGrp="1"/>
          </p:cNvSpPr>
          <p:nvPr>
            <p:ph type="dt" sz="half" idx="10"/>
          </p:nvPr>
        </p:nvSpPr>
        <p:spPr/>
        <p:txBody>
          <a:bodyPr/>
          <a:lstStyle/>
          <a:p>
            <a:fld id="{B46C3591-467A-4A98-B385-2B91026573D5}" type="datetimeFigureOut">
              <a:rPr lang="en-GB" smtClean="0"/>
              <a:t>18/11/2024</a:t>
            </a:fld>
            <a:endParaRPr lang="en-GB"/>
          </a:p>
        </p:txBody>
      </p:sp>
      <p:sp>
        <p:nvSpPr>
          <p:cNvPr id="6" name="Θέση υποσέλιδου 5">
            <a:extLst>
              <a:ext uri="{FF2B5EF4-FFF2-40B4-BE49-F238E27FC236}">
                <a16:creationId xmlns:a16="http://schemas.microsoft.com/office/drawing/2014/main" id="{15FCAE7B-4BC3-9348-9ED3-E7AF635648AE}"/>
              </a:ext>
            </a:extLst>
          </p:cNvPr>
          <p:cNvSpPr>
            <a:spLocks noGrp="1"/>
          </p:cNvSpPr>
          <p:nvPr>
            <p:ph type="ftr" sz="quarter" idx="11"/>
          </p:nvPr>
        </p:nvSpPr>
        <p:spPr/>
        <p:txBody>
          <a:bodyPr/>
          <a:lstStyle/>
          <a:p>
            <a:endParaRPr lang="en-GB"/>
          </a:p>
        </p:txBody>
      </p:sp>
      <p:sp>
        <p:nvSpPr>
          <p:cNvPr id="7" name="Θέση αριθμού διαφάνειας 6">
            <a:extLst>
              <a:ext uri="{FF2B5EF4-FFF2-40B4-BE49-F238E27FC236}">
                <a16:creationId xmlns:a16="http://schemas.microsoft.com/office/drawing/2014/main" id="{2C4BBF01-886B-36C4-422F-A6B20B5A4E97}"/>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249333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0869A03E-299E-0213-20B1-C58170C4B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GB"/>
          </a:p>
        </p:txBody>
      </p:sp>
      <p:sp>
        <p:nvSpPr>
          <p:cNvPr id="3" name="Θέση κειμένου 2">
            <a:extLst>
              <a:ext uri="{FF2B5EF4-FFF2-40B4-BE49-F238E27FC236}">
                <a16:creationId xmlns:a16="http://schemas.microsoft.com/office/drawing/2014/main" id="{C741D6BA-9494-56B0-AFF2-54C314BD2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4" name="Θέση ημερομηνίας 3">
            <a:extLst>
              <a:ext uri="{FF2B5EF4-FFF2-40B4-BE49-F238E27FC236}">
                <a16:creationId xmlns:a16="http://schemas.microsoft.com/office/drawing/2014/main" id="{8E28C81B-54BE-0C45-2A7F-E3A6F4B3D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6C3591-467A-4A98-B385-2B91026573D5}" type="datetimeFigureOut">
              <a:rPr lang="en-GB" smtClean="0"/>
              <a:t>18/11/2024</a:t>
            </a:fld>
            <a:endParaRPr lang="en-GB"/>
          </a:p>
        </p:txBody>
      </p:sp>
      <p:sp>
        <p:nvSpPr>
          <p:cNvPr id="5" name="Θέση υποσέλιδου 4">
            <a:extLst>
              <a:ext uri="{FF2B5EF4-FFF2-40B4-BE49-F238E27FC236}">
                <a16:creationId xmlns:a16="http://schemas.microsoft.com/office/drawing/2014/main" id="{AA6BF8D5-2F73-7AA2-D191-D39010241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Θέση αριθμού διαφάνειας 5">
            <a:extLst>
              <a:ext uri="{FF2B5EF4-FFF2-40B4-BE49-F238E27FC236}">
                <a16:creationId xmlns:a16="http://schemas.microsoft.com/office/drawing/2014/main" id="{F144B852-DA53-EEBD-2BF3-E0980B297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A3F1E6-04C0-4653-8AD9-0AAF9810CB92}" type="slidenum">
              <a:rPr lang="en-GB" smtClean="0"/>
              <a:t>‹#›</a:t>
            </a:fld>
            <a:endParaRPr lang="en-GB"/>
          </a:p>
        </p:txBody>
      </p:sp>
    </p:spTree>
    <p:extLst>
      <p:ext uri="{BB962C8B-B14F-4D97-AF65-F5344CB8AC3E}">
        <p14:creationId xmlns:p14="http://schemas.microsoft.com/office/powerpoint/2010/main" val="1462013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CEA32CC-CFDF-30EA-930B-91D70C8F25CD}"/>
              </a:ext>
            </a:extLst>
          </p:cNvPr>
          <p:cNvSpPr>
            <a:spLocks noGrp="1"/>
          </p:cNvSpPr>
          <p:nvPr>
            <p:ph type="ctrTitle"/>
          </p:nvPr>
        </p:nvSpPr>
        <p:spPr>
          <a:xfrm>
            <a:off x="340468" y="1254868"/>
            <a:ext cx="11754255" cy="3044757"/>
          </a:xfrm>
        </p:spPr>
        <p:txBody>
          <a:bodyPr>
            <a:normAutofit fontScale="90000"/>
          </a:bodyPr>
          <a:lstStyle/>
          <a:p>
            <a:r>
              <a:rPr lang="el-GR" dirty="0"/>
              <a:t>Δυναμική και Συνοπτική Μετεωρολογία</a:t>
            </a:r>
            <a:br>
              <a:rPr lang="el-GR" dirty="0"/>
            </a:br>
            <a:br>
              <a:rPr lang="el-GR" dirty="0"/>
            </a:br>
            <a:r>
              <a:rPr lang="el-GR" sz="4400" dirty="0"/>
              <a:t>Εργασία 01: Μετεωρολογικές παρατηρήσεις</a:t>
            </a:r>
            <a:br>
              <a:rPr lang="el-GR" sz="4400" dirty="0"/>
            </a:br>
            <a:r>
              <a:rPr lang="el-GR" sz="4400" dirty="0"/>
              <a:t> στο έδαφος</a:t>
            </a:r>
            <a:endParaRPr lang="en-GB" sz="4400" dirty="0"/>
          </a:p>
        </p:txBody>
      </p:sp>
      <p:sp>
        <p:nvSpPr>
          <p:cNvPr id="3" name="Υπότιτλος 2">
            <a:extLst>
              <a:ext uri="{FF2B5EF4-FFF2-40B4-BE49-F238E27FC236}">
                <a16:creationId xmlns:a16="http://schemas.microsoft.com/office/drawing/2014/main" id="{6030DBC9-0A06-E32B-BECB-D0547A0D7E61}"/>
              </a:ext>
            </a:extLst>
          </p:cNvPr>
          <p:cNvSpPr>
            <a:spLocks noGrp="1"/>
          </p:cNvSpPr>
          <p:nvPr>
            <p:ph type="subTitle" idx="1"/>
          </p:nvPr>
        </p:nvSpPr>
        <p:spPr>
          <a:xfrm>
            <a:off x="1524000" y="4991033"/>
            <a:ext cx="9144000" cy="1655762"/>
          </a:xfrm>
        </p:spPr>
        <p:txBody>
          <a:bodyPr>
            <a:normAutofit/>
          </a:bodyPr>
          <a:lstStyle/>
          <a:p>
            <a:r>
              <a:rPr lang="el-GR" sz="2800" dirty="0"/>
              <a:t>Νάντια Καϊρακτίδη</a:t>
            </a:r>
          </a:p>
          <a:p>
            <a:r>
              <a:rPr lang="el-GR" sz="2800" dirty="0"/>
              <a:t>ΑΜ : 1068622</a:t>
            </a:r>
          </a:p>
        </p:txBody>
      </p:sp>
    </p:spTree>
    <p:extLst>
      <p:ext uri="{BB962C8B-B14F-4D97-AF65-F5344CB8AC3E}">
        <p14:creationId xmlns:p14="http://schemas.microsoft.com/office/powerpoint/2010/main" val="2792203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0D4FE-3DA0-A57B-DF91-C0661D84100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017479-9114-1C59-2AD4-ADDA8D099819}"/>
              </a:ext>
            </a:extLst>
          </p:cNvPr>
          <p:cNvSpPr txBox="1"/>
          <p:nvPr/>
        </p:nvSpPr>
        <p:spPr>
          <a:xfrm>
            <a:off x="591304" y="131403"/>
            <a:ext cx="6994187" cy="461665"/>
          </a:xfrm>
          <a:prstGeom prst="rect">
            <a:avLst/>
          </a:prstGeom>
          <a:noFill/>
        </p:spPr>
        <p:txBody>
          <a:bodyPr wrap="square" rtlCol="0">
            <a:spAutoFit/>
          </a:bodyPr>
          <a:lstStyle/>
          <a:p>
            <a:r>
              <a:rPr lang="el-GR" sz="2400" dirty="0"/>
              <a:t>Ιούλιος 2024 – Μία πρώτη ματιά</a:t>
            </a:r>
            <a:endParaRPr lang="en-GB" sz="2400" dirty="0"/>
          </a:p>
        </p:txBody>
      </p:sp>
      <p:pic>
        <p:nvPicPr>
          <p:cNvPr id="4" name="Εικόνα 3">
            <a:extLst>
              <a:ext uri="{FF2B5EF4-FFF2-40B4-BE49-F238E27FC236}">
                <a16:creationId xmlns:a16="http://schemas.microsoft.com/office/drawing/2014/main" id="{EB387487-90C0-487A-89D1-FFA31A685861}"/>
              </a:ext>
            </a:extLst>
          </p:cNvPr>
          <p:cNvPicPr>
            <a:picLocks noChangeAspect="1"/>
          </p:cNvPicPr>
          <p:nvPr/>
        </p:nvPicPr>
        <p:blipFill>
          <a:blip r:embed="rId2"/>
          <a:stretch>
            <a:fillRect/>
          </a:stretch>
        </p:blipFill>
        <p:spPr>
          <a:xfrm>
            <a:off x="591304" y="593068"/>
            <a:ext cx="11009391" cy="6158857"/>
          </a:xfrm>
          <a:prstGeom prst="rect">
            <a:avLst/>
          </a:prstGeom>
        </p:spPr>
      </p:pic>
    </p:spTree>
    <p:extLst>
      <p:ext uri="{BB962C8B-B14F-4D97-AF65-F5344CB8AC3E}">
        <p14:creationId xmlns:p14="http://schemas.microsoft.com/office/powerpoint/2010/main" val="281765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BA680-1AA4-1DB2-B551-9D8A5EB959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171688-1BA9-ED9D-8816-B93A941B9B5C}"/>
              </a:ext>
            </a:extLst>
          </p:cNvPr>
          <p:cNvSpPr txBox="1"/>
          <p:nvPr/>
        </p:nvSpPr>
        <p:spPr>
          <a:xfrm>
            <a:off x="398834" y="639749"/>
            <a:ext cx="5778230" cy="2215991"/>
          </a:xfrm>
          <a:prstGeom prst="rect">
            <a:avLst/>
          </a:prstGeom>
          <a:noFill/>
        </p:spPr>
        <p:txBody>
          <a:bodyPr wrap="square" rtlCol="0">
            <a:spAutoFit/>
          </a:bodyPr>
          <a:lstStyle/>
          <a:p>
            <a:r>
              <a:rPr lang="el-GR" sz="2400" dirty="0"/>
              <a:t>Μέγιστη, Ελάχιστη και Μέση Θερμοκρασία</a:t>
            </a:r>
          </a:p>
          <a:p>
            <a:endParaRPr lang="en-US" sz="2400" dirty="0"/>
          </a:p>
          <a:p>
            <a:r>
              <a:rPr lang="el-GR" dirty="0"/>
              <a:t>Για τον Ιούλιο παρατηρούμε ότι οι μέγιστες θερμοκρασίες πλησιάζουν πολύ κοντά το 40 ενώ οι ελάχιστες σπάνια πέφτουν κάτω από τους 20 βαθμούς. Γενικά, το εύρος της μέσης ημερήσιας θερμοκρασίας κυμαίνεται από 24-32 βαθμούς Κελσίου. </a:t>
            </a:r>
            <a:endParaRPr lang="en-GB" dirty="0"/>
          </a:p>
        </p:txBody>
      </p:sp>
      <p:pic>
        <p:nvPicPr>
          <p:cNvPr id="6" name="Εικόνα 5">
            <a:extLst>
              <a:ext uri="{FF2B5EF4-FFF2-40B4-BE49-F238E27FC236}">
                <a16:creationId xmlns:a16="http://schemas.microsoft.com/office/drawing/2014/main" id="{18CE79D1-884A-4CEE-F0E9-20EB176FDB21}"/>
              </a:ext>
            </a:extLst>
          </p:cNvPr>
          <p:cNvPicPr>
            <a:picLocks noChangeAspect="1"/>
          </p:cNvPicPr>
          <p:nvPr/>
        </p:nvPicPr>
        <p:blipFill>
          <a:blip r:embed="rId2"/>
          <a:stretch>
            <a:fillRect/>
          </a:stretch>
        </p:blipFill>
        <p:spPr>
          <a:xfrm>
            <a:off x="6484094" y="66490"/>
            <a:ext cx="5394797" cy="3362510"/>
          </a:xfrm>
          <a:prstGeom prst="rect">
            <a:avLst/>
          </a:prstGeom>
        </p:spPr>
      </p:pic>
      <p:pic>
        <p:nvPicPr>
          <p:cNvPr id="8" name="Εικόνα 7">
            <a:extLst>
              <a:ext uri="{FF2B5EF4-FFF2-40B4-BE49-F238E27FC236}">
                <a16:creationId xmlns:a16="http://schemas.microsoft.com/office/drawing/2014/main" id="{5D047081-D3FF-DD46-5C63-438D75817FCD}"/>
              </a:ext>
            </a:extLst>
          </p:cNvPr>
          <p:cNvPicPr>
            <a:picLocks noChangeAspect="1"/>
          </p:cNvPicPr>
          <p:nvPr/>
        </p:nvPicPr>
        <p:blipFill>
          <a:blip r:embed="rId3"/>
          <a:stretch>
            <a:fillRect/>
          </a:stretch>
        </p:blipFill>
        <p:spPr>
          <a:xfrm>
            <a:off x="6476190" y="3459548"/>
            <a:ext cx="5394797" cy="3363595"/>
          </a:xfrm>
          <a:prstGeom prst="rect">
            <a:avLst/>
          </a:prstGeom>
        </p:spPr>
      </p:pic>
      <p:pic>
        <p:nvPicPr>
          <p:cNvPr id="10" name="Εικόνα 9">
            <a:extLst>
              <a:ext uri="{FF2B5EF4-FFF2-40B4-BE49-F238E27FC236}">
                <a16:creationId xmlns:a16="http://schemas.microsoft.com/office/drawing/2014/main" id="{D5BD8D2B-3CAC-AD05-635F-E0D2D813919D}"/>
              </a:ext>
            </a:extLst>
          </p:cNvPr>
          <p:cNvPicPr>
            <a:picLocks noChangeAspect="1"/>
          </p:cNvPicPr>
          <p:nvPr/>
        </p:nvPicPr>
        <p:blipFill>
          <a:blip r:embed="rId4"/>
          <a:stretch>
            <a:fillRect/>
          </a:stretch>
        </p:blipFill>
        <p:spPr>
          <a:xfrm>
            <a:off x="321013" y="3459548"/>
            <a:ext cx="5562600" cy="3286125"/>
          </a:xfrm>
          <a:prstGeom prst="rect">
            <a:avLst/>
          </a:prstGeom>
        </p:spPr>
      </p:pic>
    </p:spTree>
    <p:extLst>
      <p:ext uri="{BB962C8B-B14F-4D97-AF65-F5344CB8AC3E}">
        <p14:creationId xmlns:p14="http://schemas.microsoft.com/office/powerpoint/2010/main" val="49106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85615-DCAB-5344-9D2A-38D530B5F0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31E83E-EDFA-DD76-D6CE-C6C3A90F9FF8}"/>
              </a:ext>
            </a:extLst>
          </p:cNvPr>
          <p:cNvSpPr txBox="1"/>
          <p:nvPr/>
        </p:nvSpPr>
        <p:spPr>
          <a:xfrm>
            <a:off x="601285" y="315412"/>
            <a:ext cx="5494715" cy="3046988"/>
          </a:xfrm>
          <a:prstGeom prst="rect">
            <a:avLst/>
          </a:prstGeom>
          <a:noFill/>
        </p:spPr>
        <p:txBody>
          <a:bodyPr wrap="square" rtlCol="0">
            <a:spAutoFit/>
          </a:bodyPr>
          <a:lstStyle/>
          <a:p>
            <a:r>
              <a:rPr lang="el-GR" sz="2400" dirty="0"/>
              <a:t>Μέγιστη, Ελάχιστη και Μέση Ταχύτητα Ανέμου</a:t>
            </a:r>
          </a:p>
          <a:p>
            <a:endParaRPr lang="el-GR" dirty="0"/>
          </a:p>
          <a:p>
            <a:r>
              <a:rPr lang="el-GR" dirty="0"/>
              <a:t>Οι άνεμοι για την περίοδο αυτή χαρακτηρίζονται κυρίως ασθενείς έως μέτριοι.  Η μέγιστη ταχύτητα είναι τα 10 </a:t>
            </a:r>
            <a:r>
              <a:rPr lang="en-US" dirty="0"/>
              <a:t>m/s </a:t>
            </a:r>
            <a:r>
              <a:rPr lang="el-GR" dirty="0"/>
              <a:t>που αντιστοιχούν σε 5 </a:t>
            </a:r>
            <a:r>
              <a:rPr lang="en-GB" dirty="0"/>
              <a:t>Beaufort </a:t>
            </a:r>
            <a:r>
              <a:rPr lang="el-GR" dirty="0"/>
              <a:t>ενώ η μέση ταχύτητα κυμαίνεται στα 3-5 </a:t>
            </a:r>
            <a:r>
              <a:rPr lang="en-GB" dirty="0"/>
              <a:t>m/s</a:t>
            </a:r>
            <a:r>
              <a:rPr lang="el-GR" dirty="0"/>
              <a:t>, δηλαδή στα 2 -3 </a:t>
            </a:r>
            <a:r>
              <a:rPr lang="en-GB" dirty="0"/>
              <a:t>Beaufort</a:t>
            </a:r>
            <a:r>
              <a:rPr lang="el-GR" dirty="0"/>
              <a:t>. Παρατηρείται επίσης μηδενικό ελάχιστο που υποδηλώνει περιόδους (ώρες) άπνοιας.</a:t>
            </a:r>
          </a:p>
          <a:p>
            <a:endParaRPr lang="en-GB" dirty="0"/>
          </a:p>
        </p:txBody>
      </p:sp>
      <p:pic>
        <p:nvPicPr>
          <p:cNvPr id="4" name="Εικόνα 3">
            <a:extLst>
              <a:ext uri="{FF2B5EF4-FFF2-40B4-BE49-F238E27FC236}">
                <a16:creationId xmlns:a16="http://schemas.microsoft.com/office/drawing/2014/main" id="{911B09D4-55CA-4646-F7F7-0C93A763F325}"/>
              </a:ext>
            </a:extLst>
          </p:cNvPr>
          <p:cNvPicPr>
            <a:picLocks noChangeAspect="1"/>
          </p:cNvPicPr>
          <p:nvPr/>
        </p:nvPicPr>
        <p:blipFill>
          <a:blip r:embed="rId2"/>
          <a:stretch>
            <a:fillRect/>
          </a:stretch>
        </p:blipFill>
        <p:spPr>
          <a:xfrm>
            <a:off x="6495335" y="80456"/>
            <a:ext cx="5425410" cy="3362400"/>
          </a:xfrm>
          <a:prstGeom prst="rect">
            <a:avLst/>
          </a:prstGeom>
        </p:spPr>
      </p:pic>
      <p:pic>
        <p:nvPicPr>
          <p:cNvPr id="6" name="Εικόνα 5">
            <a:extLst>
              <a:ext uri="{FF2B5EF4-FFF2-40B4-BE49-F238E27FC236}">
                <a16:creationId xmlns:a16="http://schemas.microsoft.com/office/drawing/2014/main" id="{71D270D4-EE55-CFBE-8682-FF84B3314003}"/>
              </a:ext>
            </a:extLst>
          </p:cNvPr>
          <p:cNvPicPr>
            <a:picLocks noChangeAspect="1"/>
          </p:cNvPicPr>
          <p:nvPr/>
        </p:nvPicPr>
        <p:blipFill>
          <a:blip r:embed="rId3"/>
          <a:stretch>
            <a:fillRect/>
          </a:stretch>
        </p:blipFill>
        <p:spPr>
          <a:xfrm>
            <a:off x="6495335" y="3495600"/>
            <a:ext cx="5405849" cy="3362400"/>
          </a:xfrm>
          <a:prstGeom prst="rect">
            <a:avLst/>
          </a:prstGeom>
        </p:spPr>
      </p:pic>
      <p:pic>
        <p:nvPicPr>
          <p:cNvPr id="10" name="Εικόνα 9">
            <a:extLst>
              <a:ext uri="{FF2B5EF4-FFF2-40B4-BE49-F238E27FC236}">
                <a16:creationId xmlns:a16="http://schemas.microsoft.com/office/drawing/2014/main" id="{13D2E853-1A7B-6A20-68AC-94C11CCFAC1E}"/>
              </a:ext>
            </a:extLst>
          </p:cNvPr>
          <p:cNvPicPr>
            <a:picLocks noChangeAspect="1"/>
          </p:cNvPicPr>
          <p:nvPr/>
        </p:nvPicPr>
        <p:blipFill>
          <a:blip r:embed="rId4"/>
          <a:stretch>
            <a:fillRect/>
          </a:stretch>
        </p:blipFill>
        <p:spPr>
          <a:xfrm>
            <a:off x="409879" y="3495600"/>
            <a:ext cx="5405849" cy="3362400"/>
          </a:xfrm>
          <a:prstGeom prst="rect">
            <a:avLst/>
          </a:prstGeom>
        </p:spPr>
      </p:pic>
    </p:spTree>
    <p:extLst>
      <p:ext uri="{BB962C8B-B14F-4D97-AF65-F5344CB8AC3E}">
        <p14:creationId xmlns:p14="http://schemas.microsoft.com/office/powerpoint/2010/main" val="151348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78B45-6C2B-705E-8930-36E531F6540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65B820B-112F-87A1-3F9B-157559A6EE7A}"/>
              </a:ext>
            </a:extLst>
          </p:cNvPr>
          <p:cNvSpPr txBox="1"/>
          <p:nvPr/>
        </p:nvSpPr>
        <p:spPr>
          <a:xfrm>
            <a:off x="509303" y="157706"/>
            <a:ext cx="5428034" cy="3046988"/>
          </a:xfrm>
          <a:prstGeom prst="rect">
            <a:avLst/>
          </a:prstGeom>
          <a:noFill/>
        </p:spPr>
        <p:txBody>
          <a:bodyPr wrap="square" rtlCol="0">
            <a:spAutoFit/>
          </a:bodyPr>
          <a:lstStyle/>
          <a:p>
            <a:r>
              <a:rPr lang="el-GR" sz="2400" dirty="0"/>
              <a:t>Μέγιστη, Ελάχιστη και Μέση Σχετική Υγρασία</a:t>
            </a:r>
          </a:p>
          <a:p>
            <a:endParaRPr lang="el-GR" dirty="0"/>
          </a:p>
          <a:p>
            <a:r>
              <a:rPr lang="el-GR" dirty="0"/>
              <a:t>Παρά το γεγονός ότι μελετάμε θερινή περίοδο, παρατηρούμε ότι εντοπίζονται και μέρες που αγγίζουν το 100% όσον αφορά την σχετική υγρασία. Η μέση τιμή κυμαίνεται στο 40-60% ενώ η ελάχιστη δεν πέφτει ποτέ κάτω από το 20%. Οι υψηλές τιμές της υγρασίας είναι εν μέρει αναμενόμενες λόγω της παρουσίας του Θερμαϊκού Κόλπου. </a:t>
            </a:r>
            <a:endParaRPr lang="en-GB" dirty="0"/>
          </a:p>
        </p:txBody>
      </p:sp>
      <p:pic>
        <p:nvPicPr>
          <p:cNvPr id="4" name="Εικόνα 3">
            <a:extLst>
              <a:ext uri="{FF2B5EF4-FFF2-40B4-BE49-F238E27FC236}">
                <a16:creationId xmlns:a16="http://schemas.microsoft.com/office/drawing/2014/main" id="{94912970-563E-78E7-FDE4-CC5AE6289EC9}"/>
              </a:ext>
            </a:extLst>
          </p:cNvPr>
          <p:cNvPicPr>
            <a:picLocks noChangeAspect="1"/>
          </p:cNvPicPr>
          <p:nvPr/>
        </p:nvPicPr>
        <p:blipFill>
          <a:blip r:embed="rId2"/>
          <a:stretch>
            <a:fillRect/>
          </a:stretch>
        </p:blipFill>
        <p:spPr>
          <a:xfrm>
            <a:off x="6442954" y="0"/>
            <a:ext cx="5337242" cy="3362400"/>
          </a:xfrm>
          <a:prstGeom prst="rect">
            <a:avLst/>
          </a:prstGeom>
        </p:spPr>
      </p:pic>
      <p:pic>
        <p:nvPicPr>
          <p:cNvPr id="6" name="Εικόνα 5">
            <a:extLst>
              <a:ext uri="{FF2B5EF4-FFF2-40B4-BE49-F238E27FC236}">
                <a16:creationId xmlns:a16="http://schemas.microsoft.com/office/drawing/2014/main" id="{02156A63-E759-A23A-87E4-F9072BF98C15}"/>
              </a:ext>
            </a:extLst>
          </p:cNvPr>
          <p:cNvPicPr>
            <a:picLocks noChangeAspect="1"/>
          </p:cNvPicPr>
          <p:nvPr/>
        </p:nvPicPr>
        <p:blipFill>
          <a:blip r:embed="rId3"/>
          <a:stretch>
            <a:fillRect/>
          </a:stretch>
        </p:blipFill>
        <p:spPr>
          <a:xfrm>
            <a:off x="6442954" y="3429000"/>
            <a:ext cx="5337242" cy="3362400"/>
          </a:xfrm>
          <a:prstGeom prst="rect">
            <a:avLst/>
          </a:prstGeom>
        </p:spPr>
      </p:pic>
      <p:pic>
        <p:nvPicPr>
          <p:cNvPr id="8" name="Εικόνα 7">
            <a:extLst>
              <a:ext uri="{FF2B5EF4-FFF2-40B4-BE49-F238E27FC236}">
                <a16:creationId xmlns:a16="http://schemas.microsoft.com/office/drawing/2014/main" id="{D2A08014-BC02-DAEE-FA27-75471EF5B29C}"/>
              </a:ext>
            </a:extLst>
          </p:cNvPr>
          <p:cNvPicPr>
            <a:picLocks noChangeAspect="1"/>
          </p:cNvPicPr>
          <p:nvPr/>
        </p:nvPicPr>
        <p:blipFill>
          <a:blip r:embed="rId4"/>
          <a:stretch>
            <a:fillRect/>
          </a:stretch>
        </p:blipFill>
        <p:spPr>
          <a:xfrm>
            <a:off x="533400" y="3429000"/>
            <a:ext cx="5379840" cy="3362400"/>
          </a:xfrm>
          <a:prstGeom prst="rect">
            <a:avLst/>
          </a:prstGeom>
        </p:spPr>
      </p:pic>
    </p:spTree>
    <p:extLst>
      <p:ext uri="{BB962C8B-B14F-4D97-AF65-F5344CB8AC3E}">
        <p14:creationId xmlns:p14="http://schemas.microsoft.com/office/powerpoint/2010/main" val="111702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CCD86-990F-1222-E466-3F5F5C4D90B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DE872A-13B1-0AEB-A327-03AD3B4090DC}"/>
              </a:ext>
            </a:extLst>
          </p:cNvPr>
          <p:cNvSpPr txBox="1"/>
          <p:nvPr/>
        </p:nvSpPr>
        <p:spPr>
          <a:xfrm>
            <a:off x="223736" y="126460"/>
            <a:ext cx="7324928" cy="461665"/>
          </a:xfrm>
          <a:prstGeom prst="rect">
            <a:avLst/>
          </a:prstGeom>
          <a:noFill/>
        </p:spPr>
        <p:txBody>
          <a:bodyPr wrap="square" rtlCol="0">
            <a:spAutoFit/>
          </a:bodyPr>
          <a:lstStyle/>
          <a:p>
            <a:r>
              <a:rPr lang="el-GR" sz="2400" dirty="0"/>
              <a:t>Ραβδογράμματα ημερήσιων τιμών : Βροχόπτωση </a:t>
            </a:r>
            <a:endParaRPr lang="en-GB" sz="2400" dirty="0"/>
          </a:p>
        </p:txBody>
      </p:sp>
      <p:pic>
        <p:nvPicPr>
          <p:cNvPr id="4" name="Εικόνα 3">
            <a:extLst>
              <a:ext uri="{FF2B5EF4-FFF2-40B4-BE49-F238E27FC236}">
                <a16:creationId xmlns:a16="http://schemas.microsoft.com/office/drawing/2014/main" id="{F510C95E-A350-4D16-5A41-86C2F23D37E4}"/>
              </a:ext>
            </a:extLst>
          </p:cNvPr>
          <p:cNvPicPr>
            <a:picLocks noChangeAspect="1"/>
          </p:cNvPicPr>
          <p:nvPr/>
        </p:nvPicPr>
        <p:blipFill>
          <a:blip r:embed="rId2"/>
          <a:stretch>
            <a:fillRect/>
          </a:stretch>
        </p:blipFill>
        <p:spPr>
          <a:xfrm>
            <a:off x="267369" y="811283"/>
            <a:ext cx="7237661" cy="5920257"/>
          </a:xfrm>
          <a:prstGeom prst="rect">
            <a:avLst/>
          </a:prstGeom>
        </p:spPr>
      </p:pic>
      <p:sp>
        <p:nvSpPr>
          <p:cNvPr id="5" name="TextBox 4">
            <a:extLst>
              <a:ext uri="{FF2B5EF4-FFF2-40B4-BE49-F238E27FC236}">
                <a16:creationId xmlns:a16="http://schemas.microsoft.com/office/drawing/2014/main" id="{0CFD33EC-EED6-840B-14B6-6172248D1E9F}"/>
              </a:ext>
            </a:extLst>
          </p:cNvPr>
          <p:cNvSpPr txBox="1"/>
          <p:nvPr/>
        </p:nvSpPr>
        <p:spPr>
          <a:xfrm>
            <a:off x="7859950" y="1997839"/>
            <a:ext cx="3957678" cy="2862322"/>
          </a:xfrm>
          <a:prstGeom prst="rect">
            <a:avLst/>
          </a:prstGeom>
          <a:noFill/>
        </p:spPr>
        <p:txBody>
          <a:bodyPr wrap="square" rtlCol="0">
            <a:spAutoFit/>
          </a:bodyPr>
          <a:lstStyle/>
          <a:p>
            <a:r>
              <a:rPr lang="el-GR" dirty="0"/>
              <a:t>Στην συνέχεια μελετάμε την ύπαρξη βροχόπτωσης. Συγκεκριμένα, αντίστοιχα και με την μελέτη για τον Φεβρουάριο, και εδώ παρατηρούνται 4 ημέρες βροχόπτωσης. Οι μέρες αυτές είναι οι 3, 5, 12 και 19 Ιουλίου. (Ξανά, τα διαγράμματα αυτά θα ήταν πολύ πιο όμορφα ως ιστογράμματα αλλά και με την μορφή που έχουν μας είναι χρήσιμα).</a:t>
            </a:r>
            <a:endParaRPr lang="en-GB" dirty="0"/>
          </a:p>
        </p:txBody>
      </p:sp>
    </p:spTree>
    <p:extLst>
      <p:ext uri="{BB962C8B-B14F-4D97-AF65-F5344CB8AC3E}">
        <p14:creationId xmlns:p14="http://schemas.microsoft.com/office/powerpoint/2010/main" val="83191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6A69C-CEEB-40C7-DC84-98E0A09381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019666D-466B-EF09-3128-3428B5F5028B}"/>
              </a:ext>
            </a:extLst>
          </p:cNvPr>
          <p:cNvSpPr txBox="1"/>
          <p:nvPr/>
        </p:nvSpPr>
        <p:spPr>
          <a:xfrm>
            <a:off x="311285" y="350196"/>
            <a:ext cx="7324928" cy="461665"/>
          </a:xfrm>
          <a:prstGeom prst="rect">
            <a:avLst/>
          </a:prstGeom>
          <a:noFill/>
        </p:spPr>
        <p:txBody>
          <a:bodyPr wrap="square" rtlCol="0">
            <a:spAutoFit/>
          </a:bodyPr>
          <a:lstStyle/>
          <a:p>
            <a:r>
              <a:rPr lang="el-GR" sz="2400" dirty="0"/>
              <a:t>Ραβδογράμματα ημερήσιων τιμών : Νέφωση</a:t>
            </a:r>
            <a:endParaRPr lang="en-GB" sz="2400" dirty="0"/>
          </a:p>
        </p:txBody>
      </p:sp>
      <p:pic>
        <p:nvPicPr>
          <p:cNvPr id="5" name="Εικόνα 4">
            <a:extLst>
              <a:ext uri="{FF2B5EF4-FFF2-40B4-BE49-F238E27FC236}">
                <a16:creationId xmlns:a16="http://schemas.microsoft.com/office/drawing/2014/main" id="{F47ACBE2-C8B5-530D-4BC1-260EAA02C628}"/>
              </a:ext>
            </a:extLst>
          </p:cNvPr>
          <p:cNvPicPr>
            <a:picLocks noChangeAspect="1"/>
          </p:cNvPicPr>
          <p:nvPr/>
        </p:nvPicPr>
        <p:blipFill>
          <a:blip r:embed="rId2"/>
          <a:stretch>
            <a:fillRect/>
          </a:stretch>
        </p:blipFill>
        <p:spPr>
          <a:xfrm>
            <a:off x="324732" y="1073931"/>
            <a:ext cx="7338375" cy="5433873"/>
          </a:xfrm>
          <a:prstGeom prst="rect">
            <a:avLst/>
          </a:prstGeom>
        </p:spPr>
      </p:pic>
      <p:sp>
        <p:nvSpPr>
          <p:cNvPr id="6" name="TextBox 5">
            <a:extLst>
              <a:ext uri="{FF2B5EF4-FFF2-40B4-BE49-F238E27FC236}">
                <a16:creationId xmlns:a16="http://schemas.microsoft.com/office/drawing/2014/main" id="{E6E469E8-B00D-074E-4554-F90F0DF92751}"/>
              </a:ext>
            </a:extLst>
          </p:cNvPr>
          <p:cNvSpPr txBox="1"/>
          <p:nvPr/>
        </p:nvSpPr>
        <p:spPr>
          <a:xfrm>
            <a:off x="7984120" y="1997839"/>
            <a:ext cx="3803514" cy="2862322"/>
          </a:xfrm>
          <a:prstGeom prst="rect">
            <a:avLst/>
          </a:prstGeom>
          <a:noFill/>
        </p:spPr>
        <p:txBody>
          <a:bodyPr wrap="square" rtlCol="0">
            <a:spAutoFit/>
          </a:bodyPr>
          <a:lstStyle/>
          <a:p>
            <a:r>
              <a:rPr lang="el-GR" dirty="0"/>
              <a:t>Αντίστοιχα και εδώ, παρατηρούμε τις μέρες όπου εμφανίζεται στα δεδομένα μας έστω και μία μέτρηση ύπαρξης νέφους. Οι πλήρως ανέφελες μέρες είναι οι 2 και 17 Ιουλίου ενώ οι υπόλοιπες διακατέχονται από κάποιου βαθμού νέφωσης τον βαθμό της οποίας αδυνατούμε να πληροφορηθούμε από το παρόν διάγραμμα.</a:t>
            </a:r>
            <a:endParaRPr lang="en-GB" dirty="0"/>
          </a:p>
        </p:txBody>
      </p:sp>
    </p:spTree>
    <p:extLst>
      <p:ext uri="{BB962C8B-B14F-4D97-AF65-F5344CB8AC3E}">
        <p14:creationId xmlns:p14="http://schemas.microsoft.com/office/powerpoint/2010/main" val="1027190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477DB-0093-FBA2-C4CB-5AA43A101A3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7F26AD-88FA-6F51-F1DF-E97358BFDEE3}"/>
              </a:ext>
            </a:extLst>
          </p:cNvPr>
          <p:cNvSpPr txBox="1"/>
          <p:nvPr/>
        </p:nvSpPr>
        <p:spPr>
          <a:xfrm>
            <a:off x="609600" y="1353500"/>
            <a:ext cx="4293139" cy="3877985"/>
          </a:xfrm>
          <a:prstGeom prst="rect">
            <a:avLst/>
          </a:prstGeom>
          <a:noFill/>
        </p:spPr>
        <p:txBody>
          <a:bodyPr wrap="square" rtlCol="0">
            <a:spAutoFit/>
          </a:bodyPr>
          <a:lstStyle/>
          <a:p>
            <a:r>
              <a:rPr lang="el-GR" sz="2400" dirty="0"/>
              <a:t>Ροδόγραμμα Ανέμου</a:t>
            </a:r>
          </a:p>
          <a:p>
            <a:endParaRPr lang="el-GR" sz="2400" dirty="0"/>
          </a:p>
          <a:p>
            <a:r>
              <a:rPr lang="el-GR" dirty="0"/>
              <a:t>Τέλος, παρουσιάζουμε το ροδόγραμμα το οποίο μας πληροφορεί για την ταχύτητα και την διεύθυνση του ανέμου. Σε αντίθεση με τον Φεβρουάριο όπου οι άνεμοι ήταν καθαρά Δυτικοί, εδώ παρατηρούμε ότι υπάρχει μία ελαφριά στρέψη και οι άνεμοι είναι Βόρειοι – Βορειοδυτικοί. Εξακολουθεί όπως και στην χειμερινή περίοδο, να εμφανίζεται και ένα μικρό ποσοστό ασθενών Ανατολικών ανέμων.</a:t>
            </a:r>
            <a:endParaRPr lang="en-GB" dirty="0"/>
          </a:p>
        </p:txBody>
      </p:sp>
      <p:pic>
        <p:nvPicPr>
          <p:cNvPr id="8" name="Εικόνα 7">
            <a:extLst>
              <a:ext uri="{FF2B5EF4-FFF2-40B4-BE49-F238E27FC236}">
                <a16:creationId xmlns:a16="http://schemas.microsoft.com/office/drawing/2014/main" id="{B5EC8057-D209-A197-BCC1-D73FA588109C}"/>
              </a:ext>
            </a:extLst>
          </p:cNvPr>
          <p:cNvPicPr>
            <a:picLocks noChangeAspect="1"/>
          </p:cNvPicPr>
          <p:nvPr/>
        </p:nvPicPr>
        <p:blipFill>
          <a:blip r:embed="rId2"/>
          <a:stretch>
            <a:fillRect/>
          </a:stretch>
        </p:blipFill>
        <p:spPr>
          <a:xfrm>
            <a:off x="5398953" y="758438"/>
            <a:ext cx="6651896" cy="5068111"/>
          </a:xfrm>
          <a:prstGeom prst="rect">
            <a:avLst/>
          </a:prstGeom>
        </p:spPr>
      </p:pic>
    </p:spTree>
    <p:extLst>
      <p:ext uri="{BB962C8B-B14F-4D97-AF65-F5344CB8AC3E}">
        <p14:creationId xmlns:p14="http://schemas.microsoft.com/office/powerpoint/2010/main" val="2567056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1B02E5-5E23-9D37-11BC-A3A2FA720F89}"/>
              </a:ext>
            </a:extLst>
          </p:cNvPr>
          <p:cNvSpPr txBox="1"/>
          <p:nvPr/>
        </p:nvSpPr>
        <p:spPr>
          <a:xfrm>
            <a:off x="1095983" y="1608732"/>
            <a:ext cx="10000034" cy="2862322"/>
          </a:xfrm>
          <a:prstGeom prst="rect">
            <a:avLst/>
          </a:prstGeom>
          <a:noFill/>
        </p:spPr>
        <p:txBody>
          <a:bodyPr wrap="square" rtlCol="0">
            <a:spAutoFit/>
          </a:bodyPr>
          <a:lstStyle/>
          <a:p>
            <a:r>
              <a:rPr lang="el-GR" dirty="0"/>
              <a:t>Από τα παραπάνω διαγράμματα, επιλέγουμε 4 μέρες με διαφορετικές μετεωρολογικές συνθήκες έτσι ώστε να εξάγουμε διαγράμματα που αντικατοπτρίζουν τις ωριαίες μεταβολές των παρατηρούμενων μεγεθών και να σχολιάσουμε τις μεταξύ τους ομοιότητες και διαφορές (σε αντιστοιχία με την 1</a:t>
            </a:r>
            <a:r>
              <a:rPr lang="el-GR" baseline="30000" dirty="0"/>
              <a:t>η</a:t>
            </a:r>
            <a:r>
              <a:rPr lang="el-GR" dirty="0"/>
              <a:t> εργαστηριακή άσκηση του εργαστηρίου του μαθήματος Εργαστήριο Φυσικής της Ατμόσφαιρας Ι). Οι μέρες που επιλέχθηκαν είναι οι εξής :</a:t>
            </a:r>
          </a:p>
          <a:p>
            <a:endParaRPr lang="el-GR" dirty="0"/>
          </a:p>
          <a:p>
            <a:pPr marL="285750" indent="-285750">
              <a:buFont typeface="Arial" panose="020B0604020202020204" pitchFamily="34" charset="0"/>
              <a:buChar char="•"/>
            </a:pPr>
            <a:r>
              <a:rPr lang="el-GR" dirty="0"/>
              <a:t>Ανέφελη : 17 Ιουλίου</a:t>
            </a:r>
          </a:p>
          <a:p>
            <a:pPr marL="285750" indent="-285750">
              <a:buFont typeface="Arial" panose="020B0604020202020204" pitchFamily="34" charset="0"/>
              <a:buChar char="•"/>
            </a:pPr>
            <a:r>
              <a:rPr lang="el-GR" dirty="0"/>
              <a:t>Συννεφιασμένη : 05 Ιουλίου</a:t>
            </a:r>
          </a:p>
          <a:p>
            <a:pPr marL="285750" indent="-285750">
              <a:buFont typeface="Arial" panose="020B0604020202020204" pitchFamily="34" charset="0"/>
              <a:buChar char="•"/>
            </a:pPr>
            <a:r>
              <a:rPr lang="el-GR" dirty="0"/>
              <a:t>Βροχερή : 21 Φεβρουαρίου</a:t>
            </a:r>
          </a:p>
          <a:p>
            <a:pPr marL="285750" indent="-285750">
              <a:buFont typeface="Arial" panose="020B0604020202020204" pitchFamily="34" charset="0"/>
              <a:buChar char="•"/>
            </a:pPr>
            <a:r>
              <a:rPr lang="el-GR" dirty="0"/>
              <a:t>Θυελλώδης : 12 Φεβρουαρίου</a:t>
            </a:r>
            <a:endParaRPr lang="en-GB" dirty="0"/>
          </a:p>
        </p:txBody>
      </p:sp>
    </p:spTree>
    <p:extLst>
      <p:ext uri="{BB962C8B-B14F-4D97-AF65-F5344CB8AC3E}">
        <p14:creationId xmlns:p14="http://schemas.microsoft.com/office/powerpoint/2010/main" val="1677592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27AB1-A16C-A540-B2B1-807E83E5F572}"/>
              </a:ext>
            </a:extLst>
          </p:cNvPr>
          <p:cNvSpPr txBox="1"/>
          <p:nvPr/>
        </p:nvSpPr>
        <p:spPr>
          <a:xfrm>
            <a:off x="534616" y="103744"/>
            <a:ext cx="6595353" cy="461665"/>
          </a:xfrm>
          <a:prstGeom prst="rect">
            <a:avLst/>
          </a:prstGeom>
          <a:noFill/>
        </p:spPr>
        <p:txBody>
          <a:bodyPr wrap="square" rtlCol="0">
            <a:spAutoFit/>
          </a:bodyPr>
          <a:lstStyle/>
          <a:p>
            <a:r>
              <a:rPr lang="el-GR" sz="2400" dirty="0"/>
              <a:t>Ανέφελη μέρα : 17/07</a:t>
            </a:r>
            <a:endParaRPr lang="en-GB" sz="2400" dirty="0"/>
          </a:p>
        </p:txBody>
      </p:sp>
      <p:pic>
        <p:nvPicPr>
          <p:cNvPr id="4" name="Εικόνα 3">
            <a:extLst>
              <a:ext uri="{FF2B5EF4-FFF2-40B4-BE49-F238E27FC236}">
                <a16:creationId xmlns:a16="http://schemas.microsoft.com/office/drawing/2014/main" id="{53E07756-1934-C952-FA95-BF01FED04266}"/>
              </a:ext>
            </a:extLst>
          </p:cNvPr>
          <p:cNvPicPr>
            <a:picLocks noChangeAspect="1"/>
          </p:cNvPicPr>
          <p:nvPr/>
        </p:nvPicPr>
        <p:blipFill>
          <a:blip r:embed="rId2"/>
          <a:stretch>
            <a:fillRect/>
          </a:stretch>
        </p:blipFill>
        <p:spPr>
          <a:xfrm>
            <a:off x="0" y="565409"/>
            <a:ext cx="3832293" cy="3137220"/>
          </a:xfrm>
          <a:prstGeom prst="rect">
            <a:avLst/>
          </a:prstGeom>
        </p:spPr>
      </p:pic>
      <p:pic>
        <p:nvPicPr>
          <p:cNvPr id="8" name="Εικόνα 7">
            <a:extLst>
              <a:ext uri="{FF2B5EF4-FFF2-40B4-BE49-F238E27FC236}">
                <a16:creationId xmlns:a16="http://schemas.microsoft.com/office/drawing/2014/main" id="{B35A7338-B400-E2BA-EF73-EF3D89EB9D58}"/>
              </a:ext>
            </a:extLst>
          </p:cNvPr>
          <p:cNvPicPr>
            <a:picLocks noChangeAspect="1"/>
          </p:cNvPicPr>
          <p:nvPr/>
        </p:nvPicPr>
        <p:blipFill>
          <a:blip r:embed="rId3"/>
          <a:stretch>
            <a:fillRect/>
          </a:stretch>
        </p:blipFill>
        <p:spPr>
          <a:xfrm>
            <a:off x="3832292" y="565409"/>
            <a:ext cx="3832293" cy="3137220"/>
          </a:xfrm>
          <a:prstGeom prst="rect">
            <a:avLst/>
          </a:prstGeom>
        </p:spPr>
      </p:pic>
      <p:pic>
        <p:nvPicPr>
          <p:cNvPr id="12" name="Εικόνα 11">
            <a:extLst>
              <a:ext uri="{FF2B5EF4-FFF2-40B4-BE49-F238E27FC236}">
                <a16:creationId xmlns:a16="http://schemas.microsoft.com/office/drawing/2014/main" id="{85FBE266-F5BE-20E8-E16B-A0AC765A3793}"/>
              </a:ext>
            </a:extLst>
          </p:cNvPr>
          <p:cNvPicPr>
            <a:picLocks noChangeAspect="1"/>
          </p:cNvPicPr>
          <p:nvPr/>
        </p:nvPicPr>
        <p:blipFill>
          <a:blip r:embed="rId4"/>
          <a:stretch>
            <a:fillRect/>
          </a:stretch>
        </p:blipFill>
        <p:spPr>
          <a:xfrm>
            <a:off x="3808895" y="3702629"/>
            <a:ext cx="3855689" cy="3139200"/>
          </a:xfrm>
          <a:prstGeom prst="rect">
            <a:avLst/>
          </a:prstGeom>
        </p:spPr>
      </p:pic>
      <p:pic>
        <p:nvPicPr>
          <p:cNvPr id="14" name="Εικόνα 13">
            <a:extLst>
              <a:ext uri="{FF2B5EF4-FFF2-40B4-BE49-F238E27FC236}">
                <a16:creationId xmlns:a16="http://schemas.microsoft.com/office/drawing/2014/main" id="{C344DB3F-0B58-E30B-22DA-AE1398AEFF26}"/>
              </a:ext>
            </a:extLst>
          </p:cNvPr>
          <p:cNvPicPr>
            <a:picLocks noChangeAspect="1"/>
          </p:cNvPicPr>
          <p:nvPr/>
        </p:nvPicPr>
        <p:blipFill>
          <a:blip r:embed="rId5"/>
          <a:stretch>
            <a:fillRect/>
          </a:stretch>
        </p:blipFill>
        <p:spPr>
          <a:xfrm>
            <a:off x="0" y="3702629"/>
            <a:ext cx="3808896" cy="3139200"/>
          </a:xfrm>
          <a:prstGeom prst="rect">
            <a:avLst/>
          </a:prstGeom>
        </p:spPr>
      </p:pic>
      <p:sp>
        <p:nvSpPr>
          <p:cNvPr id="3" name="TextBox 2">
            <a:extLst>
              <a:ext uri="{FF2B5EF4-FFF2-40B4-BE49-F238E27FC236}">
                <a16:creationId xmlns:a16="http://schemas.microsoft.com/office/drawing/2014/main" id="{45DD2D4F-5867-1590-8B3C-5FD8252840F8}"/>
              </a:ext>
            </a:extLst>
          </p:cNvPr>
          <p:cNvSpPr txBox="1"/>
          <p:nvPr/>
        </p:nvSpPr>
        <p:spPr>
          <a:xfrm>
            <a:off x="7907601" y="751344"/>
            <a:ext cx="4114800" cy="5355312"/>
          </a:xfrm>
          <a:prstGeom prst="rect">
            <a:avLst/>
          </a:prstGeom>
          <a:noFill/>
        </p:spPr>
        <p:txBody>
          <a:bodyPr wrap="square" rtlCol="0">
            <a:spAutoFit/>
          </a:bodyPr>
          <a:lstStyle/>
          <a:p>
            <a:r>
              <a:rPr lang="el-GR" dirty="0"/>
              <a:t>Η  τέλεια καλοκαιρινή μέρα. Με βάση τα προηγούμενα διαγράμματα, δεν υπάρχει ίχνος βροχής ή νέφωσης. Η θερμοκρασία ξεκινά να ανεβαίνει λίγο μετά την ανατολή του Ηλίου και το ενεργειακό ισοζύγιο είναι θετικό μέχρι λίγο πριν την ώρα της δύσης όπου η θερμοκρασία αρχίζει και πέφτει. Η καμπύλη της θερμοκρασίας είναι η αναμενόμενη που περιμέναμε για μία τέτοια μέρα και εμφανίζει μέγιστο κοντά στους 40 βαθμούς λίγο μετά τις 12 το μεσημέρι. Η σχετική υγρασία ακολουθεί κατανομή που είναι ακριβώς ανεστραμμένη από εκείνη της θερμοκρασίας και εμφανίζει μέγιστο στις 3 το ξημέρωμα. Ο άνεμος είναι εξαιρετικά ασθενής και έχει διεύθυνση κυρίως Νότια-Νοτιοδυτική.  </a:t>
            </a:r>
          </a:p>
        </p:txBody>
      </p:sp>
    </p:spTree>
    <p:extLst>
      <p:ext uri="{BB962C8B-B14F-4D97-AF65-F5344CB8AC3E}">
        <p14:creationId xmlns:p14="http://schemas.microsoft.com/office/powerpoint/2010/main" val="603722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AD5C-8849-EDCD-BF9D-467E16882E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609D79-0C25-311A-D460-9E64FE369549}"/>
              </a:ext>
            </a:extLst>
          </p:cNvPr>
          <p:cNvSpPr txBox="1"/>
          <p:nvPr/>
        </p:nvSpPr>
        <p:spPr>
          <a:xfrm>
            <a:off x="382199" y="131959"/>
            <a:ext cx="6595353" cy="461665"/>
          </a:xfrm>
          <a:prstGeom prst="rect">
            <a:avLst/>
          </a:prstGeom>
          <a:noFill/>
        </p:spPr>
        <p:txBody>
          <a:bodyPr wrap="square" rtlCol="0">
            <a:spAutoFit/>
          </a:bodyPr>
          <a:lstStyle/>
          <a:p>
            <a:r>
              <a:rPr lang="el-GR" sz="2400" dirty="0"/>
              <a:t>Συννεφιασμένη μέρα : 05/07</a:t>
            </a:r>
            <a:endParaRPr lang="en-GB" sz="2400" dirty="0"/>
          </a:p>
        </p:txBody>
      </p:sp>
      <p:pic>
        <p:nvPicPr>
          <p:cNvPr id="6" name="Εικόνα 5">
            <a:extLst>
              <a:ext uri="{FF2B5EF4-FFF2-40B4-BE49-F238E27FC236}">
                <a16:creationId xmlns:a16="http://schemas.microsoft.com/office/drawing/2014/main" id="{ABF8C768-2A53-F4CC-495A-0388BB106F71}"/>
              </a:ext>
            </a:extLst>
          </p:cNvPr>
          <p:cNvPicPr>
            <a:picLocks noChangeAspect="1"/>
          </p:cNvPicPr>
          <p:nvPr/>
        </p:nvPicPr>
        <p:blipFill>
          <a:blip r:embed="rId2"/>
          <a:stretch>
            <a:fillRect/>
          </a:stretch>
        </p:blipFill>
        <p:spPr>
          <a:xfrm>
            <a:off x="0" y="579600"/>
            <a:ext cx="3834712" cy="3139200"/>
          </a:xfrm>
          <a:prstGeom prst="rect">
            <a:avLst/>
          </a:prstGeom>
        </p:spPr>
      </p:pic>
      <p:pic>
        <p:nvPicPr>
          <p:cNvPr id="8" name="Εικόνα 7">
            <a:extLst>
              <a:ext uri="{FF2B5EF4-FFF2-40B4-BE49-F238E27FC236}">
                <a16:creationId xmlns:a16="http://schemas.microsoft.com/office/drawing/2014/main" id="{E9BD9E72-F64B-F91A-51CE-3FB2AD316B2D}"/>
              </a:ext>
            </a:extLst>
          </p:cNvPr>
          <p:cNvPicPr>
            <a:picLocks noChangeAspect="1"/>
          </p:cNvPicPr>
          <p:nvPr/>
        </p:nvPicPr>
        <p:blipFill>
          <a:blip r:embed="rId3"/>
          <a:stretch>
            <a:fillRect/>
          </a:stretch>
        </p:blipFill>
        <p:spPr>
          <a:xfrm>
            <a:off x="3834712" y="593624"/>
            <a:ext cx="3834712" cy="3139200"/>
          </a:xfrm>
          <a:prstGeom prst="rect">
            <a:avLst/>
          </a:prstGeom>
        </p:spPr>
      </p:pic>
      <p:pic>
        <p:nvPicPr>
          <p:cNvPr id="12" name="Εικόνα 11">
            <a:extLst>
              <a:ext uri="{FF2B5EF4-FFF2-40B4-BE49-F238E27FC236}">
                <a16:creationId xmlns:a16="http://schemas.microsoft.com/office/drawing/2014/main" id="{84930E1E-8622-962E-946B-F34958E16C40}"/>
              </a:ext>
            </a:extLst>
          </p:cNvPr>
          <p:cNvPicPr>
            <a:picLocks noChangeAspect="1"/>
          </p:cNvPicPr>
          <p:nvPr/>
        </p:nvPicPr>
        <p:blipFill>
          <a:blip r:embed="rId4"/>
          <a:stretch>
            <a:fillRect/>
          </a:stretch>
        </p:blipFill>
        <p:spPr>
          <a:xfrm>
            <a:off x="3808896" y="3718800"/>
            <a:ext cx="3860528" cy="3139200"/>
          </a:xfrm>
          <a:prstGeom prst="rect">
            <a:avLst/>
          </a:prstGeom>
        </p:spPr>
      </p:pic>
      <p:pic>
        <p:nvPicPr>
          <p:cNvPr id="16" name="Εικόνα 15">
            <a:extLst>
              <a:ext uri="{FF2B5EF4-FFF2-40B4-BE49-F238E27FC236}">
                <a16:creationId xmlns:a16="http://schemas.microsoft.com/office/drawing/2014/main" id="{873A334D-FC1C-B409-CE99-79AF1165906F}"/>
              </a:ext>
            </a:extLst>
          </p:cNvPr>
          <p:cNvPicPr>
            <a:picLocks noChangeAspect="1"/>
          </p:cNvPicPr>
          <p:nvPr/>
        </p:nvPicPr>
        <p:blipFill>
          <a:blip r:embed="rId5"/>
          <a:stretch>
            <a:fillRect/>
          </a:stretch>
        </p:blipFill>
        <p:spPr>
          <a:xfrm>
            <a:off x="0" y="3718800"/>
            <a:ext cx="3808896" cy="3139200"/>
          </a:xfrm>
          <a:prstGeom prst="rect">
            <a:avLst/>
          </a:prstGeom>
        </p:spPr>
      </p:pic>
      <p:sp>
        <p:nvSpPr>
          <p:cNvPr id="3" name="TextBox 2">
            <a:extLst>
              <a:ext uri="{FF2B5EF4-FFF2-40B4-BE49-F238E27FC236}">
                <a16:creationId xmlns:a16="http://schemas.microsoft.com/office/drawing/2014/main" id="{1DBD5866-6AA2-E4CE-FE23-600BE0795F57}"/>
              </a:ext>
            </a:extLst>
          </p:cNvPr>
          <p:cNvSpPr txBox="1"/>
          <p:nvPr/>
        </p:nvSpPr>
        <p:spPr>
          <a:xfrm>
            <a:off x="7975089" y="197346"/>
            <a:ext cx="3834712" cy="6463308"/>
          </a:xfrm>
          <a:prstGeom prst="rect">
            <a:avLst/>
          </a:prstGeom>
          <a:noFill/>
        </p:spPr>
        <p:txBody>
          <a:bodyPr wrap="square" rtlCol="0">
            <a:spAutoFit/>
          </a:bodyPr>
          <a:lstStyle/>
          <a:p>
            <a:r>
              <a:rPr lang="el-GR" dirty="0"/>
              <a:t>Παρά το γεγονός ότι υπάρχουν νέφη στην ατμόσφαιρα, η θερμοκρασία εξακολουθεί να διατηρεί το σχήμα της κατανομής της πρακτικά αναλλοίωτο. Όμως, η ύπαρξη των νεφών είναι αισθητή αν παρατηρήσουμε ότι μελετάμε, όπως και πριν, μέρα του Ιουλίου και ότι η θερμοκρασία είναι εμφανώς χαμηλότερη φτάνοντας το μέγιστο των 29 βαθμών. Αυτό συμβαίνει διότι τα νέφη ανακλούν την εισερχόμενη ηλιακή ακτινοβολία, διατηρώντας έτσι την θερμοκρασία του εδάφους σε χαμηλότερα επίπεδα κατά την διάρκεια της ημέρας. Η σχετική υγρασία, ξανά, φαίνεται να έχει καμπύλη αντίθετη με της θερμοκρασίας με 2 </a:t>
            </a:r>
            <a:r>
              <a:rPr lang="en-GB" dirty="0"/>
              <a:t>peak </a:t>
            </a:r>
            <a:r>
              <a:rPr lang="el-GR" dirty="0"/>
              <a:t>λίγο μετά τις 3 το πρωί και λίγο μετά τις 9 το βράδυ. Οι άνεμοι είναι και εδώ ασθενείς και κυρίως Νότιοι και Ανατολικοί. </a:t>
            </a:r>
            <a:endParaRPr lang="en-GB" dirty="0"/>
          </a:p>
        </p:txBody>
      </p:sp>
    </p:spTree>
    <p:extLst>
      <p:ext uri="{BB962C8B-B14F-4D97-AF65-F5344CB8AC3E}">
        <p14:creationId xmlns:p14="http://schemas.microsoft.com/office/powerpoint/2010/main" val="166880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161B4-0B69-54A9-A25E-214B20C8BD4A}"/>
              </a:ext>
            </a:extLst>
          </p:cNvPr>
          <p:cNvSpPr txBox="1"/>
          <p:nvPr/>
        </p:nvSpPr>
        <p:spPr>
          <a:xfrm>
            <a:off x="6588867" y="729574"/>
            <a:ext cx="4961107" cy="5398852"/>
          </a:xfrm>
          <a:prstGeom prst="rect">
            <a:avLst/>
          </a:prstGeom>
          <a:noFill/>
        </p:spPr>
        <p:txBody>
          <a:bodyPr wrap="square" rtlCol="0">
            <a:spAutoFit/>
          </a:bodyPr>
          <a:lstStyle/>
          <a:p>
            <a:r>
              <a:rPr lang="el-GR" dirty="0"/>
              <a:t>Στην παρούσα εργασία λαμβάνουμε δεδομένα από το </a:t>
            </a:r>
            <a:r>
              <a:rPr lang="en-US" dirty="0"/>
              <a:t>Wyoming Weather Web (https:// weather.uwyo.edu) </a:t>
            </a:r>
            <a:r>
              <a:rPr lang="el-GR" dirty="0"/>
              <a:t>και από τον σταθμό της Θεσσαλονίκης για τους μήνες Φεβρουάριο και Ιούλιο του έτους 2024 με σκοπό την εξαγωγή συμπερασμάτων που προκύπτουν από την επεξεργασία των προαναφερθέντων δεδομένων με την χρήση του προγραμματιστικού περιβάλλοντος της </a:t>
            </a:r>
            <a:r>
              <a:rPr lang="en-US" dirty="0"/>
              <a:t>MATLAB. </a:t>
            </a:r>
            <a:r>
              <a:rPr lang="el-GR" dirty="0"/>
              <a:t>Ο κώδικας και τα βασικά αρχεία που τον συνοδεύουν μπορούν να βρεθούν στον προσωπικό μου λογαριασμό στο  </a:t>
            </a:r>
            <a:r>
              <a:rPr lang="en-US" dirty="0"/>
              <a:t>GitHub (https://github.com/nadezsha/, </a:t>
            </a:r>
            <a:r>
              <a:rPr lang="el-GR" dirty="0"/>
              <a:t>αν και θα απέτρεπα τον αναγνώστη από την αυθυποβολή της ανάγνωσής του). Ένα παράδειγμα της μορφής των δεδομένων φαίνεται στην διπλανή εικόνα. Αξίζει να σημειωθεί ότι κάποιες μέρες περιέχουν περισσότερες στήλες που περιλαμβάνουν δεδομένα για την ύπαρξη βροχόπτωσης, ομίχλης κλπ.</a:t>
            </a:r>
            <a:endParaRPr lang="en-GB" dirty="0"/>
          </a:p>
        </p:txBody>
      </p:sp>
      <p:pic>
        <p:nvPicPr>
          <p:cNvPr id="4" name="Εικόνα 3">
            <a:extLst>
              <a:ext uri="{FF2B5EF4-FFF2-40B4-BE49-F238E27FC236}">
                <a16:creationId xmlns:a16="http://schemas.microsoft.com/office/drawing/2014/main" id="{ED3AD2EB-9B8E-C73B-9052-1A603595D2BB}"/>
              </a:ext>
            </a:extLst>
          </p:cNvPr>
          <p:cNvPicPr>
            <a:picLocks noChangeAspect="1"/>
          </p:cNvPicPr>
          <p:nvPr/>
        </p:nvPicPr>
        <p:blipFill>
          <a:blip r:embed="rId2"/>
          <a:stretch>
            <a:fillRect/>
          </a:stretch>
        </p:blipFill>
        <p:spPr>
          <a:xfrm>
            <a:off x="642026" y="547284"/>
            <a:ext cx="5382376" cy="5763429"/>
          </a:xfrm>
          <a:prstGeom prst="rect">
            <a:avLst/>
          </a:prstGeom>
        </p:spPr>
      </p:pic>
    </p:spTree>
    <p:extLst>
      <p:ext uri="{BB962C8B-B14F-4D97-AF65-F5344CB8AC3E}">
        <p14:creationId xmlns:p14="http://schemas.microsoft.com/office/powerpoint/2010/main" val="2399035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78B2E-C0D2-0C90-2300-E7321016097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F5C830C-8A77-D595-5223-27D60F197D30}"/>
              </a:ext>
            </a:extLst>
          </p:cNvPr>
          <p:cNvSpPr txBox="1"/>
          <p:nvPr/>
        </p:nvSpPr>
        <p:spPr>
          <a:xfrm>
            <a:off x="417073" y="106394"/>
            <a:ext cx="6595353" cy="461665"/>
          </a:xfrm>
          <a:prstGeom prst="rect">
            <a:avLst/>
          </a:prstGeom>
          <a:noFill/>
        </p:spPr>
        <p:txBody>
          <a:bodyPr wrap="square" rtlCol="0">
            <a:spAutoFit/>
          </a:bodyPr>
          <a:lstStyle/>
          <a:p>
            <a:r>
              <a:rPr lang="el-GR" sz="2400" dirty="0"/>
              <a:t>Βροχερή μέρα : 21/02</a:t>
            </a:r>
            <a:endParaRPr lang="en-GB" sz="2400" dirty="0"/>
          </a:p>
        </p:txBody>
      </p:sp>
      <p:pic>
        <p:nvPicPr>
          <p:cNvPr id="4" name="Εικόνα 3">
            <a:extLst>
              <a:ext uri="{FF2B5EF4-FFF2-40B4-BE49-F238E27FC236}">
                <a16:creationId xmlns:a16="http://schemas.microsoft.com/office/drawing/2014/main" id="{470E3F85-E7D6-CA51-7280-8095F7934CBA}"/>
              </a:ext>
            </a:extLst>
          </p:cNvPr>
          <p:cNvPicPr>
            <a:picLocks noChangeAspect="1"/>
          </p:cNvPicPr>
          <p:nvPr/>
        </p:nvPicPr>
        <p:blipFill>
          <a:blip r:embed="rId2"/>
          <a:stretch>
            <a:fillRect/>
          </a:stretch>
        </p:blipFill>
        <p:spPr>
          <a:xfrm>
            <a:off x="0" y="612285"/>
            <a:ext cx="3834712" cy="3139200"/>
          </a:xfrm>
          <a:prstGeom prst="rect">
            <a:avLst/>
          </a:prstGeom>
        </p:spPr>
      </p:pic>
      <p:pic>
        <p:nvPicPr>
          <p:cNvPr id="6" name="Εικόνα 5">
            <a:extLst>
              <a:ext uri="{FF2B5EF4-FFF2-40B4-BE49-F238E27FC236}">
                <a16:creationId xmlns:a16="http://schemas.microsoft.com/office/drawing/2014/main" id="{F05E8A94-FBA7-F864-1203-3F164898A372}"/>
              </a:ext>
            </a:extLst>
          </p:cNvPr>
          <p:cNvPicPr>
            <a:picLocks noChangeAspect="1"/>
          </p:cNvPicPr>
          <p:nvPr/>
        </p:nvPicPr>
        <p:blipFill>
          <a:blip r:embed="rId3"/>
          <a:stretch>
            <a:fillRect/>
          </a:stretch>
        </p:blipFill>
        <p:spPr>
          <a:xfrm>
            <a:off x="3834712" y="612284"/>
            <a:ext cx="3855945" cy="3139200"/>
          </a:xfrm>
          <a:prstGeom prst="rect">
            <a:avLst/>
          </a:prstGeom>
        </p:spPr>
      </p:pic>
      <p:pic>
        <p:nvPicPr>
          <p:cNvPr id="8" name="Εικόνα 7">
            <a:extLst>
              <a:ext uri="{FF2B5EF4-FFF2-40B4-BE49-F238E27FC236}">
                <a16:creationId xmlns:a16="http://schemas.microsoft.com/office/drawing/2014/main" id="{8A871056-CF4F-0E6E-74E7-AEF5DEC4E871}"/>
              </a:ext>
            </a:extLst>
          </p:cNvPr>
          <p:cNvPicPr>
            <a:picLocks noChangeAspect="1"/>
          </p:cNvPicPr>
          <p:nvPr/>
        </p:nvPicPr>
        <p:blipFill>
          <a:blip r:embed="rId4"/>
          <a:stretch>
            <a:fillRect/>
          </a:stretch>
        </p:blipFill>
        <p:spPr>
          <a:xfrm>
            <a:off x="3834712" y="3718800"/>
            <a:ext cx="3834712" cy="3139200"/>
          </a:xfrm>
          <a:prstGeom prst="rect">
            <a:avLst/>
          </a:prstGeom>
        </p:spPr>
      </p:pic>
      <p:pic>
        <p:nvPicPr>
          <p:cNvPr id="10" name="Εικόνα 9">
            <a:extLst>
              <a:ext uri="{FF2B5EF4-FFF2-40B4-BE49-F238E27FC236}">
                <a16:creationId xmlns:a16="http://schemas.microsoft.com/office/drawing/2014/main" id="{BEDED2DB-82DB-EBD8-9C87-D894EE6905A0}"/>
              </a:ext>
            </a:extLst>
          </p:cNvPr>
          <p:cNvPicPr>
            <a:picLocks noChangeAspect="1"/>
          </p:cNvPicPr>
          <p:nvPr/>
        </p:nvPicPr>
        <p:blipFill>
          <a:blip r:embed="rId5"/>
          <a:stretch>
            <a:fillRect/>
          </a:stretch>
        </p:blipFill>
        <p:spPr>
          <a:xfrm>
            <a:off x="0" y="3751486"/>
            <a:ext cx="3834712" cy="3139200"/>
          </a:xfrm>
          <a:prstGeom prst="rect">
            <a:avLst/>
          </a:prstGeom>
        </p:spPr>
      </p:pic>
      <p:sp>
        <p:nvSpPr>
          <p:cNvPr id="3" name="TextBox 2">
            <a:extLst>
              <a:ext uri="{FF2B5EF4-FFF2-40B4-BE49-F238E27FC236}">
                <a16:creationId xmlns:a16="http://schemas.microsoft.com/office/drawing/2014/main" id="{25B4C75E-1073-3AA1-504F-D6F6A6790F33}"/>
              </a:ext>
            </a:extLst>
          </p:cNvPr>
          <p:cNvSpPr txBox="1"/>
          <p:nvPr/>
        </p:nvSpPr>
        <p:spPr>
          <a:xfrm>
            <a:off x="7898295" y="197346"/>
            <a:ext cx="4015409" cy="6463308"/>
          </a:xfrm>
          <a:prstGeom prst="rect">
            <a:avLst/>
          </a:prstGeom>
          <a:noFill/>
        </p:spPr>
        <p:txBody>
          <a:bodyPr wrap="square" rtlCol="0">
            <a:spAutoFit/>
          </a:bodyPr>
          <a:lstStyle/>
          <a:p>
            <a:r>
              <a:rPr lang="el-GR" dirty="0"/>
              <a:t>Στην συνέχεια μελετάμε μέρες του Φεβρουαρίου. Στις 21 του μηνός έχουμε μία βροχερή μέρα όπου παρατηρήθηκε βροχόπτωση από τις 3 το πρωί έως τις 8</a:t>
            </a:r>
            <a:r>
              <a:rPr lang="el-GR" sz="1800" dirty="0"/>
              <a:t>:</a:t>
            </a:r>
            <a:r>
              <a:rPr lang="el-GR" dirty="0"/>
              <a:t>30. Η θερμοκρασία τις πρώτες πρωινές ώρες δεν πέφτει πολύ διότι υπάρχουν νέφη που ανακλούν την </a:t>
            </a:r>
            <a:r>
              <a:rPr lang="en-US" dirty="0"/>
              <a:t>IR </a:t>
            </a:r>
            <a:r>
              <a:rPr lang="el-GR" dirty="0"/>
              <a:t>ακτινοβολία της Γης κρατώντας το έδαφος ζεστό. Η θερμοκρασία μέσα στην μέρα δεν αυξάνει σημαντικά διότι μέρος της ενέργειας αξιοποιείται για την εξάτμιση του νερού της βροχής στο έδαφος (λανθάνουσα θερμότητα).  Το ενεργειακό ισοζύγιο γίνεται αρνητικό συντομότερα σε σχέση με τις υπόλοιπες μέρες που μελετήσαμε. Η υγρασία αγγίζει κατά τόπους το 100%, αναμενόμενο καθώς ο ψυχρός αέρας τείνει να ανεβάζει την σχετική υγρασία, ενώ ο άνεμος κατά κύριο λόγο παραμένει σταθερός τόσο σε μέτρο όσο και διεύθυνση.</a:t>
            </a:r>
            <a:endParaRPr lang="en-GB" dirty="0"/>
          </a:p>
        </p:txBody>
      </p:sp>
    </p:spTree>
    <p:extLst>
      <p:ext uri="{BB962C8B-B14F-4D97-AF65-F5344CB8AC3E}">
        <p14:creationId xmlns:p14="http://schemas.microsoft.com/office/powerpoint/2010/main" val="1424258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9DE7F-BC31-AC47-CDB1-DBC421668FE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4F382A-84EE-84A5-A4BB-E8D8715644C0}"/>
              </a:ext>
            </a:extLst>
          </p:cNvPr>
          <p:cNvSpPr txBox="1"/>
          <p:nvPr/>
        </p:nvSpPr>
        <p:spPr>
          <a:xfrm>
            <a:off x="448391" y="94963"/>
            <a:ext cx="6595353" cy="461665"/>
          </a:xfrm>
          <a:prstGeom prst="rect">
            <a:avLst/>
          </a:prstGeom>
          <a:noFill/>
        </p:spPr>
        <p:txBody>
          <a:bodyPr wrap="square" rtlCol="0">
            <a:spAutoFit/>
          </a:bodyPr>
          <a:lstStyle/>
          <a:p>
            <a:r>
              <a:rPr lang="el-GR" sz="2400" dirty="0"/>
              <a:t>Θυελλώδης μέρα : 12/02</a:t>
            </a:r>
            <a:endParaRPr lang="en-GB" sz="2400" dirty="0"/>
          </a:p>
        </p:txBody>
      </p:sp>
      <p:pic>
        <p:nvPicPr>
          <p:cNvPr id="8" name="Εικόνα 7">
            <a:extLst>
              <a:ext uri="{FF2B5EF4-FFF2-40B4-BE49-F238E27FC236}">
                <a16:creationId xmlns:a16="http://schemas.microsoft.com/office/drawing/2014/main" id="{420C0EEB-12EA-805F-1D40-8967958CC5E8}"/>
              </a:ext>
            </a:extLst>
          </p:cNvPr>
          <p:cNvPicPr>
            <a:picLocks noChangeAspect="1"/>
          </p:cNvPicPr>
          <p:nvPr/>
        </p:nvPicPr>
        <p:blipFill>
          <a:blip r:embed="rId2"/>
          <a:stretch>
            <a:fillRect/>
          </a:stretch>
        </p:blipFill>
        <p:spPr>
          <a:xfrm>
            <a:off x="3894058" y="583132"/>
            <a:ext cx="3850082" cy="3139200"/>
          </a:xfrm>
          <a:prstGeom prst="rect">
            <a:avLst/>
          </a:prstGeom>
        </p:spPr>
      </p:pic>
      <p:pic>
        <p:nvPicPr>
          <p:cNvPr id="10" name="Εικόνα 9">
            <a:extLst>
              <a:ext uri="{FF2B5EF4-FFF2-40B4-BE49-F238E27FC236}">
                <a16:creationId xmlns:a16="http://schemas.microsoft.com/office/drawing/2014/main" id="{5CE1E7BB-4CE7-8775-18AE-73AAEE4E033A}"/>
              </a:ext>
            </a:extLst>
          </p:cNvPr>
          <p:cNvPicPr>
            <a:picLocks noChangeAspect="1"/>
          </p:cNvPicPr>
          <p:nvPr/>
        </p:nvPicPr>
        <p:blipFill>
          <a:blip r:embed="rId3"/>
          <a:stretch>
            <a:fillRect/>
          </a:stretch>
        </p:blipFill>
        <p:spPr>
          <a:xfrm>
            <a:off x="3894058" y="3718800"/>
            <a:ext cx="3834711" cy="3139200"/>
          </a:xfrm>
          <a:prstGeom prst="rect">
            <a:avLst/>
          </a:prstGeom>
        </p:spPr>
      </p:pic>
      <p:pic>
        <p:nvPicPr>
          <p:cNvPr id="12" name="Εικόνα 11">
            <a:extLst>
              <a:ext uri="{FF2B5EF4-FFF2-40B4-BE49-F238E27FC236}">
                <a16:creationId xmlns:a16="http://schemas.microsoft.com/office/drawing/2014/main" id="{62E9A4F0-D331-6BF9-3C7B-9EE46690327D}"/>
              </a:ext>
            </a:extLst>
          </p:cNvPr>
          <p:cNvPicPr>
            <a:picLocks noChangeAspect="1"/>
          </p:cNvPicPr>
          <p:nvPr/>
        </p:nvPicPr>
        <p:blipFill>
          <a:blip r:embed="rId4"/>
          <a:stretch>
            <a:fillRect/>
          </a:stretch>
        </p:blipFill>
        <p:spPr>
          <a:xfrm>
            <a:off x="59347" y="3718800"/>
            <a:ext cx="3834711" cy="3139200"/>
          </a:xfrm>
          <a:prstGeom prst="rect">
            <a:avLst/>
          </a:prstGeom>
        </p:spPr>
      </p:pic>
      <p:pic>
        <p:nvPicPr>
          <p:cNvPr id="14" name="Εικόνα 13">
            <a:extLst>
              <a:ext uri="{FF2B5EF4-FFF2-40B4-BE49-F238E27FC236}">
                <a16:creationId xmlns:a16="http://schemas.microsoft.com/office/drawing/2014/main" id="{322C55B9-B8C5-37EF-2D8C-0F851FC5E35F}"/>
              </a:ext>
            </a:extLst>
          </p:cNvPr>
          <p:cNvPicPr>
            <a:picLocks noChangeAspect="1"/>
          </p:cNvPicPr>
          <p:nvPr/>
        </p:nvPicPr>
        <p:blipFill>
          <a:blip r:embed="rId5"/>
          <a:stretch>
            <a:fillRect/>
          </a:stretch>
        </p:blipFill>
        <p:spPr>
          <a:xfrm>
            <a:off x="59347" y="583132"/>
            <a:ext cx="3834711" cy="3139200"/>
          </a:xfrm>
          <a:prstGeom prst="rect">
            <a:avLst/>
          </a:prstGeom>
        </p:spPr>
      </p:pic>
      <p:sp>
        <p:nvSpPr>
          <p:cNvPr id="3" name="TextBox 2">
            <a:extLst>
              <a:ext uri="{FF2B5EF4-FFF2-40B4-BE49-F238E27FC236}">
                <a16:creationId xmlns:a16="http://schemas.microsoft.com/office/drawing/2014/main" id="{4DDDE05D-EAC3-9115-FC99-E84183B8B0F8}"/>
              </a:ext>
            </a:extLst>
          </p:cNvPr>
          <p:cNvSpPr txBox="1"/>
          <p:nvPr/>
        </p:nvSpPr>
        <p:spPr>
          <a:xfrm>
            <a:off x="7803488" y="196932"/>
            <a:ext cx="4388512" cy="6463308"/>
          </a:xfrm>
          <a:prstGeom prst="rect">
            <a:avLst/>
          </a:prstGeom>
          <a:noFill/>
        </p:spPr>
        <p:txBody>
          <a:bodyPr wrap="square" rtlCol="0">
            <a:spAutoFit/>
          </a:bodyPr>
          <a:lstStyle/>
          <a:p>
            <a:r>
              <a:rPr lang="el-GR" dirty="0"/>
              <a:t>Τέλος, μελετάμε μία θυελλώδη μέρα. Στην πραγματικότητα, θυελλώδεις χαρακτηρίζονται οι μέρες όπου παρατηρούνται άνεμοι ταχύτητας μεγαλύτερης των 18 </a:t>
            </a:r>
            <a:r>
              <a:rPr lang="en-US" dirty="0"/>
              <a:t>m/s</a:t>
            </a:r>
            <a:r>
              <a:rPr lang="el-GR" dirty="0"/>
              <a:t> όμως στα δεδομένα μας τέτοιες ταχύτητες δεν παρατηρήθηκαν και η πιο κοντινή μέρα ήταν η 12</a:t>
            </a:r>
            <a:r>
              <a:rPr lang="el-GR" baseline="30000" dirty="0"/>
              <a:t>η</a:t>
            </a:r>
            <a:r>
              <a:rPr lang="el-GR" dirty="0"/>
              <a:t> Φεβρουαρίου με μέγιστη ταχύτητα ανέμου ίση με 12 </a:t>
            </a:r>
            <a:r>
              <a:rPr lang="en-US" dirty="0"/>
              <a:t>m/s</a:t>
            </a:r>
            <a:r>
              <a:rPr lang="el-GR" dirty="0"/>
              <a:t>. </a:t>
            </a:r>
            <a:r>
              <a:rPr lang="en-US" dirty="0"/>
              <a:t> </a:t>
            </a:r>
            <a:r>
              <a:rPr lang="el-GR" dirty="0"/>
              <a:t>Παρατηρούμε ότι ο άνεμος είναι σταθερά Νοτιοανατολικός και με διακύμανση στις τιμές του μέτρου του. Οι άνεμοι με υψηλοί ταχύτητα τείνουν να προκαλούν λιγότερη εξάτμιση με αποτέλεσμα μικρότερες τιμές υγρασίας κάτι που  επιβεβαιώνεται και από τα διαγράμματα που μελετάμε, ειδικά αν συγκρίνουμε την μέρα αυτή με την προηγούμενη μέρα που μελετήσαμε για τον ίδιο μήνα. Η θερμοκρασία ακολουθεί την ανάποδη ακριβώς καμπύλη από ότι η σχετική υγρασία και δεν παρατηρείται απότομη μεταβολή της τιμής της κατά την διάρκεια της ημέρας.</a:t>
            </a:r>
            <a:endParaRPr lang="en-GB" dirty="0"/>
          </a:p>
        </p:txBody>
      </p:sp>
    </p:spTree>
    <p:extLst>
      <p:ext uri="{BB962C8B-B14F-4D97-AF65-F5344CB8AC3E}">
        <p14:creationId xmlns:p14="http://schemas.microsoft.com/office/powerpoint/2010/main" val="338735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9434D2-391E-C77F-8C21-2D9405967939}"/>
              </a:ext>
            </a:extLst>
          </p:cNvPr>
          <p:cNvSpPr txBox="1"/>
          <p:nvPr/>
        </p:nvSpPr>
        <p:spPr>
          <a:xfrm>
            <a:off x="580416" y="83855"/>
            <a:ext cx="6994187" cy="461665"/>
          </a:xfrm>
          <a:prstGeom prst="rect">
            <a:avLst/>
          </a:prstGeom>
          <a:noFill/>
        </p:spPr>
        <p:txBody>
          <a:bodyPr wrap="square" rtlCol="0">
            <a:spAutoFit/>
          </a:bodyPr>
          <a:lstStyle/>
          <a:p>
            <a:r>
              <a:rPr lang="el-GR" sz="2400" dirty="0"/>
              <a:t>Φεβρουάριος 2024 – Μία πρώτη ματιά</a:t>
            </a:r>
            <a:endParaRPr lang="en-GB" sz="2400" dirty="0"/>
          </a:p>
        </p:txBody>
      </p:sp>
      <p:pic>
        <p:nvPicPr>
          <p:cNvPr id="4" name="Εικόνα 3">
            <a:extLst>
              <a:ext uri="{FF2B5EF4-FFF2-40B4-BE49-F238E27FC236}">
                <a16:creationId xmlns:a16="http://schemas.microsoft.com/office/drawing/2014/main" id="{AEFD8BB7-57A2-5A9E-EAFF-2BDE58DBB9E6}"/>
              </a:ext>
            </a:extLst>
          </p:cNvPr>
          <p:cNvPicPr>
            <a:picLocks noChangeAspect="1"/>
          </p:cNvPicPr>
          <p:nvPr/>
        </p:nvPicPr>
        <p:blipFill>
          <a:blip r:embed="rId2"/>
          <a:stretch>
            <a:fillRect/>
          </a:stretch>
        </p:blipFill>
        <p:spPr>
          <a:xfrm>
            <a:off x="580416" y="593068"/>
            <a:ext cx="11031167" cy="6181077"/>
          </a:xfrm>
          <a:prstGeom prst="rect">
            <a:avLst/>
          </a:prstGeom>
        </p:spPr>
      </p:pic>
    </p:spTree>
    <p:extLst>
      <p:ext uri="{BB962C8B-B14F-4D97-AF65-F5344CB8AC3E}">
        <p14:creationId xmlns:p14="http://schemas.microsoft.com/office/powerpoint/2010/main" val="94786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3F2EA6-77BD-C1B8-6D8A-9AB5E4F1D3BB}"/>
              </a:ext>
            </a:extLst>
          </p:cNvPr>
          <p:cNvSpPr txBox="1"/>
          <p:nvPr/>
        </p:nvSpPr>
        <p:spPr>
          <a:xfrm>
            <a:off x="725397" y="315412"/>
            <a:ext cx="5370603" cy="3046988"/>
          </a:xfrm>
          <a:prstGeom prst="rect">
            <a:avLst/>
          </a:prstGeom>
          <a:noFill/>
        </p:spPr>
        <p:txBody>
          <a:bodyPr wrap="square" rtlCol="0">
            <a:spAutoFit/>
          </a:bodyPr>
          <a:lstStyle/>
          <a:p>
            <a:r>
              <a:rPr lang="el-GR" sz="2400" dirty="0"/>
              <a:t>Μέγιστη, Ελάχιστη και Μέση Θερμοκρασία</a:t>
            </a:r>
          </a:p>
          <a:p>
            <a:endParaRPr lang="el-GR" dirty="0"/>
          </a:p>
          <a:p>
            <a:r>
              <a:rPr lang="el-GR" dirty="0"/>
              <a:t>Παρατηρούμε ότι η μέγιστη θερμοκρασία σπάνια ξεπερνά τους 20 βαθμούς Κελσίου ενώ η ελάχιστη πέφτει και υπό το μηδέν αγγίζοντας τους -5 βαθμούς. Η μέση ημερήσια θερμοκρασία κυμαίνεται κοντά στους 10 βαθμούς, αν και παρατηρούνται αποκλίσεις για πιο ζεστές και πιο ψυχρές μέρες.</a:t>
            </a:r>
          </a:p>
          <a:p>
            <a:endParaRPr lang="en-GB" dirty="0"/>
          </a:p>
        </p:txBody>
      </p:sp>
      <p:pic>
        <p:nvPicPr>
          <p:cNvPr id="6" name="Εικόνα 5">
            <a:extLst>
              <a:ext uri="{FF2B5EF4-FFF2-40B4-BE49-F238E27FC236}">
                <a16:creationId xmlns:a16="http://schemas.microsoft.com/office/drawing/2014/main" id="{D408F688-2660-8BA9-09BF-E50417E31E21}"/>
              </a:ext>
            </a:extLst>
          </p:cNvPr>
          <p:cNvPicPr>
            <a:picLocks noChangeAspect="1"/>
          </p:cNvPicPr>
          <p:nvPr/>
        </p:nvPicPr>
        <p:blipFill>
          <a:blip r:embed="rId2"/>
          <a:stretch>
            <a:fillRect/>
          </a:stretch>
        </p:blipFill>
        <p:spPr>
          <a:xfrm>
            <a:off x="6495771" y="66600"/>
            <a:ext cx="5403856" cy="3362400"/>
          </a:xfrm>
          <a:prstGeom prst="rect">
            <a:avLst/>
          </a:prstGeom>
        </p:spPr>
      </p:pic>
      <p:pic>
        <p:nvPicPr>
          <p:cNvPr id="10" name="Εικόνα 9">
            <a:extLst>
              <a:ext uri="{FF2B5EF4-FFF2-40B4-BE49-F238E27FC236}">
                <a16:creationId xmlns:a16="http://schemas.microsoft.com/office/drawing/2014/main" id="{1DCDEEC9-6A2B-F744-DDD9-63E4A03DB090}"/>
              </a:ext>
            </a:extLst>
          </p:cNvPr>
          <p:cNvPicPr>
            <a:picLocks noChangeAspect="1"/>
          </p:cNvPicPr>
          <p:nvPr/>
        </p:nvPicPr>
        <p:blipFill>
          <a:blip r:embed="rId3"/>
          <a:stretch>
            <a:fillRect/>
          </a:stretch>
        </p:blipFill>
        <p:spPr>
          <a:xfrm>
            <a:off x="6495771" y="3489182"/>
            <a:ext cx="5403857" cy="3362400"/>
          </a:xfrm>
          <a:prstGeom prst="rect">
            <a:avLst/>
          </a:prstGeom>
        </p:spPr>
      </p:pic>
      <p:pic>
        <p:nvPicPr>
          <p:cNvPr id="12" name="Εικόνα 11">
            <a:extLst>
              <a:ext uri="{FF2B5EF4-FFF2-40B4-BE49-F238E27FC236}">
                <a16:creationId xmlns:a16="http://schemas.microsoft.com/office/drawing/2014/main" id="{C3CD1018-00F5-6D67-CEC3-C56DEA908ED2}"/>
              </a:ext>
            </a:extLst>
          </p:cNvPr>
          <p:cNvPicPr>
            <a:picLocks noChangeAspect="1"/>
          </p:cNvPicPr>
          <p:nvPr/>
        </p:nvPicPr>
        <p:blipFill>
          <a:blip r:embed="rId4"/>
          <a:stretch>
            <a:fillRect/>
          </a:stretch>
        </p:blipFill>
        <p:spPr>
          <a:xfrm>
            <a:off x="443689" y="3495600"/>
            <a:ext cx="5652311" cy="3362400"/>
          </a:xfrm>
          <a:prstGeom prst="rect">
            <a:avLst/>
          </a:prstGeom>
        </p:spPr>
      </p:pic>
    </p:spTree>
    <p:extLst>
      <p:ext uri="{BB962C8B-B14F-4D97-AF65-F5344CB8AC3E}">
        <p14:creationId xmlns:p14="http://schemas.microsoft.com/office/powerpoint/2010/main" val="371219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68C2D-C657-7B6D-233B-6189823BFB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D73E869-7D25-0859-A4FB-547BA2CD42E9}"/>
              </a:ext>
            </a:extLst>
          </p:cNvPr>
          <p:cNvSpPr txBox="1"/>
          <p:nvPr/>
        </p:nvSpPr>
        <p:spPr>
          <a:xfrm>
            <a:off x="501746" y="223079"/>
            <a:ext cx="5782322" cy="3139321"/>
          </a:xfrm>
          <a:prstGeom prst="rect">
            <a:avLst/>
          </a:prstGeom>
          <a:noFill/>
        </p:spPr>
        <p:txBody>
          <a:bodyPr wrap="square" rtlCol="0">
            <a:spAutoFit/>
          </a:bodyPr>
          <a:lstStyle/>
          <a:p>
            <a:r>
              <a:rPr lang="el-GR" sz="2400" dirty="0"/>
              <a:t>Μέγιστη, Ελάχιστη και Μέση Ταχύτητα Ανέμου</a:t>
            </a:r>
          </a:p>
          <a:p>
            <a:endParaRPr lang="el-GR" sz="2400" dirty="0"/>
          </a:p>
          <a:p>
            <a:r>
              <a:rPr lang="el-GR" dirty="0"/>
              <a:t>Παρά το γεγονός ότι μελετάμε χειμερινή περίοδο, δεν παρατηρούνται υψηλοί άνεμοι με εξαίρεση μερικά μέγιστα. Για τις περισσότερες μέρες, η μέση ταχύτητα ανέμου είναι μικρότερη των 4</a:t>
            </a:r>
            <a:r>
              <a:rPr lang="en-US" dirty="0"/>
              <a:t>m/s</a:t>
            </a:r>
            <a:r>
              <a:rPr lang="el-GR" dirty="0"/>
              <a:t> δηλαδή με βάση την κλίμακα </a:t>
            </a:r>
            <a:r>
              <a:rPr lang="en-US" dirty="0"/>
              <a:t>Beaufort </a:t>
            </a:r>
            <a:r>
              <a:rPr lang="el-GR" dirty="0"/>
              <a:t>μιλάμε για πολύ ασθενείς ανέμους. Η μέγιστη ταχύτητα που παρατηρείται είναι τα 12 </a:t>
            </a:r>
            <a:r>
              <a:rPr lang="en-US" dirty="0"/>
              <a:t>m/s </a:t>
            </a:r>
            <a:r>
              <a:rPr lang="el-GR" dirty="0"/>
              <a:t>ή διαφορετικά </a:t>
            </a:r>
            <a:r>
              <a:rPr lang="en-US" dirty="0"/>
              <a:t>6 </a:t>
            </a:r>
            <a:r>
              <a:rPr lang="en-GB" dirty="0"/>
              <a:t>Beaufort.</a:t>
            </a:r>
          </a:p>
        </p:txBody>
      </p:sp>
      <p:pic>
        <p:nvPicPr>
          <p:cNvPr id="4" name="Εικόνα 3">
            <a:extLst>
              <a:ext uri="{FF2B5EF4-FFF2-40B4-BE49-F238E27FC236}">
                <a16:creationId xmlns:a16="http://schemas.microsoft.com/office/drawing/2014/main" id="{C5371CF6-2E94-1121-FDE7-90BB4CB2CEA7}"/>
              </a:ext>
            </a:extLst>
          </p:cNvPr>
          <p:cNvPicPr>
            <a:picLocks noChangeAspect="1"/>
          </p:cNvPicPr>
          <p:nvPr/>
        </p:nvPicPr>
        <p:blipFill>
          <a:blip r:embed="rId2"/>
          <a:stretch>
            <a:fillRect/>
          </a:stretch>
        </p:blipFill>
        <p:spPr>
          <a:xfrm>
            <a:off x="6617340" y="96264"/>
            <a:ext cx="5389052" cy="3362400"/>
          </a:xfrm>
          <a:prstGeom prst="rect">
            <a:avLst/>
          </a:prstGeom>
        </p:spPr>
      </p:pic>
      <p:pic>
        <p:nvPicPr>
          <p:cNvPr id="6" name="Εικόνα 5">
            <a:extLst>
              <a:ext uri="{FF2B5EF4-FFF2-40B4-BE49-F238E27FC236}">
                <a16:creationId xmlns:a16="http://schemas.microsoft.com/office/drawing/2014/main" id="{74EEFCC3-4D8B-F583-03C9-A388178E1EF5}"/>
              </a:ext>
            </a:extLst>
          </p:cNvPr>
          <p:cNvPicPr>
            <a:picLocks noChangeAspect="1"/>
          </p:cNvPicPr>
          <p:nvPr/>
        </p:nvPicPr>
        <p:blipFill>
          <a:blip r:embed="rId3"/>
          <a:stretch>
            <a:fillRect/>
          </a:stretch>
        </p:blipFill>
        <p:spPr>
          <a:xfrm>
            <a:off x="6617340" y="3495600"/>
            <a:ext cx="5389052" cy="3362400"/>
          </a:xfrm>
          <a:prstGeom prst="rect">
            <a:avLst/>
          </a:prstGeom>
        </p:spPr>
      </p:pic>
      <p:pic>
        <p:nvPicPr>
          <p:cNvPr id="10" name="Εικόνα 9">
            <a:extLst>
              <a:ext uri="{FF2B5EF4-FFF2-40B4-BE49-F238E27FC236}">
                <a16:creationId xmlns:a16="http://schemas.microsoft.com/office/drawing/2014/main" id="{1BE8B5E4-4A7F-3452-CBE7-D802E86C03FC}"/>
              </a:ext>
            </a:extLst>
          </p:cNvPr>
          <p:cNvPicPr>
            <a:picLocks noChangeAspect="1"/>
          </p:cNvPicPr>
          <p:nvPr/>
        </p:nvPicPr>
        <p:blipFill>
          <a:blip r:embed="rId4"/>
          <a:stretch>
            <a:fillRect/>
          </a:stretch>
        </p:blipFill>
        <p:spPr>
          <a:xfrm>
            <a:off x="501746" y="3495600"/>
            <a:ext cx="5594254" cy="3362400"/>
          </a:xfrm>
          <a:prstGeom prst="rect">
            <a:avLst/>
          </a:prstGeom>
        </p:spPr>
      </p:pic>
    </p:spTree>
    <p:extLst>
      <p:ext uri="{BB962C8B-B14F-4D97-AF65-F5344CB8AC3E}">
        <p14:creationId xmlns:p14="http://schemas.microsoft.com/office/powerpoint/2010/main" val="286849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457EA-94C6-A878-4EDF-6D3C6009C95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F8D5FD4-B1CE-7568-D841-2197E50E2239}"/>
              </a:ext>
            </a:extLst>
          </p:cNvPr>
          <p:cNvSpPr txBox="1"/>
          <p:nvPr/>
        </p:nvSpPr>
        <p:spPr>
          <a:xfrm>
            <a:off x="878733" y="224306"/>
            <a:ext cx="4679004" cy="3046988"/>
          </a:xfrm>
          <a:prstGeom prst="rect">
            <a:avLst/>
          </a:prstGeom>
          <a:noFill/>
        </p:spPr>
        <p:txBody>
          <a:bodyPr wrap="square" rtlCol="0">
            <a:spAutoFit/>
          </a:bodyPr>
          <a:lstStyle/>
          <a:p>
            <a:r>
              <a:rPr lang="el-GR" sz="2400" dirty="0"/>
              <a:t>Μέγιστη, Ελάχιστη και Μέση Σχετική Υγρασία</a:t>
            </a:r>
            <a:endParaRPr lang="en-GB" sz="2400" dirty="0"/>
          </a:p>
          <a:p>
            <a:endParaRPr lang="en-GB" dirty="0"/>
          </a:p>
          <a:p>
            <a:r>
              <a:rPr lang="el-GR" dirty="0"/>
              <a:t>Όπως είναι αναμενόμενο λόγω της εποχής, παρατηρούμε ότι οι περισσότερες μέρες αγγίζουν το 100% όσων αφορά την σχετική υγρασία. Η μέση ημερήσια τιμή παρουσιάζει έντονες διακυμάνσεις μέσα στον μήνα αλλά η ελάχιστη ημερήσια τιμή σπάνια πέφτει κάτω από το 40%. </a:t>
            </a:r>
            <a:endParaRPr lang="en-GB" dirty="0"/>
          </a:p>
        </p:txBody>
      </p:sp>
      <p:pic>
        <p:nvPicPr>
          <p:cNvPr id="4" name="Εικόνα 3">
            <a:extLst>
              <a:ext uri="{FF2B5EF4-FFF2-40B4-BE49-F238E27FC236}">
                <a16:creationId xmlns:a16="http://schemas.microsoft.com/office/drawing/2014/main" id="{9471245F-2AB3-8AB4-8C18-880C9B8E4028}"/>
              </a:ext>
            </a:extLst>
          </p:cNvPr>
          <p:cNvPicPr>
            <a:picLocks noChangeAspect="1"/>
          </p:cNvPicPr>
          <p:nvPr/>
        </p:nvPicPr>
        <p:blipFill>
          <a:blip r:embed="rId2"/>
          <a:stretch>
            <a:fillRect/>
          </a:stretch>
        </p:blipFill>
        <p:spPr>
          <a:xfrm>
            <a:off x="6634264" y="66600"/>
            <a:ext cx="5418306" cy="3362400"/>
          </a:xfrm>
          <a:prstGeom prst="rect">
            <a:avLst/>
          </a:prstGeom>
        </p:spPr>
      </p:pic>
      <p:pic>
        <p:nvPicPr>
          <p:cNvPr id="8" name="Εικόνα 7">
            <a:extLst>
              <a:ext uri="{FF2B5EF4-FFF2-40B4-BE49-F238E27FC236}">
                <a16:creationId xmlns:a16="http://schemas.microsoft.com/office/drawing/2014/main" id="{7EBBF582-8A63-10EB-55F1-D178246ADBFC}"/>
              </a:ext>
            </a:extLst>
          </p:cNvPr>
          <p:cNvPicPr>
            <a:picLocks noChangeAspect="1"/>
          </p:cNvPicPr>
          <p:nvPr/>
        </p:nvPicPr>
        <p:blipFill>
          <a:blip r:embed="rId3"/>
          <a:stretch>
            <a:fillRect/>
          </a:stretch>
        </p:blipFill>
        <p:spPr>
          <a:xfrm>
            <a:off x="497539" y="3429000"/>
            <a:ext cx="5445626" cy="3362400"/>
          </a:xfrm>
          <a:prstGeom prst="rect">
            <a:avLst/>
          </a:prstGeom>
        </p:spPr>
      </p:pic>
      <p:pic>
        <p:nvPicPr>
          <p:cNvPr id="10" name="Εικόνα 9">
            <a:extLst>
              <a:ext uri="{FF2B5EF4-FFF2-40B4-BE49-F238E27FC236}">
                <a16:creationId xmlns:a16="http://schemas.microsoft.com/office/drawing/2014/main" id="{70493212-6977-9E33-7EE4-0405D457EDC5}"/>
              </a:ext>
            </a:extLst>
          </p:cNvPr>
          <p:cNvPicPr>
            <a:picLocks noChangeAspect="1"/>
          </p:cNvPicPr>
          <p:nvPr/>
        </p:nvPicPr>
        <p:blipFill>
          <a:blip r:embed="rId4"/>
          <a:stretch>
            <a:fillRect/>
          </a:stretch>
        </p:blipFill>
        <p:spPr>
          <a:xfrm>
            <a:off x="6634264" y="3511439"/>
            <a:ext cx="5418306" cy="3362400"/>
          </a:xfrm>
          <a:prstGeom prst="rect">
            <a:avLst/>
          </a:prstGeom>
        </p:spPr>
      </p:pic>
    </p:spTree>
    <p:extLst>
      <p:ext uri="{BB962C8B-B14F-4D97-AF65-F5344CB8AC3E}">
        <p14:creationId xmlns:p14="http://schemas.microsoft.com/office/powerpoint/2010/main" val="296134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02D81-1884-81DF-789C-0B07B7BEAA48}"/>
              </a:ext>
            </a:extLst>
          </p:cNvPr>
          <p:cNvSpPr txBox="1"/>
          <p:nvPr/>
        </p:nvSpPr>
        <p:spPr>
          <a:xfrm>
            <a:off x="126459" y="291830"/>
            <a:ext cx="7324928" cy="461665"/>
          </a:xfrm>
          <a:prstGeom prst="rect">
            <a:avLst/>
          </a:prstGeom>
          <a:noFill/>
        </p:spPr>
        <p:txBody>
          <a:bodyPr wrap="square" rtlCol="0">
            <a:spAutoFit/>
          </a:bodyPr>
          <a:lstStyle/>
          <a:p>
            <a:r>
              <a:rPr lang="el-GR" sz="2400" dirty="0"/>
              <a:t>Ραβδογράμματα ημερήσιων τιμών : Βροχόπτωση </a:t>
            </a:r>
            <a:endParaRPr lang="en-GB" sz="2400" dirty="0"/>
          </a:p>
        </p:txBody>
      </p:sp>
      <p:pic>
        <p:nvPicPr>
          <p:cNvPr id="4" name="Εικόνα 3">
            <a:extLst>
              <a:ext uri="{FF2B5EF4-FFF2-40B4-BE49-F238E27FC236}">
                <a16:creationId xmlns:a16="http://schemas.microsoft.com/office/drawing/2014/main" id="{C482A384-729A-5203-4C60-1D6E802BC3F3}"/>
              </a:ext>
            </a:extLst>
          </p:cNvPr>
          <p:cNvPicPr>
            <a:picLocks noChangeAspect="1"/>
          </p:cNvPicPr>
          <p:nvPr/>
        </p:nvPicPr>
        <p:blipFill>
          <a:blip r:embed="rId2"/>
          <a:stretch>
            <a:fillRect/>
          </a:stretch>
        </p:blipFill>
        <p:spPr>
          <a:xfrm>
            <a:off x="194554" y="1031131"/>
            <a:ext cx="6935821" cy="5372878"/>
          </a:xfrm>
          <a:prstGeom prst="rect">
            <a:avLst/>
          </a:prstGeom>
        </p:spPr>
      </p:pic>
      <p:sp>
        <p:nvSpPr>
          <p:cNvPr id="5" name="TextBox 4">
            <a:extLst>
              <a:ext uri="{FF2B5EF4-FFF2-40B4-BE49-F238E27FC236}">
                <a16:creationId xmlns:a16="http://schemas.microsoft.com/office/drawing/2014/main" id="{53E5DB67-822A-C3B2-06C4-374CE845B5A6}"/>
              </a:ext>
            </a:extLst>
          </p:cNvPr>
          <p:cNvSpPr txBox="1"/>
          <p:nvPr/>
        </p:nvSpPr>
        <p:spPr>
          <a:xfrm>
            <a:off x="7782128" y="1031131"/>
            <a:ext cx="3570051" cy="4801314"/>
          </a:xfrm>
          <a:prstGeom prst="rect">
            <a:avLst/>
          </a:prstGeom>
          <a:noFill/>
        </p:spPr>
        <p:txBody>
          <a:bodyPr wrap="square" rtlCol="0">
            <a:spAutoFit/>
          </a:bodyPr>
          <a:lstStyle/>
          <a:p>
            <a:r>
              <a:rPr lang="el-GR" dirty="0"/>
              <a:t>Το διπλανό διάγραμμα (το οποίο ίσως να ήταν ομορφότερο ως </a:t>
            </a:r>
            <a:r>
              <a:rPr lang="en-US" dirty="0"/>
              <a:t>bar plot – </a:t>
            </a:r>
            <a:r>
              <a:rPr lang="el-GR" dirty="0"/>
              <a:t>αυτό θα αποτελέσει κοινό μοτίβο για όλα τα διαγράμματα βροχόπτωσης και νέφωσης), παρουσιάζει τις μέρες όπου παρατηρήθηκε βροχόπτωση. Συγκεκριμένα, προγραμματιστικά έγινε ένας έλεγχος με τον οποίο οι μέρες λάμβαναν μία </a:t>
            </a:r>
            <a:r>
              <a:rPr lang="en-US" dirty="0"/>
              <a:t>binary </a:t>
            </a:r>
            <a:r>
              <a:rPr lang="el-GR" dirty="0"/>
              <a:t>τιμή, 1 αν πραγματοποιήθηκε έστω και μία μέτρηση βροχόπτωσης και 0 στην αντίθετη περίπτωση. Συνολικά για τον μήνα Φεβρουάριο καταγράφηκαν 4 ημέρες βροχής, οι 13, 21, 26 και 27 του μηνός.</a:t>
            </a:r>
            <a:endParaRPr lang="en-GB" dirty="0"/>
          </a:p>
        </p:txBody>
      </p:sp>
    </p:spTree>
    <p:extLst>
      <p:ext uri="{BB962C8B-B14F-4D97-AF65-F5344CB8AC3E}">
        <p14:creationId xmlns:p14="http://schemas.microsoft.com/office/powerpoint/2010/main" val="117161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6BCE6-F46B-B46D-B87D-4AFD6F41934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E241504-B8FA-F41C-DAD8-51559D1749AD}"/>
              </a:ext>
            </a:extLst>
          </p:cNvPr>
          <p:cNvSpPr txBox="1"/>
          <p:nvPr/>
        </p:nvSpPr>
        <p:spPr>
          <a:xfrm>
            <a:off x="126459" y="291830"/>
            <a:ext cx="7324928" cy="461665"/>
          </a:xfrm>
          <a:prstGeom prst="rect">
            <a:avLst/>
          </a:prstGeom>
          <a:noFill/>
        </p:spPr>
        <p:txBody>
          <a:bodyPr wrap="square" rtlCol="0">
            <a:spAutoFit/>
          </a:bodyPr>
          <a:lstStyle/>
          <a:p>
            <a:r>
              <a:rPr lang="el-GR" sz="2400" dirty="0"/>
              <a:t>Ραβδογράμματα ημερήσιων τιμών : Νέφωση  </a:t>
            </a:r>
            <a:endParaRPr lang="en-GB" sz="2400" dirty="0"/>
          </a:p>
        </p:txBody>
      </p:sp>
      <p:pic>
        <p:nvPicPr>
          <p:cNvPr id="5" name="Εικόνα 4">
            <a:extLst>
              <a:ext uri="{FF2B5EF4-FFF2-40B4-BE49-F238E27FC236}">
                <a16:creationId xmlns:a16="http://schemas.microsoft.com/office/drawing/2014/main" id="{B18C7249-5619-745B-0D72-50A554375D16}"/>
              </a:ext>
            </a:extLst>
          </p:cNvPr>
          <p:cNvPicPr>
            <a:picLocks noChangeAspect="1"/>
          </p:cNvPicPr>
          <p:nvPr/>
        </p:nvPicPr>
        <p:blipFill>
          <a:blip r:embed="rId2"/>
          <a:stretch>
            <a:fillRect/>
          </a:stretch>
        </p:blipFill>
        <p:spPr>
          <a:xfrm>
            <a:off x="0" y="953311"/>
            <a:ext cx="7305355" cy="4941652"/>
          </a:xfrm>
          <a:prstGeom prst="rect">
            <a:avLst/>
          </a:prstGeom>
        </p:spPr>
      </p:pic>
      <p:sp>
        <p:nvSpPr>
          <p:cNvPr id="6" name="TextBox 5">
            <a:extLst>
              <a:ext uri="{FF2B5EF4-FFF2-40B4-BE49-F238E27FC236}">
                <a16:creationId xmlns:a16="http://schemas.microsoft.com/office/drawing/2014/main" id="{00A55354-2AEC-0383-A906-AA8F8B36D7A0}"/>
              </a:ext>
            </a:extLst>
          </p:cNvPr>
          <p:cNvSpPr txBox="1"/>
          <p:nvPr/>
        </p:nvSpPr>
        <p:spPr>
          <a:xfrm>
            <a:off x="7918314" y="753495"/>
            <a:ext cx="3463047" cy="5355312"/>
          </a:xfrm>
          <a:prstGeom prst="rect">
            <a:avLst/>
          </a:prstGeom>
          <a:noFill/>
        </p:spPr>
        <p:txBody>
          <a:bodyPr wrap="square" rtlCol="0">
            <a:spAutoFit/>
          </a:bodyPr>
          <a:lstStyle/>
          <a:p>
            <a:r>
              <a:rPr lang="el-GR" dirty="0"/>
              <a:t>Αντίστοιχα, παρόμοια επεξεργασία έγινε και για την μελέτη της νέφωσης. Παρατηρείται μία τάση καθ΄ όλη την διάρκεια του μήνα για ύπαρξη νεφών στην ατμόσφαιρα. Η παρούσα παρατήρηση δεν συνεπάγεται ότι ολόκληρη η μέρα χαρακτηρίζεται από συννεφιά αλλά το ότι μέσα στην μέρα καταγράφηκε έστω και μία τιμή νέφωσης. Συνεπώς καταλαβαίνουμε ότι η 4</a:t>
            </a:r>
            <a:r>
              <a:rPr lang="el-GR" baseline="30000" dirty="0"/>
              <a:t>η</a:t>
            </a:r>
            <a:r>
              <a:rPr lang="el-GR" dirty="0"/>
              <a:t> Φεβρουαρίου αποτελεί ανέφελη μέρα ενώ για τις υπόλοιπες μέρες του μήνα γνωρίζουμε ότι υπήρξε νέφωση αλλά δεν γνωρίζουμε με βάση το διπλανό διάγραμμα, την έκταση αυτής.</a:t>
            </a:r>
            <a:endParaRPr lang="en-GB" dirty="0"/>
          </a:p>
        </p:txBody>
      </p:sp>
    </p:spTree>
    <p:extLst>
      <p:ext uri="{BB962C8B-B14F-4D97-AF65-F5344CB8AC3E}">
        <p14:creationId xmlns:p14="http://schemas.microsoft.com/office/powerpoint/2010/main" val="358435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E0206D-1C2C-064D-4E8B-1D6B25983CA8}"/>
              </a:ext>
            </a:extLst>
          </p:cNvPr>
          <p:cNvSpPr txBox="1"/>
          <p:nvPr/>
        </p:nvSpPr>
        <p:spPr>
          <a:xfrm>
            <a:off x="560962" y="936010"/>
            <a:ext cx="4001310" cy="4985980"/>
          </a:xfrm>
          <a:prstGeom prst="rect">
            <a:avLst/>
          </a:prstGeom>
          <a:noFill/>
        </p:spPr>
        <p:txBody>
          <a:bodyPr wrap="square" rtlCol="0">
            <a:spAutoFit/>
          </a:bodyPr>
          <a:lstStyle/>
          <a:p>
            <a:r>
              <a:rPr lang="el-GR" sz="2400" dirty="0"/>
              <a:t>Ροδόγραμμα Ανέμου</a:t>
            </a:r>
          </a:p>
          <a:p>
            <a:endParaRPr lang="el-GR" sz="2400" dirty="0"/>
          </a:p>
          <a:p>
            <a:r>
              <a:rPr lang="el-GR" dirty="0"/>
              <a:t>Το ροδόγραμμα μας παρουσιάζει τις επικρατούσες διευθύνσεις του ανέμου καθώς και την ταχύτητα αυτού. Όπως είδαμε και στις προηγούμενες γραφικές παραστάσεις, η ταχύτητα του ανέμου τείνει να έχει χαμηλές τιμές και σπάνια ξεπερνάει τα 5 </a:t>
            </a:r>
            <a:r>
              <a:rPr lang="en-US" dirty="0"/>
              <a:t>m/s. </a:t>
            </a:r>
            <a:r>
              <a:rPr lang="el-GR" dirty="0"/>
              <a:t>Η επιπρόσθετη πληροφορία που λαμβάνουμε από το διάγραμμα αυτό είναι ότι οι άνεμοι που έπνεαν στην Θεσσαλονίκη τον μήνα Φεβρουάριο είναι κυρίως Δυτικοί με πολύ χαμηλά ποσοστά των μετρήσεων να εντοπίζονται σε διαφορετικές διευθύνσεις.</a:t>
            </a:r>
            <a:endParaRPr lang="en-GB" dirty="0"/>
          </a:p>
        </p:txBody>
      </p:sp>
      <p:pic>
        <p:nvPicPr>
          <p:cNvPr id="4" name="Εικόνα 3">
            <a:extLst>
              <a:ext uri="{FF2B5EF4-FFF2-40B4-BE49-F238E27FC236}">
                <a16:creationId xmlns:a16="http://schemas.microsoft.com/office/drawing/2014/main" id="{DF6CC732-BE7E-3589-EFE7-F31678C1857B}"/>
              </a:ext>
            </a:extLst>
          </p:cNvPr>
          <p:cNvPicPr>
            <a:picLocks noChangeAspect="1"/>
          </p:cNvPicPr>
          <p:nvPr/>
        </p:nvPicPr>
        <p:blipFill>
          <a:blip r:embed="rId2"/>
          <a:stretch>
            <a:fillRect/>
          </a:stretch>
        </p:blipFill>
        <p:spPr>
          <a:xfrm>
            <a:off x="4918912" y="1118681"/>
            <a:ext cx="6918154" cy="5155660"/>
          </a:xfrm>
          <a:prstGeom prst="rect">
            <a:avLst/>
          </a:prstGeom>
        </p:spPr>
      </p:pic>
    </p:spTree>
    <p:extLst>
      <p:ext uri="{BB962C8B-B14F-4D97-AF65-F5344CB8AC3E}">
        <p14:creationId xmlns:p14="http://schemas.microsoft.com/office/powerpoint/2010/main" val="1902870760"/>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488</TotalTime>
  <Words>1536</Words>
  <Application>Microsoft Office PowerPoint</Application>
  <PresentationFormat>Ευρεία οθόνη</PresentationFormat>
  <Paragraphs>52</Paragraphs>
  <Slides>21</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21</vt:i4>
      </vt:variant>
    </vt:vector>
  </HeadingPairs>
  <TitlesOfParts>
    <vt:vector size="25" baseType="lpstr">
      <vt:lpstr>Aptos</vt:lpstr>
      <vt:lpstr>Aptos Display</vt:lpstr>
      <vt:lpstr>Arial</vt:lpstr>
      <vt:lpstr>Θέμα του Office</vt:lpstr>
      <vt:lpstr>Δυναμική και Συνοπτική Μετεωρολογία  Εργασία 01: Μετεωρολογικές παρατηρήσεις  στο έδαφος</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ΚΑΪΡΑΚΤΙΔΗ ΚΩΝΣΤΑΝΤΙΝΑ</cp:lastModifiedBy>
  <cp:revision>53</cp:revision>
  <dcterms:created xsi:type="dcterms:W3CDTF">2024-11-17T15:44:57Z</dcterms:created>
  <dcterms:modified xsi:type="dcterms:W3CDTF">2024-11-18T05:00:09Z</dcterms:modified>
</cp:coreProperties>
</file>